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7"/>
    <p:sldMasterId id="2147483708" r:id="rId8"/>
    <p:sldMasterId id="2147483720" r:id="rId9"/>
  </p:sldMasterIdLst>
  <p:notesMasterIdLst>
    <p:notesMasterId r:id="rId29"/>
  </p:notesMasterIdLst>
  <p:handoutMasterIdLst>
    <p:handoutMasterId r:id="rId30"/>
  </p:handoutMasterIdLst>
  <p:sldIdLst>
    <p:sldId id="686" r:id="rId10"/>
    <p:sldId id="5478" r:id="rId11"/>
    <p:sldId id="5495" r:id="rId12"/>
    <p:sldId id="5497" r:id="rId13"/>
    <p:sldId id="5498" r:id="rId14"/>
    <p:sldId id="5503" r:id="rId15"/>
    <p:sldId id="660" r:id="rId16"/>
    <p:sldId id="689" r:id="rId17"/>
    <p:sldId id="693" r:id="rId18"/>
    <p:sldId id="5493" r:id="rId19"/>
    <p:sldId id="5484" r:id="rId20"/>
    <p:sldId id="5486" r:id="rId21"/>
    <p:sldId id="5489" r:id="rId22"/>
    <p:sldId id="5492" r:id="rId23"/>
    <p:sldId id="5502" r:id="rId24"/>
    <p:sldId id="5506" r:id="rId25"/>
    <p:sldId id="5494" r:id="rId26"/>
    <p:sldId id="5479" r:id="rId27"/>
    <p:sldId id="69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zarn, Sheila" initials="DS" lastIdx="10" clrIdx="0">
    <p:extLst>
      <p:ext uri="{19B8F6BF-5375-455C-9EA6-DF929625EA0E}">
        <p15:presenceInfo xmlns:p15="http://schemas.microsoft.com/office/powerpoint/2012/main" userId="S-1-5-21-527237240-1500820517-725345543-156112" providerId="AD"/>
      </p:ext>
    </p:extLst>
  </p:cmAuthor>
  <p:cmAuthor id="2" name="Figueroa, Melissa@HSR" initials="FM" lastIdx="10" clrIdx="1">
    <p:extLst>
      <p:ext uri="{19B8F6BF-5375-455C-9EA6-DF929625EA0E}">
        <p15:presenceInfo xmlns:p15="http://schemas.microsoft.com/office/powerpoint/2012/main" userId="S::Melissa.Figueroa@hsr.ca.gov::0850150c-75f1-40eb-9549-60ede20448cd" providerId="AD"/>
      </p:ext>
    </p:extLst>
  </p:cmAuthor>
  <p:cmAuthor id="3" name="DeYoung, Kristine@HSR" initials="DK" lastIdx="9" clrIdx="2">
    <p:extLst>
      <p:ext uri="{19B8F6BF-5375-455C-9EA6-DF929625EA0E}">
        <p15:presenceInfo xmlns:p15="http://schemas.microsoft.com/office/powerpoint/2012/main" userId="S::Kristine.DeYoung@hsr.ca.gov::08b35aaa-23d7-48ff-b419-841c3a1bb9f2" providerId="AD"/>
      </p:ext>
    </p:extLst>
  </p:cmAuthor>
  <p:cmAuthor id="4" name="Peterson, Shane R." initials="PSR" lastIdx="4" clrIdx="3">
    <p:extLst>
      <p:ext uri="{19B8F6BF-5375-455C-9EA6-DF929625EA0E}">
        <p15:presenceInfo xmlns:p15="http://schemas.microsoft.com/office/powerpoint/2012/main" userId="S::Shane.Peterson@wsp.com::042c26d7-2b73-41ef-ad8d-44da07ed7374" providerId="AD"/>
      </p:ext>
    </p:extLst>
  </p:cmAuthor>
  <p:cmAuthor id="5" name="Gilliland, Barbara" initials="GB" lastIdx="2" clrIdx="4">
    <p:extLst>
      <p:ext uri="{19B8F6BF-5375-455C-9EA6-DF929625EA0E}">
        <p15:presenceInfo xmlns:p15="http://schemas.microsoft.com/office/powerpoint/2012/main" userId="S-1-5-21-527237240-1500820517-725345543-186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17F"/>
    <a:srgbClr val="000000"/>
    <a:srgbClr val="68415A"/>
    <a:srgbClr val="007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3899" autoAdjust="0"/>
  </p:normalViewPr>
  <p:slideViewPr>
    <p:cSldViewPr snapToGrid="0" showGuides="1">
      <p:cViewPr varScale="1">
        <p:scale>
          <a:sx n="91" d="100"/>
          <a:sy n="91" d="100"/>
        </p:scale>
        <p:origin x="9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898"/>
    </p:cViewPr>
  </p:sorterViewPr>
  <p:notesViewPr>
    <p:cSldViewPr snapToGrid="0">
      <p:cViewPr>
        <p:scale>
          <a:sx n="70" d="100"/>
          <a:sy n="70" d="100"/>
        </p:scale>
        <p:origin x="2256" y="-16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BF0B7F-3CDB-41B8-B834-1C1A78E9D5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892D7-6D6B-4DC7-9C63-A2A4AD0C3B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86CC6-7300-4845-9C0F-707156BAE709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F9BBB-5AA2-41D0-896E-B5CAF6BA7F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25F36-174F-43EB-B020-4D66EB01C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B51D5-4A4F-49E6-9FE6-1215E35FC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3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3E4629-3D85-4940-BA31-B7E1825B3B13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3B50DB-79EB-4838-8129-69957095F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672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40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0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36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96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000" dirty="0"/>
              <a:t>Highly-structured capital project development and approval process</a:t>
            </a:r>
          </a:p>
          <a:p>
            <a:pPr lvl="1"/>
            <a:r>
              <a:rPr lang="en-US" sz="1000" dirty="0"/>
              <a:t>Enhanced risk reviews will strengthen risk management</a:t>
            </a:r>
          </a:p>
          <a:p>
            <a:pPr lvl="1"/>
            <a:r>
              <a:rPr lang="en-US" sz="1000" dirty="0"/>
              <a:t>“Gates” are major project milestones marked by significant reviews and approvals before advancing into the next stage</a:t>
            </a:r>
          </a:p>
          <a:p>
            <a:pPr lvl="1"/>
            <a:r>
              <a:rPr lang="en-US" sz="1000" dirty="0"/>
              <a:t>Addresses lessons learned from starting construction before pre-construction activities are completed, including:</a:t>
            </a:r>
          </a:p>
          <a:p>
            <a:pPr lvl="3"/>
            <a:r>
              <a:rPr lang="en-US" sz="1000" dirty="0"/>
              <a:t>Completing preliminary engineering</a:t>
            </a:r>
          </a:p>
          <a:p>
            <a:pPr lvl="3"/>
            <a:r>
              <a:rPr lang="en-US" sz="1000" dirty="0"/>
              <a:t>Third-party agreements – railroads, utilities, local jurisdictions</a:t>
            </a:r>
          </a:p>
          <a:p>
            <a:pPr lvl="3"/>
            <a:r>
              <a:rPr lang="en-US" sz="1000" dirty="0"/>
              <a:t>Right-of-way acquisition</a:t>
            </a:r>
          </a:p>
          <a:p>
            <a:pPr lvl="1"/>
            <a:r>
              <a:rPr lang="en-US" sz="1000" dirty="0"/>
              <a:t>Risk reviews and Monte Carlo analysis built into each stage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3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B50DB-79EB-4838-8129-69957095FDF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283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40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7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8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6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82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0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B50DB-79EB-4838-8129-69957095FD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7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2">
            <a:extLst>
              <a:ext uri="{FF2B5EF4-FFF2-40B4-BE49-F238E27FC236}">
                <a16:creationId xmlns:a16="http://schemas.microsoft.com/office/drawing/2014/main" id="{652B8741-4CF7-455A-95B2-B052A7D18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4A2E56-0A89-4C23-BFE7-C101F8E001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9F0CC4E-90FF-4B51-AFEB-42FF515E4D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288040"/>
            <a:ext cx="8414474" cy="4689475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986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2.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14FDA4-13B6-44F1-A16D-B179BBC7D80E}"/>
              </a:ext>
            </a:extLst>
          </p:cNvPr>
          <p:cNvSpPr/>
          <p:nvPr userDrawn="1"/>
        </p:nvSpPr>
        <p:spPr>
          <a:xfrm>
            <a:off x="0" y="4351119"/>
            <a:ext cx="9144000" cy="2498725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4C3A5F-8526-4168-9AE3-8BAFAB80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84238"/>
            <a:ext cx="8458200" cy="3459162"/>
          </a:xfrm>
        </p:spPr>
        <p:txBody>
          <a:bodyPr/>
          <a:lstStyle>
            <a:lvl1pPr marL="0" indent="0">
              <a:buNone/>
              <a:defRPr baseline="0">
                <a:solidFill>
                  <a:srgbClr val="23417F"/>
                </a:solidFill>
              </a:defRPr>
            </a:lvl1pPr>
          </a:lstStyle>
          <a:p>
            <a:r>
              <a:rPr lang="en-US" dirty="0">
                <a:solidFill>
                  <a:srgbClr val="FCD41B"/>
                </a:solidFill>
              </a:rPr>
              <a:t>Scott Jarvis </a:t>
            </a:r>
            <a:r>
              <a:rPr lang="en-US" b="0" dirty="0"/>
              <a:t>Assistant Chief Program Manager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403-2690 </a:t>
            </a:r>
            <a:r>
              <a:rPr lang="en-US" b="0" i="1" dirty="0">
                <a:solidFill>
                  <a:srgbClr val="0AAEFA"/>
                </a:solidFill>
              </a:rPr>
              <a:t>scott.jarvis@hsr.ca.gov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Rosas </a:t>
            </a:r>
            <a:r>
              <a:rPr lang="en-US" b="0" dirty="0"/>
              <a:t>Senior Right of Way Agent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403-1128 </a:t>
            </a:r>
            <a:r>
              <a:rPr lang="en-US" b="0" i="1" dirty="0">
                <a:solidFill>
                  <a:srgbClr val="0AAEFA"/>
                </a:solidFill>
              </a:rPr>
              <a:t>robert.rosas@hsr.ca.gov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Padilla </a:t>
            </a:r>
            <a:r>
              <a:rPr lang="en-US" b="0" dirty="0"/>
              <a:t>Small Business Advocate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(559) 203-0884 </a:t>
            </a:r>
            <a:r>
              <a:rPr lang="en-US" b="0" i="1" dirty="0">
                <a:solidFill>
                  <a:srgbClr val="0AAEFA"/>
                </a:solidFill>
              </a:rPr>
              <a:t>robert.padilla@hsr.ca.gov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8C4F03-D5C0-4140-9F5B-D76D9BFD7C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16781" y="4610101"/>
            <a:ext cx="4118429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1500" b="0" dirty="0">
                <a:solidFill>
                  <a:srgbClr val="0AAEFA"/>
                </a:solidFill>
              </a:rPr>
              <a:t>Regional Office Address Here</a:t>
            </a:r>
            <a:endParaRPr lang="en-US" sz="1500" b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A58F54-88AB-43FE-BD26-32BCEC916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529550"/>
            <a:ext cx="2013752" cy="2013750"/>
          </a:xfrm>
          <a:prstGeom prst="rect">
            <a:avLst/>
          </a:prstGeom>
        </p:spPr>
      </p:pic>
      <p:sp>
        <p:nvSpPr>
          <p:cNvPr id="22" name="Title 12">
            <a:extLst>
              <a:ext uri="{FF2B5EF4-FFF2-40B4-BE49-F238E27FC236}">
                <a16:creationId xmlns:a16="http://schemas.microsoft.com/office/drawing/2014/main" id="{50B6062E-0100-4C80-A06C-EE1B911A1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98D043F-5FD8-4C0F-B121-C5F6EA098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pic>
        <p:nvPicPr>
          <p:cNvPr id="24" name="Picture 2" descr="C:\Users\ddomondon\Desktop\facebook.gif">
            <a:extLst>
              <a:ext uri="{FF2B5EF4-FFF2-40B4-BE49-F238E27FC236}">
                <a16:creationId xmlns:a16="http://schemas.microsoft.com/office/drawing/2014/main" id="{EB52500F-98B9-4DA1-A5A3-67C5E31DF2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08" y="6177959"/>
            <a:ext cx="447676" cy="4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ddomondon\Desktop\twitter.gif">
            <a:extLst>
              <a:ext uri="{FF2B5EF4-FFF2-40B4-BE49-F238E27FC236}">
                <a16:creationId xmlns:a16="http://schemas.microsoft.com/office/drawing/2014/main" id="{3DD506BF-BAE9-4630-925A-AB9FD902CB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979" y="6186669"/>
            <a:ext cx="447675" cy="45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ddomondon\Desktop\youtube.gif">
            <a:extLst>
              <a:ext uri="{FF2B5EF4-FFF2-40B4-BE49-F238E27FC236}">
                <a16:creationId xmlns:a16="http://schemas.microsoft.com/office/drawing/2014/main" id="{C8980C1A-EF4F-4C00-96CE-4BD2ABBBC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602" y="6186671"/>
            <a:ext cx="438151" cy="4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48079-CB2C-412B-9C5F-9780E9AB80F6}"/>
              </a:ext>
            </a:extLst>
          </p:cNvPr>
          <p:cNvSpPr txBox="1"/>
          <p:nvPr userDrawn="1"/>
        </p:nvSpPr>
        <p:spPr>
          <a:xfrm>
            <a:off x="386626" y="4610100"/>
            <a:ext cx="40366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srgbClr val="0AAEFA"/>
                </a:solidFill>
              </a:rPr>
              <a:t>Headquarters</a:t>
            </a:r>
            <a:r>
              <a:rPr lang="en-US" sz="1350" b="0" dirty="0"/>
              <a:t/>
            </a:r>
            <a:br>
              <a:rPr lang="en-US" sz="1350" b="0" dirty="0"/>
            </a:br>
            <a:r>
              <a:rPr lang="en-US" sz="1350" b="0" dirty="0">
                <a:solidFill>
                  <a:schemeClr val="bg1"/>
                </a:solidFill>
              </a:rPr>
              <a:t>California High-Speed Rail Authority </a:t>
            </a:r>
            <a:br>
              <a:rPr lang="en-US" sz="1350" b="0" dirty="0">
                <a:solidFill>
                  <a:schemeClr val="bg1"/>
                </a:solidFill>
              </a:rPr>
            </a:br>
            <a:r>
              <a:rPr lang="en-US" sz="1350" b="0" dirty="0">
                <a:solidFill>
                  <a:schemeClr val="bg1"/>
                </a:solidFill>
              </a:rPr>
              <a:t>770 L Street, Suite 800</a:t>
            </a:r>
            <a:br>
              <a:rPr lang="en-US" sz="1350" b="0" dirty="0">
                <a:solidFill>
                  <a:schemeClr val="bg1"/>
                </a:solidFill>
              </a:rPr>
            </a:br>
            <a:r>
              <a:rPr lang="en-US" sz="1350" b="0" dirty="0">
                <a:solidFill>
                  <a:schemeClr val="bg1"/>
                </a:solidFill>
              </a:rPr>
              <a:t>Sacramento, CA 95814</a:t>
            </a:r>
            <a:r>
              <a:rPr lang="en-US" sz="1350" b="0" dirty="0"/>
              <a:t/>
            </a:r>
            <a:br>
              <a:rPr lang="en-US" sz="1350" b="0" dirty="0"/>
            </a:br>
            <a:r>
              <a:rPr lang="en-US" sz="1350" b="0" i="1" dirty="0">
                <a:solidFill>
                  <a:srgbClr val="0AAEFA"/>
                </a:solidFill>
              </a:rPr>
              <a:t>www.hsr.ca.gov</a:t>
            </a:r>
          </a:p>
          <a:p>
            <a:endParaRPr lang="en-US" sz="1350" dirty="0"/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380D6B04-93EB-4002-82DA-5381656FA9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5804" y="6199313"/>
            <a:ext cx="4476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1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6831-B9D4-4F92-A580-408247333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79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54D89-CB37-4669-8DED-367F596AD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999404"/>
            <a:ext cx="5888528" cy="191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sz="2800" b="1" dirty="0">
                <a:latin typeface="Arial Narrow" pitchFamily="34" charset="0"/>
                <a:cs typeface="Mangal" pitchFamily="18" charset="0"/>
              </a:rPr>
              <a:t>Name, Title</a:t>
            </a:r>
          </a:p>
          <a:p>
            <a:r>
              <a:rPr lang="en-US" sz="2800" b="1" dirty="0">
                <a:latin typeface="Arial Narrow" pitchFamily="34" charset="0"/>
                <a:cs typeface="Mangal" pitchFamily="18" charset="0"/>
              </a:rPr>
              <a:t>Event Name</a:t>
            </a:r>
          </a:p>
          <a:p>
            <a:r>
              <a:rPr lang="en-US" sz="2800" b="1" dirty="0">
                <a:latin typeface="Arial Narrow" pitchFamily="34" charset="0"/>
                <a:cs typeface="Mangal" pitchFamily="18" charset="0"/>
              </a:rPr>
              <a:t>Day, Month Date, Year</a:t>
            </a:r>
            <a:br>
              <a:rPr lang="en-US" sz="2800" b="1" dirty="0">
                <a:latin typeface="Arial Narrow" pitchFamily="34" charset="0"/>
                <a:cs typeface="Mangal" pitchFamily="18" charset="0"/>
              </a:rPr>
            </a:br>
            <a:r>
              <a:rPr lang="en-US" sz="2800" b="1" dirty="0">
                <a:latin typeface="Arial Narrow" pitchFamily="34" charset="0"/>
                <a:cs typeface="Mangal" pitchFamily="18" charset="0"/>
              </a:rPr>
              <a:t>Location</a:t>
            </a:r>
          </a:p>
          <a:p>
            <a:pPr lv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2C2903-030F-4331-9ACA-B1ADF6F4457E}"/>
              </a:ext>
            </a:extLst>
          </p:cNvPr>
          <p:cNvSpPr/>
          <p:nvPr userDrawn="1"/>
        </p:nvSpPr>
        <p:spPr>
          <a:xfrm>
            <a:off x="0" y="603340"/>
            <a:ext cx="9144000" cy="2407105"/>
          </a:xfrm>
          <a:prstGeom prst="rect">
            <a:avLst/>
          </a:prstGeom>
          <a:solidFill>
            <a:srgbClr val="D4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4D532-9839-48B5-A1A7-17DF387323C6}"/>
              </a:ext>
            </a:extLst>
          </p:cNvPr>
          <p:cNvSpPr/>
          <p:nvPr userDrawn="1"/>
        </p:nvSpPr>
        <p:spPr>
          <a:xfrm>
            <a:off x="0" y="-3511"/>
            <a:ext cx="9144000" cy="617805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15705-FF7A-467E-88A2-1F08E396C8C4}"/>
              </a:ext>
            </a:extLst>
          </p:cNvPr>
          <p:cNvSpPr/>
          <p:nvPr userDrawn="1"/>
        </p:nvSpPr>
        <p:spPr>
          <a:xfrm>
            <a:off x="0" y="3021399"/>
            <a:ext cx="9144000" cy="617805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94972B-7112-4E48-8948-A48F8F711A1E}"/>
              </a:ext>
            </a:extLst>
          </p:cNvPr>
          <p:cNvSpPr txBox="1">
            <a:spLocks/>
          </p:cNvSpPr>
          <p:nvPr userDrawn="1"/>
        </p:nvSpPr>
        <p:spPr>
          <a:xfrm>
            <a:off x="638037" y="1373140"/>
            <a:ext cx="8505963" cy="79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900" b="1" kern="1200" cap="all" baseline="0">
                <a:solidFill>
                  <a:srgbClr val="FCD41B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lang="en-US" sz="4050" dirty="0">
              <a:solidFill>
                <a:srgbClr val="23417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4D1660-7E8D-4834-B8D8-4DB4942E1C5F}"/>
              </a:ext>
            </a:extLst>
          </p:cNvPr>
          <p:cNvSpPr/>
          <p:nvPr userDrawn="1"/>
        </p:nvSpPr>
        <p:spPr>
          <a:xfrm>
            <a:off x="0" y="6364091"/>
            <a:ext cx="9144000" cy="493909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C0A26-F0DF-44DB-BCD3-CD50D708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21" y="3994772"/>
            <a:ext cx="2013752" cy="20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5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2">
            <a:extLst>
              <a:ext uri="{FF2B5EF4-FFF2-40B4-BE49-F238E27FC236}">
                <a16:creationId xmlns:a16="http://schemas.microsoft.com/office/drawing/2014/main" id="{652B8741-4CF7-455A-95B2-B052A7D18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4A2E56-0A89-4C23-BFE7-C101F8E001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9F0CC4E-90FF-4B51-AFEB-42FF515E4D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288040"/>
            <a:ext cx="8414474" cy="4689475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01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ower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2">
            <a:extLst>
              <a:ext uri="{FF2B5EF4-FFF2-40B4-BE49-F238E27FC236}">
                <a16:creationId xmlns:a16="http://schemas.microsoft.com/office/drawing/2014/main" id="{729FBAC9-15EF-42A1-836C-858278928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EDBA11B-2CF3-4FCA-9638-6628460C6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750854C-11AF-40A4-9AC8-512981043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5311652"/>
            <a:ext cx="9143999" cy="615921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4A575A-FDBA-4C43-AF94-3E0875D08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712" y="1338926"/>
            <a:ext cx="7648575" cy="36655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7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rip Single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B0D4D-67C6-4DA1-B816-6DF5FAFC430D}"/>
              </a:ext>
            </a:extLst>
          </p:cNvPr>
          <p:cNvSpPr/>
          <p:nvPr userDrawn="1"/>
        </p:nvSpPr>
        <p:spPr>
          <a:xfrm>
            <a:off x="-1" y="1954461"/>
            <a:ext cx="9144000" cy="2666444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AA11-ED76-4B2E-BCC8-CFA842196B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1742" y="1135033"/>
            <a:ext cx="7380514" cy="4305300"/>
          </a:xfrm>
          <a:solidFill>
            <a:srgbClr val="23417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14826027-05D9-4A95-ACD9-D25820830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27604F3-AB62-4F76-AC8D-1126FF17A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210D1-47E5-4FEA-BE13-6350C62DE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" y="5486218"/>
            <a:ext cx="9143999" cy="615921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593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9B0D4D-67C6-4DA1-B816-6DF5FAFC430D}"/>
              </a:ext>
            </a:extLst>
          </p:cNvPr>
          <p:cNvSpPr/>
          <p:nvPr userDrawn="1"/>
        </p:nvSpPr>
        <p:spPr>
          <a:xfrm>
            <a:off x="0" y="2095778"/>
            <a:ext cx="9144000" cy="2666444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AA11-ED76-4B2E-BCC8-CFA842196B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626" y="2400300"/>
            <a:ext cx="2508974" cy="20574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A33C1-C281-4D60-8F32-6A9B7F93ED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82226" y="2611170"/>
            <a:ext cx="5448300" cy="1439862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text goes here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A781224-3F76-4A5A-87C3-4783C14AAA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00401" y="4298269"/>
            <a:ext cx="5638799" cy="369332"/>
          </a:xfrm>
        </p:spPr>
        <p:txBody>
          <a:bodyPr>
            <a:noAutofit/>
          </a:bodyPr>
          <a:lstStyle>
            <a:lvl1pPr marL="0" indent="0" algn="r">
              <a:buNone/>
              <a:defRPr sz="135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- Name of person</a:t>
            </a:r>
          </a:p>
        </p:txBody>
      </p:sp>
      <p:sp>
        <p:nvSpPr>
          <p:cNvPr id="21" name="Title 12">
            <a:extLst>
              <a:ext uri="{FF2B5EF4-FFF2-40B4-BE49-F238E27FC236}">
                <a16:creationId xmlns:a16="http://schemas.microsoft.com/office/drawing/2014/main" id="{F39E4EC7-DAC3-4F7C-915D-01751AB4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7D6B685-407F-4DA4-835A-CF1973824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86535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Main Slide Shaded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5F1314-CD4C-4524-A9B6-64906D552038}"/>
              </a:ext>
            </a:extLst>
          </p:cNvPr>
          <p:cNvSpPr/>
          <p:nvPr userDrawn="1"/>
        </p:nvSpPr>
        <p:spPr>
          <a:xfrm>
            <a:off x="226119" y="941776"/>
            <a:ext cx="8691763" cy="5366103"/>
          </a:xfrm>
          <a:prstGeom prst="rect">
            <a:avLst/>
          </a:prstGeom>
          <a:solidFill>
            <a:schemeClr val="accent1">
              <a:lumMod val="20000"/>
              <a:lumOff val="8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AC27DC23-23E7-4A7A-80AF-ECFBE739D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5B3C5E7-E335-4D61-A09C-35C0CC3A8B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C96E6494-8424-4D97-8944-45E2807AF6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288040"/>
            <a:ext cx="8414474" cy="46894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88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wo Content Slide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381001" y="1143002"/>
            <a:ext cx="4038600" cy="4297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defRPr sz="1650">
                <a:solidFill>
                  <a:schemeClr val="tx2"/>
                </a:solidFill>
              </a:defRPr>
            </a:lvl2pPr>
            <a:lvl3pPr>
              <a:defRPr sz="1650">
                <a:solidFill>
                  <a:schemeClr val="tx2"/>
                </a:solidFill>
              </a:defRPr>
            </a:lvl3pPr>
            <a:lvl4pPr>
              <a:defRPr sz="1650">
                <a:solidFill>
                  <a:schemeClr val="tx2"/>
                </a:solidFill>
              </a:defRPr>
            </a:lvl4pPr>
            <a:lvl5pPr>
              <a:defRPr sz="16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143002"/>
            <a:ext cx="4038600" cy="4297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defRPr sz="1650">
                <a:solidFill>
                  <a:schemeClr val="tx2"/>
                </a:solidFill>
              </a:defRPr>
            </a:lvl2pPr>
            <a:lvl3pPr>
              <a:defRPr sz="1650">
                <a:solidFill>
                  <a:schemeClr val="tx2"/>
                </a:solidFill>
              </a:defRPr>
            </a:lvl3pPr>
            <a:lvl4pPr>
              <a:defRPr sz="1650">
                <a:solidFill>
                  <a:schemeClr val="tx2"/>
                </a:solidFill>
              </a:defRPr>
            </a:lvl4pPr>
            <a:lvl5pPr>
              <a:defRPr sz="16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60B7C8F8-0D14-49E4-8424-04FAEED1C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2D811EF-29F7-4637-A135-D0FF58F50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7B77D667-E4B2-4D16-8B20-C789C0C728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086" y="5584450"/>
            <a:ext cx="82918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  <a:lvl2pPr marL="8572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7145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25717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34290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034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wo Content Slide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>
            <a:extLst>
              <a:ext uri="{FF2B5EF4-FFF2-40B4-BE49-F238E27FC236}">
                <a16:creationId xmlns:a16="http://schemas.microsoft.com/office/drawing/2014/main" id="{002E447E-1EDE-4D7C-875E-29FE8F099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B9C6F7B-E243-43DB-B882-16CBDDED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D121206-3676-4EE7-804E-A785B1F4D80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1" y="1143002"/>
            <a:ext cx="4038600" cy="42973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SzPct val="100000"/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  <a:lvl4pPr>
              <a:defRPr sz="1650">
                <a:solidFill>
                  <a:schemeClr val="bg1"/>
                </a:solidFill>
              </a:defRPr>
            </a:lvl4pPr>
            <a:lvl5pPr>
              <a:defRPr sz="165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1CE785F-E46F-4707-AD9E-64484585B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399" y="1143002"/>
            <a:ext cx="4038600" cy="42973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SzPct val="100000"/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  <a:lvl4pPr>
              <a:defRPr sz="1650">
                <a:solidFill>
                  <a:schemeClr val="bg1"/>
                </a:solidFill>
              </a:defRPr>
            </a:lvl4pPr>
            <a:lvl5pPr>
              <a:defRPr sz="165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EDE1FD3-D036-4C5B-A902-3B57D66F3C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086" y="5584450"/>
            <a:ext cx="82918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8572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7145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25717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34290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30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25D25-9FDD-427E-8257-0DB218B27D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48164" y="2"/>
            <a:ext cx="4795837" cy="636409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F617CBB-4AE3-4BA6-8A9C-98B598BB0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7" y="140336"/>
            <a:ext cx="3961537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9EE1C8E-0C2F-4926-A913-5558210EA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7" y="449799"/>
            <a:ext cx="3961537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EFB5-03B3-4C2A-91B8-33B8E3DD9E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350" y="1055689"/>
            <a:ext cx="3810000" cy="50879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6E6D0-BF19-4248-B33F-06F390DBFA2F}"/>
              </a:ext>
            </a:extLst>
          </p:cNvPr>
          <p:cNvSpPr/>
          <p:nvPr userDrawn="1"/>
        </p:nvSpPr>
        <p:spPr>
          <a:xfrm>
            <a:off x="0" y="6364093"/>
            <a:ext cx="9144000" cy="493909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B7194-D215-4F06-810A-E08D4C0FB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7" y="6364092"/>
            <a:ext cx="436190" cy="43619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53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ower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2">
            <a:extLst>
              <a:ext uri="{FF2B5EF4-FFF2-40B4-BE49-F238E27FC236}">
                <a16:creationId xmlns:a16="http://schemas.microsoft.com/office/drawing/2014/main" id="{729FBAC9-15EF-42A1-836C-858278928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EDBA11B-2CF3-4FCA-9638-6628460C6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750854C-11AF-40A4-9AC8-512981043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5311652"/>
            <a:ext cx="9143999" cy="615921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4A575A-FDBA-4C43-AF94-3E0875D08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712" y="1338926"/>
            <a:ext cx="7648575" cy="36655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3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-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9E9E9-B2AD-43B6-B43E-971F2E87AF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351" y="4754565"/>
            <a:ext cx="2508250" cy="947737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85725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F346EA-50B9-496F-A82A-B81AE8C2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365" y="2164587"/>
            <a:ext cx="2508250" cy="2397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908C21-4895-4D1C-826C-AE494DE11C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951" y="2164587"/>
            <a:ext cx="2508250" cy="2397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7D1EE0FA-5836-4095-827E-6139B8121B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945" y="2164587"/>
            <a:ext cx="2508250" cy="2397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itle 12">
            <a:extLst>
              <a:ext uri="{FF2B5EF4-FFF2-40B4-BE49-F238E27FC236}">
                <a16:creationId xmlns:a16="http://schemas.microsoft.com/office/drawing/2014/main" id="{31DF1103-3104-4878-A29A-213D78FF1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8CD3E4E1-9674-41AB-A52F-6BD8B2A79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C908701-50F0-45DC-AD42-5F24D47094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218942"/>
            <a:ext cx="9144000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495EAE1-5F5A-4FCD-A027-77968D718B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2951" y="4754565"/>
            <a:ext cx="2508250" cy="947737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85725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C703E24-88BC-4A75-BA54-A71D1DE0E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7945" y="4754565"/>
            <a:ext cx="2508250" cy="947737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85725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823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2.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14FDA4-13B6-44F1-A16D-B179BBC7D80E}"/>
              </a:ext>
            </a:extLst>
          </p:cNvPr>
          <p:cNvSpPr/>
          <p:nvPr userDrawn="1"/>
        </p:nvSpPr>
        <p:spPr>
          <a:xfrm>
            <a:off x="0" y="4351119"/>
            <a:ext cx="9144000" cy="2498725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4C3A5F-8526-4168-9AE3-8BAFAB80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84238"/>
            <a:ext cx="8458200" cy="3459162"/>
          </a:xfrm>
        </p:spPr>
        <p:txBody>
          <a:bodyPr/>
          <a:lstStyle>
            <a:lvl1pPr marL="0" indent="0">
              <a:buNone/>
              <a:defRPr baseline="0">
                <a:solidFill>
                  <a:srgbClr val="23417F"/>
                </a:solidFill>
              </a:defRPr>
            </a:lvl1pPr>
          </a:lstStyle>
          <a:p>
            <a:r>
              <a:rPr lang="en-US" dirty="0">
                <a:solidFill>
                  <a:srgbClr val="FCD41B"/>
                </a:solidFill>
              </a:rPr>
              <a:t>Scott Jarvis </a:t>
            </a:r>
            <a:r>
              <a:rPr lang="en-US" b="0" dirty="0"/>
              <a:t>Assistant Chief Program Manager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403-2690 </a:t>
            </a:r>
            <a:r>
              <a:rPr lang="en-US" b="0" i="1" dirty="0">
                <a:solidFill>
                  <a:srgbClr val="0AAEFA"/>
                </a:solidFill>
              </a:rPr>
              <a:t>scott.jarvis@hsr.ca.gov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Rosas </a:t>
            </a:r>
            <a:r>
              <a:rPr lang="en-US" b="0" dirty="0"/>
              <a:t>Senior Right of Way Agent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403-1128 </a:t>
            </a:r>
            <a:r>
              <a:rPr lang="en-US" b="0" i="1" dirty="0">
                <a:solidFill>
                  <a:srgbClr val="0AAEFA"/>
                </a:solidFill>
              </a:rPr>
              <a:t>robert.rosas@hsr.ca.gov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Padilla </a:t>
            </a:r>
            <a:r>
              <a:rPr lang="en-US" b="0" dirty="0"/>
              <a:t>Small Business Advocate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(559) 203-0884 </a:t>
            </a:r>
            <a:r>
              <a:rPr lang="en-US" b="0" i="1" dirty="0">
                <a:solidFill>
                  <a:srgbClr val="0AAEFA"/>
                </a:solidFill>
              </a:rPr>
              <a:t>robert.padilla@hsr.ca.gov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8C4F03-D5C0-4140-9F5B-D76D9BFD7C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16781" y="4610101"/>
            <a:ext cx="4118429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1500" b="0" dirty="0">
                <a:solidFill>
                  <a:srgbClr val="0AAEFA"/>
                </a:solidFill>
              </a:rPr>
              <a:t>Regional Office Address Here</a:t>
            </a:r>
            <a:endParaRPr lang="en-US" sz="1500" b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A58F54-88AB-43FE-BD26-32BCEC916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529550"/>
            <a:ext cx="2013752" cy="2013750"/>
          </a:xfrm>
          <a:prstGeom prst="rect">
            <a:avLst/>
          </a:prstGeom>
        </p:spPr>
      </p:pic>
      <p:sp>
        <p:nvSpPr>
          <p:cNvPr id="22" name="Title 12">
            <a:extLst>
              <a:ext uri="{FF2B5EF4-FFF2-40B4-BE49-F238E27FC236}">
                <a16:creationId xmlns:a16="http://schemas.microsoft.com/office/drawing/2014/main" id="{50B6062E-0100-4C80-A06C-EE1B911A1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98D043F-5FD8-4C0F-B121-C5F6EA098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pic>
        <p:nvPicPr>
          <p:cNvPr id="24" name="Picture 2" descr="C:\Users\ddomondon\Desktop\facebook.gif">
            <a:extLst>
              <a:ext uri="{FF2B5EF4-FFF2-40B4-BE49-F238E27FC236}">
                <a16:creationId xmlns:a16="http://schemas.microsoft.com/office/drawing/2014/main" id="{EB52500F-98B9-4DA1-A5A3-67C5E31DF2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08" y="6177959"/>
            <a:ext cx="447676" cy="4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ddomondon\Desktop\twitter.gif">
            <a:extLst>
              <a:ext uri="{FF2B5EF4-FFF2-40B4-BE49-F238E27FC236}">
                <a16:creationId xmlns:a16="http://schemas.microsoft.com/office/drawing/2014/main" id="{3DD506BF-BAE9-4630-925A-AB9FD902CB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979" y="6186669"/>
            <a:ext cx="447675" cy="45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ddomondon\Desktop\youtube.gif">
            <a:extLst>
              <a:ext uri="{FF2B5EF4-FFF2-40B4-BE49-F238E27FC236}">
                <a16:creationId xmlns:a16="http://schemas.microsoft.com/office/drawing/2014/main" id="{C8980C1A-EF4F-4C00-96CE-4BD2ABBBC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602" y="6186671"/>
            <a:ext cx="438151" cy="4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48079-CB2C-412B-9C5F-9780E9AB80F6}"/>
              </a:ext>
            </a:extLst>
          </p:cNvPr>
          <p:cNvSpPr txBox="1"/>
          <p:nvPr userDrawn="1"/>
        </p:nvSpPr>
        <p:spPr>
          <a:xfrm>
            <a:off x="386626" y="4610100"/>
            <a:ext cx="40366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srgbClr val="0AAEFA"/>
                </a:solidFill>
              </a:rPr>
              <a:t>Headquarters</a:t>
            </a:r>
            <a:r>
              <a:rPr lang="en-US" sz="1350" b="0" dirty="0"/>
              <a:t/>
            </a:r>
            <a:br>
              <a:rPr lang="en-US" sz="1350" b="0" dirty="0"/>
            </a:br>
            <a:r>
              <a:rPr lang="en-US" sz="1350" b="0" dirty="0">
                <a:solidFill>
                  <a:schemeClr val="bg1"/>
                </a:solidFill>
              </a:rPr>
              <a:t>California High-Speed Rail Authority </a:t>
            </a:r>
            <a:br>
              <a:rPr lang="en-US" sz="1350" b="0" dirty="0">
                <a:solidFill>
                  <a:schemeClr val="bg1"/>
                </a:solidFill>
              </a:rPr>
            </a:br>
            <a:r>
              <a:rPr lang="en-US" sz="1350" b="0" dirty="0">
                <a:solidFill>
                  <a:schemeClr val="bg1"/>
                </a:solidFill>
              </a:rPr>
              <a:t>770 L Street, Suite 800</a:t>
            </a:r>
            <a:br>
              <a:rPr lang="en-US" sz="1350" b="0" dirty="0">
                <a:solidFill>
                  <a:schemeClr val="bg1"/>
                </a:solidFill>
              </a:rPr>
            </a:br>
            <a:r>
              <a:rPr lang="en-US" sz="1350" b="0" dirty="0">
                <a:solidFill>
                  <a:schemeClr val="bg1"/>
                </a:solidFill>
              </a:rPr>
              <a:t>Sacramento, CA 95814</a:t>
            </a:r>
            <a:r>
              <a:rPr lang="en-US" sz="1350" b="0" dirty="0"/>
              <a:t/>
            </a:r>
            <a:br>
              <a:rPr lang="en-US" sz="1350" b="0" dirty="0"/>
            </a:br>
            <a:r>
              <a:rPr lang="en-US" sz="1350" b="0" i="1" dirty="0">
                <a:solidFill>
                  <a:srgbClr val="0AAEFA"/>
                </a:solidFill>
              </a:rPr>
              <a:t>www.hsr.ca.gov</a:t>
            </a:r>
          </a:p>
          <a:p>
            <a:endParaRPr lang="en-US" sz="1350" dirty="0"/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380D6B04-93EB-4002-82DA-5381656FA9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5804" y="6199313"/>
            <a:ext cx="4476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87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6831-B9D4-4F92-A580-408247333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79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54D89-CB37-4669-8DED-367F596AD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999404"/>
            <a:ext cx="5888528" cy="191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sz="2800" b="1" dirty="0">
                <a:latin typeface="Arial Narrow" pitchFamily="34" charset="0"/>
                <a:cs typeface="Mangal" pitchFamily="18" charset="0"/>
              </a:rPr>
              <a:t>Name, Title</a:t>
            </a:r>
          </a:p>
          <a:p>
            <a:r>
              <a:rPr lang="en-US" sz="2800" b="1" dirty="0">
                <a:latin typeface="Arial Narrow" pitchFamily="34" charset="0"/>
                <a:cs typeface="Mangal" pitchFamily="18" charset="0"/>
              </a:rPr>
              <a:t>Event Name</a:t>
            </a:r>
          </a:p>
          <a:p>
            <a:r>
              <a:rPr lang="en-US" sz="2800" b="1" dirty="0">
                <a:latin typeface="Arial Narrow" pitchFamily="34" charset="0"/>
                <a:cs typeface="Mangal" pitchFamily="18" charset="0"/>
              </a:rPr>
              <a:t>Day, Month Date, Year</a:t>
            </a:r>
            <a:br>
              <a:rPr lang="en-US" sz="2800" b="1" dirty="0">
                <a:latin typeface="Arial Narrow" pitchFamily="34" charset="0"/>
                <a:cs typeface="Mangal" pitchFamily="18" charset="0"/>
              </a:rPr>
            </a:br>
            <a:r>
              <a:rPr lang="en-US" sz="2800" b="1" dirty="0">
                <a:latin typeface="Arial Narrow" pitchFamily="34" charset="0"/>
                <a:cs typeface="Mangal" pitchFamily="18" charset="0"/>
              </a:rPr>
              <a:t>Location</a:t>
            </a:r>
          </a:p>
          <a:p>
            <a:pPr lv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2C2903-030F-4331-9ACA-B1ADF6F4457E}"/>
              </a:ext>
            </a:extLst>
          </p:cNvPr>
          <p:cNvSpPr/>
          <p:nvPr userDrawn="1"/>
        </p:nvSpPr>
        <p:spPr>
          <a:xfrm>
            <a:off x="0" y="603340"/>
            <a:ext cx="9144000" cy="2407105"/>
          </a:xfrm>
          <a:prstGeom prst="rect">
            <a:avLst/>
          </a:prstGeom>
          <a:solidFill>
            <a:srgbClr val="D4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4D532-9839-48B5-A1A7-17DF387323C6}"/>
              </a:ext>
            </a:extLst>
          </p:cNvPr>
          <p:cNvSpPr/>
          <p:nvPr userDrawn="1"/>
        </p:nvSpPr>
        <p:spPr>
          <a:xfrm>
            <a:off x="0" y="-3511"/>
            <a:ext cx="9144000" cy="617805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15705-FF7A-467E-88A2-1F08E396C8C4}"/>
              </a:ext>
            </a:extLst>
          </p:cNvPr>
          <p:cNvSpPr/>
          <p:nvPr userDrawn="1"/>
        </p:nvSpPr>
        <p:spPr>
          <a:xfrm>
            <a:off x="0" y="3021399"/>
            <a:ext cx="9144000" cy="617805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94972B-7112-4E48-8948-A48F8F711A1E}"/>
              </a:ext>
            </a:extLst>
          </p:cNvPr>
          <p:cNvSpPr txBox="1">
            <a:spLocks/>
          </p:cNvSpPr>
          <p:nvPr userDrawn="1"/>
        </p:nvSpPr>
        <p:spPr>
          <a:xfrm>
            <a:off x="638037" y="1373140"/>
            <a:ext cx="8505963" cy="79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900" b="1" kern="1200" cap="all" baseline="0">
                <a:solidFill>
                  <a:srgbClr val="FCD41B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lang="en-US" sz="4050" dirty="0">
              <a:solidFill>
                <a:srgbClr val="23417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4D1660-7E8D-4834-B8D8-4DB4942E1C5F}"/>
              </a:ext>
            </a:extLst>
          </p:cNvPr>
          <p:cNvSpPr/>
          <p:nvPr userDrawn="1"/>
        </p:nvSpPr>
        <p:spPr>
          <a:xfrm>
            <a:off x="0" y="6364091"/>
            <a:ext cx="9144000" cy="493909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C0A26-F0DF-44DB-BCD3-CD50D708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21" y="3994772"/>
            <a:ext cx="2013752" cy="20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49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2">
            <a:extLst>
              <a:ext uri="{FF2B5EF4-FFF2-40B4-BE49-F238E27FC236}">
                <a16:creationId xmlns:a16="http://schemas.microsoft.com/office/drawing/2014/main" id="{652B8741-4CF7-455A-95B2-B052A7D18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4A2E56-0A89-4C23-BFE7-C101F8E001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9F0CC4E-90FF-4B51-AFEB-42FF515E4D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288040"/>
            <a:ext cx="8414474" cy="4689475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311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ower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2">
            <a:extLst>
              <a:ext uri="{FF2B5EF4-FFF2-40B4-BE49-F238E27FC236}">
                <a16:creationId xmlns:a16="http://schemas.microsoft.com/office/drawing/2014/main" id="{729FBAC9-15EF-42A1-836C-858278928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EDBA11B-2CF3-4FCA-9638-6628460C6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750854C-11AF-40A4-9AC8-512981043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5311652"/>
            <a:ext cx="9143999" cy="615921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4A575A-FDBA-4C43-AF94-3E0875D08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712" y="1338926"/>
            <a:ext cx="7648575" cy="36655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6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rip Single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B0D4D-67C6-4DA1-B816-6DF5FAFC430D}"/>
              </a:ext>
            </a:extLst>
          </p:cNvPr>
          <p:cNvSpPr/>
          <p:nvPr userDrawn="1"/>
        </p:nvSpPr>
        <p:spPr>
          <a:xfrm>
            <a:off x="-1" y="1954461"/>
            <a:ext cx="9144000" cy="2666444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AA11-ED76-4B2E-BCC8-CFA842196B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1742" y="1135033"/>
            <a:ext cx="7380514" cy="4305300"/>
          </a:xfrm>
          <a:solidFill>
            <a:srgbClr val="23417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14826027-05D9-4A95-ACD9-D25820830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27604F3-AB62-4F76-AC8D-1126FF17A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210D1-47E5-4FEA-BE13-6350C62DE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" y="5486218"/>
            <a:ext cx="9143999" cy="615921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388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9B0D4D-67C6-4DA1-B816-6DF5FAFC430D}"/>
              </a:ext>
            </a:extLst>
          </p:cNvPr>
          <p:cNvSpPr/>
          <p:nvPr userDrawn="1"/>
        </p:nvSpPr>
        <p:spPr>
          <a:xfrm>
            <a:off x="0" y="2095778"/>
            <a:ext cx="9144000" cy="2666444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AA11-ED76-4B2E-BCC8-CFA842196B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626" y="2400300"/>
            <a:ext cx="2508974" cy="20574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A33C1-C281-4D60-8F32-6A9B7F93ED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82226" y="2611170"/>
            <a:ext cx="5448300" cy="1439862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text goes here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A781224-3F76-4A5A-87C3-4783C14AAA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00401" y="4298269"/>
            <a:ext cx="5638799" cy="369332"/>
          </a:xfrm>
        </p:spPr>
        <p:txBody>
          <a:bodyPr>
            <a:noAutofit/>
          </a:bodyPr>
          <a:lstStyle>
            <a:lvl1pPr marL="0" indent="0" algn="r">
              <a:buNone/>
              <a:defRPr sz="135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- Name of person</a:t>
            </a:r>
          </a:p>
        </p:txBody>
      </p:sp>
      <p:sp>
        <p:nvSpPr>
          <p:cNvPr id="21" name="Title 12">
            <a:extLst>
              <a:ext uri="{FF2B5EF4-FFF2-40B4-BE49-F238E27FC236}">
                <a16:creationId xmlns:a16="http://schemas.microsoft.com/office/drawing/2014/main" id="{F39E4EC7-DAC3-4F7C-915D-01751AB4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7D6B685-407F-4DA4-835A-CF1973824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478562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Main Slide Shaded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5F1314-CD4C-4524-A9B6-64906D552038}"/>
              </a:ext>
            </a:extLst>
          </p:cNvPr>
          <p:cNvSpPr/>
          <p:nvPr userDrawn="1"/>
        </p:nvSpPr>
        <p:spPr>
          <a:xfrm>
            <a:off x="226119" y="941776"/>
            <a:ext cx="8691763" cy="5366103"/>
          </a:xfrm>
          <a:prstGeom prst="rect">
            <a:avLst/>
          </a:prstGeom>
          <a:solidFill>
            <a:schemeClr val="accent1">
              <a:lumMod val="20000"/>
              <a:lumOff val="8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AC27DC23-23E7-4A7A-80AF-ECFBE739D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5B3C5E7-E335-4D61-A09C-35C0CC3A8B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C96E6494-8424-4D97-8944-45E2807AF6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288040"/>
            <a:ext cx="8414474" cy="46894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6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wo Content Slide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381001" y="1143002"/>
            <a:ext cx="4038600" cy="4297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defRPr sz="1650">
                <a:solidFill>
                  <a:schemeClr val="tx2"/>
                </a:solidFill>
              </a:defRPr>
            </a:lvl2pPr>
            <a:lvl3pPr>
              <a:defRPr sz="1650">
                <a:solidFill>
                  <a:schemeClr val="tx2"/>
                </a:solidFill>
              </a:defRPr>
            </a:lvl3pPr>
            <a:lvl4pPr>
              <a:defRPr sz="1650">
                <a:solidFill>
                  <a:schemeClr val="tx2"/>
                </a:solidFill>
              </a:defRPr>
            </a:lvl4pPr>
            <a:lvl5pPr>
              <a:defRPr sz="16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143002"/>
            <a:ext cx="4038600" cy="4297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defRPr sz="1650">
                <a:solidFill>
                  <a:schemeClr val="tx2"/>
                </a:solidFill>
              </a:defRPr>
            </a:lvl2pPr>
            <a:lvl3pPr>
              <a:defRPr sz="1650">
                <a:solidFill>
                  <a:schemeClr val="tx2"/>
                </a:solidFill>
              </a:defRPr>
            </a:lvl3pPr>
            <a:lvl4pPr>
              <a:defRPr sz="1650">
                <a:solidFill>
                  <a:schemeClr val="tx2"/>
                </a:solidFill>
              </a:defRPr>
            </a:lvl4pPr>
            <a:lvl5pPr>
              <a:defRPr sz="16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60B7C8F8-0D14-49E4-8424-04FAEED1C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2D811EF-29F7-4637-A135-D0FF58F50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7B77D667-E4B2-4D16-8B20-C789C0C728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086" y="5584450"/>
            <a:ext cx="82918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  <a:lvl2pPr marL="8572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7145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25717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34290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29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wo Content Slide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>
            <a:extLst>
              <a:ext uri="{FF2B5EF4-FFF2-40B4-BE49-F238E27FC236}">
                <a16:creationId xmlns:a16="http://schemas.microsoft.com/office/drawing/2014/main" id="{002E447E-1EDE-4D7C-875E-29FE8F099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B9C6F7B-E243-43DB-B882-16CBDDED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D121206-3676-4EE7-804E-A785B1F4D80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1" y="1143002"/>
            <a:ext cx="4038600" cy="42973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SzPct val="100000"/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  <a:lvl4pPr>
              <a:defRPr sz="1650">
                <a:solidFill>
                  <a:schemeClr val="bg1"/>
                </a:solidFill>
              </a:defRPr>
            </a:lvl4pPr>
            <a:lvl5pPr>
              <a:defRPr sz="165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1CE785F-E46F-4707-AD9E-64484585B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399" y="1143002"/>
            <a:ext cx="4038600" cy="42973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SzPct val="100000"/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  <a:lvl4pPr>
              <a:defRPr sz="1650">
                <a:solidFill>
                  <a:schemeClr val="bg1"/>
                </a:solidFill>
              </a:defRPr>
            </a:lvl4pPr>
            <a:lvl5pPr>
              <a:defRPr sz="165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EDE1FD3-D036-4C5B-A902-3B57D66F3C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086" y="5584450"/>
            <a:ext cx="82918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8572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7145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25717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34290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75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rip Single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B0D4D-67C6-4DA1-B816-6DF5FAFC430D}"/>
              </a:ext>
            </a:extLst>
          </p:cNvPr>
          <p:cNvSpPr/>
          <p:nvPr userDrawn="1"/>
        </p:nvSpPr>
        <p:spPr>
          <a:xfrm>
            <a:off x="-1" y="1954461"/>
            <a:ext cx="9144000" cy="2666444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AA11-ED76-4B2E-BCC8-CFA842196B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1742" y="1135033"/>
            <a:ext cx="7380514" cy="4305300"/>
          </a:xfrm>
          <a:solidFill>
            <a:srgbClr val="23417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14826027-05D9-4A95-ACD9-D25820830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27604F3-AB62-4F76-AC8D-1126FF17A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210D1-47E5-4FEA-BE13-6350C62DE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" y="5486218"/>
            <a:ext cx="9143999" cy="615921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643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25D25-9FDD-427E-8257-0DB218B27D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48164" y="2"/>
            <a:ext cx="4795837" cy="636409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F617CBB-4AE3-4BA6-8A9C-98B598BB0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7" y="140336"/>
            <a:ext cx="3961537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9EE1C8E-0C2F-4926-A913-5558210EA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7" y="449799"/>
            <a:ext cx="3961537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EFB5-03B3-4C2A-91B8-33B8E3DD9E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350" y="1055689"/>
            <a:ext cx="3810000" cy="50879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6E6D0-BF19-4248-B33F-06F390DBFA2F}"/>
              </a:ext>
            </a:extLst>
          </p:cNvPr>
          <p:cNvSpPr/>
          <p:nvPr userDrawn="1"/>
        </p:nvSpPr>
        <p:spPr>
          <a:xfrm>
            <a:off x="0" y="6364093"/>
            <a:ext cx="9144000" cy="493909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B7194-D215-4F06-810A-E08D4C0FB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7" y="6364092"/>
            <a:ext cx="436190" cy="43619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934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-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9E9E9-B2AD-43B6-B43E-971F2E87AF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351" y="4754565"/>
            <a:ext cx="2508250" cy="947737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85725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F346EA-50B9-496F-A82A-B81AE8C2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365" y="2164587"/>
            <a:ext cx="2508250" cy="2397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908C21-4895-4D1C-826C-AE494DE11C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951" y="2164587"/>
            <a:ext cx="2508250" cy="2397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7D1EE0FA-5836-4095-827E-6139B8121B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945" y="2164587"/>
            <a:ext cx="2508250" cy="2397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itle 12">
            <a:extLst>
              <a:ext uri="{FF2B5EF4-FFF2-40B4-BE49-F238E27FC236}">
                <a16:creationId xmlns:a16="http://schemas.microsoft.com/office/drawing/2014/main" id="{31DF1103-3104-4878-A29A-213D78FF1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8CD3E4E1-9674-41AB-A52F-6BD8B2A79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C908701-50F0-45DC-AD42-5F24D47094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218942"/>
            <a:ext cx="9144000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495EAE1-5F5A-4FCD-A027-77968D718B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2951" y="4754565"/>
            <a:ext cx="2508250" cy="947737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85725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C703E24-88BC-4A75-BA54-A71D1DE0E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7945" y="4754565"/>
            <a:ext cx="2508250" cy="947737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85725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0949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2.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14FDA4-13B6-44F1-A16D-B179BBC7D80E}"/>
              </a:ext>
            </a:extLst>
          </p:cNvPr>
          <p:cNvSpPr/>
          <p:nvPr userDrawn="1"/>
        </p:nvSpPr>
        <p:spPr>
          <a:xfrm>
            <a:off x="0" y="4351119"/>
            <a:ext cx="9144000" cy="2498725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4C3A5F-8526-4168-9AE3-8BAFAB80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84238"/>
            <a:ext cx="8458200" cy="3459162"/>
          </a:xfrm>
        </p:spPr>
        <p:txBody>
          <a:bodyPr/>
          <a:lstStyle>
            <a:lvl1pPr marL="0" indent="0">
              <a:buNone/>
              <a:defRPr baseline="0">
                <a:solidFill>
                  <a:srgbClr val="23417F"/>
                </a:solidFill>
              </a:defRPr>
            </a:lvl1pPr>
          </a:lstStyle>
          <a:p>
            <a:r>
              <a:rPr lang="en-US" dirty="0">
                <a:solidFill>
                  <a:srgbClr val="FCD41B"/>
                </a:solidFill>
              </a:rPr>
              <a:t>Scott Jarvis </a:t>
            </a:r>
            <a:r>
              <a:rPr lang="en-US" b="0" dirty="0"/>
              <a:t>Assistant Chief Program Manager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403-2690 </a:t>
            </a:r>
            <a:r>
              <a:rPr lang="en-US" b="0" i="1" dirty="0">
                <a:solidFill>
                  <a:srgbClr val="0AAEFA"/>
                </a:solidFill>
              </a:rPr>
              <a:t>scott.jarvis@hsr.ca.gov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Rosas </a:t>
            </a:r>
            <a:r>
              <a:rPr lang="en-US" b="0" dirty="0"/>
              <a:t>Senior Right of Way Agent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403-1128 </a:t>
            </a:r>
            <a:r>
              <a:rPr lang="en-US" b="0" i="1" dirty="0">
                <a:solidFill>
                  <a:srgbClr val="0AAEFA"/>
                </a:solidFill>
              </a:rPr>
              <a:t>robert.rosas@hsr.ca.gov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Padilla </a:t>
            </a:r>
            <a:r>
              <a:rPr lang="en-US" b="0" dirty="0"/>
              <a:t>Small Business Advocate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(559) 203-0884 </a:t>
            </a:r>
            <a:r>
              <a:rPr lang="en-US" b="0" i="1" dirty="0">
                <a:solidFill>
                  <a:srgbClr val="0AAEFA"/>
                </a:solidFill>
              </a:rPr>
              <a:t>robert.padilla@hsr.ca.gov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8C4F03-D5C0-4140-9F5B-D76D9BFD7C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16781" y="4610101"/>
            <a:ext cx="4118429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1500" b="0" dirty="0">
                <a:solidFill>
                  <a:srgbClr val="0AAEFA"/>
                </a:solidFill>
              </a:rPr>
              <a:t>Regional Office Address Here</a:t>
            </a:r>
            <a:endParaRPr lang="en-US" sz="1500" b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A58F54-88AB-43FE-BD26-32BCEC916E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529550"/>
            <a:ext cx="2013752" cy="2013750"/>
          </a:xfrm>
          <a:prstGeom prst="rect">
            <a:avLst/>
          </a:prstGeom>
        </p:spPr>
      </p:pic>
      <p:sp>
        <p:nvSpPr>
          <p:cNvPr id="22" name="Title 12">
            <a:extLst>
              <a:ext uri="{FF2B5EF4-FFF2-40B4-BE49-F238E27FC236}">
                <a16:creationId xmlns:a16="http://schemas.microsoft.com/office/drawing/2014/main" id="{50B6062E-0100-4C80-A06C-EE1B911A1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98D043F-5FD8-4C0F-B121-C5F6EA098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pic>
        <p:nvPicPr>
          <p:cNvPr id="24" name="Picture 2" descr="C:\Users\ddomondon\Desktop\facebook.gif">
            <a:extLst>
              <a:ext uri="{FF2B5EF4-FFF2-40B4-BE49-F238E27FC236}">
                <a16:creationId xmlns:a16="http://schemas.microsoft.com/office/drawing/2014/main" id="{EB52500F-98B9-4DA1-A5A3-67C5E31DF2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08" y="6177959"/>
            <a:ext cx="447676" cy="4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ddomondon\Desktop\twitter.gif">
            <a:extLst>
              <a:ext uri="{FF2B5EF4-FFF2-40B4-BE49-F238E27FC236}">
                <a16:creationId xmlns:a16="http://schemas.microsoft.com/office/drawing/2014/main" id="{3DD506BF-BAE9-4630-925A-AB9FD902CB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979" y="6186669"/>
            <a:ext cx="447675" cy="45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ddomondon\Desktop\youtube.gif">
            <a:extLst>
              <a:ext uri="{FF2B5EF4-FFF2-40B4-BE49-F238E27FC236}">
                <a16:creationId xmlns:a16="http://schemas.microsoft.com/office/drawing/2014/main" id="{C8980C1A-EF4F-4C00-96CE-4BD2ABBBC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602" y="6186671"/>
            <a:ext cx="438151" cy="4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48079-CB2C-412B-9C5F-9780E9AB80F6}"/>
              </a:ext>
            </a:extLst>
          </p:cNvPr>
          <p:cNvSpPr txBox="1"/>
          <p:nvPr userDrawn="1"/>
        </p:nvSpPr>
        <p:spPr>
          <a:xfrm>
            <a:off x="386626" y="4610100"/>
            <a:ext cx="40366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srgbClr val="0AAEFA"/>
                </a:solidFill>
              </a:rPr>
              <a:t>Headquarters</a:t>
            </a:r>
            <a:r>
              <a:rPr lang="en-US" sz="1350" b="0" dirty="0"/>
              <a:t/>
            </a:r>
            <a:br>
              <a:rPr lang="en-US" sz="1350" b="0" dirty="0"/>
            </a:br>
            <a:r>
              <a:rPr lang="en-US" sz="1350" b="0" dirty="0">
                <a:solidFill>
                  <a:schemeClr val="bg1"/>
                </a:solidFill>
              </a:rPr>
              <a:t>California High-Speed Rail Authority </a:t>
            </a:r>
            <a:br>
              <a:rPr lang="en-US" sz="1350" b="0" dirty="0">
                <a:solidFill>
                  <a:schemeClr val="bg1"/>
                </a:solidFill>
              </a:rPr>
            </a:br>
            <a:r>
              <a:rPr lang="en-US" sz="1350" b="0" dirty="0">
                <a:solidFill>
                  <a:schemeClr val="bg1"/>
                </a:solidFill>
              </a:rPr>
              <a:t>770 L Street, Suite 800</a:t>
            </a:r>
            <a:br>
              <a:rPr lang="en-US" sz="1350" b="0" dirty="0">
                <a:solidFill>
                  <a:schemeClr val="bg1"/>
                </a:solidFill>
              </a:rPr>
            </a:br>
            <a:r>
              <a:rPr lang="en-US" sz="1350" b="0" dirty="0">
                <a:solidFill>
                  <a:schemeClr val="bg1"/>
                </a:solidFill>
              </a:rPr>
              <a:t>Sacramento, CA 95814</a:t>
            </a:r>
            <a:r>
              <a:rPr lang="en-US" sz="1350" b="0" dirty="0"/>
              <a:t/>
            </a:r>
            <a:br>
              <a:rPr lang="en-US" sz="1350" b="0" dirty="0"/>
            </a:br>
            <a:r>
              <a:rPr lang="en-US" sz="1350" b="0" i="1" dirty="0">
                <a:solidFill>
                  <a:srgbClr val="0AAEFA"/>
                </a:solidFill>
              </a:rPr>
              <a:t>www.hsr.ca.gov</a:t>
            </a:r>
          </a:p>
          <a:p>
            <a:endParaRPr lang="en-US" sz="1350" dirty="0"/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380D6B04-93EB-4002-82DA-5381656FA9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5804" y="6199313"/>
            <a:ext cx="4476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4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6831-B9D4-4F92-A580-408247333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79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54D89-CB37-4669-8DED-367F596AD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999404"/>
            <a:ext cx="5888528" cy="191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sz="2800" b="1" dirty="0">
                <a:latin typeface="Arial Narrow" pitchFamily="34" charset="0"/>
                <a:cs typeface="Mangal" pitchFamily="18" charset="0"/>
              </a:rPr>
              <a:t>Name, Title</a:t>
            </a:r>
          </a:p>
          <a:p>
            <a:r>
              <a:rPr lang="en-US" sz="2800" b="1" dirty="0">
                <a:latin typeface="Arial Narrow" pitchFamily="34" charset="0"/>
                <a:cs typeface="Mangal" pitchFamily="18" charset="0"/>
              </a:rPr>
              <a:t>Event Name</a:t>
            </a:r>
          </a:p>
          <a:p>
            <a:r>
              <a:rPr lang="en-US" sz="2800" b="1" dirty="0">
                <a:latin typeface="Arial Narrow" pitchFamily="34" charset="0"/>
                <a:cs typeface="Mangal" pitchFamily="18" charset="0"/>
              </a:rPr>
              <a:t>Day, Month Date, Year</a:t>
            </a:r>
            <a:br>
              <a:rPr lang="en-US" sz="2800" b="1" dirty="0">
                <a:latin typeface="Arial Narrow" pitchFamily="34" charset="0"/>
                <a:cs typeface="Mangal" pitchFamily="18" charset="0"/>
              </a:rPr>
            </a:br>
            <a:r>
              <a:rPr lang="en-US" sz="2800" b="1" dirty="0">
                <a:latin typeface="Arial Narrow" pitchFamily="34" charset="0"/>
                <a:cs typeface="Mangal" pitchFamily="18" charset="0"/>
              </a:rPr>
              <a:t>Location</a:t>
            </a:r>
          </a:p>
          <a:p>
            <a:pPr lv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2C2903-030F-4331-9ACA-B1ADF6F4457E}"/>
              </a:ext>
            </a:extLst>
          </p:cNvPr>
          <p:cNvSpPr/>
          <p:nvPr userDrawn="1"/>
        </p:nvSpPr>
        <p:spPr>
          <a:xfrm>
            <a:off x="0" y="603340"/>
            <a:ext cx="9144000" cy="2407105"/>
          </a:xfrm>
          <a:prstGeom prst="rect">
            <a:avLst/>
          </a:prstGeom>
          <a:solidFill>
            <a:srgbClr val="D4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4D532-9839-48B5-A1A7-17DF387323C6}"/>
              </a:ext>
            </a:extLst>
          </p:cNvPr>
          <p:cNvSpPr/>
          <p:nvPr userDrawn="1"/>
        </p:nvSpPr>
        <p:spPr>
          <a:xfrm>
            <a:off x="0" y="-3511"/>
            <a:ext cx="9144000" cy="617805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15705-FF7A-467E-88A2-1F08E396C8C4}"/>
              </a:ext>
            </a:extLst>
          </p:cNvPr>
          <p:cNvSpPr/>
          <p:nvPr userDrawn="1"/>
        </p:nvSpPr>
        <p:spPr>
          <a:xfrm>
            <a:off x="0" y="3021399"/>
            <a:ext cx="9144000" cy="617805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94972B-7112-4E48-8948-A48F8F711A1E}"/>
              </a:ext>
            </a:extLst>
          </p:cNvPr>
          <p:cNvSpPr txBox="1">
            <a:spLocks/>
          </p:cNvSpPr>
          <p:nvPr userDrawn="1"/>
        </p:nvSpPr>
        <p:spPr>
          <a:xfrm>
            <a:off x="638037" y="1373140"/>
            <a:ext cx="8505963" cy="79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900" b="1" kern="1200" cap="all" baseline="0">
                <a:solidFill>
                  <a:srgbClr val="FCD41B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lang="en-US" sz="4050" dirty="0">
              <a:solidFill>
                <a:srgbClr val="23417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4D1660-7E8D-4834-B8D8-4DB4942E1C5F}"/>
              </a:ext>
            </a:extLst>
          </p:cNvPr>
          <p:cNvSpPr/>
          <p:nvPr userDrawn="1"/>
        </p:nvSpPr>
        <p:spPr>
          <a:xfrm>
            <a:off x="0" y="6364091"/>
            <a:ext cx="9144000" cy="493909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C0A26-F0DF-44DB-BCD3-CD50D7083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21" y="3994772"/>
            <a:ext cx="2013752" cy="20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4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9B0D4D-67C6-4DA1-B816-6DF5FAFC430D}"/>
              </a:ext>
            </a:extLst>
          </p:cNvPr>
          <p:cNvSpPr/>
          <p:nvPr userDrawn="1"/>
        </p:nvSpPr>
        <p:spPr>
          <a:xfrm>
            <a:off x="0" y="2095778"/>
            <a:ext cx="9144000" cy="2666444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AA11-ED76-4B2E-BCC8-CFA842196B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626" y="2400300"/>
            <a:ext cx="2508974" cy="20574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A33C1-C281-4D60-8F32-6A9B7F93ED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82226" y="2611170"/>
            <a:ext cx="5448300" cy="1439862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text goes here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A781224-3F76-4A5A-87C3-4783C14AAA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00401" y="4298269"/>
            <a:ext cx="5638799" cy="369332"/>
          </a:xfrm>
        </p:spPr>
        <p:txBody>
          <a:bodyPr>
            <a:noAutofit/>
          </a:bodyPr>
          <a:lstStyle>
            <a:lvl1pPr marL="0" indent="0" algn="r">
              <a:buNone/>
              <a:defRPr sz="135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- Name of person</a:t>
            </a:r>
          </a:p>
        </p:txBody>
      </p:sp>
      <p:sp>
        <p:nvSpPr>
          <p:cNvPr id="21" name="Title 12">
            <a:extLst>
              <a:ext uri="{FF2B5EF4-FFF2-40B4-BE49-F238E27FC236}">
                <a16:creationId xmlns:a16="http://schemas.microsoft.com/office/drawing/2014/main" id="{F39E4EC7-DAC3-4F7C-915D-01751AB4A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7D6B685-407F-4DA4-835A-CF1973824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346757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Main Slide Shaded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5F1314-CD4C-4524-A9B6-64906D552038}"/>
              </a:ext>
            </a:extLst>
          </p:cNvPr>
          <p:cNvSpPr/>
          <p:nvPr userDrawn="1"/>
        </p:nvSpPr>
        <p:spPr>
          <a:xfrm>
            <a:off x="226119" y="941776"/>
            <a:ext cx="8691763" cy="5366103"/>
          </a:xfrm>
          <a:prstGeom prst="rect">
            <a:avLst/>
          </a:prstGeom>
          <a:solidFill>
            <a:schemeClr val="accent1">
              <a:lumMod val="20000"/>
              <a:lumOff val="8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AC27DC23-23E7-4A7A-80AF-ECFBE739D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5B3C5E7-E335-4D61-A09C-35C0CC3A8B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C96E6494-8424-4D97-8944-45E2807AF6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288040"/>
            <a:ext cx="8414474" cy="46894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13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wo Content Slide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381001" y="1143002"/>
            <a:ext cx="4038600" cy="4297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defRPr sz="1650">
                <a:solidFill>
                  <a:schemeClr val="tx2"/>
                </a:solidFill>
              </a:defRPr>
            </a:lvl2pPr>
            <a:lvl3pPr>
              <a:defRPr sz="1650">
                <a:solidFill>
                  <a:schemeClr val="tx2"/>
                </a:solidFill>
              </a:defRPr>
            </a:lvl3pPr>
            <a:lvl4pPr>
              <a:defRPr sz="1650">
                <a:solidFill>
                  <a:schemeClr val="tx2"/>
                </a:solidFill>
              </a:defRPr>
            </a:lvl4pPr>
            <a:lvl5pPr>
              <a:defRPr sz="16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143002"/>
            <a:ext cx="4038600" cy="4297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SzPct val="100000"/>
              <a:defRPr sz="1650">
                <a:solidFill>
                  <a:schemeClr val="tx2"/>
                </a:solidFill>
              </a:defRPr>
            </a:lvl2pPr>
            <a:lvl3pPr>
              <a:defRPr sz="1650">
                <a:solidFill>
                  <a:schemeClr val="tx2"/>
                </a:solidFill>
              </a:defRPr>
            </a:lvl3pPr>
            <a:lvl4pPr>
              <a:defRPr sz="1650">
                <a:solidFill>
                  <a:schemeClr val="tx2"/>
                </a:solidFill>
              </a:defRPr>
            </a:lvl4pPr>
            <a:lvl5pPr>
              <a:defRPr sz="16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60B7C8F8-0D14-49E4-8424-04FAEED1C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2D811EF-29F7-4637-A135-D0FF58F50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7B77D667-E4B2-4D16-8B20-C789C0C728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086" y="5584450"/>
            <a:ext cx="82918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  <a:lvl2pPr marL="8572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7145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25717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34290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51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wo Content Slide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2">
            <a:extLst>
              <a:ext uri="{FF2B5EF4-FFF2-40B4-BE49-F238E27FC236}">
                <a16:creationId xmlns:a16="http://schemas.microsoft.com/office/drawing/2014/main" id="{002E447E-1EDE-4D7C-875E-29FE8F099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B9C6F7B-E243-43DB-B882-16CBDDED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D121206-3676-4EE7-804E-A785B1F4D80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1" y="1143002"/>
            <a:ext cx="4038600" cy="42973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SzPct val="100000"/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  <a:lvl4pPr>
              <a:defRPr sz="1650">
                <a:solidFill>
                  <a:schemeClr val="bg1"/>
                </a:solidFill>
              </a:defRPr>
            </a:lvl4pPr>
            <a:lvl5pPr>
              <a:defRPr sz="165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1CE785F-E46F-4707-AD9E-64484585B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399" y="1143002"/>
            <a:ext cx="4038600" cy="42973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SzPct val="100000"/>
              <a:defRPr sz="1650">
                <a:solidFill>
                  <a:schemeClr val="bg1"/>
                </a:solidFill>
              </a:defRPr>
            </a:lvl2pPr>
            <a:lvl3pPr>
              <a:defRPr sz="1650">
                <a:solidFill>
                  <a:schemeClr val="bg1"/>
                </a:solidFill>
              </a:defRPr>
            </a:lvl3pPr>
            <a:lvl4pPr>
              <a:defRPr sz="1650">
                <a:solidFill>
                  <a:schemeClr val="bg1"/>
                </a:solidFill>
              </a:defRPr>
            </a:lvl4pPr>
            <a:lvl5pPr>
              <a:defRPr sz="165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EDE1FD3-D036-4C5B-A902-3B57D66F3C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086" y="5584450"/>
            <a:ext cx="82918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8572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7145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257175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34290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64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25D25-9FDD-427E-8257-0DB218B27D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48164" y="2"/>
            <a:ext cx="4795837" cy="636409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EF617CBB-4AE3-4BA6-8A9C-98B598BB0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7" y="140336"/>
            <a:ext cx="3961537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9EE1C8E-0C2F-4926-A913-5558210EA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627" y="449799"/>
            <a:ext cx="3961537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EFB5-03B3-4C2A-91B8-33B8E3DD9E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350" y="1055689"/>
            <a:ext cx="3810000" cy="508793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6E6D0-BF19-4248-B33F-06F390DBFA2F}"/>
              </a:ext>
            </a:extLst>
          </p:cNvPr>
          <p:cNvSpPr/>
          <p:nvPr userDrawn="1"/>
        </p:nvSpPr>
        <p:spPr>
          <a:xfrm>
            <a:off x="0" y="6364093"/>
            <a:ext cx="9144000" cy="493909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B7194-D215-4F06-810A-E08D4C0FB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7" y="6364092"/>
            <a:ext cx="436190" cy="43619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28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-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9E9E9-B2AD-43B6-B43E-971F2E87AF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351" y="4754565"/>
            <a:ext cx="2508250" cy="947737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85725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F346EA-50B9-496F-A82A-B81AE8C2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4365" y="2164587"/>
            <a:ext cx="2508250" cy="2397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908C21-4895-4D1C-826C-AE494DE11C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2951" y="2164587"/>
            <a:ext cx="2508250" cy="2397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7D1EE0FA-5836-4095-827E-6139B8121B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945" y="2164587"/>
            <a:ext cx="2508250" cy="2397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itle 12">
            <a:extLst>
              <a:ext uri="{FF2B5EF4-FFF2-40B4-BE49-F238E27FC236}">
                <a16:creationId xmlns:a16="http://schemas.microsoft.com/office/drawing/2014/main" id="{31DF1103-3104-4878-A29A-213D78FF1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6" y="140336"/>
            <a:ext cx="8414474" cy="3251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PRIMARY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8CD3E4E1-9674-41AB-A52F-6BD8B2A791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626" y="466425"/>
            <a:ext cx="8414474" cy="422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C908701-50F0-45DC-AD42-5F24D47094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218942"/>
            <a:ext cx="9144000" cy="4476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495EAE1-5F5A-4FCD-A027-77968D718B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2951" y="4754565"/>
            <a:ext cx="2508250" cy="947737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85725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C703E24-88BC-4A75-BA54-A71D1DE0E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7945" y="4754565"/>
            <a:ext cx="2508250" cy="947737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/>
                </a:solidFill>
              </a:defRPr>
            </a:lvl1pPr>
            <a:lvl2pPr marL="85725" indent="0"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312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84239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45B57-C120-4786-BE1F-2EDCA5F70848}"/>
              </a:ext>
            </a:extLst>
          </p:cNvPr>
          <p:cNvSpPr/>
          <p:nvPr userDrawn="1"/>
        </p:nvSpPr>
        <p:spPr>
          <a:xfrm>
            <a:off x="0" y="6364093"/>
            <a:ext cx="9144000" cy="493909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CBACA-CDB7-473A-AE8A-41B761990B9D}"/>
              </a:ext>
            </a:extLst>
          </p:cNvPr>
          <p:cNvSpPr/>
          <p:nvPr userDrawn="1"/>
        </p:nvSpPr>
        <p:spPr>
          <a:xfrm>
            <a:off x="339906" y="78024"/>
            <a:ext cx="46721" cy="760177"/>
          </a:xfrm>
          <a:prstGeom prst="rect">
            <a:avLst/>
          </a:prstGeom>
          <a:solidFill>
            <a:srgbClr val="FBD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4E23F35-3DD7-4BAD-8808-E88D7C46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26" y="102328"/>
            <a:ext cx="7886700" cy="35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CONNECTING CALFORNIA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57BFC-A67C-4FD5-A742-20BE31D8F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627" y="386460"/>
            <a:ext cx="7886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403D2B-A993-445B-8924-CF69F3547D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8" y="6364093"/>
            <a:ext cx="439783" cy="43978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88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71" r:id="rId8"/>
    <p:sldLayoutId id="2147483670" r:id="rId9"/>
    <p:sldLayoutId id="2147483672" r:id="rId10"/>
    <p:sldLayoutId id="2147483677" r:id="rId1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 cap="all" baseline="0">
          <a:solidFill>
            <a:schemeClr val="bg1">
              <a:lumMod val="6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spcBef>
          <a:spcPct val="20000"/>
        </a:spcBef>
        <a:buClr>
          <a:srgbClr val="0AAEFA"/>
        </a:buClr>
        <a:buFont typeface="Arial" pitchFamily="34" charset="0"/>
        <a:buChar char="•"/>
        <a:defRPr sz="1800" b="1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219075" indent="-133350" algn="l" defTabSz="685800" rtl="0" eaLnBrk="1" latinLnBrk="0" hangingPunct="1">
        <a:spcBef>
          <a:spcPct val="20000"/>
        </a:spcBef>
        <a:buClr>
          <a:srgbClr val="FCD41B"/>
        </a:buClr>
        <a:buSzPct val="100000"/>
        <a:buFont typeface="Arial Narrow" panose="020B0606020202030204" pitchFamily="34" charset="0"/>
        <a:buChar char="»"/>
        <a:defRPr sz="1650" b="0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2pPr>
      <a:lvl3pPr marL="304800" indent="-133350" algn="l" defTabSz="685800" rtl="0" eaLnBrk="1" latinLnBrk="0" hangingPunct="1">
        <a:spcBef>
          <a:spcPct val="20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3pPr>
      <a:lvl4pPr marL="390525" indent="-133350" algn="l" defTabSz="685800" rtl="0" eaLnBrk="1" latinLnBrk="0" hangingPunct="1">
        <a:spcBef>
          <a:spcPct val="20000"/>
        </a:spcBef>
        <a:buClr>
          <a:srgbClr val="0AAEFA"/>
        </a:buClr>
        <a:buSzPct val="100000"/>
        <a:buFont typeface="Arial Narrow" panose="020B0606020202030204" pitchFamily="34" charset="0"/>
        <a:buChar char="»"/>
        <a:defRPr sz="1650" b="0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4pPr>
      <a:lvl5pPr marL="476250" indent="-133350" algn="l" defTabSz="685800" rtl="0" eaLnBrk="1" latinLnBrk="0" hangingPunct="1">
        <a:spcBef>
          <a:spcPct val="20000"/>
        </a:spcBef>
        <a:buClr>
          <a:srgbClr val="FCD41B"/>
        </a:buClr>
        <a:buFont typeface="Arial" pitchFamily="34" charset="0"/>
        <a:buChar char="•"/>
        <a:defRPr sz="165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86965E0-187A-4867-8693-5671F2FF1C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16" imgW="347" imgH="348" progId="TCLayout.ActiveDocument.1">
                  <p:embed/>
                </p:oleObj>
              </mc:Choice>
              <mc:Fallback>
                <p:oleObj name="think-cell Slide" r:id="rId16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86965E0-187A-4867-8693-5671F2FF1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B793976-658F-4816-B770-6A00F679C184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84239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45B57-C120-4786-BE1F-2EDCA5F70848}"/>
              </a:ext>
            </a:extLst>
          </p:cNvPr>
          <p:cNvSpPr/>
          <p:nvPr userDrawn="1"/>
        </p:nvSpPr>
        <p:spPr>
          <a:xfrm>
            <a:off x="0" y="6364093"/>
            <a:ext cx="9144000" cy="493909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CBACA-CDB7-473A-AE8A-41B761990B9D}"/>
              </a:ext>
            </a:extLst>
          </p:cNvPr>
          <p:cNvSpPr/>
          <p:nvPr userDrawn="1"/>
        </p:nvSpPr>
        <p:spPr>
          <a:xfrm>
            <a:off x="339906" y="78024"/>
            <a:ext cx="46721" cy="760177"/>
          </a:xfrm>
          <a:prstGeom prst="rect">
            <a:avLst/>
          </a:prstGeom>
          <a:solidFill>
            <a:srgbClr val="FBD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4E23F35-3DD7-4BAD-8808-E88D7C46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26" y="102328"/>
            <a:ext cx="7886700" cy="35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CONNECTING CALFORNIA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57BFC-A67C-4FD5-A742-20BE31D8F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627" y="386460"/>
            <a:ext cx="7886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403D2B-A993-445B-8924-CF69F3547DB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8" y="6364093"/>
            <a:ext cx="439783" cy="43978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41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 cap="all" baseline="0">
          <a:solidFill>
            <a:schemeClr val="bg1">
              <a:lumMod val="6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spcBef>
          <a:spcPct val="20000"/>
        </a:spcBef>
        <a:buClr>
          <a:srgbClr val="0AAEFA"/>
        </a:buClr>
        <a:buFont typeface="Arial" pitchFamily="34" charset="0"/>
        <a:buChar char="•"/>
        <a:defRPr sz="1800" b="1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219075" indent="-133350" algn="l" defTabSz="685800" rtl="0" eaLnBrk="1" latinLnBrk="0" hangingPunct="1">
        <a:spcBef>
          <a:spcPct val="20000"/>
        </a:spcBef>
        <a:buClr>
          <a:srgbClr val="FCD41B"/>
        </a:buClr>
        <a:buSzPct val="100000"/>
        <a:buFont typeface="Arial Narrow" panose="020B0606020202030204" pitchFamily="34" charset="0"/>
        <a:buChar char="»"/>
        <a:defRPr sz="1650" b="0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2pPr>
      <a:lvl3pPr marL="304800" indent="-133350" algn="l" defTabSz="685800" rtl="0" eaLnBrk="1" latinLnBrk="0" hangingPunct="1">
        <a:spcBef>
          <a:spcPct val="20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3pPr>
      <a:lvl4pPr marL="390525" indent="-133350" algn="l" defTabSz="685800" rtl="0" eaLnBrk="1" latinLnBrk="0" hangingPunct="1">
        <a:spcBef>
          <a:spcPct val="20000"/>
        </a:spcBef>
        <a:buClr>
          <a:srgbClr val="0AAEFA"/>
        </a:buClr>
        <a:buSzPct val="100000"/>
        <a:buFont typeface="Arial Narrow" panose="020B0606020202030204" pitchFamily="34" charset="0"/>
        <a:buChar char="»"/>
        <a:defRPr sz="1650" b="0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4pPr>
      <a:lvl5pPr marL="476250" indent="-133350" algn="l" defTabSz="685800" rtl="0" eaLnBrk="1" latinLnBrk="0" hangingPunct="1">
        <a:spcBef>
          <a:spcPct val="20000"/>
        </a:spcBef>
        <a:buClr>
          <a:srgbClr val="FCD41B"/>
        </a:buClr>
        <a:buFont typeface="Arial" pitchFamily="34" charset="0"/>
        <a:buChar char="•"/>
        <a:defRPr sz="165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84239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45B57-C120-4786-BE1F-2EDCA5F70848}"/>
              </a:ext>
            </a:extLst>
          </p:cNvPr>
          <p:cNvSpPr/>
          <p:nvPr userDrawn="1"/>
        </p:nvSpPr>
        <p:spPr>
          <a:xfrm>
            <a:off x="0" y="6364093"/>
            <a:ext cx="9144000" cy="493909"/>
          </a:xfrm>
          <a:prstGeom prst="rect">
            <a:avLst/>
          </a:prstGeom>
          <a:solidFill>
            <a:srgbClr val="234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CBACA-CDB7-473A-AE8A-41B761990B9D}"/>
              </a:ext>
            </a:extLst>
          </p:cNvPr>
          <p:cNvSpPr/>
          <p:nvPr userDrawn="1"/>
        </p:nvSpPr>
        <p:spPr>
          <a:xfrm>
            <a:off x="339906" y="78024"/>
            <a:ext cx="46721" cy="760177"/>
          </a:xfrm>
          <a:prstGeom prst="rect">
            <a:avLst/>
          </a:prstGeom>
          <a:solidFill>
            <a:srgbClr val="FBD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4E23F35-3DD7-4BAD-8808-E88D7C46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26" y="102328"/>
            <a:ext cx="7886700" cy="35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CONNECTING CALFORNIA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57BFC-A67C-4FD5-A742-20BE31D8F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627" y="386460"/>
            <a:ext cx="7886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403D2B-A993-445B-8924-CF69F3547D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8" y="6364093"/>
            <a:ext cx="439783" cy="43978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0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 cap="all" baseline="0">
          <a:solidFill>
            <a:schemeClr val="bg1">
              <a:lumMod val="6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spcBef>
          <a:spcPct val="20000"/>
        </a:spcBef>
        <a:buClr>
          <a:srgbClr val="0AAEFA"/>
        </a:buClr>
        <a:buFont typeface="Arial" pitchFamily="34" charset="0"/>
        <a:buChar char="•"/>
        <a:defRPr sz="1800" b="1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219075" indent="-133350" algn="l" defTabSz="685800" rtl="0" eaLnBrk="1" latinLnBrk="0" hangingPunct="1">
        <a:spcBef>
          <a:spcPct val="20000"/>
        </a:spcBef>
        <a:buClr>
          <a:srgbClr val="FCD41B"/>
        </a:buClr>
        <a:buSzPct val="100000"/>
        <a:buFont typeface="Arial Narrow" panose="020B0606020202030204" pitchFamily="34" charset="0"/>
        <a:buChar char="»"/>
        <a:defRPr sz="1650" b="0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2pPr>
      <a:lvl3pPr marL="304800" indent="-133350" algn="l" defTabSz="685800" rtl="0" eaLnBrk="1" latinLnBrk="0" hangingPunct="1">
        <a:spcBef>
          <a:spcPct val="20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3pPr>
      <a:lvl4pPr marL="390525" indent="-133350" algn="l" defTabSz="685800" rtl="0" eaLnBrk="1" latinLnBrk="0" hangingPunct="1">
        <a:spcBef>
          <a:spcPct val="20000"/>
        </a:spcBef>
        <a:buClr>
          <a:srgbClr val="0AAEFA"/>
        </a:buClr>
        <a:buSzPct val="100000"/>
        <a:buFont typeface="Arial Narrow" panose="020B0606020202030204" pitchFamily="34" charset="0"/>
        <a:buChar char="»"/>
        <a:defRPr sz="1650" b="0" i="0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4pPr>
      <a:lvl5pPr marL="476250" indent="-133350" algn="l" defTabSz="685800" rtl="0" eaLnBrk="1" latinLnBrk="0" hangingPunct="1">
        <a:spcBef>
          <a:spcPct val="20000"/>
        </a:spcBef>
        <a:buClr>
          <a:srgbClr val="FCD41B"/>
        </a:buClr>
        <a:buFont typeface="Arial" pitchFamily="34" charset="0"/>
        <a:buChar char="•"/>
        <a:defRPr sz="165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5FC0-36D8-4C9E-86E0-65F905B6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7" y="987728"/>
            <a:ext cx="7886700" cy="1662875"/>
          </a:xfrm>
        </p:spPr>
        <p:txBody>
          <a:bodyPr>
            <a:normAutofit/>
          </a:bodyPr>
          <a:lstStyle/>
          <a:p>
            <a:r>
              <a:rPr lang="en-US" sz="3200" dirty="0"/>
              <a:t>senate joint hearing</a:t>
            </a:r>
            <a:br>
              <a:rPr lang="en-US" sz="3200" dirty="0"/>
            </a:br>
            <a:r>
              <a:rPr lang="en-US" sz="3200" dirty="0"/>
              <a:t>Revised Draft 2020 Business plan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7B088-1A33-4239-A1C1-D65606E75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22" y="4042093"/>
            <a:ext cx="5888528" cy="191135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Brian Kelly</a:t>
            </a:r>
          </a:p>
          <a:p>
            <a:r>
              <a:rPr lang="en-US" dirty="0"/>
              <a:t>Chief Executive Officer</a:t>
            </a:r>
          </a:p>
          <a:p>
            <a:r>
              <a:rPr lang="en-US" dirty="0"/>
              <a:t>March 16, 2021</a:t>
            </a:r>
          </a:p>
        </p:txBody>
      </p:sp>
    </p:spTree>
    <p:extLst>
      <p:ext uri="{BB962C8B-B14F-4D97-AF65-F5344CB8AC3E}">
        <p14:creationId xmlns:p14="http://schemas.microsoft.com/office/powerpoint/2010/main" val="217136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sz="1800" b="1" cap="all" dirty="0"/>
              <a:t>Addressing Comments on Interim Service: Merced to Bakersfield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100832"/>
            <a:ext cx="8414474" cy="487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0" dirty="0">
                <a:latin typeface="+mn-lt"/>
              </a:rPr>
              <a:t>We evaluated questions raised by Legislature and Peer Review Group:   </a:t>
            </a:r>
          </a:p>
          <a:p>
            <a:pPr lvl="1"/>
            <a:r>
              <a:rPr lang="en-US" sz="2800" dirty="0">
                <a:solidFill>
                  <a:srgbClr val="7F7F7F"/>
                </a:solidFill>
              </a:rPr>
              <a:t>Independent peer review of ridership forecasts</a:t>
            </a:r>
          </a:p>
          <a:p>
            <a:pPr lvl="1"/>
            <a:r>
              <a:rPr lang="en-US" sz="2800" dirty="0">
                <a:solidFill>
                  <a:srgbClr val="7F7F7F"/>
                </a:solidFill>
              </a:rPr>
              <a:t>Memorandum of Understanding with CalSTA and San Joaquin Joint Powers Authority for interim service roles and responsibilities</a:t>
            </a:r>
          </a:p>
          <a:p>
            <a:pPr marL="85725" lvl="1" indent="0">
              <a:buNone/>
            </a:pPr>
            <a:endParaRPr lang="en-US" sz="28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CAF50-A83D-48CB-B697-5F8FCD73AC0C}"/>
              </a:ext>
            </a:extLst>
          </p:cNvPr>
          <p:cNvSpPr txBox="1"/>
          <p:nvPr/>
        </p:nvSpPr>
        <p:spPr>
          <a:xfrm>
            <a:off x="232907" y="6411874"/>
            <a:ext cx="58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8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cap="all" dirty="0"/>
              <a:t>Peer Review of Ridership Projections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073672"/>
            <a:ext cx="8414474" cy="487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0" dirty="0">
                <a:latin typeface="+mn-lt"/>
              </a:rPr>
              <a:t>Further analysis conducted to address questions on ridership estimates:</a:t>
            </a:r>
          </a:p>
          <a:p>
            <a:pPr lvl="1"/>
            <a:r>
              <a:rPr lang="en-US" sz="2400" dirty="0"/>
              <a:t>Peer Review Group helped define the scope of independent review </a:t>
            </a:r>
          </a:p>
          <a:p>
            <a:pPr lvl="1"/>
            <a:r>
              <a:rPr lang="en-US" sz="2400" dirty="0"/>
              <a:t>Resource Systems Group – a third party transportation research and analytics firm – assessed whether assumptions and results were reasonable</a:t>
            </a:r>
          </a:p>
          <a:p>
            <a:pPr lvl="1"/>
            <a:r>
              <a:rPr lang="en-US" sz="2400" dirty="0"/>
              <a:t>Resource Systems Group review concluded</a:t>
            </a:r>
            <a:r>
              <a:rPr lang="en-US" sz="2200" dirty="0"/>
              <a:t>:</a:t>
            </a:r>
          </a:p>
          <a:p>
            <a:pPr lvl="3"/>
            <a:r>
              <a:rPr lang="en-US" sz="2000" dirty="0"/>
              <a:t>“No fatal flaws” with the work performed by the Early Train Operator </a:t>
            </a:r>
          </a:p>
          <a:p>
            <a:pPr lvl="3"/>
            <a:r>
              <a:rPr lang="en-US" sz="2000" dirty="0"/>
              <a:t>Ridership estimates are within expected “ranges for travel time and frequency”</a:t>
            </a:r>
          </a:p>
          <a:p>
            <a:pPr lvl="3"/>
            <a:r>
              <a:rPr lang="en-US" sz="2000" dirty="0"/>
              <a:t>Merced to Bakersfield initial operating segment </a:t>
            </a:r>
            <a:r>
              <a:rPr lang="en-US" sz="2000" u="sng" dirty="0"/>
              <a:t>“Obtains the highest forecast gain in ridership and does so at the lowest increase in cost” </a:t>
            </a:r>
            <a:r>
              <a:rPr lang="en-US" sz="2000" dirty="0"/>
              <a:t>compared to the Burbank-Anaheim and San José-Gilroy corridors</a:t>
            </a:r>
          </a:p>
          <a:p>
            <a:pPr marL="0" indent="0">
              <a:buNone/>
            </a:pPr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5A0D8-475E-4397-9A42-418CA4440880}"/>
              </a:ext>
            </a:extLst>
          </p:cNvPr>
          <p:cNvSpPr txBox="1"/>
          <p:nvPr/>
        </p:nvSpPr>
        <p:spPr>
          <a:xfrm>
            <a:off x="232907" y="6411874"/>
            <a:ext cx="58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7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cap="all" dirty="0"/>
              <a:t>Merced and Bakersfield extensions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100832"/>
            <a:ext cx="8414474" cy="487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0" dirty="0">
                <a:latin typeface="+mn-lt"/>
              </a:rPr>
              <a:t>These studies and efforts reaffirm value in the Merced to Bakersfield interim service:</a:t>
            </a:r>
          </a:p>
          <a:p>
            <a:pPr lvl="1"/>
            <a:r>
              <a:rPr lang="en-US" sz="2400" dirty="0"/>
              <a:t>The Merced and Bakersfield extensions are environmentally cleared</a:t>
            </a:r>
          </a:p>
          <a:p>
            <a:pPr lvl="1"/>
            <a:r>
              <a:rPr lang="en-US" sz="2400" dirty="0"/>
              <a:t>We recommend advancing design which will include engineering and:</a:t>
            </a:r>
          </a:p>
          <a:p>
            <a:pPr lvl="3"/>
            <a:r>
              <a:rPr lang="en-US" sz="1800" dirty="0"/>
              <a:t>Right-of-way mapping</a:t>
            </a:r>
          </a:p>
          <a:p>
            <a:pPr lvl="3"/>
            <a:r>
              <a:rPr lang="en-US" sz="1800" dirty="0"/>
              <a:t>Identifying utility relocations</a:t>
            </a:r>
          </a:p>
          <a:p>
            <a:pPr lvl="3"/>
            <a:r>
              <a:rPr lang="en-US" sz="1800" dirty="0"/>
              <a:t>Third-party agreements</a:t>
            </a:r>
          </a:p>
          <a:p>
            <a:pPr lvl="3"/>
            <a:r>
              <a:rPr lang="en-US" sz="1800" dirty="0"/>
              <a:t>Establishing the project footprint (project configuration)  </a:t>
            </a:r>
          </a:p>
          <a:p>
            <a:pPr lvl="1"/>
            <a:r>
              <a:rPr lang="en-US" sz="2400" dirty="0"/>
              <a:t>This will refine our cost estimates and prepare these extensions for pre-construction activities </a:t>
            </a:r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3FBE6-9E8F-4B6F-8DDB-39BD7B42A0F3}"/>
              </a:ext>
            </a:extLst>
          </p:cNvPr>
          <p:cNvSpPr txBox="1"/>
          <p:nvPr/>
        </p:nvSpPr>
        <p:spPr>
          <a:xfrm>
            <a:off x="232907" y="6411874"/>
            <a:ext cx="58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cap="all" dirty="0"/>
              <a:t>Current 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100832"/>
            <a:ext cx="8414474" cy="487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0" dirty="0">
                <a:latin typeface="+mn-lt"/>
              </a:rPr>
              <a:t>Funding:</a:t>
            </a:r>
          </a:p>
          <a:p>
            <a:pPr lvl="1"/>
            <a:r>
              <a:rPr lang="en-US" sz="2800" dirty="0"/>
              <a:t>Business Plan updates funding forecast through 2030 as a range based on Cap-and-Trade projections </a:t>
            </a:r>
          </a:p>
          <a:p>
            <a:pPr lvl="2"/>
            <a:r>
              <a:rPr lang="en-US" sz="2800" dirty="0"/>
              <a:t>Total funding range is $20.6 billion to $23.1 billion</a:t>
            </a:r>
          </a:p>
          <a:p>
            <a:pPr lvl="2"/>
            <a:r>
              <a:rPr lang="en-US" sz="2800" dirty="0"/>
              <a:t>Cost estimate to complete Merced to Bakersfield Line ranges from $21.3 billion to $22.8 billion (base cost estimate is $22.2 billion)</a:t>
            </a:r>
          </a:p>
          <a:p>
            <a:pPr lvl="1"/>
            <a:r>
              <a:rPr lang="en-US" sz="2800" dirty="0"/>
              <a:t>Funding Plan to seek appropriation of remaining Proposition 1A funds as part of the 2021 Budget Act to complete construction currently underway</a:t>
            </a:r>
          </a:p>
          <a:p>
            <a:pPr marL="171450" lvl="2" indent="0">
              <a:buNone/>
            </a:pPr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9635B-B723-41A6-BEA2-747259B00BB8}"/>
              </a:ext>
            </a:extLst>
          </p:cNvPr>
          <p:cNvSpPr txBox="1"/>
          <p:nvPr/>
        </p:nvSpPr>
        <p:spPr>
          <a:xfrm>
            <a:off x="232907" y="6411874"/>
            <a:ext cx="58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3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b="1" cap="all" dirty="0"/>
              <a:t>Progress</a:t>
            </a:r>
            <a:r>
              <a:rPr lang="en-US" sz="1800" dirty="0"/>
              <a:t> </a:t>
            </a:r>
            <a:r>
              <a:rPr lang="en-US" sz="1800" b="1" dirty="0"/>
              <a:t>– 2018 to 2020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5D5DC-416C-4F49-8BD2-41BFA9395867}"/>
              </a:ext>
            </a:extLst>
          </p:cNvPr>
          <p:cNvSpPr txBox="1"/>
          <p:nvPr/>
        </p:nvSpPr>
        <p:spPr>
          <a:xfrm>
            <a:off x="232907" y="6411874"/>
            <a:ext cx="58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D106B0E-62BF-4B33-9317-5853F0101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1725"/>
            <a:ext cx="9144000" cy="54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cap="all" dirty="0"/>
              <a:t>2021 Milestones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100832"/>
            <a:ext cx="8414474" cy="4876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0" dirty="0">
                <a:latin typeface="+mn-lt"/>
              </a:rPr>
              <a:t>Over the next 12-15 months: </a:t>
            </a:r>
          </a:p>
          <a:p>
            <a:pPr lvl="1"/>
            <a:r>
              <a:rPr lang="en-US" sz="2400" dirty="0"/>
              <a:t>100% of ARRA state match will be completed in Q1 2021 – 22 months ahead of December 2022 deadline</a:t>
            </a:r>
          </a:p>
          <a:p>
            <a:pPr lvl="1"/>
            <a:r>
              <a:rPr lang="en-US" sz="2400" dirty="0"/>
              <a:t>Substantial completion of Construction Package 4</a:t>
            </a:r>
          </a:p>
          <a:p>
            <a:pPr lvl="1"/>
            <a:r>
              <a:rPr lang="en-US" sz="2400" dirty="0"/>
              <a:t>Environmental clearance of first two segments in Los Angeles County </a:t>
            </a:r>
          </a:p>
          <a:p>
            <a:pPr lvl="2"/>
            <a:r>
              <a:rPr lang="en-US" sz="2400" dirty="0"/>
              <a:t>Bakersfield to Palmdale </a:t>
            </a:r>
          </a:p>
          <a:p>
            <a:pPr lvl="2"/>
            <a:r>
              <a:rPr lang="en-US" sz="2400" dirty="0"/>
              <a:t>Burbank to Los Angeles</a:t>
            </a:r>
          </a:p>
          <a:p>
            <a:pPr lvl="1"/>
            <a:r>
              <a:rPr lang="en-US" sz="2400" dirty="0"/>
              <a:t>Award Track and Systems contract, commence work in 2022</a:t>
            </a:r>
          </a:p>
          <a:p>
            <a:pPr lvl="1"/>
            <a:r>
              <a:rPr lang="en-US" sz="2400" dirty="0"/>
              <a:t>Begin advance design work on Merced and Bakersfield extensions</a:t>
            </a:r>
          </a:p>
          <a:p>
            <a:pPr lvl="1"/>
            <a:r>
              <a:rPr lang="en-US" sz="2400" dirty="0"/>
              <a:t>Construction completed or underway on  </a:t>
            </a:r>
          </a:p>
          <a:p>
            <a:pPr lvl="2"/>
            <a:r>
              <a:rPr lang="en-US" sz="2400" dirty="0"/>
              <a:t>83 of 93 structures </a:t>
            </a:r>
          </a:p>
          <a:p>
            <a:pPr lvl="2"/>
            <a:r>
              <a:rPr lang="en-US" sz="2400" dirty="0"/>
              <a:t>106 of 119 miles of guideway </a:t>
            </a:r>
          </a:p>
          <a:p>
            <a:pPr lvl="1"/>
            <a:endParaRPr lang="en-US" sz="2400" dirty="0"/>
          </a:p>
          <a:p>
            <a:pPr marL="171450" lvl="2" indent="0">
              <a:buNone/>
            </a:pPr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6C321-7AE5-4492-891A-8446AF35A3FF}"/>
              </a:ext>
            </a:extLst>
          </p:cNvPr>
          <p:cNvSpPr txBox="1"/>
          <p:nvPr/>
        </p:nvSpPr>
        <p:spPr>
          <a:xfrm>
            <a:off x="232907" y="6411874"/>
            <a:ext cx="58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cap="all" dirty="0"/>
              <a:t>Fulfilling our </a:t>
            </a:r>
            <a:r>
              <a:rPr lang="en-US" sz="1800" b="1" cap="all" dirty="0" err="1"/>
              <a:t>arra</a:t>
            </a:r>
            <a:r>
              <a:rPr lang="en-US" sz="1800" b="1" cap="all" dirty="0"/>
              <a:t> grant commitments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073672"/>
            <a:ext cx="8414474" cy="487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0" dirty="0">
                <a:latin typeface="+mn-lt"/>
              </a:rPr>
              <a:t>ARRA matching funds:  </a:t>
            </a:r>
          </a:p>
          <a:p>
            <a:pPr marL="0" indent="0">
              <a:buNone/>
            </a:pPr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171D0C6-7FDD-4882-8226-1E69BB4978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" y="889391"/>
            <a:ext cx="7982269" cy="5671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3A844-D186-4C0E-9B19-1028A82DA2FC}"/>
              </a:ext>
            </a:extLst>
          </p:cNvPr>
          <p:cNvSpPr txBox="1"/>
          <p:nvPr/>
        </p:nvSpPr>
        <p:spPr>
          <a:xfrm>
            <a:off x="232907" y="6411874"/>
            <a:ext cx="58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4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cap="all" dirty="0"/>
              <a:t>A New Federal Partnership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100832"/>
            <a:ext cx="8414474" cy="4876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0" dirty="0">
                <a:latin typeface="+mn-lt"/>
              </a:rPr>
              <a:t>The Biden administration presents an opportunity to re-establish our federal partnership:</a:t>
            </a:r>
          </a:p>
          <a:p>
            <a:pPr lvl="1"/>
            <a:r>
              <a:rPr lang="en-US" sz="2800" dirty="0"/>
              <a:t>The Authority is engaging with new administration on:</a:t>
            </a:r>
          </a:p>
          <a:p>
            <a:pPr lvl="3"/>
            <a:r>
              <a:rPr lang="en-US" sz="2800" dirty="0"/>
              <a:t>Restoration of Federal Partnership</a:t>
            </a:r>
          </a:p>
          <a:p>
            <a:pPr lvl="3"/>
            <a:r>
              <a:rPr lang="en-US" sz="2800" dirty="0"/>
              <a:t>Settling litigation to restore FY/10 grant funding de-obligated by the Trump Administration</a:t>
            </a:r>
          </a:p>
          <a:p>
            <a:pPr lvl="3"/>
            <a:r>
              <a:rPr lang="en-US" sz="2800" dirty="0"/>
              <a:t>Program delivery schedule flexibility </a:t>
            </a:r>
          </a:p>
          <a:p>
            <a:pPr lvl="1"/>
            <a:r>
              <a:rPr lang="en-US" sz="2800" dirty="0"/>
              <a:t>New administration and Congress create opportunity for increased federal investment in electrified high-speed rail</a:t>
            </a:r>
          </a:p>
          <a:p>
            <a:pPr lvl="3"/>
            <a:r>
              <a:rPr lang="en-US" sz="2800" dirty="0"/>
              <a:t>California is well-prepared to benefit (i.e., SB 1, Cap and Trade $, commitment to cleaner transportation future)</a:t>
            </a:r>
          </a:p>
          <a:p>
            <a:pPr lvl="2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89984-3C47-455A-9520-08C3F14EEB35}"/>
              </a:ext>
            </a:extLst>
          </p:cNvPr>
          <p:cNvSpPr txBox="1"/>
          <p:nvPr/>
        </p:nvSpPr>
        <p:spPr>
          <a:xfrm>
            <a:off x="232907" y="6411874"/>
            <a:ext cx="58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00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CALIFORNIA HIGH-SPEED RAIL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100832"/>
            <a:ext cx="8414474" cy="4876684"/>
          </a:xfrm>
        </p:spPr>
        <p:txBody>
          <a:bodyPr>
            <a:normAutofit/>
          </a:bodyPr>
          <a:lstStyle/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marL="171450" lvl="2" indent="0" algn="ctr">
              <a:buNone/>
            </a:pPr>
            <a:r>
              <a:rPr lang="en-US" sz="3600" b="1" dirty="0"/>
              <a:t>“It always seems impossible until it is done”</a:t>
            </a:r>
          </a:p>
          <a:p>
            <a:pPr marL="171450" lvl="2" indent="0" algn="ctr">
              <a:buNone/>
            </a:pPr>
            <a:r>
              <a:rPr lang="en-US" sz="2400" b="1" dirty="0"/>
              <a:t>Nelson Mandela </a:t>
            </a:r>
          </a:p>
          <a:p>
            <a:pPr marL="171450" lvl="2" indent="0">
              <a:buNone/>
            </a:pPr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D8F8D-1134-4DE8-9F55-D5C146F89BEC}"/>
              </a:ext>
            </a:extLst>
          </p:cNvPr>
          <p:cNvSpPr txBox="1"/>
          <p:nvPr/>
        </p:nvSpPr>
        <p:spPr>
          <a:xfrm>
            <a:off x="232907" y="6411874"/>
            <a:ext cx="58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4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 hidden="1">
            <a:extLst>
              <a:ext uri="{FF2B5EF4-FFF2-40B4-BE49-F238E27FC236}">
                <a16:creationId xmlns:a16="http://schemas.microsoft.com/office/drawing/2014/main" id="{82AA33B9-3905-446D-842F-2A8E14432BE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9BC537-25CA-4EEA-812F-E1AFB0BE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5409C9-D8B1-44F9-8AC2-703BD58BCC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CALIFORNIA HIGH-SPEED RAIL</a:t>
            </a:r>
          </a:p>
        </p:txBody>
      </p:sp>
      <p:sp>
        <p:nvSpPr>
          <p:cNvPr id="4" name="Content Placeholder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0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33C2-60E7-4C98-B71B-B1879DCA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29B38-76D8-45F5-A7E8-289A9C95A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CALIFORNIA HIGH-SPEED RAIL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E5CBE-1C8D-4B22-A3E7-1B5D1E12BA8C}"/>
              </a:ext>
            </a:extLst>
          </p:cNvPr>
          <p:cNvSpPr txBox="1"/>
          <p:nvPr/>
        </p:nvSpPr>
        <p:spPr>
          <a:xfrm>
            <a:off x="495300" y="936010"/>
            <a:ext cx="4318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Revised Draft Plan released on </a:t>
            </a:r>
            <a:r>
              <a:rPr lang="en-US" sz="2200" b="1" dirty="0"/>
              <a:t>February 9,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30-day public review through  </a:t>
            </a:r>
            <a:r>
              <a:rPr lang="en-US" sz="2200" b="1" dirty="0"/>
              <a:t>March 12</a:t>
            </a:r>
            <a:r>
              <a:rPr lang="en-US" sz="2200" b="1"/>
              <a:t>, 2021</a:t>
            </a:r>
            <a:br>
              <a:rPr lang="en-US" sz="2200" b="1"/>
            </a:br>
            <a:endParaRPr lang="en-US" sz="22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Final Business Plan to Legislature by </a:t>
            </a:r>
            <a:r>
              <a:rPr lang="en-US" sz="2200" b="1" dirty="0"/>
              <a:t>April 15,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1C27C-05AE-49CC-9D16-AEE1CE74DF37}"/>
              </a:ext>
            </a:extLst>
          </p:cNvPr>
          <p:cNvSpPr txBox="1"/>
          <p:nvPr/>
        </p:nvSpPr>
        <p:spPr>
          <a:xfrm>
            <a:off x="5168666" y="1343147"/>
            <a:ext cx="26593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b="0" i="0" u="none" strike="noStrike" baseline="0" dirty="0">
                <a:latin typeface="ArialMT"/>
              </a:rPr>
              <a:t>December 4, 2020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Tom Richards, Chair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California High-Speed Rail Authority Board of Directors</a:t>
            </a:r>
          </a:p>
          <a:p>
            <a:pPr algn="l"/>
            <a:r>
              <a:rPr lang="fr-FR" sz="700" b="0" i="0" u="none" strike="noStrike" baseline="0" dirty="0">
                <a:latin typeface="ArialMT"/>
              </a:rPr>
              <a:t>770 L Street, Suite 800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Sacramento, CA 95814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Dear Chair Richards: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I am writing to extend the statutory deadline for submission of the High-Speed Rail 2020 business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plan to the Legislature from December 15, 2020 to April 15, 2021, with an updated draft provided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by February 12, 2021.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Given the results of the recent Presidential election, as well as the continued disruptions related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to the Covid-19 pandemic, this extension will allow the Authority to fully integrate the changing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context in which this project is proceeding and ensure that the final Business Plan accurately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captures the current status and future direction. It will also allow the Authority to provide the most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recent and accurate information available to inform the Legislature’s discussions in the coming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session.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Thank you and I look forward to continued engagement with your board of directors on this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critically important issue.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Warmly,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TONI G. ATKINS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Senate President pro Tempore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39th Senate District</a:t>
            </a:r>
          </a:p>
          <a:p>
            <a:pPr algn="l"/>
            <a:r>
              <a:rPr lang="en-US" sz="700" b="0" i="0" u="none" strike="noStrike" baseline="0" dirty="0">
                <a:latin typeface="ArialMT"/>
              </a:rPr>
              <a:t>TGA:sp</a:t>
            </a:r>
            <a:endParaRPr lang="en-US" sz="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F5EC4C-6851-4681-9E88-A1A3F56C2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48" y="911001"/>
            <a:ext cx="3409744" cy="441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FC959-534F-4079-BFD6-68F63C3691FF}"/>
              </a:ext>
            </a:extLst>
          </p:cNvPr>
          <p:cNvSpPr txBox="1"/>
          <p:nvPr/>
        </p:nvSpPr>
        <p:spPr>
          <a:xfrm>
            <a:off x="232907" y="6411874"/>
            <a:ext cx="38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1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CALIFORNIA HIGH-SPEED RAIL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100832"/>
            <a:ext cx="8414474" cy="4876684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3200" b="0" dirty="0">
                <a:latin typeface="+mn-lt"/>
              </a:rPr>
              <a:t>2020 COVID-19 Impacts to High-Speed Rail:</a:t>
            </a:r>
          </a:p>
          <a:p>
            <a:pPr marL="85725" lvl="1" indent="0">
              <a:buNone/>
            </a:pPr>
            <a:r>
              <a:rPr lang="en-US" sz="3200" dirty="0"/>
              <a:t>244 workers quarantined;</a:t>
            </a:r>
          </a:p>
          <a:p>
            <a:pPr lvl="1"/>
            <a:r>
              <a:rPr lang="en-US" sz="3200" dirty="0"/>
              <a:t>$288 million in lost Cap and Trade revenue;</a:t>
            </a:r>
          </a:p>
          <a:p>
            <a:pPr lvl="1"/>
            <a:r>
              <a:rPr lang="en-US" sz="3200" dirty="0"/>
              <a:t>Environmental schedules extended for 4 project sections;</a:t>
            </a:r>
          </a:p>
          <a:p>
            <a:pPr lvl="1"/>
            <a:r>
              <a:rPr lang="en-US" sz="3200" dirty="0"/>
              <a:t>Track and Systems procurement delayed until Q3 2021;</a:t>
            </a:r>
          </a:p>
          <a:p>
            <a:pPr lvl="1"/>
            <a:r>
              <a:rPr lang="en-US" sz="3200" dirty="0"/>
              <a:t>Right of Way acquisition affected by court delays</a:t>
            </a:r>
          </a:p>
          <a:p>
            <a:pPr marL="171450" lvl="2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65FC0-85E7-4B51-A81E-62332F637AE7}"/>
              </a:ext>
            </a:extLst>
          </p:cNvPr>
          <p:cNvSpPr txBox="1"/>
          <p:nvPr/>
        </p:nvSpPr>
        <p:spPr>
          <a:xfrm>
            <a:off x="232907" y="6411874"/>
            <a:ext cx="38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7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cap="all" dirty="0"/>
              <a:t>Schedule Updates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100832"/>
            <a:ext cx="3588474" cy="222120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We anticipate needing more time to complete Central Valley Segment construction</a:t>
            </a:r>
          </a:p>
          <a:p>
            <a:pPr marL="171450" lvl="2" indent="0">
              <a:buNone/>
            </a:pPr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pic>
        <p:nvPicPr>
          <p:cNvPr id="6" name="Picture" descr="Map showing planned environmental clearance progress between 2020 and 2022.">
            <a:extLst>
              <a:ext uri="{FF2B5EF4-FFF2-40B4-BE49-F238E27FC236}">
                <a16:creationId xmlns:a16="http://schemas.microsoft.com/office/drawing/2014/main" id="{D1AD0E02-E6C3-4BB5-9654-7423F1FEDC72}"/>
              </a:ext>
            </a:extLst>
          </p:cNvPr>
          <p:cNvPicPr/>
          <p:nvPr/>
        </p:nvPicPr>
        <p:blipFill>
          <a:blip r:embed="rId3"/>
          <a:srcRect l="12490" t="15960" r="11580" b="20700"/>
          <a:stretch>
            <a:fillRect/>
          </a:stretch>
        </p:blipFill>
        <p:spPr bwMode="auto">
          <a:xfrm>
            <a:off x="4412609" y="967424"/>
            <a:ext cx="4236090" cy="4946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C4335D-F6DC-4B1F-8440-FD526BD2E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37277"/>
              </p:ext>
            </p:extLst>
          </p:nvPr>
        </p:nvGraphicFramePr>
        <p:xfrm>
          <a:off x="386626" y="2486025"/>
          <a:ext cx="3697149" cy="3428211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350861">
                  <a:extLst>
                    <a:ext uri="{9D8B030D-6E8A-4147-A177-3AD203B41FA5}">
                      <a16:colId xmlns:a16="http://schemas.microsoft.com/office/drawing/2014/main" val="1282516606"/>
                    </a:ext>
                  </a:extLst>
                </a:gridCol>
                <a:gridCol w="1346288">
                  <a:extLst>
                    <a:ext uri="{9D8B030D-6E8A-4147-A177-3AD203B41FA5}">
                      <a16:colId xmlns:a16="http://schemas.microsoft.com/office/drawing/2014/main" val="3343398539"/>
                    </a:ext>
                  </a:extLst>
                </a:gridCol>
              </a:tblGrid>
              <a:tr h="8698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400" dirty="0">
                          <a:effectLst/>
                        </a:rPr>
                        <a:t>Construction Elements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400" dirty="0">
                          <a:effectLst/>
                        </a:rPr>
                        <a:t>Projected 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Completion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627533242"/>
                  </a:ext>
                </a:extLst>
              </a:tr>
              <a:tr h="56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Construction Package 1</a:t>
                      </a:r>
                      <a:endParaRPr lang="en-US" sz="1200" dirty="0"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December 2023</a:t>
                      </a:r>
                      <a:endParaRPr lang="en-US" sz="1200" dirty="0"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003521018"/>
                  </a:ext>
                </a:extLst>
              </a:tr>
              <a:tr h="56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Construction Package 2-3</a:t>
                      </a:r>
                      <a:endParaRPr lang="en-US" sz="1200" dirty="0"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December 2023</a:t>
                      </a:r>
                      <a:endParaRPr lang="en-US" sz="1200" dirty="0"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8586700"/>
                  </a:ext>
                </a:extLst>
              </a:tr>
              <a:tr h="562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Construction Package 4</a:t>
                      </a:r>
                      <a:endParaRPr lang="en-US" sz="1200" dirty="0"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April 2022</a:t>
                      </a:r>
                      <a:endParaRPr lang="en-US" sz="1200" dirty="0"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731663262"/>
                  </a:ext>
                </a:extLst>
              </a:tr>
              <a:tr h="869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Track and Systems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Contract Award</a:t>
                      </a:r>
                      <a:endParaRPr lang="en-US" sz="1200" dirty="0"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Q3 2021</a:t>
                      </a:r>
                      <a:endParaRPr lang="en-US" sz="1200" dirty="0">
                        <a:effectLst/>
                        <a:latin typeface="Myriad Pro"/>
                        <a:ea typeface="Times New Roman" panose="02020603050405020304" pitchFamily="18" charset="0"/>
                        <a:cs typeface="Myriad Pro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8593762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EB05D9-999C-48CC-AD70-EB2708A02285}"/>
              </a:ext>
            </a:extLst>
          </p:cNvPr>
          <p:cNvSpPr txBox="1"/>
          <p:nvPr/>
        </p:nvSpPr>
        <p:spPr>
          <a:xfrm>
            <a:off x="232907" y="6411874"/>
            <a:ext cx="38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7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6C9-4C73-4AC1-A25F-D5B27CB0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 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AF28-F43D-4766-81BA-1521288B5B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cap="all" dirty="0"/>
              <a:t>Central Valley Segment Cost Updates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F5FC-4002-43A1-B406-4C7EE68082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626" y="1100831"/>
            <a:ext cx="2956649" cy="464562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Construction costs have increased by $330 million</a:t>
            </a:r>
          </a:p>
          <a:p>
            <a:pPr lvl="1"/>
            <a:r>
              <a:rPr lang="en-US" sz="2400" dirty="0"/>
              <a:t>Remaining construction still has risk and impacts due to the pandemic. </a:t>
            </a:r>
          </a:p>
          <a:p>
            <a:pPr lvl="2"/>
            <a:r>
              <a:rPr lang="en-US" sz="2400" dirty="0"/>
              <a:t>Recommend adding approximately $1.0 billion to contingency</a:t>
            </a:r>
          </a:p>
          <a:p>
            <a:pPr lvl="1"/>
            <a:r>
              <a:rPr lang="en-US" sz="2400" dirty="0"/>
              <a:t>Estimate includes phased track implementation (single track for system testing)</a:t>
            </a:r>
          </a:p>
          <a:p>
            <a:pPr lvl="1"/>
            <a:endParaRPr lang="en-US" sz="2400" dirty="0"/>
          </a:p>
          <a:p>
            <a:pPr marL="85725" lvl="1" indent="0">
              <a:buNone/>
            </a:pPr>
            <a:endParaRPr lang="en-US" sz="2400" dirty="0"/>
          </a:p>
          <a:p>
            <a:pPr marL="171450" lvl="2" indent="0">
              <a:buNone/>
            </a:pPr>
            <a:endParaRPr lang="en-US" sz="2900" dirty="0"/>
          </a:p>
          <a:p>
            <a:pPr marL="171450" lvl="2" indent="0">
              <a:buNone/>
            </a:pPr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900" dirty="0"/>
          </a:p>
          <a:p>
            <a:pPr lvl="1"/>
            <a:endParaRPr lang="en-US" sz="2900" dirty="0"/>
          </a:p>
          <a:p>
            <a:pPr lvl="2"/>
            <a:endParaRPr lang="en-US" sz="2400" dirty="0"/>
          </a:p>
          <a:p>
            <a:pPr marL="85725" lvl="1" indent="0">
              <a:buNone/>
            </a:pPr>
            <a:endParaRPr lang="en-US" sz="3050" dirty="0"/>
          </a:p>
          <a:p>
            <a:pPr marL="171450" lvl="2" indent="0">
              <a:buNone/>
            </a:pPr>
            <a:endParaRPr lang="en-US" sz="3050" dirty="0"/>
          </a:p>
        </p:txBody>
      </p:sp>
      <p:pic>
        <p:nvPicPr>
          <p:cNvPr id="7" name="Picture 6" descr="Graphic showing the central valley baseline rose 330 million to 13.8 billion dollars.">
            <a:extLst>
              <a:ext uri="{FF2B5EF4-FFF2-40B4-BE49-F238E27FC236}">
                <a16:creationId xmlns:a16="http://schemas.microsoft.com/office/drawing/2014/main" id="{57A8AD9C-C094-44F0-9F20-0F5F3108A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8094" r="17063" b="15442"/>
          <a:stretch/>
        </p:blipFill>
        <p:spPr>
          <a:xfrm>
            <a:off x="3239674" y="1100830"/>
            <a:ext cx="5814775" cy="3857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BED320-8611-4BFB-AA24-858E69C5F44D}"/>
              </a:ext>
            </a:extLst>
          </p:cNvPr>
          <p:cNvSpPr txBox="1"/>
          <p:nvPr/>
        </p:nvSpPr>
        <p:spPr>
          <a:xfrm>
            <a:off x="232907" y="6411874"/>
            <a:ext cx="38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0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DA40-49CD-498B-A094-3CB5D53B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draft 2020 business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E6A45-2377-45A4-8F58-73037958D2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SCHEDULE UPDATES FOR RECORDS OF DECISION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3D65C-0C2F-4D7A-98CA-DF1A5B0347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E7FBF2-BBAA-494B-A709-91EFFDC70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152747"/>
              </p:ext>
            </p:extLst>
          </p:nvPr>
        </p:nvGraphicFramePr>
        <p:xfrm>
          <a:off x="386626" y="1038224"/>
          <a:ext cx="8528773" cy="427343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63666">
                  <a:extLst>
                    <a:ext uri="{9D8B030D-6E8A-4147-A177-3AD203B41FA5}">
                      <a16:colId xmlns:a16="http://schemas.microsoft.com/office/drawing/2014/main" val="2870099092"/>
                    </a:ext>
                  </a:extLst>
                </a:gridCol>
                <a:gridCol w="2253538">
                  <a:extLst>
                    <a:ext uri="{9D8B030D-6E8A-4147-A177-3AD203B41FA5}">
                      <a16:colId xmlns:a16="http://schemas.microsoft.com/office/drawing/2014/main" val="2875351087"/>
                    </a:ext>
                  </a:extLst>
                </a:gridCol>
                <a:gridCol w="2211569">
                  <a:extLst>
                    <a:ext uri="{9D8B030D-6E8A-4147-A177-3AD203B41FA5}">
                      <a16:colId xmlns:a16="http://schemas.microsoft.com/office/drawing/2014/main" val="3276513068"/>
                    </a:ext>
                  </a:extLst>
                </a:gridCol>
              </a:tblGrid>
              <a:tr h="610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400" dirty="0">
                          <a:effectLst/>
                        </a:rPr>
                        <a:t>Project Section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400">
                          <a:effectLst/>
                        </a:rPr>
                        <a:t>Draft EIR/EIS</a:t>
                      </a:r>
                      <a:endParaRPr lang="en-US" sz="1400" b="1">
                        <a:solidFill>
                          <a:srgbClr val="FFFFFF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50"/>
                        </a:spcAft>
                      </a:pPr>
                      <a:r>
                        <a:rPr lang="en-US" sz="1400" dirty="0">
                          <a:effectLst/>
                        </a:rPr>
                        <a:t>Projected ROD Date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/>
                </a:tc>
                <a:extLst>
                  <a:ext uri="{0D108BD9-81ED-4DB2-BD59-A6C34878D82A}">
                    <a16:rowId xmlns:a16="http://schemas.microsoft.com/office/drawing/2014/main" val="3145017073"/>
                  </a:ext>
                </a:extLst>
              </a:tr>
              <a:tr h="610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Bakersfield to Palmdale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Complete (February 2020)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Q2 2021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854049371"/>
                  </a:ext>
                </a:extLst>
              </a:tr>
              <a:tr h="610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Burbank to Los Angeles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Complete (May 2020)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Q4 2021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3817305903"/>
                  </a:ext>
                </a:extLst>
              </a:tr>
              <a:tr h="610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San José to Merced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Complete (April 2020)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Q1 2022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854928715"/>
                  </a:ext>
                </a:extLst>
              </a:tr>
              <a:tr h="610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San Francisco to San José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Complete (July 2020)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Q2 2022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106148837"/>
                  </a:ext>
                </a:extLst>
              </a:tr>
              <a:tr h="610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Palmdale to Burbank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Q3 2021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Q4 2022</a:t>
                      </a:r>
                      <a:endParaRPr lang="en-US" sz="140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829045032"/>
                  </a:ext>
                </a:extLst>
              </a:tr>
              <a:tr h="610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Los Angeles to Anaheim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Q4 2021 to Q1 2022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Q4 2022 to Q2 2023</a:t>
                      </a:r>
                      <a:endParaRPr lang="en-US" sz="1400" dirty="0">
                        <a:effectLst/>
                        <a:latin typeface="Myriad Pro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609839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7DEC58-7D44-45B8-A696-ABE7B120C286}"/>
              </a:ext>
            </a:extLst>
          </p:cNvPr>
          <p:cNvSpPr txBox="1"/>
          <p:nvPr/>
        </p:nvSpPr>
        <p:spPr>
          <a:xfrm>
            <a:off x="232907" y="6411874"/>
            <a:ext cx="38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6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CC6CDF-2EAD-41C1-BB61-F9BFAA01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27" y="140336"/>
            <a:ext cx="8757373" cy="325179"/>
          </a:xfrm>
        </p:spPr>
        <p:txBody>
          <a:bodyPr/>
          <a:lstStyle/>
          <a:p>
            <a:r>
              <a:rPr lang="en-US" sz="2400" dirty="0"/>
              <a:t>Why Extend to Bakersfield and Merced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AB0B2A-F73F-40BA-A753-85D867F52F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627" y="497833"/>
            <a:ext cx="3961537" cy="422966"/>
          </a:xfrm>
        </p:spPr>
        <p:txBody>
          <a:bodyPr>
            <a:normAutofit/>
          </a:bodyPr>
          <a:lstStyle/>
          <a:p>
            <a:r>
              <a:rPr lang="en-US" sz="1600" dirty="0"/>
              <a:t>171-MILE INTERIM SERVICE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9C893B-972B-4906-8269-6F1012EF0C3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 reduces travel time by 90-100 minutes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 provides a valuable state asset and more than doubles service through the Central Valley from – 7 daily trips to 18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 connects three of the fastest growing cities of the state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 produces the greatest ridership increase and farebox benefit for the smallest investment compared to other corridors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Provides for interim connection to parts north via the San Joaquin service (into Bay Area and Sacramento) and bus connection in the south to the LA Basin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Implementation for 171-mile segment is expected to generate 203k job years and $40B in economic activity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BA29A-DC62-4800-92E9-AE4C4969436A}"/>
              </a:ext>
            </a:extLst>
          </p:cNvPr>
          <p:cNvSpPr txBox="1"/>
          <p:nvPr/>
        </p:nvSpPr>
        <p:spPr>
          <a:xfrm>
            <a:off x="69939" y="5989737"/>
            <a:ext cx="42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3417F"/>
                </a:solidFill>
              </a:rPr>
              <a:t>Bakersfield Station Artist Concept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88C295A-67CF-4AB5-AD48-486ACD0903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3" t="12522" r="32965"/>
          <a:stretch/>
        </p:blipFill>
        <p:spPr>
          <a:xfrm>
            <a:off x="4348163" y="796954"/>
            <a:ext cx="4795837" cy="5567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864140-1557-4B98-BCCE-4EAB7E07AA4D}"/>
              </a:ext>
            </a:extLst>
          </p:cNvPr>
          <p:cNvSpPr txBox="1"/>
          <p:nvPr/>
        </p:nvSpPr>
        <p:spPr>
          <a:xfrm>
            <a:off x="232907" y="6411874"/>
            <a:ext cx="38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5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tellite map showing the location of a proposed high-speed rail stop at Poplar Avenue near Shafter.">
            <a:extLst>
              <a:ext uri="{FF2B5EF4-FFF2-40B4-BE49-F238E27FC236}">
                <a16:creationId xmlns:a16="http://schemas.microsoft.com/office/drawing/2014/main" id="{03EC8F7D-FF8C-4313-8DD3-2B4AEF63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6" y="956171"/>
            <a:ext cx="4785775" cy="31884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69373F-17E4-4304-B74A-5BB73EB0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Revised Draft 2020 Business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4B294-40FF-4150-88BD-29EA566950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Southern Terminus Options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6DC50C-EAC7-4F58-B515-2506CE473AD7}"/>
              </a:ext>
            </a:extLst>
          </p:cNvPr>
          <p:cNvSpPr txBox="1">
            <a:spLocks/>
          </p:cNvSpPr>
          <p:nvPr/>
        </p:nvSpPr>
        <p:spPr>
          <a:xfrm>
            <a:off x="5241267" y="945523"/>
            <a:ext cx="3315504" cy="400036"/>
          </a:xfrm>
          <a:prstGeom prst="rect">
            <a:avLst/>
          </a:prstGeom>
        </p:spPr>
        <p:txBody>
          <a:bodyPr/>
          <a:lstStyle>
            <a:lvl1pPr marL="133350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 sz="1800" b="1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219075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304800" indent="-133350"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390525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476250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Font typeface="Arial" pitchFamily="34" charset="0"/>
              <a:buChar char="•"/>
              <a:defRPr sz="165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SHAFTER </a:t>
            </a:r>
            <a:r>
              <a:rPr lang="en-US" dirty="0"/>
              <a:t>– Poplar Avenue</a:t>
            </a:r>
            <a:endParaRPr lang="en-US" i="1" dirty="0"/>
          </a:p>
          <a:p>
            <a:r>
              <a:rPr lang="en-US" dirty="0"/>
              <a:t>Southern terminus of 119-mile first construction segment  </a:t>
            </a:r>
          </a:p>
          <a:p>
            <a:pPr marL="0" indent="0">
              <a:buNone/>
            </a:pPr>
            <a:endParaRPr lang="en-US" i="1" u="sng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2870437-DB51-4D83-8087-53E113D3CCA1}"/>
              </a:ext>
            </a:extLst>
          </p:cNvPr>
          <p:cNvSpPr txBox="1">
            <a:spLocks/>
          </p:cNvSpPr>
          <p:nvPr/>
        </p:nvSpPr>
        <p:spPr>
          <a:xfrm>
            <a:off x="682126" y="4431302"/>
            <a:ext cx="3342088" cy="1600382"/>
          </a:xfrm>
          <a:prstGeom prst="rect">
            <a:avLst/>
          </a:prstGeom>
        </p:spPr>
        <p:txBody>
          <a:bodyPr/>
          <a:lstStyle>
            <a:lvl1pPr marL="133350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 sz="1800" b="1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219075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304800" indent="-133350"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390525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476250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Font typeface="Arial" pitchFamily="34" charset="0"/>
              <a:buChar char="•"/>
              <a:defRPr sz="165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BAKERSFIELD</a:t>
            </a:r>
            <a:r>
              <a:rPr lang="en-US" dirty="0"/>
              <a:t> – F Street</a:t>
            </a:r>
          </a:p>
          <a:p>
            <a:r>
              <a:rPr lang="en-US" dirty="0"/>
              <a:t>Southern terminus of Newsom Administration’s first high-speed operating segment (171 miles)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5CF7EE-DC58-404E-9B80-60B262507B15}"/>
              </a:ext>
            </a:extLst>
          </p:cNvPr>
          <p:cNvSpPr txBox="1">
            <a:spLocks/>
          </p:cNvSpPr>
          <p:nvPr/>
        </p:nvSpPr>
        <p:spPr>
          <a:xfrm>
            <a:off x="386626" y="4998980"/>
            <a:ext cx="3007917" cy="400036"/>
          </a:xfrm>
          <a:prstGeom prst="rect">
            <a:avLst/>
          </a:prstGeom>
        </p:spPr>
        <p:txBody>
          <a:bodyPr/>
          <a:lstStyle>
            <a:lvl1pPr marL="133350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 sz="1800" b="1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219075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304800" indent="-133350"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390525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476250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Font typeface="Arial" pitchFamily="34" charset="0"/>
              <a:buChar char="•"/>
              <a:defRPr sz="165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Satellite map showing the location of a proposed high-speed rail station at between F Street in Bakersfield.">
            <a:extLst>
              <a:ext uri="{FF2B5EF4-FFF2-40B4-BE49-F238E27FC236}">
                <a16:creationId xmlns:a16="http://schemas.microsoft.com/office/drawing/2014/main" id="{EE0F6EE2-924E-4A64-AC14-AE796B79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07" y="3054210"/>
            <a:ext cx="4779678" cy="31823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038C62-5528-4E91-935C-93634DB2EA79}"/>
              </a:ext>
            </a:extLst>
          </p:cNvPr>
          <p:cNvSpPr txBox="1"/>
          <p:nvPr/>
        </p:nvSpPr>
        <p:spPr>
          <a:xfrm>
            <a:off x="232907" y="6411874"/>
            <a:ext cx="38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5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tellite map showing the location of a proposed high-speed rail stop at the current Amtrak stop located on Road 26 in Madera.">
            <a:extLst>
              <a:ext uri="{FF2B5EF4-FFF2-40B4-BE49-F238E27FC236}">
                <a16:creationId xmlns:a16="http://schemas.microsoft.com/office/drawing/2014/main" id="{F0239D95-D712-4708-A584-C8465F6DC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6" y="945523"/>
            <a:ext cx="4785775" cy="318848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69373F-17E4-4304-B74A-5BB73EB0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Revised Draft 2020 Business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4B294-40FF-4150-88BD-29EA566950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Northern Terminus Options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5CF7EE-DC58-404E-9B80-60B262507B15}"/>
              </a:ext>
            </a:extLst>
          </p:cNvPr>
          <p:cNvSpPr txBox="1">
            <a:spLocks/>
          </p:cNvSpPr>
          <p:nvPr/>
        </p:nvSpPr>
        <p:spPr>
          <a:xfrm>
            <a:off x="386626" y="4998980"/>
            <a:ext cx="3007917" cy="400036"/>
          </a:xfrm>
          <a:prstGeom prst="rect">
            <a:avLst/>
          </a:prstGeom>
        </p:spPr>
        <p:txBody>
          <a:bodyPr/>
          <a:lstStyle>
            <a:lvl1pPr marL="133350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 sz="1800" b="1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219075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304800" indent="-133350"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390525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476250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Font typeface="Arial" pitchFamily="34" charset="0"/>
              <a:buChar char="•"/>
              <a:defRPr sz="165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C1470A3-C7F6-41D1-821A-443C38A6B58B}"/>
              </a:ext>
            </a:extLst>
          </p:cNvPr>
          <p:cNvSpPr txBox="1">
            <a:spLocks/>
          </p:cNvSpPr>
          <p:nvPr/>
        </p:nvSpPr>
        <p:spPr>
          <a:xfrm>
            <a:off x="607299" y="4277778"/>
            <a:ext cx="3342088" cy="1751062"/>
          </a:xfrm>
          <a:prstGeom prst="rect">
            <a:avLst/>
          </a:prstGeom>
        </p:spPr>
        <p:txBody>
          <a:bodyPr/>
          <a:lstStyle>
            <a:lvl1pPr marL="133350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 sz="1800" b="1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219075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304800" indent="-133350"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390525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476250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Font typeface="Arial" pitchFamily="34" charset="0"/>
              <a:buChar char="•"/>
              <a:defRPr sz="165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MERCED</a:t>
            </a:r>
            <a:r>
              <a:rPr lang="en-US" dirty="0"/>
              <a:t> – W 15</a:t>
            </a:r>
            <a:r>
              <a:rPr lang="en-US" baseline="30000" dirty="0"/>
              <a:t>th</a:t>
            </a:r>
            <a:r>
              <a:rPr lang="en-US" dirty="0"/>
              <a:t>/W 16</a:t>
            </a:r>
            <a:r>
              <a:rPr lang="en-US" baseline="30000" dirty="0"/>
              <a:t>th</a:t>
            </a:r>
            <a:r>
              <a:rPr lang="en-US" dirty="0"/>
              <a:t> St</a:t>
            </a:r>
          </a:p>
          <a:p>
            <a:r>
              <a:rPr lang="en-US" dirty="0"/>
              <a:t>Northern terminus of Newsom Administration’s first high-speed  operating segment (proposed station where HSR, ACE and San Joaquin service will connect)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8D951A-6863-4762-9A89-6A8241693C8C}"/>
              </a:ext>
            </a:extLst>
          </p:cNvPr>
          <p:cNvSpPr txBox="1">
            <a:spLocks/>
          </p:cNvSpPr>
          <p:nvPr/>
        </p:nvSpPr>
        <p:spPr>
          <a:xfrm>
            <a:off x="5241267" y="945523"/>
            <a:ext cx="3315504" cy="1453120"/>
          </a:xfrm>
          <a:prstGeom prst="rect">
            <a:avLst/>
          </a:prstGeom>
        </p:spPr>
        <p:txBody>
          <a:bodyPr/>
          <a:lstStyle>
            <a:lvl1pPr marL="133350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 sz="1800" b="1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219075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304800" indent="-133350"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390525" indent="-133350" algn="l" defTabSz="685800" rtl="0" eaLnBrk="1" latinLnBrk="0" hangingPunct="1">
              <a:spcBef>
                <a:spcPct val="20000"/>
              </a:spcBef>
              <a:buClr>
                <a:srgbClr val="0AAEFA"/>
              </a:buClr>
              <a:buSzPct val="100000"/>
              <a:buFont typeface="Arial Narrow" panose="020B0606020202030204" pitchFamily="34" charset="0"/>
              <a:buChar char="»"/>
              <a:defRPr sz="1650" b="0" i="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476250" indent="-133350" algn="l" defTabSz="685800" rtl="0" eaLnBrk="1" latinLnBrk="0" hangingPunct="1">
              <a:spcBef>
                <a:spcPct val="20000"/>
              </a:spcBef>
              <a:buClr>
                <a:srgbClr val="FCD41B"/>
              </a:buClr>
              <a:buFont typeface="Arial" pitchFamily="34" charset="0"/>
              <a:buChar char="•"/>
              <a:defRPr sz="165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MADERA </a:t>
            </a:r>
            <a:r>
              <a:rPr lang="en-US" dirty="0"/>
              <a:t>– Road 26</a:t>
            </a:r>
            <a:endParaRPr lang="en-US" i="1" dirty="0"/>
          </a:p>
          <a:p>
            <a:r>
              <a:rPr lang="en-US" dirty="0"/>
              <a:t>Northern terminus of 119-mile FRA-funded first construction segment (current Amtrak station)</a:t>
            </a:r>
          </a:p>
          <a:p>
            <a:pPr marL="0" indent="0">
              <a:buNone/>
            </a:pPr>
            <a:endParaRPr lang="en-US" i="1" u="sng" dirty="0"/>
          </a:p>
        </p:txBody>
      </p:sp>
      <p:pic>
        <p:nvPicPr>
          <p:cNvPr id="2" name="Picture 1" descr="Satellite map showing the location of a proposed high-speed rail station at between 15th and 16th street in Merced.">
            <a:extLst>
              <a:ext uri="{FF2B5EF4-FFF2-40B4-BE49-F238E27FC236}">
                <a16:creationId xmlns:a16="http://schemas.microsoft.com/office/drawing/2014/main" id="{BDA5ACBF-03B4-48F7-BC8D-431BBB88B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060" y="2999733"/>
            <a:ext cx="4779678" cy="31823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52F3E2-0BAC-4B52-8ABF-38E72CDB1A9F}"/>
              </a:ext>
            </a:extLst>
          </p:cNvPr>
          <p:cNvSpPr txBox="1"/>
          <p:nvPr/>
        </p:nvSpPr>
        <p:spPr>
          <a:xfrm>
            <a:off x="232907" y="6411874"/>
            <a:ext cx="38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07A201-4730-4649-9128-84D6E27D9C73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01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QO7awdXF84DfQIsM9RjQ"/>
</p:tagLst>
</file>

<file path=ppt/theme/theme1.xml><?xml version="1.0" encoding="utf-8"?>
<a:theme xmlns:a="http://schemas.openxmlformats.org/drawingml/2006/main" name="Main Slide Format-- Left Title">
  <a:themeElements>
    <a:clrScheme name="Custom 6">
      <a:dk1>
        <a:srgbClr val="23417E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FCD41B"/>
      </a:accent2>
      <a:accent3>
        <a:srgbClr val="8DC63F"/>
      </a:accent3>
      <a:accent4>
        <a:srgbClr val="F7941D"/>
      </a:accent4>
      <a:accent5>
        <a:srgbClr val="433E78"/>
      </a:accent5>
      <a:accent6>
        <a:srgbClr val="F5A32C"/>
      </a:accent6>
      <a:hlink>
        <a:srgbClr val="00AEEF"/>
      </a:hlink>
      <a:folHlink>
        <a:srgbClr val="23417E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High-Speed Rail PPT Template" id="{E35C88C1-2642-4278-BB7A-C3F1F803497C}" vid="{F441FC3A-D627-496E-B0BF-6BD86A9A558D}"/>
    </a:ext>
  </a:extLst>
</a:theme>
</file>

<file path=ppt/theme/theme2.xml><?xml version="1.0" encoding="utf-8"?>
<a:theme xmlns:a="http://schemas.openxmlformats.org/drawingml/2006/main" name="1_Main Slide Format-- Left Title">
  <a:themeElements>
    <a:clrScheme name="Custom 6">
      <a:dk1>
        <a:srgbClr val="23417E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FCD41B"/>
      </a:accent2>
      <a:accent3>
        <a:srgbClr val="8DC63F"/>
      </a:accent3>
      <a:accent4>
        <a:srgbClr val="F7941D"/>
      </a:accent4>
      <a:accent5>
        <a:srgbClr val="433E78"/>
      </a:accent5>
      <a:accent6>
        <a:srgbClr val="F5A32C"/>
      </a:accent6>
      <a:hlink>
        <a:srgbClr val="00AEEF"/>
      </a:hlink>
      <a:folHlink>
        <a:srgbClr val="23417E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High-Speed Rail PPT Template" id="{E35C88C1-2642-4278-BB7A-C3F1F803497C}" vid="{F441FC3A-D627-496E-B0BF-6BD86A9A558D}"/>
    </a:ext>
  </a:extLst>
</a:theme>
</file>

<file path=ppt/theme/theme3.xml><?xml version="1.0" encoding="utf-8"?>
<a:theme xmlns:a="http://schemas.openxmlformats.org/drawingml/2006/main" name="2_Main Slide Format-- Left Title">
  <a:themeElements>
    <a:clrScheme name="Custom 6">
      <a:dk1>
        <a:srgbClr val="23417E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FCD41B"/>
      </a:accent2>
      <a:accent3>
        <a:srgbClr val="8DC63F"/>
      </a:accent3>
      <a:accent4>
        <a:srgbClr val="F7941D"/>
      </a:accent4>
      <a:accent5>
        <a:srgbClr val="433E78"/>
      </a:accent5>
      <a:accent6>
        <a:srgbClr val="F5A32C"/>
      </a:accent6>
      <a:hlink>
        <a:srgbClr val="00AEEF"/>
      </a:hlink>
      <a:folHlink>
        <a:srgbClr val="23417E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High-Speed Rail PPT Template" id="{E35C88C1-2642-4278-BB7A-C3F1F803497C}" vid="{F441FC3A-D627-496E-B0BF-6BD86A9A558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3AC616C513247B6E42B7A38A3D180" ma:contentTypeVersion="6" ma:contentTypeDescription="Create a new document." ma:contentTypeScope="" ma:versionID="158dfbf4b7b256ecbce35b50efa390ab">
  <xsd:schema xmlns:xsd="http://www.w3.org/2001/XMLSchema" xmlns:xs="http://www.w3.org/2001/XMLSchema" xmlns:p="http://schemas.microsoft.com/office/2006/metadata/properties" xmlns:ns2="d1254a09-80d6-4f83-90e6-c16c2c5f6ae8" xmlns:ns3="e1f60ac8-d1e3-4457-a113-2d86cdad2e30" xmlns:ns4="d6bdd1cd-2544-4993-aecd-7d1bf76187aa" xmlns:ns5="http://schemas.microsoft.com/sharepoint/v3/fields" targetNamespace="http://schemas.microsoft.com/office/2006/metadata/properties" ma:root="true" ma:fieldsID="5aa7b82d3b30c4de3e98bab2966efa50" ns2:_="" ns3:_="" ns4:_="" ns5:_="">
    <xsd:import namespace="d1254a09-80d6-4f83-90e6-c16c2c5f6ae8"/>
    <xsd:import namespace="e1f60ac8-d1e3-4457-a113-2d86cdad2e30"/>
    <xsd:import namespace="d6bdd1cd-2544-4993-aecd-7d1bf76187a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ate" minOccurs="0"/>
                <xsd:element ref="ns3:BP_x0020_Year" minOccurs="0"/>
                <xsd:element ref="ns4:SharedWithUsers" minOccurs="0"/>
                <xsd:element ref="ns5: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54a09-80d6-4f83-90e6-c16c2c5f6a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60ac8-d1e3-4457-a113-2d86cdad2e30" elementFormDefault="qualified">
    <xsd:import namespace="http://schemas.microsoft.com/office/2006/documentManagement/types"/>
    <xsd:import namespace="http://schemas.microsoft.com/office/infopath/2007/PartnerControls"/>
    <xsd:element name="Date" ma:index="11" nillable="true" ma:displayName="Date" ma:format="DateOnly" ma:internalName="Date">
      <xsd:simpleType>
        <xsd:restriction base="dms:DateTime"/>
      </xsd:simpleType>
    </xsd:element>
    <xsd:element name="BP_x0020_Year" ma:index="14" nillable="true" ma:displayName="BP Year" ma:description="Year of the business plan documents" ma:format="Dropdown" ma:internalName="BP_x0020_Year">
      <xsd:simpleType>
        <xsd:union memberTypes="dms:Text">
          <xsd:simpleType>
            <xsd:restriction base="dms:Choice">
              <xsd:enumeration value="2016"/>
              <xsd:enumeration value="2018"/>
              <xsd:enumeration value="2020"/>
              <xsd:enumeration value="2022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dd1cd-2544-4993-aecd-7d1bf76187a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6" nillable="true" ma:displayName="Status" ma:default="Draft" ma:format="Dropdown" ma:internalName="_Status">
      <xsd:simpleType>
        <xsd:restriction base="dms:Choice">
          <xsd:enumeration value="Draft"/>
          <xsd:enumeration value="Review #1"/>
          <xsd:enumeration value="Revised"/>
          <xsd:enumeration value="Review #2"/>
          <xsd:enumeration value="Review #3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7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EdpbGxpbGFuZDwvVXNlck5hbWU+PERhdGVUaW1lPjEvMTIvMjAyMSA2OjI4OjE2IFBNPC9EYXRlVGltZT48TGFiZWxTdHJpbmc+Tm8gTWFya2luZzwvTGFiZWxTdHJpbmc+PC9pdGVtPjwvbGFiZWxIaXN0b3J5Pg==</Value>
</WrappedLabelHistory>
</file>

<file path=customXml/item4.xml><?xml version="1.0" encoding="utf-8"?>
<sisl xmlns:xsi="http://www.w3.org/2001/XMLSchema-instance" xmlns:xsd="http://www.w3.org/2001/XMLSchema" xmlns="http://www.boldonjames.com/2008/01/sie/internal/label" sislVersion="0" policy="f2020d7d-77c8-4294-a427-590ee8eb3328" origin="userSelected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Draft</_Status>
    <Date xmlns="e1f60ac8-d1e3-4457-a113-2d86cdad2e30">2020-11-03T08:00:00+00:00</Date>
    <BP_x0020_Year xmlns="e1f60ac8-d1e3-4457-a113-2d86cdad2e30">2020</BP_x0020_Year>
    <_dlc_DocId xmlns="d1254a09-80d6-4f83-90e6-c16c2c5f6ae8">M4SH6QPXUDE3-747146783-302</_dlc_DocId>
    <_dlc_DocIdUrl xmlns="d1254a09-80d6-4f83-90e6-c16c2c5f6ae8">
      <Url>https://teams.cloudhsr.com/ent/sprojects/_layouts/15/DocIdRedir.aspx?ID=M4SH6QPXUDE3-747146783-302</Url>
      <Description>M4SH6QPXUDE3-747146783-302</Description>
    </_dlc_DocIdUrl>
  </documentManagement>
</p:propertie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D899C9-EABA-471E-80CC-1C2BE1B2A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254a09-80d6-4f83-90e6-c16c2c5f6ae8"/>
    <ds:schemaRef ds:uri="e1f60ac8-d1e3-4457-a113-2d86cdad2e30"/>
    <ds:schemaRef ds:uri="d6bdd1cd-2544-4993-aecd-7d1bf76187aa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444166-9A84-48AB-84F6-1DFE1364732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215552-C2B5-4594-812B-E69FE0522642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773F5E4F-950D-44D5-A508-1B2A5CB8356D}">
  <ds:schemaRefs>
    <ds:schemaRef ds:uri="http://www.w3.org/2001/XMLSchema"/>
    <ds:schemaRef ds:uri="http://www.boldonjames.com/2008/01/sie/internal/label"/>
  </ds:schemaRefs>
</ds:datastoreItem>
</file>

<file path=customXml/itemProps5.xml><?xml version="1.0" encoding="utf-8"?>
<ds:datastoreItem xmlns:ds="http://schemas.openxmlformats.org/officeDocument/2006/customXml" ds:itemID="{9C253012-C9BD-49E1-A152-D3D0F914E8C8}">
  <ds:schemaRefs>
    <ds:schemaRef ds:uri="http://purl.org/dc/terms/"/>
    <ds:schemaRef ds:uri="e1f60ac8-d1e3-4457-a113-2d86cdad2e30"/>
    <ds:schemaRef ds:uri="d6bdd1cd-2544-4993-aecd-7d1bf76187aa"/>
    <ds:schemaRef ds:uri="http://schemas.microsoft.com/office/2006/documentManagement/types"/>
    <ds:schemaRef ds:uri="d1254a09-80d6-4f83-90e6-c16c2c5f6ae8"/>
    <ds:schemaRef ds:uri="http://schemas.microsoft.com/office/2006/metadata/properties"/>
    <ds:schemaRef ds:uri="http://purl.org/dc/elements/1.1/"/>
    <ds:schemaRef ds:uri="http://www.w3.org/XML/1998/namespace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404B0FF9-0F11-4C84-9CD6-D4FAB72C7A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13533</TotalTime>
  <Words>1337</Words>
  <Application>Microsoft Office PowerPoint</Application>
  <PresentationFormat>On-screen Show (4:3)</PresentationFormat>
  <Paragraphs>274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ArialMT</vt:lpstr>
      <vt:lpstr>Calibri</vt:lpstr>
      <vt:lpstr>Mangal</vt:lpstr>
      <vt:lpstr>Myriad Pro</vt:lpstr>
      <vt:lpstr>Times New Roman</vt:lpstr>
      <vt:lpstr>Main Slide Format-- Left Title</vt:lpstr>
      <vt:lpstr>1_Main Slide Format-- Left Title</vt:lpstr>
      <vt:lpstr>2_Main Slide Format-- Left Title</vt:lpstr>
      <vt:lpstr>think-cell Slide</vt:lpstr>
      <vt:lpstr>senate joint hearing Revised Draft 2020 Business plan</vt:lpstr>
      <vt:lpstr>Revised Draft 2020 business plan </vt:lpstr>
      <vt:lpstr>Revised Draft 2020 Business Plan  </vt:lpstr>
      <vt:lpstr>Revised draft 2020 Business Plan  </vt:lpstr>
      <vt:lpstr>Revised draft 2020 Business Plan  </vt:lpstr>
      <vt:lpstr>Revised draft 2020 business plan</vt:lpstr>
      <vt:lpstr>Why Extend to Bakersfield and Merced</vt:lpstr>
      <vt:lpstr>Revised Draft 2020 Business Plan</vt:lpstr>
      <vt:lpstr>Revised Draft 2020 Business Plan</vt:lpstr>
      <vt:lpstr>Revised Draft 2020 Business Plan  </vt:lpstr>
      <vt:lpstr>Revised draft 2020 Business Plan  </vt:lpstr>
      <vt:lpstr>Revised draft 2020 Business Plan  </vt:lpstr>
      <vt:lpstr>Revised draft 2020 Business Plan  </vt:lpstr>
      <vt:lpstr>Revised draft 2020 business plan </vt:lpstr>
      <vt:lpstr>Revised draft 2020 Business Plan  </vt:lpstr>
      <vt:lpstr>Revised draft 2020 Business Plan  </vt:lpstr>
      <vt:lpstr>Revised draft 2020 Business Plan  </vt:lpstr>
      <vt:lpstr>Revised draft 2020 Business Plan  </vt:lpstr>
      <vt:lpstr>Revised draft 2020 business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CALIFORNIA</dc:title>
  <dc:creator>Peterson, Shane R.</dc:creator>
  <cp:lastModifiedBy>White, Melissa</cp:lastModifiedBy>
  <cp:revision>431</cp:revision>
  <cp:lastPrinted>2021-03-09T23:45:46Z</cp:lastPrinted>
  <dcterms:created xsi:type="dcterms:W3CDTF">2019-10-07T20:38:26Z</dcterms:created>
  <dcterms:modified xsi:type="dcterms:W3CDTF">2021-03-15T23:26:16Z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0x01010000C3AC616C513247B6E42B7A38A3D180</vt:lpwstr>
  </property>
  <property fmtid="{D5CDD505-2E9C-101B-9397-08002B2CF9AE}" pid="3" name="_dlc_DocIdItemGuid">
    <vt:lpwstr>002f9149-49fa-4083-870c-f34275474ad8</vt:lpwstr>
  </property>
  <property fmtid="{D5CDD505-2E9C-101B-9397-08002B2CF9AE}" pid="4" name="Comments">
    <vt:lpwstr/>
  </property>
  <property fmtid="{D5CDD505-2E9C-101B-9397-08002B2CF9AE}" pid="5" name="docIndexRef">
    <vt:lpwstr>1cabf4fc-b99f-4962-b3b0-669d1aa0c341</vt:lpwstr>
  </property>
  <property fmtid="{D5CDD505-2E9C-101B-9397-08002B2CF9AE}" pid="6" name="bjDocumentSecurityLabel">
    <vt:lpwstr>No Marking</vt:lpwstr>
  </property>
  <property fmtid="{D5CDD505-2E9C-101B-9397-08002B2CF9AE}" pid="7" name="bjClsUserRVM">
    <vt:lpwstr>[]</vt:lpwstr>
  </property>
  <property fmtid="{D5CDD505-2E9C-101B-9397-08002B2CF9AE}" pid="8" name="bjSaver">
    <vt:lpwstr>DK9HsGd9hNJdIU8v61znjXfKxnZpe0pC</vt:lpwstr>
  </property>
  <property fmtid="{D5CDD505-2E9C-101B-9397-08002B2CF9AE}" pid="9" name="bjLabelHistoryID">
    <vt:lpwstr>{F2215552-C2B5-4594-812B-E69FE0522642}</vt:lpwstr>
  </property>
</Properties>
</file>