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2" r:id="rId2"/>
    <p:sldId id="339" r:id="rId3"/>
    <p:sldId id="356" r:id="rId4"/>
    <p:sldId id="352" r:id="rId5"/>
    <p:sldId id="353" r:id="rId6"/>
    <p:sldId id="340" r:id="rId7"/>
    <p:sldId id="348" r:id="rId8"/>
    <p:sldId id="355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552A2"/>
    <a:srgbClr val="08924F"/>
    <a:srgbClr val="B7EAFF"/>
    <a:srgbClr val="0AC26A"/>
    <a:srgbClr val="8AC3EA"/>
    <a:srgbClr val="038B46"/>
    <a:srgbClr val="8AC5EB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1"/>
    <p:restoredTop sz="94631"/>
  </p:normalViewPr>
  <p:slideViewPr>
    <p:cSldViewPr snapToGrid="0" snapToObjects="1">
      <p:cViewPr>
        <p:scale>
          <a:sx n="80" d="100"/>
          <a:sy n="80" d="100"/>
        </p:scale>
        <p:origin x="-1541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244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5C86640-B702-EC40-8B2F-5549F678DF26}" type="datetime1">
              <a:rPr lang="en-US" altLang="en-US"/>
              <a:pPr>
                <a:defRPr/>
              </a:pPr>
              <a:t>2/28/2017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0A33298-53F3-4A4A-A81C-858F152A3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6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95608EF-1364-D745-AD9C-B65893B5D70B}" type="datetime1">
              <a:rPr lang="en-US" altLang="en-US"/>
              <a:pPr>
                <a:defRPr/>
              </a:pPr>
              <a:t>2/28/2017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F9489B0-B76C-584E-B78F-79D7AD516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505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4" charset="-128"/>
        <a:cs typeface="ＭＳ Ｐゴシック" pitchFamily="-6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rPr lang="en-US" altLang="en-US" sz="1900" dirty="0" smtClean="0">
                <a:ea typeface="ＭＳ Ｐゴシック" charset="-128"/>
              </a:rPr>
              <a:t>Thank you, Chairman Hertzberg, Chair Garcia , for the opportunity to testify in front of this Committee</a:t>
            </a:r>
          </a:p>
          <a:p>
            <a:endParaRPr lang="en-US" altLang="en-US" sz="1800" dirty="0">
              <a:ea typeface="ＭＳ Ｐゴシック" charset="-128"/>
            </a:endParaRPr>
          </a:p>
          <a:p>
            <a:endParaRPr lang="en-US" altLang="en-US" sz="1800" dirty="0">
              <a:ea typeface="ＭＳ Ｐゴシック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729563-A9A8-584B-BA27-C1273E391616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32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2500"/>
          </a:bodyPr>
          <a:lstStyle/>
          <a:p>
            <a:endParaRPr lang="en-US" altLang="en-US" sz="1800" dirty="0" smtClean="0">
              <a:ea typeface="ＭＳ Ｐゴシック" charset="-128"/>
            </a:endParaRPr>
          </a:p>
          <a:p>
            <a:r>
              <a:rPr lang="en-US" altLang="en-US" sz="1800" dirty="0" smtClean="0">
                <a:ea typeface="ＭＳ Ｐゴシック" charset="-128"/>
              </a:rPr>
              <a:t>Pat management focused on producing these Overly dense, young, simplified forests : not disease or pest resistant as our native diverse forests are.  No real bark, too thirsty</a:t>
            </a:r>
          </a:p>
          <a:p>
            <a:r>
              <a:rPr lang="en-US" altLang="en-US" sz="1800" dirty="0" smtClean="0">
                <a:ea typeface="ＭＳ Ｐゴシック" charset="-128"/>
              </a:rPr>
              <a:t>Not good for fire or water and limited for habitat</a:t>
            </a:r>
            <a:endParaRPr lang="en-US" altLang="en-US" sz="1800" dirty="0">
              <a:ea typeface="ＭＳ Ｐゴシック" charset="-128"/>
            </a:endParaRPr>
          </a:p>
          <a:p>
            <a:r>
              <a:rPr lang="en-US" altLang="en-US" sz="1800" dirty="0" smtClean="0">
                <a:ea typeface="ＭＳ Ｐゴシック" charset="-128"/>
              </a:rPr>
              <a:t>Multi story canopy with large trees can increase effective precipitation 10-25% (redwoods)</a:t>
            </a:r>
            <a:endParaRPr lang="en-US" altLang="en-US" sz="1800" dirty="0">
              <a:ea typeface="ＭＳ Ｐゴシック" charset="-128"/>
            </a:endParaRPr>
          </a:p>
          <a:p>
            <a:r>
              <a:rPr lang="en-US" altLang="en-US" sz="1800" dirty="0" smtClean="0">
                <a:ea typeface="ＭＳ Ｐゴシック" charset="-128"/>
              </a:rPr>
              <a:t>Attracts and retains more moisture longer</a:t>
            </a:r>
          </a:p>
          <a:p>
            <a:endParaRPr lang="en-US" altLang="en-US" sz="1800" dirty="0">
              <a:ea typeface="ＭＳ Ｐゴシック" charset="-128"/>
            </a:endParaRPr>
          </a:p>
          <a:p>
            <a:r>
              <a:rPr lang="en-US" altLang="en-US" sz="1800" dirty="0" smtClean="0">
                <a:ea typeface="ＭＳ Ｐゴシック" charset="-128"/>
              </a:rPr>
              <a:t>Also can reduce fire impacts</a:t>
            </a:r>
            <a:endParaRPr lang="en-US" altLang="en-US" sz="1800" dirty="0">
              <a:ea typeface="ＭＳ Ｐゴシック" charset="-128"/>
            </a:endParaRPr>
          </a:p>
          <a:p>
            <a:r>
              <a:rPr lang="en-US" altLang="en-US" sz="1800" dirty="0" smtClean="0">
                <a:ea typeface="ＭＳ Ｐゴシック" charset="-128"/>
              </a:rPr>
              <a:t>Sprawl force fire fighters to go in where maybe they </a:t>
            </a:r>
            <a:r>
              <a:rPr lang="en-US" altLang="en-US" sz="1800" dirty="0" err="1" smtClean="0">
                <a:ea typeface="ＭＳ Ｐゴシック" charset="-128"/>
              </a:rPr>
              <a:t>shouldn</a:t>
            </a:r>
            <a:r>
              <a:rPr lang="uk-UA" altLang="en-US" sz="1800" dirty="0" smtClean="0">
                <a:ea typeface="ＭＳ Ｐゴシック" charset="-128"/>
              </a:rPr>
              <a:t>’</a:t>
            </a:r>
            <a:r>
              <a:rPr lang="en-US" altLang="en-US" sz="1800" dirty="0" smtClean="0">
                <a:ea typeface="ＭＳ Ｐゴシック" charset="-128"/>
              </a:rPr>
              <a:t>t</a:t>
            </a:r>
          </a:p>
          <a:p>
            <a:r>
              <a:rPr lang="en-US" altLang="en-US" sz="1800" dirty="0" smtClean="0">
                <a:ea typeface="ＭＳ Ｐゴシック" charset="-128"/>
              </a:rPr>
              <a:t>Hotter and drier and longer summers</a:t>
            </a:r>
          </a:p>
          <a:p>
            <a:endParaRPr lang="en-US" altLang="en-US" sz="1800" dirty="0">
              <a:ea typeface="ＭＳ Ｐゴシック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729563-A9A8-584B-BA27-C1273E39161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406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rPr lang="en-US" altLang="en-US" sz="1800" dirty="0" smtClean="0">
                <a:ea typeface="ＭＳ Ｐゴシック" charset="-128"/>
              </a:rPr>
              <a:t>Overly dense forests.</a:t>
            </a:r>
          </a:p>
          <a:p>
            <a:r>
              <a:rPr lang="en-US" altLang="en-US" sz="1800" dirty="0" smtClean="0">
                <a:ea typeface="ＭＳ Ｐゴシック" charset="-128"/>
              </a:rPr>
              <a:t>They prevent rain and snow from penetrating to the ground.  Some 70% of Snow on these can be lost to evaporation</a:t>
            </a:r>
          </a:p>
          <a:p>
            <a:endParaRPr lang="en-US" altLang="en-US" sz="1800" dirty="0">
              <a:ea typeface="ＭＳ Ｐゴシック" charset="-128"/>
            </a:endParaRPr>
          </a:p>
          <a:p>
            <a:r>
              <a:rPr lang="en-US" altLang="en-US" sz="1800" dirty="0" smtClean="0">
                <a:ea typeface="ＭＳ Ｐゴシック" charset="-128"/>
              </a:rPr>
              <a:t>Multi story canopy with large trees can increase effective precipitation 10-25% (redwoods)</a:t>
            </a:r>
          </a:p>
          <a:p>
            <a:endParaRPr lang="en-US" altLang="en-US" sz="1800" dirty="0">
              <a:ea typeface="ＭＳ Ｐゴシック" charset="-128"/>
            </a:endParaRPr>
          </a:p>
          <a:p>
            <a:r>
              <a:rPr lang="en-US" altLang="en-US" sz="1800" dirty="0" smtClean="0">
                <a:ea typeface="ＭＳ Ｐゴシック" charset="-128"/>
              </a:rPr>
              <a:t>Attracts and retains more moisture longer</a:t>
            </a:r>
          </a:p>
          <a:p>
            <a:endParaRPr lang="en-US" altLang="en-US" sz="1800" dirty="0">
              <a:ea typeface="ＭＳ Ｐゴシック" charset="-128"/>
            </a:endParaRPr>
          </a:p>
          <a:p>
            <a:r>
              <a:rPr lang="en-US" altLang="en-US" sz="1800" dirty="0" smtClean="0">
                <a:ea typeface="ＭＳ Ｐゴシック" charset="-128"/>
              </a:rPr>
              <a:t>Also can reduce fire impacts</a:t>
            </a:r>
          </a:p>
          <a:p>
            <a:endParaRPr lang="en-US" altLang="en-US" sz="1800" dirty="0">
              <a:ea typeface="ＭＳ Ｐゴシック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729563-A9A8-584B-BA27-C1273E39161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37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rPr lang="en-US" altLang="en-US" sz="1800" dirty="0" smtClean="0">
                <a:ea typeface="ＭＳ Ｐゴシック" charset="-128"/>
              </a:rPr>
              <a:t>Overly dense forests.</a:t>
            </a:r>
          </a:p>
          <a:p>
            <a:r>
              <a:rPr lang="en-US" altLang="en-US" sz="1800" dirty="0" smtClean="0">
                <a:ea typeface="ＭＳ Ｐゴシック" charset="-128"/>
              </a:rPr>
              <a:t>They prevent rain and snow from penetrating to the ground.  Some 70% of Snow on these can be lost to evaporation</a:t>
            </a:r>
          </a:p>
          <a:p>
            <a:endParaRPr lang="en-US" altLang="en-US" sz="1800" dirty="0">
              <a:ea typeface="ＭＳ Ｐゴシック" charset="-128"/>
            </a:endParaRPr>
          </a:p>
          <a:p>
            <a:r>
              <a:rPr lang="en-US" altLang="en-US" sz="1800" dirty="0" smtClean="0">
                <a:ea typeface="ＭＳ Ｐゴシック" charset="-128"/>
              </a:rPr>
              <a:t>Multi story canopy with large trees can increase effective precipitation 10-25% (redwoods)</a:t>
            </a:r>
          </a:p>
          <a:p>
            <a:endParaRPr lang="en-US" altLang="en-US" sz="1800" dirty="0">
              <a:ea typeface="ＭＳ Ｐゴシック" charset="-128"/>
            </a:endParaRPr>
          </a:p>
          <a:p>
            <a:r>
              <a:rPr lang="en-US" altLang="en-US" sz="1800" dirty="0" smtClean="0">
                <a:ea typeface="ＭＳ Ｐゴシック" charset="-128"/>
              </a:rPr>
              <a:t>Attracts and retains more moisture longer</a:t>
            </a:r>
          </a:p>
          <a:p>
            <a:endParaRPr lang="en-US" altLang="en-US" sz="1800" dirty="0">
              <a:ea typeface="ＭＳ Ｐゴシック" charset="-128"/>
            </a:endParaRPr>
          </a:p>
          <a:p>
            <a:r>
              <a:rPr lang="en-US" altLang="en-US" sz="1800" dirty="0" smtClean="0">
                <a:ea typeface="ＭＳ Ｐゴシック" charset="-128"/>
              </a:rPr>
              <a:t>Also can reduce fire impacts</a:t>
            </a:r>
          </a:p>
          <a:p>
            <a:endParaRPr lang="en-US" altLang="en-US" sz="1800" dirty="0">
              <a:ea typeface="ＭＳ Ｐゴシック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729563-A9A8-584B-BA27-C1273E39161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92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rPr lang="en-US" altLang="en-US" sz="1800" dirty="0" smtClean="0">
                <a:ea typeface="ＭＳ Ｐゴシック" charset="-128"/>
              </a:rPr>
              <a:t>Overly dense forests.</a:t>
            </a:r>
          </a:p>
          <a:p>
            <a:r>
              <a:rPr lang="en-US" altLang="en-US" sz="1800" dirty="0" smtClean="0">
                <a:ea typeface="ＭＳ Ｐゴシック" charset="-128"/>
              </a:rPr>
              <a:t>They prevent rain and snow from penetrating to the ground.  Some 70% of Snow on these can be lost to evaporation</a:t>
            </a:r>
          </a:p>
          <a:p>
            <a:endParaRPr lang="en-US" altLang="en-US" sz="1800" dirty="0">
              <a:ea typeface="ＭＳ Ｐゴシック" charset="-128"/>
            </a:endParaRPr>
          </a:p>
          <a:p>
            <a:r>
              <a:rPr lang="en-US" altLang="en-US" sz="1800" dirty="0" smtClean="0">
                <a:ea typeface="ＭＳ Ｐゴシック" charset="-128"/>
              </a:rPr>
              <a:t>Multi story canopy with large trees can increase effective precipitation 10-25% (redwoods)</a:t>
            </a:r>
          </a:p>
          <a:p>
            <a:endParaRPr lang="en-US" altLang="en-US" sz="1800" dirty="0">
              <a:ea typeface="ＭＳ Ｐゴシック" charset="-128"/>
            </a:endParaRPr>
          </a:p>
          <a:p>
            <a:r>
              <a:rPr lang="en-US" altLang="en-US" sz="1800" dirty="0" smtClean="0">
                <a:ea typeface="ＭＳ Ｐゴシック" charset="-128"/>
              </a:rPr>
              <a:t>Attracts and retains more moisture longer</a:t>
            </a:r>
          </a:p>
          <a:p>
            <a:endParaRPr lang="en-US" altLang="en-US" sz="1800" dirty="0">
              <a:ea typeface="ＭＳ Ｐゴシック" charset="-128"/>
            </a:endParaRPr>
          </a:p>
          <a:p>
            <a:r>
              <a:rPr lang="en-US" altLang="en-US" sz="1800" dirty="0" smtClean="0">
                <a:ea typeface="ＭＳ Ｐゴシック" charset="-128"/>
              </a:rPr>
              <a:t>Also can reduce fire impacts</a:t>
            </a:r>
          </a:p>
          <a:p>
            <a:endParaRPr lang="en-US" altLang="en-US" sz="1800" dirty="0">
              <a:ea typeface="ＭＳ Ｐゴシック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729563-A9A8-584B-BA27-C1273E39161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352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endParaRPr lang="en-US" altLang="en-US" sz="1800" dirty="0">
              <a:ea typeface="ＭＳ Ｐゴシック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729563-A9A8-584B-BA27-C1273E39161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36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These conditions will persist, threats will persist and Net net we need to restore resiliency and the ability of forests to sustain and recover from stress---be resilient.  As climate change advances, essential. </a:t>
            </a:r>
            <a:r>
              <a:rPr lang="en-US" sz="1800" dirty="0"/>
              <a:t>Fire in Mc Cloud </a:t>
            </a:r>
            <a:r>
              <a:rPr lang="en-US" sz="1800" dirty="0" smtClean="0"/>
              <a:t>watershed 2012, </a:t>
            </a:r>
            <a:r>
              <a:rPr lang="en-US" sz="1800" dirty="0"/>
              <a:t>followed by floods </a:t>
            </a:r>
            <a:r>
              <a:rPr lang="en-US" sz="1800" dirty="0" smtClean="0"/>
              <a:t>2013 Squaw Creek McCloud River watershed and 1 year later.</a:t>
            </a:r>
            <a:endParaRPr lang="en-US" sz="1800" dirty="0"/>
          </a:p>
          <a:p>
            <a:r>
              <a:rPr lang="en-US" sz="1800" dirty="0" smtClean="0"/>
              <a:t>Shortly after the fire much of the sediment has moved Squaw Creek and water quality has improved. </a:t>
            </a:r>
          </a:p>
          <a:p>
            <a:endParaRPr lang="en-US" sz="1800" dirty="0" smtClean="0"/>
          </a:p>
          <a:p>
            <a:r>
              <a:rPr lang="en-US" sz="1800" dirty="0" smtClean="0"/>
              <a:t>Squaw Creek, in McCloud watershed where thinning had been implemented to reduce small diameter trees, enhance stand complexity.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08419-447C-234B-91D1-D242812CCD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7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A23F4B-5541-0546-83D6-EA1672ED3AB9}" type="slidenum">
              <a:rPr lang="en-US" sz="1200">
                <a:latin typeface="ITC Avant Garde Std Md" charset="0"/>
              </a:rPr>
              <a:pPr/>
              <a:t>8</a:t>
            </a:fld>
            <a:endParaRPr lang="en-US" sz="1200">
              <a:latin typeface="ITC Avant Garde Std M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167B8-76EE-594A-95DE-FE89D2313AEF}" type="datetime1">
              <a:rPr lang="en-US" altLang="en-US"/>
              <a:pPr>
                <a:defRPr/>
              </a:pPr>
              <a:t>2/28/2017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FD273-DE2A-324A-9A58-7D65DDE9A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75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216E-AE4B-234E-9638-60B257360E8F}" type="datetime1">
              <a:rPr lang="en-US" altLang="en-US"/>
              <a:pPr>
                <a:defRPr/>
              </a:pPr>
              <a:t>2/28/2017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3BBA-1539-5D40-A47E-8D45EF6F3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78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49A0-536E-AE45-A823-F873C7596B86}" type="datetime1">
              <a:rPr lang="en-US" altLang="en-US"/>
              <a:pPr>
                <a:defRPr/>
              </a:pPr>
              <a:t>2/28/2017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8D754-F6C8-F240-AF28-AE747A8147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55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AEB8-A3F3-DD45-903E-4158258DE957}" type="datetime1">
              <a:rPr lang="en-US" altLang="en-US"/>
              <a:pPr>
                <a:defRPr/>
              </a:pPr>
              <a:t>2/28/2017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8F54-2E5F-1A4B-8173-D15D24CCD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33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974F-0A8C-B041-B726-827CBD54FF51}" type="datetime1">
              <a:rPr lang="en-US" altLang="en-US"/>
              <a:pPr>
                <a:defRPr/>
              </a:pPr>
              <a:t>2/28/2017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76E5-CB36-EF44-A5EB-DB6416ECE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07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00A6-0DE9-844D-BFD1-CAFA22786591}" type="datetime1">
              <a:rPr lang="en-US" altLang="en-US"/>
              <a:pPr>
                <a:defRPr/>
              </a:pPr>
              <a:t>2/28/2017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FF535-92D5-E841-8B11-5C7E1AB8D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89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439E-2EE5-BF48-83CC-62145AE7787A}" type="datetime1">
              <a:rPr lang="en-US" altLang="en-US"/>
              <a:pPr>
                <a:defRPr/>
              </a:pPr>
              <a:t>2/28/2017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A6028-5BBC-F34E-9432-7EBE5A398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00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B75C3-E6D2-6346-B599-1EE115092F21}" type="datetime1">
              <a:rPr lang="en-US" altLang="en-US"/>
              <a:pPr>
                <a:defRPr/>
              </a:pPr>
              <a:t>2/28/2017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9EC47-270A-7C4C-91DB-FEB51D7DA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60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8820-D1CC-264D-B995-E0D0CD5B16EB}" type="datetime1">
              <a:rPr lang="en-US" altLang="en-US"/>
              <a:pPr>
                <a:defRPr/>
              </a:pPr>
              <a:t>2/28/2017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D155-1395-B143-AA0E-B5E4BD0B19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4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5D91-7EAB-A74B-81A8-847410CC2230}" type="datetime1">
              <a:rPr lang="en-US" altLang="en-US"/>
              <a:pPr>
                <a:defRPr/>
              </a:pPr>
              <a:t>2/28/2017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28F7-0F0C-7143-AA81-F5F1E0C02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93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6BA90-5948-8E43-A8BE-1CA775D580F1}" type="datetime1">
              <a:rPr lang="en-US" altLang="en-US"/>
              <a:pPr>
                <a:defRPr/>
              </a:pPr>
              <a:t>2/28/2017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3BC6-FE91-3F4F-B5E0-E41D53A21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71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2075748-C631-3C4D-A24B-C22F731EBBC5}" type="datetime1">
              <a:rPr lang="en-US" altLang="en-US"/>
              <a:pPr>
                <a:defRPr/>
              </a:pPr>
              <a:t>2/28/2017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2F4D303-6F2C-5947-A36E-3E7869A39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4" charset="-128"/>
          <a:cs typeface="ＭＳ Ｐゴシック" pitchFamily="-6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4" charset="0"/>
          <a:ea typeface="ＭＳ Ｐゴシック" pitchFamily="-64" charset="-128"/>
          <a:cs typeface="ＭＳ Ｐゴシック" pitchFamily="-6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4" charset="0"/>
          <a:ea typeface="ＭＳ Ｐゴシック" pitchFamily="-64" charset="-128"/>
          <a:cs typeface="ＭＳ Ｐゴシック" pitchFamily="-6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4" charset="0"/>
          <a:ea typeface="ＭＳ Ｐゴシック" pitchFamily="-64" charset="-128"/>
          <a:cs typeface="ＭＳ Ｐゴシック" pitchFamily="-6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4" charset="0"/>
          <a:ea typeface="ＭＳ Ｐゴシック" pitchFamily="-64" charset="-128"/>
          <a:cs typeface="ＭＳ Ｐゴシック" pitchFamily="-6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4" charset="0"/>
          <a:ea typeface="ＭＳ Ｐゴシック" pitchFamily="-64" charset="-128"/>
          <a:cs typeface="ＭＳ Ｐゴシック" pitchFamily="-6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4" charset="0"/>
          <a:ea typeface="ＭＳ Ｐゴシック" pitchFamily="-64" charset="-128"/>
          <a:cs typeface="ＭＳ Ｐゴシック" pitchFamily="-6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4" charset="0"/>
          <a:ea typeface="ＭＳ Ｐゴシック" pitchFamily="-64" charset="-128"/>
          <a:cs typeface="ＭＳ Ｐゴシック" pitchFamily="-6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4" charset="0"/>
          <a:ea typeface="ＭＳ Ｐゴシック" pitchFamily="-64" charset="-128"/>
          <a:cs typeface="ＭＳ Ｐゴシック" pitchFamily="-6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4" charset="-128"/>
          <a:cs typeface="ＭＳ Ｐゴシック" pitchFamily="-6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frame-title-inside-sl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401053" y="92308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2E44A3"/>
                </a:solidFill>
                <a:latin typeface="+mj-lt"/>
                <a:ea typeface="Arial" charset="0"/>
                <a:cs typeface="Arial"/>
              </a:rPr>
              <a:t>Restoring California’s Forest Health: </a:t>
            </a:r>
            <a:endParaRPr lang="en-US" sz="4000" dirty="0">
              <a:solidFill>
                <a:srgbClr val="2E44A3"/>
              </a:solidFill>
              <a:latin typeface="+mj-lt"/>
              <a:ea typeface="Arial" charset="0"/>
              <a:cs typeface="Arial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kern="1300" spc="80" dirty="0" smtClean="0">
                <a:solidFill>
                  <a:srgbClr val="0B8643"/>
                </a:solidFill>
                <a:latin typeface="Arial" charset="0"/>
                <a:ea typeface="Arial" charset="0"/>
                <a:cs typeface="Arial" charset="0"/>
              </a:rPr>
              <a:t>							  Time for a new approach!</a:t>
            </a:r>
            <a:endParaRPr lang="en-US" sz="2400" b="1" kern="1300" spc="80" dirty="0">
              <a:solidFill>
                <a:srgbClr val="0B864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4" y="1247276"/>
            <a:ext cx="6497053" cy="433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frame-title-inside-sl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46841" y="368552"/>
            <a:ext cx="84187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Aft>
                <a:spcPts val="600"/>
              </a:spcAft>
              <a:buNone/>
              <a:defRPr/>
            </a:pPr>
            <a:r>
              <a:rPr lang="en-US" sz="4000" b="1" kern="1300" spc="80" dirty="0" smtClean="0">
                <a:solidFill>
                  <a:srgbClr val="2E44A3"/>
                </a:solidFill>
                <a:latin typeface="Arial"/>
                <a:cs typeface="Arial"/>
              </a:rPr>
              <a:t>Confluence of factors</a:t>
            </a:r>
            <a:endParaRPr lang="en-US" sz="4000" b="1" kern="1300" spc="80" dirty="0">
              <a:solidFill>
                <a:srgbClr val="2E44A3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" y="1389212"/>
            <a:ext cx="2736669" cy="2052502"/>
          </a:xfrm>
          <a:prstGeom prst="rect">
            <a:avLst/>
          </a:prstGeom>
        </p:spPr>
      </p:pic>
      <p:pic>
        <p:nvPicPr>
          <p:cNvPr id="7" name="Picture 2" descr="C:\Users\sbachmann\Documents\Projects\Working Drafts\PFT_Talk\checkerboard_air_pho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7" y="3401494"/>
            <a:ext cx="2295174" cy="207111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9661" y="1517548"/>
            <a:ext cx="3121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  Young, simplified      forests</a:t>
            </a:r>
          </a:p>
          <a:p>
            <a:r>
              <a:rPr lang="en-US" sz="2000" dirty="0" smtClean="0"/>
              <a:t>*   Fragmentation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Development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Fire suppression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Climate change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60" y="3512220"/>
            <a:ext cx="2950410" cy="2201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04" y="4060498"/>
            <a:ext cx="3261696" cy="1826550"/>
          </a:xfrm>
          <a:prstGeom prst="rect">
            <a:avLst/>
          </a:prstGeom>
        </p:spPr>
      </p:pic>
      <p:pic>
        <p:nvPicPr>
          <p:cNvPr id="11" name="Picture 10" descr="Beisinger-chart-1-edited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t="6741" r="9910" b="7902"/>
          <a:stretch/>
        </p:blipFill>
        <p:spPr>
          <a:xfrm>
            <a:off x="6352670" y="861131"/>
            <a:ext cx="2280324" cy="31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frame-title-inside-sl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46841" y="47712"/>
            <a:ext cx="84187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Aft>
                <a:spcPts val="600"/>
              </a:spcAft>
              <a:buNone/>
              <a:defRPr/>
            </a:pPr>
            <a:r>
              <a:rPr lang="en-US" sz="4000" b="1" kern="1300" spc="80" dirty="0" smtClean="0">
                <a:solidFill>
                  <a:srgbClr val="2E44A3"/>
                </a:solidFill>
                <a:latin typeface="Arial"/>
                <a:cs typeface="Arial"/>
              </a:rPr>
              <a:t>Multiple forest benefits:</a:t>
            </a:r>
            <a:endParaRPr lang="en-US" sz="4000" b="1" kern="1300" spc="80" dirty="0">
              <a:solidFill>
                <a:srgbClr val="2E44A3"/>
              </a:solidFill>
              <a:latin typeface="Arial"/>
              <a:cs typeface="Arial"/>
            </a:endParaRPr>
          </a:p>
        </p:txBody>
      </p:sp>
      <p:pic>
        <p:nvPicPr>
          <p:cNvPr id="8" name="Picture 7" descr="4-puzzle-pieces-slid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4" y="878308"/>
            <a:ext cx="7042483" cy="504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frame-title-inside-sl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46841" y="496888"/>
            <a:ext cx="84187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Aft>
                <a:spcPts val="600"/>
              </a:spcAft>
              <a:buNone/>
              <a:defRPr/>
            </a:pPr>
            <a:r>
              <a:rPr lang="en-US" sz="4000" b="1" kern="1300" spc="80" dirty="0" smtClean="0">
                <a:solidFill>
                  <a:srgbClr val="2E44A3"/>
                </a:solidFill>
                <a:latin typeface="Arial"/>
                <a:cs typeface="Arial"/>
              </a:rPr>
              <a:t>How do we restore healthy function? </a:t>
            </a:r>
            <a:endParaRPr lang="en-US" sz="4000" b="1" kern="1300" spc="80" dirty="0">
              <a:solidFill>
                <a:srgbClr val="2E44A3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50" y="2159849"/>
            <a:ext cx="4214537" cy="2813203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1" y="2120902"/>
            <a:ext cx="3886867" cy="2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frame-title-inside-sl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46841" y="496888"/>
            <a:ext cx="84187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Aft>
                <a:spcPts val="600"/>
              </a:spcAft>
              <a:buNone/>
              <a:defRPr/>
            </a:pPr>
            <a:r>
              <a:rPr lang="en-US" sz="4000" b="1" kern="1300" spc="80" dirty="0" smtClean="0">
                <a:solidFill>
                  <a:srgbClr val="2E44A3"/>
                </a:solidFill>
                <a:latin typeface="Arial"/>
                <a:cs typeface="Arial"/>
              </a:rPr>
              <a:t>Change our management approach: more than one tool!</a:t>
            </a:r>
            <a:endParaRPr lang="en-US" sz="4000" b="1" kern="1300" spc="80" dirty="0">
              <a:solidFill>
                <a:srgbClr val="2E44A3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" y="1930400"/>
            <a:ext cx="3364163" cy="3710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11" y="1810208"/>
            <a:ext cx="5393260" cy="2007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8" y="3776579"/>
            <a:ext cx="2846765" cy="1897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6" y="3880850"/>
            <a:ext cx="2918955" cy="19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frame-title-inside-sl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860091" y="496888"/>
            <a:ext cx="776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4000" b="1" dirty="0" smtClean="0">
                <a:solidFill>
                  <a:srgbClr val="3552A2"/>
                </a:solidFill>
                <a:latin typeface="+mj-lt"/>
              </a:rPr>
              <a:t>Recommendations</a:t>
            </a:r>
            <a:endParaRPr lang="en-US" altLang="en-US" sz="4000" b="1" dirty="0">
              <a:solidFill>
                <a:srgbClr val="3552A2"/>
              </a:solidFill>
              <a:latin typeface="+mj-lt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657727" y="1697534"/>
            <a:ext cx="8261684" cy="253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342900" indent="-342900">
              <a:spcAft>
                <a:spcPts val="1200"/>
              </a:spcAft>
            </a:pPr>
            <a:r>
              <a:rPr lang="en-US" sz="2800" kern="1300" spc="80" dirty="0" smtClean="0">
                <a:solidFill>
                  <a:srgbClr val="08924F"/>
                </a:solidFill>
                <a:latin typeface="Arial"/>
                <a:cs typeface="Arial"/>
              </a:rPr>
              <a:t>Holistic integrated investments</a:t>
            </a:r>
          </a:p>
          <a:p>
            <a:pPr marL="342900" indent="-342900">
              <a:spcAft>
                <a:spcPts val="1200"/>
              </a:spcAft>
            </a:pPr>
            <a:r>
              <a:rPr lang="en-US" sz="2800" kern="1300" spc="80" dirty="0" smtClean="0">
                <a:solidFill>
                  <a:srgbClr val="08924F"/>
                </a:solidFill>
                <a:latin typeface="Arial"/>
                <a:cs typeface="Arial"/>
              </a:rPr>
              <a:t>Restore natural forest features &amp; functions</a:t>
            </a:r>
          </a:p>
          <a:p>
            <a:pPr marL="342900" indent="-342900">
              <a:spcAft>
                <a:spcPts val="1200"/>
              </a:spcAft>
            </a:pPr>
            <a:r>
              <a:rPr lang="en-US" sz="2800" kern="1300" spc="80" dirty="0" smtClean="0">
                <a:solidFill>
                  <a:srgbClr val="08924F"/>
                </a:solidFill>
                <a:latin typeface="Arial"/>
                <a:cs typeface="Arial"/>
              </a:rPr>
              <a:t>Match solutions to ownership types</a:t>
            </a:r>
          </a:p>
          <a:p>
            <a:pPr marL="342900" indent="-342900">
              <a:spcAft>
                <a:spcPts val="1200"/>
              </a:spcAft>
            </a:pPr>
            <a:r>
              <a:rPr lang="en-US" sz="2800" kern="1300" spc="80" dirty="0" smtClean="0">
                <a:solidFill>
                  <a:srgbClr val="08924F"/>
                </a:solidFill>
                <a:latin typeface="Arial"/>
                <a:cs typeface="Arial"/>
              </a:rPr>
              <a:t>More than crisis reaction: work, time &amp; money</a:t>
            </a:r>
          </a:p>
        </p:txBody>
      </p:sp>
    </p:spTree>
    <p:extLst>
      <p:ext uri="{BB962C8B-B14F-4D97-AF65-F5344CB8AC3E}">
        <p14:creationId xmlns:p14="http://schemas.microsoft.com/office/powerpoint/2010/main" val="6623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7075" y="123987"/>
            <a:ext cx="2621984" cy="104623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5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br>
              <a:rPr lang="en-US" dirty="0" smtClean="0">
                <a:solidFill>
                  <a:srgbClr val="3552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35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Resiliency</a:t>
            </a:r>
            <a:endParaRPr lang="en-US" dirty="0">
              <a:solidFill>
                <a:srgbClr val="35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039720-19E5-C74B-9200-794DCD8A5D9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70017" y="5700899"/>
            <a:ext cx="2737262" cy="218008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>
              <a:lnSpc>
                <a:spcPts val="1700"/>
              </a:lnSpc>
            </a:pPr>
            <a:r>
              <a:rPr lang="en-US" dirty="0" smtClean="0">
                <a:solidFill>
                  <a:srgbClr val="35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Squaw Creek May 2014</a:t>
            </a:r>
            <a:endParaRPr lang="en-US" dirty="0">
              <a:solidFill>
                <a:srgbClr val="35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Pictures\2014\Bagley\5-28-2014\squaw7\IMGP0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34" y="827623"/>
            <a:ext cx="4813900" cy="48139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:\Steve's Backup\Pictures\2012\Bagley Fire\11-23-12_storms\Squaw Ck Brid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2" y="1508168"/>
            <a:ext cx="2437910" cy="182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G:\Steve's Backup\Pictures\2012\Bagley Fire\11-23-12_storms\Madrone Camp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9" y="3585804"/>
            <a:ext cx="2407736" cy="18054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14588" y="5469635"/>
            <a:ext cx="1567057" cy="218008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pPr>
              <a:lnSpc>
                <a:spcPts val="1700"/>
              </a:lnSpc>
            </a:pPr>
            <a:r>
              <a:rPr lang="en-US" dirty="0" smtClean="0">
                <a:solidFill>
                  <a:srgbClr val="3552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2013</a:t>
            </a:r>
            <a:endParaRPr lang="en-US" dirty="0">
              <a:solidFill>
                <a:srgbClr val="35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144326"/>
            <a:ext cx="2743200" cy="6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3" descr="ppt-frame-title-inside-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6000" b="1" kern="1300" spc="80" dirty="0">
                <a:solidFill>
                  <a:srgbClr val="2E44A3"/>
                </a:solidFill>
                <a:latin typeface="+mj-lt"/>
                <a:cs typeface="Georgia"/>
              </a:rPr>
              <a:t>Thank You!</a:t>
            </a:r>
          </a:p>
        </p:txBody>
      </p:sp>
      <p:pic>
        <p:nvPicPr>
          <p:cNvPr id="113667" name="Picture 8" descr="kc_Fisher-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25146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TextBox 1"/>
          <p:cNvSpPr txBox="1">
            <a:spLocks noChangeArrowheads="1"/>
          </p:cNvSpPr>
          <p:nvPr/>
        </p:nvSpPr>
        <p:spPr bwMode="auto">
          <a:xfrm>
            <a:off x="152400" y="5176838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595959"/>
                </a:solidFill>
              </a:rPr>
              <a:t>For further info: Laurie Wayburn: lwayburn@pacificforest.org</a:t>
            </a:r>
          </a:p>
        </p:txBody>
      </p:sp>
      <p:pic>
        <p:nvPicPr>
          <p:cNvPr id="113669" name="Picture 8" descr="god ra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43561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5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456</Words>
  <Application>Microsoft Office PowerPoint</Application>
  <PresentationFormat>On-screen Show (4:3)</PresentationFormat>
  <Paragraphs>68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Promote Resiliency</vt:lpstr>
      <vt:lpstr>PowerPoint Presentation</vt:lpstr>
    </vt:vector>
  </TitlesOfParts>
  <Company>Pacific Forest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Wargo</dc:creator>
  <cp:lastModifiedBy>Hanson, Patricia</cp:lastModifiedBy>
  <cp:revision>205</cp:revision>
  <cp:lastPrinted>2017-02-27T19:13:43Z</cp:lastPrinted>
  <dcterms:created xsi:type="dcterms:W3CDTF">2012-02-24T17:25:07Z</dcterms:created>
  <dcterms:modified xsi:type="dcterms:W3CDTF">2017-02-28T18:16:08Z</dcterms:modified>
</cp:coreProperties>
</file>