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648" r:id="rId6"/>
    <p:sldId id="924" r:id="rId7"/>
    <p:sldId id="295" r:id="rId8"/>
    <p:sldId id="918" r:id="rId9"/>
    <p:sldId id="919" r:id="rId10"/>
    <p:sldId id="921" r:id="rId11"/>
    <p:sldId id="920" r:id="rId12"/>
    <p:sldId id="922" r:id="rId13"/>
    <p:sldId id="925" r:id="rId14"/>
    <p:sldId id="923" r:id="rId15"/>
    <p:sldId id="840" r:id="rId16"/>
    <p:sldId id="300" r:id="rId17"/>
  </p:sldIdLst>
  <p:sldSz cx="9144000" cy="5143500" type="screen16x9"/>
  <p:notesSz cx="6985000" cy="9271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BF1F5"/>
    <a:srgbClr val="0B3C5D"/>
    <a:srgbClr val="0087AF"/>
    <a:srgbClr val="C4820E"/>
    <a:srgbClr val="D9B079"/>
    <a:srgbClr val="F8F8F8"/>
    <a:srgbClr val="3C5A9B"/>
    <a:srgbClr val="1AB2E8"/>
    <a:srgbClr val="00AAEB"/>
    <a:srgbClr val="E04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22" autoAdjust="0"/>
    <p:restoredTop sz="96242" autoAdjust="0"/>
  </p:normalViewPr>
  <p:slideViewPr>
    <p:cSldViewPr snapToGrid="0" snapToObjects="1">
      <p:cViewPr varScale="1">
        <p:scale>
          <a:sx n="146" d="100"/>
          <a:sy n="146" d="100"/>
        </p:scale>
        <p:origin x="1254" y="120"/>
      </p:cViewPr>
      <p:guideLst>
        <p:guide orient="horz" pos="564"/>
        <p:guide pos="2880"/>
      </p:guideLst>
    </p:cSldViewPr>
  </p:slideViewPr>
  <p:outlineViewPr>
    <p:cViewPr>
      <p:scale>
        <a:sx n="33" d="100"/>
        <a:sy n="33" d="100"/>
      </p:scale>
      <p:origin x="0" y="-70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1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880A83A8-2E45-0548-B3C9-C096518BCF82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105028E8-0986-2C48-A24F-782A77C25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4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07894DD2-0DDA-C24C-A772-AE987C62F897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95325"/>
            <a:ext cx="6181725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85" tIns="46442" rIns="92885" bIns="464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3624DC8D-BEC2-D34A-81E1-6AC3BD4AB1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53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ACE3-EFE4-472A-B4BE-CED798ABB6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41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ACE3-EFE4-472A-B4BE-CED798ABB6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84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ACE3-EFE4-472A-B4BE-CED798ABB6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44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ACE3-EFE4-472A-B4BE-CED798ABB6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18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ACE3-EFE4-472A-B4BE-CED798ABB6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82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ACE3-EFE4-472A-B4BE-CED798ABB6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20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D077C0-8469-6F48-8BF6-2A8D7A11475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1"/>
            <a:ext cx="7772400" cy="1102519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C4820E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4337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B3C5D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271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1D8BE-0819-4E5A-B83B-53C33E582E39}" type="datetime1">
              <a:rPr lang="en-US" smtClean="0"/>
              <a:t>8/7/2019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5C3E-43AE-469F-BD32-5F65A86BF7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7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A51480-9DFA-1B4E-9FE6-394E44DE6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0232"/>
            <a:ext cx="8229600" cy="3394472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188" indent="0">
              <a:buNone/>
              <a:defRPr sz="1100"/>
            </a:lvl2pPr>
            <a:lvl3pPr marL="914377" indent="0">
              <a:buNone/>
              <a:defRPr sz="1100"/>
            </a:lvl3pPr>
            <a:lvl4pPr marL="1371566" indent="0">
              <a:buNone/>
              <a:defRPr sz="1100"/>
            </a:lvl4pPr>
            <a:lvl5pPr marL="1828755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047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201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88" indent="0">
              <a:buNone/>
              <a:defRPr sz="1600"/>
            </a:lvl2pPr>
            <a:lvl3pPr marL="914377" indent="0">
              <a:buNone/>
              <a:defRPr sz="1400"/>
            </a:lvl3pPr>
            <a:lvl4pPr marL="1371566" indent="0">
              <a:buNone/>
              <a:defRPr sz="1200"/>
            </a:lvl4pPr>
            <a:lvl5pPr marL="1828755" indent="0"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201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88" indent="0">
              <a:buNone/>
              <a:defRPr sz="1600"/>
            </a:lvl2pPr>
            <a:lvl3pPr marL="914377" indent="0">
              <a:buNone/>
              <a:defRPr sz="1400"/>
            </a:lvl3pPr>
            <a:lvl4pPr marL="1371566" indent="0">
              <a:buNone/>
              <a:defRPr sz="1200"/>
            </a:lvl4pPr>
            <a:lvl5pPr marL="1828755" indent="0"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6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FE985-45EA-DF45-8E6C-76EA9BEB3E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B75653-D23A-BD45-800E-BEBA7B631B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21" name="Content Placeholder 15">
            <a:extLst>
              <a:ext uri="{FF2B5EF4-FFF2-40B4-BE49-F238E27FC236}">
                <a16:creationId xmlns:a16="http://schemas.microsoft.com/office/drawing/2014/main" id="{BBA9BB5C-9778-0349-8CB0-95797A58EF2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38163" y="957263"/>
            <a:ext cx="3879851" cy="3634553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lang="en-US" sz="1100" b="0" i="0" u="none" strike="noStrike" smtClean="0">
                <a:solidFill>
                  <a:schemeClr val="tx1"/>
                </a:solidFill>
                <a:effectLst/>
              </a:defRPr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</a:lstStyle>
          <a:p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Cum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sociis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natoque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penatibus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et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magnis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dis parturient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montes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nascetur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ridiculus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mus.</a:t>
            </a:r>
          </a:p>
          <a:p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Donec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quam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felis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ultricies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nec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pellentesque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eu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pretium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quis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sem.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Nulla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consequat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quis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enim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Donec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pede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justo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fringilla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vel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aliquet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nec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vulputate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arcu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In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enim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justo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rhoncus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ut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imperdiet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a</a:t>
            </a:r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122BA1D7-A75E-1541-8CA4-1D1AE9314B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7901" y="957263"/>
            <a:ext cx="3898900" cy="36515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4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FE985-45EA-DF45-8E6C-76EA9BEB3E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B75653-D23A-BD45-800E-BEBA7B631B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E28194C-2F17-EB4B-ADAB-47EE61276F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7901" y="957263"/>
            <a:ext cx="3898899" cy="3651580"/>
          </a:xfrm>
        </p:spPr>
        <p:txBody>
          <a:bodyPr/>
          <a:lstStyle>
            <a:lvl1pPr marL="0" indent="0">
              <a:buNone/>
              <a:defRPr/>
            </a:lvl1pPr>
            <a:lvl2pPr marL="457188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2D9E848-65CF-8343-BFAC-2CC4846351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1" y="957263"/>
            <a:ext cx="3878263" cy="3634553"/>
          </a:xfrm>
        </p:spPr>
        <p:txBody>
          <a:bodyPr/>
          <a:lstStyle>
            <a:lvl1pPr marL="0" indent="0">
              <a:buNone/>
              <a:defRPr/>
            </a:lvl1pPr>
            <a:lvl2pPr marL="457188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238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FE985-45EA-DF45-8E6C-76EA9BEB3E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B75653-D23A-BD45-800E-BEBA7B631B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122BA1D7-A75E-1541-8CA4-1D1AE9314B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7901" y="957263"/>
            <a:ext cx="3898900" cy="36515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9F28D851-2883-114C-B3E7-6FD07E6954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115" y="957263"/>
            <a:ext cx="3898900" cy="36515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8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_with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FE985-45EA-DF45-8E6C-76EA9BEB3E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B75653-D23A-BD45-800E-BEBA7B631B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122BA1D7-A75E-1541-8CA4-1D1AE9314B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7901" y="957265"/>
            <a:ext cx="3898900" cy="20441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9F28D851-2883-114C-B3E7-6FD07E6954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115" y="957265"/>
            <a:ext cx="3898900" cy="20441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D0144E-C97F-684F-A4D1-74049586417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7525" y="3434304"/>
            <a:ext cx="8169275" cy="8175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Caption text</a:t>
            </a:r>
          </a:p>
        </p:txBody>
      </p:sp>
    </p:spTree>
    <p:extLst>
      <p:ext uri="{BB962C8B-B14F-4D97-AF65-F5344CB8AC3E}">
        <p14:creationId xmlns:p14="http://schemas.microsoft.com/office/powerpoint/2010/main" val="325615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EE0714-0CE1-CE4A-B2A9-E10D7596D7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4F0349-2A37-204F-B8D2-4980D4E7957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968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72A8FB-60ED-9343-9672-357F1FCF4D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1513433"/>
            <a:ext cx="7772400" cy="1102519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TITLES/SECTION BREAKS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1169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793" y="130725"/>
            <a:ext cx="6096000" cy="35608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023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589793"/>
            <a:ext cx="2133600" cy="458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Date Placeholder 3"/>
          <p:cNvSpPr txBox="1">
            <a:spLocks/>
          </p:cNvSpPr>
          <p:nvPr userDrawn="1"/>
        </p:nvSpPr>
        <p:spPr>
          <a:xfrm>
            <a:off x="457201" y="4586450"/>
            <a:ext cx="3918857" cy="458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aleway"/>
                <a:ea typeface="+mn-ea"/>
                <a:cs typeface="Raleway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i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California Department of Conservation | </a:t>
            </a:r>
            <a:r>
              <a:rPr lang="en-US" sz="600" i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conservation.ca.gov</a:t>
            </a:r>
            <a:endParaRPr lang="en-US" sz="60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E43B34-3185-154D-9352-CA67682B065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516499" y="-106825"/>
            <a:ext cx="1417320" cy="91634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51A0E3-7E74-A546-92CF-96E3D4A53C0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094581"/>
            <a:ext cx="9144000" cy="0"/>
          </a:xfrm>
          <a:prstGeom prst="line">
            <a:avLst/>
          </a:prstGeom>
          <a:ln w="101600" cmpd="sng">
            <a:solidFill>
              <a:srgbClr val="C4820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05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2" r:id="rId3"/>
    <p:sldLayoutId id="2147483668" r:id="rId4"/>
    <p:sldLayoutId id="2147483671" r:id="rId5"/>
    <p:sldLayoutId id="2147483669" r:id="rId6"/>
    <p:sldLayoutId id="2147483670" r:id="rId7"/>
    <p:sldLayoutId id="2147483660" r:id="rId8"/>
    <p:sldLayoutId id="2147483672" r:id="rId9"/>
    <p:sldLayoutId id="2147483673" r:id="rId10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Lora" pitchFamily="2" charset="77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BF1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8C5874D-ACB6-CD4D-AA4A-81D8E37E7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72" y="310852"/>
            <a:ext cx="3437387" cy="22223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18725" y="2383437"/>
            <a:ext cx="7064913" cy="714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40000"/>
              </a:lnSpc>
            </a:pPr>
            <a:r>
              <a:rPr lang="en-US" sz="3200" b="1" dirty="0">
                <a:solidFill>
                  <a:srgbClr val="C4820E"/>
                </a:solidFill>
                <a:latin typeface="Lora" pitchFamily="2" charset="77"/>
                <a:cs typeface="Raleway"/>
              </a:rPr>
              <a:t>Aliso Canyon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8C0CFF-662A-6F4B-98C9-80F007A05282}"/>
              </a:ext>
            </a:extLst>
          </p:cNvPr>
          <p:cNvSpPr/>
          <p:nvPr/>
        </p:nvSpPr>
        <p:spPr>
          <a:xfrm>
            <a:off x="559379" y="3772760"/>
            <a:ext cx="393208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Jason Marshall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Chief Deputy Director</a:t>
            </a:r>
          </a:p>
          <a:p>
            <a:pPr lvl="1"/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Acting State Oil and Gas Supervisor</a:t>
            </a:r>
          </a:p>
          <a:p>
            <a:pPr lvl="1"/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Jason.Marshall@conservation.ca.gov</a:t>
            </a:r>
          </a:p>
          <a:p>
            <a:pPr lvl="1"/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6D9CBC-0BAD-4844-A7F4-B542F6357C0E}"/>
              </a:ext>
            </a:extLst>
          </p:cNvPr>
          <p:cNvSpPr txBox="1"/>
          <p:nvPr/>
        </p:nvSpPr>
        <p:spPr>
          <a:xfrm>
            <a:off x="2779343" y="1697993"/>
            <a:ext cx="16608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C4820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Division Name</a:t>
            </a:r>
          </a:p>
        </p:txBody>
      </p:sp>
    </p:spTree>
    <p:extLst>
      <p:ext uri="{BB962C8B-B14F-4D97-AF65-F5344CB8AC3E}">
        <p14:creationId xmlns:p14="http://schemas.microsoft.com/office/powerpoint/2010/main" val="238226928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493386"/>
            <a:ext cx="6172200" cy="800100"/>
          </a:xfrm>
        </p:spPr>
        <p:txBody>
          <a:bodyPr>
            <a:normAutofit/>
          </a:bodyPr>
          <a:lstStyle/>
          <a:p>
            <a:r>
              <a:rPr lang="en-US" b="1" dirty="0"/>
              <a:t>Regulations Update Planned 2019-2021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5C3E-43AE-469F-BD32-5F65A86BF7F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7738C5D-05FB-4E95-8506-D879A9A56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333671"/>
            <a:ext cx="4029740" cy="32561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Consult with a cathodic protection subject matter expert on surface casing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Prepare and maintain individual well control plans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Evaluation of casing failures and near misses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Chemical inventory reporting (SB 463)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4D902B11-DAA8-44A5-8B60-E352F853FD79}"/>
              </a:ext>
            </a:extLst>
          </p:cNvPr>
          <p:cNvSpPr txBox="1">
            <a:spLocks/>
          </p:cNvSpPr>
          <p:nvPr/>
        </p:nvSpPr>
        <p:spPr>
          <a:xfrm>
            <a:off x="4396854" y="1357952"/>
            <a:ext cx="3449440" cy="3292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93A5ED1-BBEA-4AD7-B894-68B235C2C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45" y="1780690"/>
            <a:ext cx="3154680" cy="177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96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11</a:t>
            </a:fld>
            <a:endParaRPr lang="en-US" dirty="0"/>
          </a:p>
        </p:txBody>
      </p:sp>
      <p:sp>
        <p:nvSpPr>
          <p:cNvPr id="34" name="Shape 1833"/>
          <p:cNvSpPr/>
          <p:nvPr/>
        </p:nvSpPr>
        <p:spPr>
          <a:xfrm>
            <a:off x="0" y="2"/>
            <a:ext cx="9144000" cy="5148969"/>
          </a:xfrm>
          <a:prstGeom prst="rect">
            <a:avLst/>
          </a:prstGeom>
          <a:solidFill>
            <a:srgbClr val="EBF1F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 sz="3200" dirty="0">
              <a:latin typeface="Raleway"/>
              <a:cs typeface="Raleway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61101" y="1872784"/>
            <a:ext cx="7221801" cy="1602951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en-US" sz="3600" b="1" dirty="0">
                <a:solidFill>
                  <a:srgbClr val="0B3C5D"/>
                </a:solidFill>
                <a:latin typeface="Lora" pitchFamily="2" charset="77"/>
                <a:cs typeface="Raleway"/>
              </a:rPr>
              <a:t>THANK YOU</a:t>
            </a:r>
            <a:endParaRPr lang="en-US" sz="700" b="1" dirty="0">
              <a:solidFill>
                <a:srgbClr val="0B3C5D"/>
              </a:solidFill>
              <a:latin typeface="Lora" pitchFamily="2" charset="77"/>
              <a:cs typeface="Raleway"/>
            </a:endParaRPr>
          </a:p>
          <a:p>
            <a:pPr algn="ctr"/>
            <a:r>
              <a:rPr lang="en-US" dirty="0">
                <a:solidFill>
                  <a:srgbClr val="0B3C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2615D7-3056-FF4E-A22C-029E21BA6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700" y="439428"/>
            <a:ext cx="2926599" cy="189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111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5C3E-43AE-469F-BD32-5F65A86BF7F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204" t="2404" r="7664" b="3418"/>
          <a:stretch/>
        </p:blipFill>
        <p:spPr>
          <a:xfrm>
            <a:off x="4996628" y="559004"/>
            <a:ext cx="2512348" cy="396014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16D34-66A2-483A-B403-60A59710FD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D28DB97-600B-4123-A43C-DF0A362F8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283DCB-1D92-4A86-AAC3-8D8FA28A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C355C-175B-440C-8A64-79E27C44E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Comprehensive Safety Review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New operating requirements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Regulations effective October 1, 2018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Plans for subsequent regulations</a:t>
            </a:r>
          </a:p>
        </p:txBody>
      </p:sp>
    </p:spTree>
    <p:extLst>
      <p:ext uri="{BB962C8B-B14F-4D97-AF65-F5344CB8AC3E}">
        <p14:creationId xmlns:p14="http://schemas.microsoft.com/office/powerpoint/2010/main" val="14986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4301" y="548878"/>
            <a:ext cx="6172200" cy="800100"/>
          </a:xfrm>
        </p:spPr>
        <p:txBody>
          <a:bodyPr>
            <a:normAutofit/>
          </a:bodyPr>
          <a:lstStyle/>
          <a:p>
            <a:r>
              <a:rPr lang="en-US" dirty="0"/>
              <a:t>Comprehensive Safety Review</a:t>
            </a:r>
            <a:br>
              <a:rPr lang="en-US" dirty="0"/>
            </a:br>
            <a:r>
              <a:rPr lang="en-US" dirty="0"/>
              <a:t>Testing Requirements for Wells Returning to Service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13296" y="1485899"/>
            <a:ext cx="2858691" cy="457200"/>
          </a:xfrm>
        </p:spPr>
        <p:txBody>
          <a:bodyPr>
            <a:normAutofit/>
          </a:bodyPr>
          <a:lstStyle/>
          <a:p>
            <a:r>
              <a:rPr lang="en-US" u="sng" dirty="0"/>
              <a:t>Battery One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3296" y="2108868"/>
            <a:ext cx="2457450" cy="2480072"/>
          </a:xfrm>
        </p:spPr>
        <p:txBody>
          <a:bodyPr>
            <a:normAutofit fontScale="92500"/>
          </a:bodyPr>
          <a:lstStyle/>
          <a:p>
            <a:r>
              <a:rPr lang="en-US" dirty="0"/>
              <a:t>Noise log</a:t>
            </a:r>
          </a:p>
          <a:p>
            <a:r>
              <a:rPr lang="en-US" dirty="0"/>
              <a:t>Temperature log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3835740" y="1484084"/>
            <a:ext cx="3031331" cy="457201"/>
          </a:xfrm>
        </p:spPr>
        <p:txBody>
          <a:bodyPr>
            <a:normAutofit/>
          </a:bodyPr>
          <a:lstStyle/>
          <a:p>
            <a:r>
              <a:rPr lang="en-US" u="sng" dirty="0"/>
              <a:t>Battery Two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3871079" y="2080688"/>
            <a:ext cx="3142060" cy="2480073"/>
          </a:xfrm>
        </p:spPr>
        <p:txBody>
          <a:bodyPr>
            <a:normAutofit fontScale="92500"/>
          </a:bodyPr>
          <a:lstStyle/>
          <a:p>
            <a:r>
              <a:rPr lang="en-US" dirty="0"/>
              <a:t>Cement bond log</a:t>
            </a:r>
          </a:p>
          <a:p>
            <a:r>
              <a:rPr lang="en-US" dirty="0"/>
              <a:t>Multi-arm caliper log</a:t>
            </a:r>
          </a:p>
          <a:p>
            <a:r>
              <a:rPr lang="en-US" dirty="0"/>
              <a:t>Ultrasonic casing inspection log</a:t>
            </a:r>
          </a:p>
          <a:p>
            <a:r>
              <a:rPr lang="en-US" dirty="0"/>
              <a:t>Magnetic flux casing inspection log</a:t>
            </a:r>
          </a:p>
          <a:p>
            <a:r>
              <a:rPr lang="en-US" dirty="0"/>
              <a:t>Pressure test of production casing, tubing and packer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5C3E-43AE-469F-BD32-5F65A86BF7F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01E134A0-F3D9-4DD8-B3C9-1E369DB29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16" y="1712684"/>
            <a:ext cx="1220153" cy="1426845"/>
          </a:xfrm>
          <a:prstGeom prst="rect">
            <a:avLst/>
          </a:prstGeom>
        </p:spPr>
      </p:pic>
      <p:pic>
        <p:nvPicPr>
          <p:cNvPr id="12" name="Content Placeholder 13">
            <a:extLst>
              <a:ext uri="{FF2B5EF4-FFF2-40B4-BE49-F238E27FC236}">
                <a16:creationId xmlns:a16="http://schemas.microsoft.com/office/drawing/2014/main" id="{150CF6EB-1A5A-4D61-BC93-1C9C894E5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36" y="2929737"/>
            <a:ext cx="2188369" cy="139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36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E7188-BE13-437E-BAAF-AA24E85A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194" y="425504"/>
            <a:ext cx="6096000" cy="594126"/>
          </a:xfrm>
        </p:spPr>
        <p:txBody>
          <a:bodyPr/>
          <a:lstStyle/>
          <a:p>
            <a:r>
              <a:rPr lang="en-US" dirty="0"/>
              <a:t>Comprehensive Safety Review</a:t>
            </a:r>
            <a:br>
              <a:rPr lang="en-US" dirty="0"/>
            </a:br>
            <a:r>
              <a:rPr lang="en-US" dirty="0"/>
              <a:t>Current Well Status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85FF9A-AE6C-4614-AF61-52918FEC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8AD992D-7160-4D8A-9A7C-567C331C97EF}"/>
              </a:ext>
            </a:extLst>
          </p:cNvPr>
          <p:cNvSpPr txBox="1">
            <a:spLocks/>
          </p:cNvSpPr>
          <p:nvPr/>
        </p:nvSpPr>
        <p:spPr>
          <a:xfrm>
            <a:off x="937082" y="1262334"/>
            <a:ext cx="7441373" cy="2421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8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377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566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755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/>
              <a:t>66 wells have passed all tests and are approved for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/>
              <a:t>43 wells have been taken out of service, plugged with cement; surface restoration not yet complete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/>
              <a:t>1 well is isolated from the formation and plugging operations are near complete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/>
              <a:t>4 wells have been plugged with full surface restoration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0283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4301" y="548878"/>
            <a:ext cx="6172200" cy="800100"/>
          </a:xfrm>
        </p:spPr>
        <p:txBody>
          <a:bodyPr>
            <a:normAutofit/>
          </a:bodyPr>
          <a:lstStyle/>
          <a:p>
            <a:r>
              <a:rPr lang="en-US" dirty="0"/>
              <a:t>Ongoing Operating Requirements</a:t>
            </a:r>
            <a:br>
              <a:rPr lang="en-US" dirty="0"/>
            </a:b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5C3E-43AE-469F-BD32-5F65A86BF7F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7738C5D-05FB-4E95-8506-D879A9A56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417148"/>
            <a:ext cx="4040188" cy="2963466"/>
          </a:xfrm>
        </p:spPr>
        <p:txBody>
          <a:bodyPr>
            <a:normAutofit/>
          </a:bodyPr>
          <a:lstStyle/>
          <a:p>
            <a:r>
              <a:rPr lang="en-US" dirty="0"/>
              <a:t>Maximum reservoir pressure is being held to 2,926 psi, significantly lower than the 3,595 psi requested by SoCalGas</a:t>
            </a:r>
          </a:p>
          <a:p>
            <a:r>
              <a:rPr lang="en-US" dirty="0"/>
              <a:t>Continuous pressure monitoring of tubing and annulus on all storage wells</a:t>
            </a:r>
          </a:p>
          <a:p>
            <a:r>
              <a:rPr lang="en-US" dirty="0"/>
              <a:t>Fence line air monitoring for methane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30DFABC-BF26-4687-8719-DC3131026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5613" y="1348978"/>
            <a:ext cx="4041775" cy="1314063"/>
          </a:xfrm>
        </p:spPr>
        <p:txBody>
          <a:bodyPr>
            <a:normAutofit/>
          </a:bodyPr>
          <a:lstStyle/>
          <a:p>
            <a:r>
              <a:rPr lang="en-US" dirty="0"/>
              <a:t>Daily FLIR camera for gas imaging inspection of all well sites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CF9D8-AE11-4350-BE00-7C4B2B6A9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917" y="2343042"/>
            <a:ext cx="2487168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5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493386"/>
            <a:ext cx="6172200" cy="800100"/>
          </a:xfrm>
        </p:spPr>
        <p:txBody>
          <a:bodyPr>
            <a:normAutofit/>
          </a:bodyPr>
          <a:lstStyle/>
          <a:p>
            <a:r>
              <a:rPr lang="en-US" dirty="0"/>
              <a:t>Regulations Effective October 1, 2018</a:t>
            </a:r>
            <a:br>
              <a:rPr lang="en-US" dirty="0"/>
            </a:br>
            <a:r>
              <a:rPr lang="en-US" dirty="0"/>
              <a:t>Well Construction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5C3E-43AE-469F-BD32-5F65A86BF7F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7738C5D-05FB-4E95-8506-D879A9A56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01255"/>
            <a:ext cx="3449440" cy="3148860"/>
          </a:xfrm>
        </p:spPr>
        <p:txBody>
          <a:bodyPr>
            <a:normAutofit/>
          </a:bodyPr>
          <a:lstStyle/>
          <a:p>
            <a:r>
              <a:rPr lang="en-US" dirty="0"/>
              <a:t>Ensure that a </a:t>
            </a:r>
            <a:br>
              <a:rPr lang="en-US" dirty="0"/>
            </a:br>
            <a:r>
              <a:rPr lang="en-US" u="sng" dirty="0"/>
              <a:t>single point of failure </a:t>
            </a:r>
            <a:br>
              <a:rPr lang="en-US" u="sng" dirty="0"/>
            </a:br>
            <a:r>
              <a:rPr lang="en-US" dirty="0"/>
              <a:t>does not pose an immediate threat of loss of control of fluids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Design casing to ensure that integrity will be maintained and to be compatible with fluid chemical composition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946488-2B63-452B-8B77-C60AFA409132}"/>
              </a:ext>
            </a:extLst>
          </p:cNvPr>
          <p:cNvSpPr/>
          <p:nvPr/>
        </p:nvSpPr>
        <p:spPr>
          <a:xfrm>
            <a:off x="6775022" y="991167"/>
            <a:ext cx="331596" cy="309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5CE5CF-684B-4A9F-A63F-871C225A9119}"/>
              </a:ext>
            </a:extLst>
          </p:cNvPr>
          <p:cNvSpPr/>
          <p:nvPr/>
        </p:nvSpPr>
        <p:spPr>
          <a:xfrm>
            <a:off x="6191507" y="1347401"/>
            <a:ext cx="1440766" cy="3493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382A7F-7267-4568-8737-1DD98E132FCE}"/>
              </a:ext>
            </a:extLst>
          </p:cNvPr>
          <p:cNvSpPr/>
          <p:nvPr/>
        </p:nvSpPr>
        <p:spPr>
          <a:xfrm>
            <a:off x="6420818" y="1696761"/>
            <a:ext cx="1040004" cy="27062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355060-CAB9-40A9-8483-8A5E63F2ACE6}"/>
              </a:ext>
            </a:extLst>
          </p:cNvPr>
          <p:cNvSpPr/>
          <p:nvPr/>
        </p:nvSpPr>
        <p:spPr>
          <a:xfrm>
            <a:off x="7628589" y="1696762"/>
            <a:ext cx="209675" cy="1040804"/>
          </a:xfrm>
          <a:prstGeom prst="rect">
            <a:avLst/>
          </a:prstGeom>
          <a:pattFill prst="lgConfetti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9C8029-5B1E-4EEB-B2E1-DE56116D350A}"/>
              </a:ext>
            </a:extLst>
          </p:cNvPr>
          <p:cNvCxnSpPr/>
          <p:nvPr/>
        </p:nvCxnSpPr>
        <p:spPr>
          <a:xfrm flipH="1">
            <a:off x="7621370" y="1696762"/>
            <a:ext cx="4084" cy="10408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FEB3ABE-F5C7-4203-9922-754CD35A957E}"/>
              </a:ext>
            </a:extLst>
          </p:cNvPr>
          <p:cNvSpPr/>
          <p:nvPr/>
        </p:nvSpPr>
        <p:spPr>
          <a:xfrm>
            <a:off x="6043376" y="1696762"/>
            <a:ext cx="229179" cy="1040804"/>
          </a:xfrm>
          <a:prstGeom prst="rect">
            <a:avLst/>
          </a:prstGeom>
          <a:pattFill prst="lgConfetti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DFC1E2-6F2E-467C-961F-60B7B105B60B}"/>
              </a:ext>
            </a:extLst>
          </p:cNvPr>
          <p:cNvCxnSpPr/>
          <p:nvPr/>
        </p:nvCxnSpPr>
        <p:spPr>
          <a:xfrm flipH="1">
            <a:off x="6260864" y="1709903"/>
            <a:ext cx="4084" cy="10408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D435125-7C55-432A-8BBD-54ED92889275}"/>
              </a:ext>
            </a:extLst>
          </p:cNvPr>
          <p:cNvSpPr/>
          <p:nvPr/>
        </p:nvSpPr>
        <p:spPr>
          <a:xfrm>
            <a:off x="7471283" y="2574803"/>
            <a:ext cx="146951" cy="1828172"/>
          </a:xfrm>
          <a:prstGeom prst="rect">
            <a:avLst/>
          </a:prstGeom>
          <a:pattFill prst="lgConfetti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25B8E2-54F9-4946-8878-B4C2F4334E01}"/>
              </a:ext>
            </a:extLst>
          </p:cNvPr>
          <p:cNvSpPr/>
          <p:nvPr/>
        </p:nvSpPr>
        <p:spPr>
          <a:xfrm>
            <a:off x="6282819" y="2574803"/>
            <a:ext cx="120128" cy="1828172"/>
          </a:xfrm>
          <a:prstGeom prst="rect">
            <a:avLst/>
          </a:prstGeom>
          <a:pattFill prst="lgConfetti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6910C5-B5A7-4BF3-AA69-779D83793445}"/>
              </a:ext>
            </a:extLst>
          </p:cNvPr>
          <p:cNvSpPr/>
          <p:nvPr/>
        </p:nvSpPr>
        <p:spPr>
          <a:xfrm>
            <a:off x="7628589" y="1696762"/>
            <a:ext cx="209675" cy="1040804"/>
          </a:xfrm>
          <a:prstGeom prst="rect">
            <a:avLst/>
          </a:prstGeom>
          <a:pattFill prst="lgConfetti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15AB9EB-F7EA-423E-9B78-36ABEB81071C}"/>
              </a:ext>
            </a:extLst>
          </p:cNvPr>
          <p:cNvSpPr/>
          <p:nvPr/>
        </p:nvSpPr>
        <p:spPr>
          <a:xfrm rot="7914406">
            <a:off x="6058562" y="2611417"/>
            <a:ext cx="286379" cy="148982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8E568E1C-A552-47B6-A261-C717F5B1D7AB}"/>
              </a:ext>
            </a:extLst>
          </p:cNvPr>
          <p:cNvSpPr/>
          <p:nvPr/>
        </p:nvSpPr>
        <p:spPr>
          <a:xfrm rot="7914406">
            <a:off x="6239595" y="4283412"/>
            <a:ext cx="286379" cy="148982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5614B28-9D38-4956-A7A5-C0880B02D8B4}"/>
              </a:ext>
            </a:extLst>
          </p:cNvPr>
          <p:cNvSpPr/>
          <p:nvPr/>
        </p:nvSpPr>
        <p:spPr>
          <a:xfrm rot="13453731">
            <a:off x="7357896" y="4277936"/>
            <a:ext cx="286379" cy="148982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79F1D7B-83B3-4A26-91FA-163CCCD33A94}"/>
              </a:ext>
            </a:extLst>
          </p:cNvPr>
          <p:cNvSpPr/>
          <p:nvPr/>
        </p:nvSpPr>
        <p:spPr>
          <a:xfrm rot="13453731">
            <a:off x="7524792" y="2614316"/>
            <a:ext cx="286379" cy="148982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4B3235-4B8C-4974-A859-FB84A3F3732B}"/>
              </a:ext>
            </a:extLst>
          </p:cNvPr>
          <p:cNvSpPr/>
          <p:nvPr/>
        </p:nvSpPr>
        <p:spPr>
          <a:xfrm>
            <a:off x="6417695" y="3753053"/>
            <a:ext cx="361740" cy="2504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A04973-A93A-4092-9589-B641553AF5FF}"/>
              </a:ext>
            </a:extLst>
          </p:cNvPr>
          <p:cNvSpPr/>
          <p:nvPr/>
        </p:nvSpPr>
        <p:spPr>
          <a:xfrm>
            <a:off x="7117079" y="3753054"/>
            <a:ext cx="330764" cy="2504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144205-32FC-4E84-81DE-89A5199D0924}"/>
              </a:ext>
            </a:extLst>
          </p:cNvPr>
          <p:cNvCxnSpPr/>
          <p:nvPr/>
        </p:nvCxnSpPr>
        <p:spPr>
          <a:xfrm flipV="1">
            <a:off x="7113944" y="3753054"/>
            <a:ext cx="319925" cy="225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45A38BC-09AB-44C2-906A-C3BF6AE531CD}"/>
              </a:ext>
            </a:extLst>
          </p:cNvPr>
          <p:cNvCxnSpPr/>
          <p:nvPr/>
        </p:nvCxnSpPr>
        <p:spPr>
          <a:xfrm rot="-3660000">
            <a:off x="6421129" y="3765513"/>
            <a:ext cx="361740" cy="2096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A5635E-B873-4DA4-9469-8D603FC1DB18}"/>
              </a:ext>
            </a:extLst>
          </p:cNvPr>
          <p:cNvCxnSpPr/>
          <p:nvPr/>
        </p:nvCxnSpPr>
        <p:spPr>
          <a:xfrm>
            <a:off x="7112559" y="3760912"/>
            <a:ext cx="343512" cy="2175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F1CC4AA-5A0B-418A-A3B8-6340B8314168}"/>
              </a:ext>
            </a:extLst>
          </p:cNvPr>
          <p:cNvCxnSpPr/>
          <p:nvPr/>
        </p:nvCxnSpPr>
        <p:spPr>
          <a:xfrm>
            <a:off x="6422575" y="3775701"/>
            <a:ext cx="343512" cy="2175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EC15E31-5EF5-4989-8554-94D34A26FED3}"/>
              </a:ext>
            </a:extLst>
          </p:cNvPr>
          <p:cNvCxnSpPr/>
          <p:nvPr/>
        </p:nvCxnSpPr>
        <p:spPr>
          <a:xfrm>
            <a:off x="5336275" y="3261815"/>
            <a:ext cx="14298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E1D853E-6E50-4957-919A-ADB1F305DACD}"/>
              </a:ext>
            </a:extLst>
          </p:cNvPr>
          <p:cNvSpPr txBox="1"/>
          <p:nvPr/>
        </p:nvSpPr>
        <p:spPr>
          <a:xfrm>
            <a:off x="4616995" y="3217409"/>
            <a:ext cx="1751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Tubing as primary barrier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055DFCA-FDAB-4E69-AB5B-AFA0333F28DB}"/>
              </a:ext>
            </a:extLst>
          </p:cNvPr>
          <p:cNvCxnSpPr/>
          <p:nvPr/>
        </p:nvCxnSpPr>
        <p:spPr>
          <a:xfrm>
            <a:off x="4973135" y="2977487"/>
            <a:ext cx="14298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8755C5A-B55A-463D-8827-35D6B38E0EE8}"/>
              </a:ext>
            </a:extLst>
          </p:cNvPr>
          <p:cNvSpPr txBox="1"/>
          <p:nvPr/>
        </p:nvSpPr>
        <p:spPr>
          <a:xfrm>
            <a:off x="4459840" y="2722810"/>
            <a:ext cx="1894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Casing as secondary barrier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503948-D143-4646-8F06-AE356D969BB4}"/>
              </a:ext>
            </a:extLst>
          </p:cNvPr>
          <p:cNvSpPr txBox="1"/>
          <p:nvPr/>
        </p:nvSpPr>
        <p:spPr>
          <a:xfrm>
            <a:off x="4672408" y="3502626"/>
            <a:ext cx="1579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Flow ONLY through the tubing</a:t>
            </a:r>
          </a:p>
        </p:txBody>
      </p:sp>
    </p:spTree>
    <p:extLst>
      <p:ext uri="{BB962C8B-B14F-4D97-AF65-F5344CB8AC3E}">
        <p14:creationId xmlns:p14="http://schemas.microsoft.com/office/powerpoint/2010/main" val="1717169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493386"/>
            <a:ext cx="6172200" cy="800100"/>
          </a:xfrm>
        </p:spPr>
        <p:txBody>
          <a:bodyPr>
            <a:normAutofit/>
          </a:bodyPr>
          <a:lstStyle/>
          <a:p>
            <a:r>
              <a:rPr lang="en-US" dirty="0"/>
              <a:t>Regulations Effective October 1, 2018</a:t>
            </a:r>
            <a:br>
              <a:rPr lang="en-US" dirty="0"/>
            </a:br>
            <a:r>
              <a:rPr lang="en-US" dirty="0"/>
              <a:t>Risk Management Plan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5C3E-43AE-469F-BD32-5F65A86BF7F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7738C5D-05FB-4E95-8506-D879A9A56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461800"/>
            <a:ext cx="4114800" cy="33846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Identification of potential threats and hazards including corrosion</a:t>
            </a:r>
          </a:p>
          <a:p>
            <a:endParaRPr lang="en-US" sz="1000" dirty="0"/>
          </a:p>
          <a:p>
            <a:r>
              <a:rPr lang="en-US" dirty="0"/>
              <a:t>Quantitative risk assessment of the probability of threats and hazards and their consequences</a:t>
            </a:r>
          </a:p>
          <a:p>
            <a:endParaRPr lang="en-US" sz="1000" dirty="0"/>
          </a:p>
          <a:p>
            <a:r>
              <a:rPr lang="en-US" dirty="0"/>
              <a:t>Selection and implementation of prevention and mitigation protocols</a:t>
            </a:r>
          </a:p>
          <a:p>
            <a:endParaRPr lang="en-US" sz="1000" dirty="0"/>
          </a:p>
          <a:p>
            <a:r>
              <a:rPr lang="en-US" dirty="0"/>
              <a:t>Well by well risk assessment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B124117-2010-40A6-BC14-8CF7A2373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460311"/>
            <a:ext cx="4041775" cy="31343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Periodic assessment of Risk Management Plans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dirty="0"/>
              <a:t>Regular mechanical integrity testing</a:t>
            </a:r>
          </a:p>
          <a:p>
            <a:endParaRPr lang="en-US" sz="1000" dirty="0"/>
          </a:p>
          <a:p>
            <a:r>
              <a:rPr lang="en-US" dirty="0"/>
              <a:t>Casing corrosion monitoring, evaluation, and mitigation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Monitoring protocols</a:t>
            </a:r>
          </a:p>
          <a:p>
            <a:endParaRPr lang="en-US" sz="1000" dirty="0"/>
          </a:p>
          <a:p>
            <a:r>
              <a:rPr lang="en-US" dirty="0"/>
              <a:t>Emergency Response Plan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7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493386"/>
            <a:ext cx="6172200" cy="800100"/>
          </a:xfrm>
        </p:spPr>
        <p:txBody>
          <a:bodyPr>
            <a:normAutofit/>
          </a:bodyPr>
          <a:lstStyle/>
          <a:p>
            <a:r>
              <a:rPr lang="en-US" dirty="0"/>
              <a:t>Regulations Effective October 1, 2018</a:t>
            </a:r>
            <a:br>
              <a:rPr lang="en-US" dirty="0"/>
            </a:br>
            <a:r>
              <a:rPr lang="en-US" dirty="0"/>
              <a:t>Monitoring Requirements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5C3E-43AE-469F-BD32-5F65A86BF7F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7738C5D-05FB-4E95-8506-D879A9A56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03464"/>
            <a:ext cx="3449440" cy="3292162"/>
          </a:xfrm>
        </p:spPr>
        <p:txBody>
          <a:bodyPr>
            <a:normAutofit/>
          </a:bodyPr>
          <a:lstStyle/>
          <a:p>
            <a:r>
              <a:rPr lang="en-US" dirty="0"/>
              <a:t>Monitoring of storage reservoir material balance and reservoir integrity</a:t>
            </a:r>
          </a:p>
          <a:p>
            <a:endParaRPr lang="en-US" sz="500" dirty="0"/>
          </a:p>
          <a:p>
            <a:r>
              <a:rPr lang="en-US" dirty="0"/>
              <a:t>Immediate reporting of any unintended gas release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Chemical fingerprinting of gas released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Gas detection logs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4D902B11-DAA8-44A5-8B60-E352F853FD79}"/>
              </a:ext>
            </a:extLst>
          </p:cNvPr>
          <p:cNvSpPr txBox="1">
            <a:spLocks/>
          </p:cNvSpPr>
          <p:nvPr/>
        </p:nvSpPr>
        <p:spPr>
          <a:xfrm>
            <a:off x="4396854" y="1357952"/>
            <a:ext cx="3449440" cy="3292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00" dirty="0"/>
          </a:p>
          <a:p>
            <a:r>
              <a:rPr lang="en-US" dirty="0"/>
              <a:t>Real-time data gathering system including pressure sensors for every casing annulus and tubing</a:t>
            </a:r>
          </a:p>
          <a:p>
            <a:endParaRPr lang="en-US" sz="500" dirty="0"/>
          </a:p>
          <a:p>
            <a:r>
              <a:rPr lang="en-US" dirty="0"/>
              <a:t>Alarms for annulus pressure changes</a:t>
            </a:r>
          </a:p>
          <a:p>
            <a:endParaRPr lang="en-US" sz="500" dirty="0"/>
          </a:p>
          <a:p>
            <a:endParaRPr lang="en-US" sz="500" dirty="0"/>
          </a:p>
          <a:p>
            <a:r>
              <a:rPr lang="en-US" dirty="0"/>
              <a:t>Testing of safety valves every 6 months</a:t>
            </a:r>
          </a:p>
        </p:txBody>
      </p:sp>
    </p:spTree>
    <p:extLst>
      <p:ext uri="{BB962C8B-B14F-4D97-AF65-F5344CB8AC3E}">
        <p14:creationId xmlns:p14="http://schemas.microsoft.com/office/powerpoint/2010/main" val="692367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CEFE0-BF88-4CBD-AB63-0779F5164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93" y="254859"/>
            <a:ext cx="6096000" cy="356085"/>
          </a:xfrm>
        </p:spPr>
        <p:txBody>
          <a:bodyPr/>
          <a:lstStyle/>
          <a:p>
            <a:r>
              <a:rPr lang="en-US" dirty="0"/>
              <a:t>Root Cause Analyses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C7788-67DD-4170-9467-3C913B3AB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793" y="762374"/>
            <a:ext cx="4040188" cy="479822"/>
          </a:xfrm>
        </p:spPr>
        <p:txBody>
          <a:bodyPr/>
          <a:lstStyle/>
          <a:p>
            <a:r>
              <a:rPr lang="en-US" dirty="0"/>
              <a:t>Blade Energy Partners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F6A1AA9-D54D-4092-A1AB-E7BF3203D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812" y="1545055"/>
            <a:ext cx="4040188" cy="324349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Jointly directed by CPUC and DOGGR</a:t>
            </a:r>
          </a:p>
          <a:p>
            <a:endParaRPr lang="en-US" sz="2400" dirty="0"/>
          </a:p>
          <a:p>
            <a:r>
              <a:rPr lang="en-US" dirty="0"/>
              <a:t>Focused on </a:t>
            </a:r>
            <a:r>
              <a:rPr lang="en-US" u="sng" dirty="0"/>
              <a:t>technical</a:t>
            </a:r>
            <a:r>
              <a:rPr lang="en-US" dirty="0"/>
              <a:t> failures and </a:t>
            </a:r>
            <a:r>
              <a:rPr lang="en-US" u="sng" dirty="0"/>
              <a:t>technical</a:t>
            </a:r>
            <a:r>
              <a:rPr lang="en-US" dirty="0"/>
              <a:t> cause of leak</a:t>
            </a:r>
          </a:p>
          <a:p>
            <a:endParaRPr lang="en-US" sz="2400" dirty="0"/>
          </a:p>
          <a:p>
            <a:r>
              <a:rPr lang="en-US" dirty="0"/>
              <a:t>Casing pulled and tested</a:t>
            </a:r>
          </a:p>
          <a:p>
            <a:endParaRPr lang="en-US" sz="2400" dirty="0"/>
          </a:p>
          <a:p>
            <a:r>
              <a:rPr lang="en-US" dirty="0"/>
              <a:t>Sophisticated geophysical logging run to analyze the wellbore</a:t>
            </a:r>
          </a:p>
          <a:p>
            <a:endParaRPr lang="en-US" sz="2400" dirty="0"/>
          </a:p>
          <a:p>
            <a:r>
              <a:rPr lang="en-US" dirty="0"/>
              <a:t>Final report with supplements issued May 2019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BDCB58-6193-48CA-B96A-404B80AAB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342" y="762374"/>
            <a:ext cx="4041775" cy="479822"/>
          </a:xfrm>
        </p:spPr>
        <p:txBody>
          <a:bodyPr/>
          <a:lstStyle/>
          <a:p>
            <a:r>
              <a:rPr lang="en-US" dirty="0"/>
              <a:t>Department of Conservation, DOGGR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CBC6903-AE98-4A29-AE0E-BF53EFB0E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545055"/>
            <a:ext cx="4041775" cy="324349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DOGGR investigation team operating independently of management and local districts</a:t>
            </a:r>
          </a:p>
          <a:p>
            <a:endParaRPr lang="en-US" dirty="0"/>
          </a:p>
          <a:p>
            <a:r>
              <a:rPr lang="en-US" dirty="0"/>
              <a:t>Focused on compliance with DOGGR statutes and regulations</a:t>
            </a:r>
          </a:p>
          <a:p>
            <a:endParaRPr lang="en-US" dirty="0"/>
          </a:p>
          <a:p>
            <a:r>
              <a:rPr lang="en-US" dirty="0"/>
              <a:t>Focused on mechanical and operational condition of the well </a:t>
            </a:r>
          </a:p>
          <a:p>
            <a:endParaRPr lang="en-US" dirty="0"/>
          </a:p>
          <a:p>
            <a:r>
              <a:rPr lang="en-US" dirty="0"/>
              <a:t>Review of project data from initial drill to well failure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Final report in progress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DE095-04B3-4BA0-9F6E-9B522F606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5C3E-43AE-469F-BD32-5F65A86BF7F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05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OC Theme">
      <a:dk1>
        <a:srgbClr val="1D2730"/>
      </a:dk1>
      <a:lt1>
        <a:srgbClr val="FFFFFF"/>
      </a:lt1>
      <a:dk2>
        <a:srgbClr val="C3820E"/>
      </a:dk2>
      <a:lt2>
        <a:srgbClr val="EBF1F5"/>
      </a:lt2>
      <a:accent1>
        <a:srgbClr val="4F81BD"/>
      </a:accent1>
      <a:accent2>
        <a:srgbClr val="BA0C2F"/>
      </a:accent2>
      <a:accent3>
        <a:srgbClr val="6D792E"/>
      </a:accent3>
      <a:accent4>
        <a:srgbClr val="642667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ae5fbb5-c5e9-4c59-954f-37a932302c1b">
      <UserInfo>
        <DisplayName>Gordon, Paul@DOC</DisplayName>
        <AccountId>105</AccountId>
        <AccountType/>
      </UserInfo>
    </SharedWithUsers>
    <TaxKeywordTaxHTField xmlns="a3fecbbb-a183-47c0-96ef-054df1831a97">
      <Terms xmlns="http://schemas.microsoft.com/office/infopath/2007/PartnerControls"/>
    </TaxKeywordTaxHTField>
    <TaxCatchAll xmlns="a3fecbbb-a183-47c0-96ef-054df1831a97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al Document" ma:contentTypeID="0x010100B5E723BB7F66412298F94789433FE2AA040100DF3D2A6F22817148A55DF8A07117F479" ma:contentTypeVersion="8" ma:contentTypeDescription="Used for general documents" ma:contentTypeScope="" ma:versionID="c484735f6fa0c4f5d3c4aaeeb75a5e4f">
  <xsd:schema xmlns:xsd="http://www.w3.org/2001/XMLSchema" xmlns:xs="http://www.w3.org/2001/XMLSchema" xmlns:p="http://schemas.microsoft.com/office/2006/metadata/properties" xmlns:ns2="a3fecbbb-a183-47c0-96ef-054df1831a97" xmlns:ns3="3ae5fbb5-c5e9-4c59-954f-37a932302c1b" xmlns:ns4="139e8234-9f58-49a9-94f7-7ac76ae964cd" targetNamespace="http://schemas.microsoft.com/office/2006/metadata/properties" ma:root="true" ma:fieldsID="f57147a8cab45930fb864b9df3e0b4cb" ns2:_="" ns3:_="" ns4:_="">
    <xsd:import namespace="a3fecbbb-a183-47c0-96ef-054df1831a97"/>
    <xsd:import namespace="3ae5fbb5-c5e9-4c59-954f-37a932302c1b"/>
    <xsd:import namespace="139e8234-9f58-49a9-94f7-7ac76ae964cd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fecbbb-a183-47c0-96ef-054df1831a97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74269448-0228-4ec4-a9b0-dc46c1206d0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9d6da882-2a14-44c8-9bc0-ba56053ac21e}" ma:internalName="TaxCatchAll" ma:showField="CatchAllData" ma:web="abab942c-4ce8-4c13-9101-a909a694f9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9d6da882-2a14-44c8-9bc0-ba56053ac21e}" ma:internalName="TaxCatchAllLabel" ma:readOnly="true" ma:showField="CatchAllDataLabel" ma:web="abab942c-4ce8-4c13-9101-a909a694f9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5fbb5-c5e9-4c59-954f-37a932302c1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9e8234-9f58-49a9-94f7-7ac76ae964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74269448-0228-4ec4-a9b0-dc46c1206d0e" ContentTypeId="0x010100B5E723BB7F66412298F94789433FE2AA" PreviousValue="false"/>
</file>

<file path=customXml/itemProps1.xml><?xml version="1.0" encoding="utf-8"?>
<ds:datastoreItem xmlns:ds="http://schemas.openxmlformats.org/officeDocument/2006/customXml" ds:itemID="{B8542073-AF3D-4C6C-8C1F-14602BF6F9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C7FD31-647F-4F17-ACFE-40AC401FD69C}">
  <ds:schemaRefs>
    <ds:schemaRef ds:uri="http://schemas.microsoft.com/office/2006/metadata/properties"/>
    <ds:schemaRef ds:uri="http://purl.org/dc/elements/1.1/"/>
    <ds:schemaRef ds:uri="a3fecbbb-a183-47c0-96ef-054df1831a97"/>
    <ds:schemaRef ds:uri="139e8234-9f58-49a9-94f7-7ac76ae964cd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3ae5fbb5-c5e9-4c59-954f-37a932302c1b"/>
  </ds:schemaRefs>
</ds:datastoreItem>
</file>

<file path=customXml/itemProps3.xml><?xml version="1.0" encoding="utf-8"?>
<ds:datastoreItem xmlns:ds="http://schemas.openxmlformats.org/officeDocument/2006/customXml" ds:itemID="{861534FC-C242-44AD-BB6F-6FAB4DFE81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fecbbb-a183-47c0-96ef-054df1831a97"/>
    <ds:schemaRef ds:uri="3ae5fbb5-c5e9-4c59-954f-37a932302c1b"/>
    <ds:schemaRef ds:uri="139e8234-9f58-49a9-94f7-7ac76ae964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87B91AD-D66E-4B11-85E1-ED773F144BC7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18637</TotalTime>
  <Words>444</Words>
  <Application>Microsoft Office PowerPoint</Application>
  <PresentationFormat>On-screen Show (16:9)</PresentationFormat>
  <Paragraphs>124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Lora</vt:lpstr>
      <vt:lpstr>Raleway</vt:lpstr>
      <vt:lpstr>Roboto</vt:lpstr>
      <vt:lpstr>Verdana</vt:lpstr>
      <vt:lpstr>Office Theme</vt:lpstr>
      <vt:lpstr>PowerPoint Presentation</vt:lpstr>
      <vt:lpstr>PowerPoint Presentation</vt:lpstr>
      <vt:lpstr>Comprehensive Safety Review Testing Requirements for Wells Returning to Service</vt:lpstr>
      <vt:lpstr>Comprehensive Safety Review Current Well Status</vt:lpstr>
      <vt:lpstr>Ongoing Operating Requirements </vt:lpstr>
      <vt:lpstr>Regulations Effective October 1, 2018 Well Construction</vt:lpstr>
      <vt:lpstr>Regulations Effective October 1, 2018 Risk Management Plan</vt:lpstr>
      <vt:lpstr>Regulations Effective October 1, 2018 Monitoring Requirements</vt:lpstr>
      <vt:lpstr>Root Cause Analyses</vt:lpstr>
      <vt:lpstr>Regulations Update Planned 2019-2021</vt:lpstr>
      <vt:lpstr>PowerPoint Presentation</vt:lpstr>
      <vt:lpstr>PowerPoint Presentation</vt:lpstr>
    </vt:vector>
  </TitlesOfParts>
  <Company>Ergun Kayis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Mirije Shefiti</dc:creator>
  <cp:lastModifiedBy>Hanson, Patricia</cp:lastModifiedBy>
  <cp:revision>1317</cp:revision>
  <cp:lastPrinted>2019-05-09T16:31:26Z</cp:lastPrinted>
  <dcterms:created xsi:type="dcterms:W3CDTF">2014-07-08T04:55:45Z</dcterms:created>
  <dcterms:modified xsi:type="dcterms:W3CDTF">2019-08-07T20:47:50Z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0x010100B5E723BB7F66412298F94789433FE2AA040100DF3D2A6F22817148A55DF8A07117F479</vt:lpwstr>
  </property>
  <property fmtid="{D5CDD505-2E9C-101B-9397-08002B2CF9AE}" pid="3" name="TaxKeyword">
    <vt:lpwstr/>
  </property>
</Properties>
</file>