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5"/>
  </p:sldMasterIdLst>
  <p:notesMasterIdLst>
    <p:notesMasterId r:id="rId19"/>
  </p:notesMasterIdLst>
  <p:handoutMasterIdLst>
    <p:handoutMasterId r:id="rId20"/>
  </p:handoutMasterIdLst>
  <p:sldIdLst>
    <p:sldId id="256" r:id="rId6"/>
    <p:sldId id="877" r:id="rId7"/>
    <p:sldId id="878" r:id="rId8"/>
    <p:sldId id="879" r:id="rId9"/>
    <p:sldId id="881" r:id="rId10"/>
    <p:sldId id="871" r:id="rId11"/>
    <p:sldId id="880" r:id="rId12"/>
    <p:sldId id="885" r:id="rId13"/>
    <p:sldId id="883" r:id="rId14"/>
    <p:sldId id="886" r:id="rId15"/>
    <p:sldId id="884" r:id="rId16"/>
    <p:sldId id="863" r:id="rId17"/>
    <p:sldId id="845"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rnandez, Alexis@DSS" initials="FA" lastIdx="23" clrIdx="0">
    <p:extLst>
      <p:ext uri="{19B8F6BF-5375-455C-9EA6-DF929625EA0E}">
        <p15:presenceInfo xmlns:p15="http://schemas.microsoft.com/office/powerpoint/2012/main" userId="S::alexis.fernandez@dss.ca.gov::6dcddfb8-200c-4f19-af15-069b7553be8e" providerId="AD"/>
      </p:ext>
    </p:extLst>
  </p:cmAuthor>
  <p:cmAuthor id="2" name="Yang, Kat@dss" initials="YK" lastIdx="15" clrIdx="1">
    <p:extLst>
      <p:ext uri="{19B8F6BF-5375-455C-9EA6-DF929625EA0E}">
        <p15:presenceInfo xmlns:p15="http://schemas.microsoft.com/office/powerpoint/2012/main" userId="S::Kat.Yang@dss.ca.gov::c5f513ec-763c-45e1-a04a-2e7aa5437b21" providerId="AD"/>
      </p:ext>
    </p:extLst>
  </p:cmAuthor>
  <p:cmAuthor id="3" name="Meza, Kristina@DSS" initials="MK" lastIdx="1" clrIdx="2">
    <p:extLst>
      <p:ext uri="{19B8F6BF-5375-455C-9EA6-DF929625EA0E}">
        <p15:presenceInfo xmlns:p15="http://schemas.microsoft.com/office/powerpoint/2012/main" userId="S::Kristina.Meza@dss.ca.gov::c4ff2ea7-513c-437b-aa4c-95c64359d4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1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 d="100"/>
          <a:sy n="24" d="100"/>
        </p:scale>
        <p:origin x="843" y="21"/>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yang1\Desktop\CF-CW-MC_apps_weekly.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dss6psas2\FFPB\USERS\JESPERA\REQUESTS\2020\CF-%20SSI%20Only%20(Alexis)\SSI%20Recipien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dss6psas2\FFPB\USERS\JESPERA\REQUESTS\2020\CF-%20SSI%20Only%20(Alexis)\SSI%20Recipien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CalFresh Applications Received Weekly, 2019 - 2020</a:t>
            </a:r>
          </a:p>
        </c:rich>
      </c:tx>
      <c:layout>
        <c:manualLayout>
          <c:xMode val="edge"/>
          <c:yMode val="edge"/>
          <c:x val="0.26170422132169002"/>
          <c:y val="1.958388013998250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3"/>
          </a:solidFill>
          <a:ln>
            <a:noFill/>
          </a:ln>
          <a:effectLst/>
        </c:spPr>
        <c:marker>
          <c:spPr>
            <a:solidFill>
              <a:schemeClr val="accent3"/>
            </a:solidFill>
            <a:ln w="9525">
              <a:solidFill>
                <a:schemeClr val="accent3"/>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3"/>
          </a:solidFill>
          <a:ln>
            <a:noFill/>
          </a:ln>
          <a:effectLst/>
        </c:spPr>
        <c:marker>
          <c:spPr>
            <a:solidFill>
              <a:schemeClr val="accent3"/>
            </a:solidFill>
            <a:ln w="9525">
              <a:solidFill>
                <a:schemeClr val="accent3"/>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3"/>
          </a:solidFill>
          <a:ln>
            <a:noFill/>
          </a:ln>
          <a:effectLst/>
        </c:spPr>
        <c:marker>
          <c:symbol val="diamond"/>
          <c:size val="5"/>
          <c:spPr>
            <a:solidFill>
              <a:schemeClr val="accent3"/>
            </a:solidFill>
            <a:ln w="9525">
              <a:solidFill>
                <a:schemeClr val="accent3"/>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3"/>
          </a:solidFill>
          <a:ln>
            <a:noFill/>
          </a:ln>
          <a:effectLst/>
        </c:spPr>
        <c:marker>
          <c:symbol val="circle"/>
          <c:size val="5"/>
          <c:spPr>
            <a:solidFill>
              <a:schemeClr val="accent3"/>
            </a:solidFill>
            <a:ln w="9525">
              <a:solidFill>
                <a:schemeClr val="accent3"/>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3"/>
          </a:solidFill>
          <a:ln>
            <a:noFill/>
          </a:ln>
          <a:effectLst/>
        </c:spPr>
        <c:marker>
          <c:symbol val="diamond"/>
          <c:size val="5"/>
          <c:spPr>
            <a:solidFill>
              <a:schemeClr val="accent3"/>
            </a:solidFill>
            <a:ln w="9525">
              <a:solidFill>
                <a:schemeClr val="accent3"/>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3"/>
          </a:solidFill>
          <a:ln>
            <a:noFill/>
          </a:ln>
          <a:effectLst/>
        </c:spPr>
        <c:marker>
          <c:symbol val="circle"/>
          <c:size val="5"/>
          <c:spPr>
            <a:solidFill>
              <a:schemeClr val="accent3"/>
            </a:solidFill>
            <a:ln w="9525">
              <a:solidFill>
                <a:schemeClr val="accent3"/>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7.3905524901656625E-2"/>
          <c:y val="0.17981229839502458"/>
          <c:w val="0.81763229720973163"/>
          <c:h val="0.74446917125657586"/>
        </c:manualLayout>
      </c:layout>
      <c:lineChart>
        <c:grouping val="standard"/>
        <c:varyColors val="0"/>
        <c:ser>
          <c:idx val="0"/>
          <c:order val="0"/>
          <c:tx>
            <c:v>2019</c:v>
          </c:tx>
          <c:spPr>
            <a:ln w="28575" cap="rnd">
              <a:solidFill>
                <a:schemeClr val="accent3">
                  <a:shade val="76000"/>
                </a:schemeClr>
              </a:solidFill>
              <a:round/>
            </a:ln>
            <a:effectLst/>
          </c:spPr>
          <c:marker>
            <c:symbol val="diamond"/>
            <c:size val="5"/>
            <c:spPr>
              <a:solidFill>
                <a:schemeClr val="accent3">
                  <a:shade val="76000"/>
                </a:schemeClr>
              </a:solidFill>
              <a:ln w="9525">
                <a:solidFill>
                  <a:schemeClr val="accent3">
                    <a:shade val="76000"/>
                  </a:schemeClr>
                </a:solidFill>
              </a:ln>
              <a:effectLst/>
            </c:spPr>
          </c:marker>
          <c:cat>
            <c:strLit>
              <c:ptCount val="37"/>
              <c:pt idx="0">
                <c:v>Feb W1</c:v>
              </c:pt>
              <c:pt idx="1">
                <c:v>Feb W2</c:v>
              </c:pt>
              <c:pt idx="2">
                <c:v>Feb W3</c:v>
              </c:pt>
              <c:pt idx="3">
                <c:v>Feb W4</c:v>
              </c:pt>
              <c:pt idx="4">
                <c:v>Mar W1</c:v>
              </c:pt>
              <c:pt idx="5">
                <c:v>Mar W2</c:v>
              </c:pt>
              <c:pt idx="6">
                <c:v>Mar W3</c:v>
              </c:pt>
              <c:pt idx="7">
                <c:v>Mar W4</c:v>
              </c:pt>
              <c:pt idx="8">
                <c:v>Apr W1</c:v>
              </c:pt>
              <c:pt idx="9">
                <c:v>Apr W2</c:v>
              </c:pt>
              <c:pt idx="10">
                <c:v>Apr W3</c:v>
              </c:pt>
              <c:pt idx="11">
                <c:v>Apr W4</c:v>
              </c:pt>
              <c:pt idx="12">
                <c:v>May W1</c:v>
              </c:pt>
              <c:pt idx="13">
                <c:v>May W2</c:v>
              </c:pt>
              <c:pt idx="14">
                <c:v>May W3</c:v>
              </c:pt>
              <c:pt idx="15">
                <c:v>May W4</c:v>
              </c:pt>
              <c:pt idx="16">
                <c:v>Jun W1</c:v>
              </c:pt>
              <c:pt idx="17">
                <c:v>Jun W2</c:v>
              </c:pt>
              <c:pt idx="18">
                <c:v>Jun W3</c:v>
              </c:pt>
              <c:pt idx="19">
                <c:v>Jun W4</c:v>
              </c:pt>
              <c:pt idx="20">
                <c:v>Jul W1</c:v>
              </c:pt>
              <c:pt idx="21">
                <c:v>Jul W2</c:v>
              </c:pt>
              <c:pt idx="22">
                <c:v>Jul W3</c:v>
              </c:pt>
              <c:pt idx="23">
                <c:v>Jul W4</c:v>
              </c:pt>
              <c:pt idx="24">
                <c:v>Aug W1</c:v>
              </c:pt>
              <c:pt idx="25">
                <c:v>Aug W2</c:v>
              </c:pt>
              <c:pt idx="26">
                <c:v>Aug W3</c:v>
              </c:pt>
              <c:pt idx="27">
                <c:v>Aug W4</c:v>
              </c:pt>
              <c:pt idx="28">
                <c:v>Sep W1</c:v>
              </c:pt>
              <c:pt idx="29">
                <c:v>Sep W2</c:v>
              </c:pt>
              <c:pt idx="30">
                <c:v>Sep W3</c:v>
              </c:pt>
              <c:pt idx="31">
                <c:v>Sep W4</c:v>
              </c:pt>
              <c:pt idx="32">
                <c:v>Oct W1</c:v>
              </c:pt>
              <c:pt idx="33">
                <c:v>Oct W2</c:v>
              </c:pt>
              <c:pt idx="34">
                <c:v>Oct W3</c:v>
              </c:pt>
              <c:pt idx="35">
                <c:v>Oct W4</c:v>
              </c:pt>
              <c:pt idx="36">
                <c:v>Nov W1</c:v>
              </c:pt>
            </c:strLit>
          </c:cat>
          <c:val>
            <c:numLit>
              <c:formatCode>General</c:formatCode>
              <c:ptCount val="37"/>
              <c:pt idx="0">
                <c:v>39772</c:v>
              </c:pt>
              <c:pt idx="1">
                <c:v>35031</c:v>
              </c:pt>
              <c:pt idx="2">
                <c:v>31043</c:v>
              </c:pt>
              <c:pt idx="3">
                <c:v>35754</c:v>
              </c:pt>
              <c:pt idx="4">
                <c:v>42891</c:v>
              </c:pt>
              <c:pt idx="5">
                <c:v>38400</c:v>
              </c:pt>
              <c:pt idx="6">
                <c:v>34882</c:v>
              </c:pt>
              <c:pt idx="7">
                <c:v>39145</c:v>
              </c:pt>
              <c:pt idx="8">
                <c:v>41208</c:v>
              </c:pt>
              <c:pt idx="9">
                <c:v>41476</c:v>
              </c:pt>
              <c:pt idx="10">
                <c:v>36610</c:v>
              </c:pt>
              <c:pt idx="11">
                <c:v>49260</c:v>
              </c:pt>
              <c:pt idx="12">
                <c:v>50549</c:v>
              </c:pt>
              <c:pt idx="13">
                <c:v>55641</c:v>
              </c:pt>
              <c:pt idx="14">
                <c:v>61942</c:v>
              </c:pt>
              <c:pt idx="15">
                <c:v>103149</c:v>
              </c:pt>
              <c:pt idx="16">
                <c:v>92132</c:v>
              </c:pt>
              <c:pt idx="17">
                <c:v>73540</c:v>
              </c:pt>
              <c:pt idx="18">
                <c:v>67163</c:v>
              </c:pt>
              <c:pt idx="19">
                <c:v>60722</c:v>
              </c:pt>
              <c:pt idx="20">
                <c:v>49446</c:v>
              </c:pt>
              <c:pt idx="21">
                <c:v>63183</c:v>
              </c:pt>
              <c:pt idx="22">
                <c:v>55136</c:v>
              </c:pt>
              <c:pt idx="23">
                <c:v>81733</c:v>
              </c:pt>
              <c:pt idx="24">
                <c:v>55056</c:v>
              </c:pt>
              <c:pt idx="25">
                <c:v>52479</c:v>
              </c:pt>
              <c:pt idx="26">
                <c:v>47835</c:v>
              </c:pt>
              <c:pt idx="27">
                <c:v>61131</c:v>
              </c:pt>
              <c:pt idx="28">
                <c:v>43467</c:v>
              </c:pt>
              <c:pt idx="29">
                <c:v>50122</c:v>
              </c:pt>
              <c:pt idx="30">
                <c:v>45562</c:v>
              </c:pt>
              <c:pt idx="31">
                <c:v>53694</c:v>
              </c:pt>
              <c:pt idx="32">
                <c:v>49790</c:v>
              </c:pt>
              <c:pt idx="33">
                <c:v>40284</c:v>
              </c:pt>
              <c:pt idx="34">
                <c:v>48523</c:v>
              </c:pt>
              <c:pt idx="35">
                <c:v>65183</c:v>
              </c:pt>
              <c:pt idx="36">
                <c:v>49499</c:v>
              </c:pt>
            </c:numLit>
          </c:val>
          <c:smooth val="0"/>
          <c:extLst>
            <c:ext xmlns:c16="http://schemas.microsoft.com/office/drawing/2014/chart" uri="{C3380CC4-5D6E-409C-BE32-E72D297353CC}">
              <c16:uniqueId val="{00000000-361D-4F67-BA63-359062D57B61}"/>
            </c:ext>
          </c:extLst>
        </c:ser>
        <c:ser>
          <c:idx val="1"/>
          <c:order val="1"/>
          <c:tx>
            <c:v>2020</c:v>
          </c:tx>
          <c:spPr>
            <a:ln w="28575" cap="rnd">
              <a:solidFill>
                <a:schemeClr val="accent3">
                  <a:tint val="77000"/>
                </a:schemeClr>
              </a:solidFill>
              <a:round/>
            </a:ln>
            <a:effectLst/>
          </c:spPr>
          <c:marker>
            <c:symbol val="circle"/>
            <c:size val="5"/>
            <c:spPr>
              <a:solidFill>
                <a:schemeClr val="accent3">
                  <a:tint val="77000"/>
                </a:schemeClr>
              </a:solidFill>
              <a:ln w="9525">
                <a:solidFill>
                  <a:schemeClr val="accent3">
                    <a:tint val="77000"/>
                  </a:schemeClr>
                </a:solidFill>
              </a:ln>
              <a:effectLst/>
            </c:spPr>
          </c:marker>
          <c:cat>
            <c:strLit>
              <c:ptCount val="37"/>
              <c:pt idx="0">
                <c:v>Feb W1</c:v>
              </c:pt>
              <c:pt idx="1">
                <c:v>Feb W2</c:v>
              </c:pt>
              <c:pt idx="2">
                <c:v>Feb W3</c:v>
              </c:pt>
              <c:pt idx="3">
                <c:v>Feb W4</c:v>
              </c:pt>
              <c:pt idx="4">
                <c:v>Mar W1</c:v>
              </c:pt>
              <c:pt idx="5">
                <c:v>Mar W2</c:v>
              </c:pt>
              <c:pt idx="6">
                <c:v>Mar W3</c:v>
              </c:pt>
              <c:pt idx="7">
                <c:v>Mar W4</c:v>
              </c:pt>
              <c:pt idx="8">
                <c:v>Apr W1</c:v>
              </c:pt>
              <c:pt idx="9">
                <c:v>Apr W2</c:v>
              </c:pt>
              <c:pt idx="10">
                <c:v>Apr W3</c:v>
              </c:pt>
              <c:pt idx="11">
                <c:v>Apr W4</c:v>
              </c:pt>
              <c:pt idx="12">
                <c:v>May W1</c:v>
              </c:pt>
              <c:pt idx="13">
                <c:v>May W2</c:v>
              </c:pt>
              <c:pt idx="14">
                <c:v>May W3</c:v>
              </c:pt>
              <c:pt idx="15">
                <c:v>May W4</c:v>
              </c:pt>
              <c:pt idx="16">
                <c:v>Jun W1</c:v>
              </c:pt>
              <c:pt idx="17">
                <c:v>Jun W2</c:v>
              </c:pt>
              <c:pt idx="18">
                <c:v>Jun W3</c:v>
              </c:pt>
              <c:pt idx="19">
                <c:v>Jun W4</c:v>
              </c:pt>
              <c:pt idx="20">
                <c:v>Jul W1</c:v>
              </c:pt>
              <c:pt idx="21">
                <c:v>Jul W2</c:v>
              </c:pt>
              <c:pt idx="22">
                <c:v>Jul W3</c:v>
              </c:pt>
              <c:pt idx="23">
                <c:v>Jul W4</c:v>
              </c:pt>
              <c:pt idx="24">
                <c:v>Aug W1</c:v>
              </c:pt>
              <c:pt idx="25">
                <c:v>Aug W2</c:v>
              </c:pt>
              <c:pt idx="26">
                <c:v>Aug W3</c:v>
              </c:pt>
              <c:pt idx="27">
                <c:v>Aug W4</c:v>
              </c:pt>
              <c:pt idx="28">
                <c:v>Sep W1</c:v>
              </c:pt>
              <c:pt idx="29">
                <c:v>Sep W2</c:v>
              </c:pt>
              <c:pt idx="30">
                <c:v>Sep W3</c:v>
              </c:pt>
              <c:pt idx="31">
                <c:v>Sep W4</c:v>
              </c:pt>
              <c:pt idx="32">
                <c:v>Oct W1</c:v>
              </c:pt>
              <c:pt idx="33">
                <c:v>Oct W2</c:v>
              </c:pt>
              <c:pt idx="34">
                <c:v>Oct W3</c:v>
              </c:pt>
              <c:pt idx="35">
                <c:v>Oct W4</c:v>
              </c:pt>
              <c:pt idx="36">
                <c:v>Nov W1</c:v>
              </c:pt>
            </c:strLit>
          </c:cat>
          <c:val>
            <c:numLit>
              <c:formatCode>General</c:formatCode>
              <c:ptCount val="37"/>
              <c:pt idx="0">
                <c:v>46960</c:v>
              </c:pt>
              <c:pt idx="1">
                <c:v>41448</c:v>
              </c:pt>
              <c:pt idx="2">
                <c:v>35274</c:v>
              </c:pt>
              <c:pt idx="3">
                <c:v>37286</c:v>
              </c:pt>
              <c:pt idx="4">
                <c:v>42366</c:v>
              </c:pt>
              <c:pt idx="5">
                <c:v>41918</c:v>
              </c:pt>
              <c:pt idx="6">
                <c:v>57177</c:v>
              </c:pt>
              <c:pt idx="7">
                <c:v>95516</c:v>
              </c:pt>
              <c:pt idx="8">
                <c:v>87277</c:v>
              </c:pt>
              <c:pt idx="9">
                <c:v>93247</c:v>
              </c:pt>
              <c:pt idx="10">
                <c:v>90579</c:v>
              </c:pt>
              <c:pt idx="11">
                <c:v>100226</c:v>
              </c:pt>
              <c:pt idx="12">
                <c:v>66646</c:v>
              </c:pt>
              <c:pt idx="13">
                <c:v>60854</c:v>
              </c:pt>
              <c:pt idx="14">
                <c:v>63107</c:v>
              </c:pt>
              <c:pt idx="15">
                <c:v>67539</c:v>
              </c:pt>
              <c:pt idx="16">
                <c:v>42998</c:v>
              </c:pt>
              <c:pt idx="17">
                <c:v>40675</c:v>
              </c:pt>
              <c:pt idx="18">
                <c:v>50297</c:v>
              </c:pt>
              <c:pt idx="19">
                <c:v>67989</c:v>
              </c:pt>
              <c:pt idx="20">
                <c:v>38853</c:v>
              </c:pt>
              <c:pt idx="21">
                <c:v>44114</c:v>
              </c:pt>
              <c:pt idx="22">
                <c:v>42336</c:v>
              </c:pt>
              <c:pt idx="23">
                <c:v>59047</c:v>
              </c:pt>
              <c:pt idx="24">
                <c:v>50394</c:v>
              </c:pt>
              <c:pt idx="25">
                <c:v>51410</c:v>
              </c:pt>
              <c:pt idx="26">
                <c:v>49534</c:v>
              </c:pt>
              <c:pt idx="27">
                <c:v>56757</c:v>
              </c:pt>
              <c:pt idx="28">
                <c:v>33208</c:v>
              </c:pt>
              <c:pt idx="29">
                <c:v>50238</c:v>
              </c:pt>
              <c:pt idx="30">
                <c:v>41285</c:v>
              </c:pt>
              <c:pt idx="31">
                <c:v>52118</c:v>
              </c:pt>
              <c:pt idx="32">
                <c:v>45651</c:v>
              </c:pt>
              <c:pt idx="33">
                <c:v>40987</c:v>
              </c:pt>
              <c:pt idx="34">
                <c:v>41999</c:v>
              </c:pt>
              <c:pt idx="35">
                <c:v>49980</c:v>
              </c:pt>
              <c:pt idx="36">
                <c:v>47411</c:v>
              </c:pt>
            </c:numLit>
          </c:val>
          <c:smooth val="0"/>
          <c:extLst>
            <c:ext xmlns:c16="http://schemas.microsoft.com/office/drawing/2014/chart" uri="{C3380CC4-5D6E-409C-BE32-E72D297353CC}">
              <c16:uniqueId val="{00000001-361D-4F67-BA63-359062D57B61}"/>
            </c:ext>
          </c:extLst>
        </c:ser>
        <c:dLbls>
          <c:showLegendKey val="0"/>
          <c:showVal val="0"/>
          <c:showCatName val="0"/>
          <c:showSerName val="0"/>
          <c:showPercent val="0"/>
          <c:showBubbleSize val="0"/>
        </c:dLbls>
        <c:marker val="1"/>
        <c:smooth val="0"/>
        <c:axId val="522917648"/>
        <c:axId val="522911416"/>
      </c:lineChart>
      <c:catAx>
        <c:axId val="522917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522911416"/>
        <c:crosses val="autoZero"/>
        <c:auto val="1"/>
        <c:lblAlgn val="ctr"/>
        <c:lblOffset val="100"/>
        <c:tickLblSkip val="2"/>
        <c:noMultiLvlLbl val="0"/>
      </c:catAx>
      <c:valAx>
        <c:axId val="522911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2917648"/>
        <c:crosses val="autoZero"/>
        <c:crossBetween val="between"/>
      </c:valAx>
      <c:spPr>
        <a:noFill/>
        <a:ln>
          <a:noFill/>
        </a:ln>
        <a:effectLst/>
      </c:spPr>
    </c:plotArea>
    <c:legend>
      <c:legendPos val="r"/>
      <c:layout>
        <c:manualLayout>
          <c:xMode val="edge"/>
          <c:yMode val="edge"/>
          <c:x val="0.90982543640897751"/>
          <c:y val="0.39610733898009315"/>
          <c:w val="8.0199501246882798E-2"/>
          <c:h val="0.1101598755886396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3">
    <c:autoUpdate val="0"/>
  </c:externalData>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CalFresh</a:t>
            </a:r>
            <a:r>
              <a:rPr lang="en-US" baseline="0" dirty="0"/>
              <a:t> </a:t>
            </a:r>
            <a:r>
              <a:rPr lang="en-US" dirty="0"/>
              <a:t>3-Day</a:t>
            </a:r>
            <a:r>
              <a:rPr lang="en-US" baseline="0" dirty="0"/>
              <a:t> Timeliness 'Big 6' Counties (Jan-Sep 2020)</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Los Angeles</c:v>
                </c:pt>
              </c:strCache>
            </c:strRef>
          </c:tx>
          <c:spPr>
            <a:ln w="28575" cap="rnd">
              <a:solidFill>
                <a:schemeClr val="accent1"/>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Sheet1!$B$2:$B$10</c:f>
              <c:numCache>
                <c:formatCode>0%</c:formatCode>
                <c:ptCount val="9"/>
                <c:pt idx="0">
                  <c:v>0.85</c:v>
                </c:pt>
                <c:pt idx="1">
                  <c:v>0.82</c:v>
                </c:pt>
                <c:pt idx="2">
                  <c:v>0.76</c:v>
                </c:pt>
                <c:pt idx="3">
                  <c:v>0.37</c:v>
                </c:pt>
                <c:pt idx="4">
                  <c:v>0.36</c:v>
                </c:pt>
                <c:pt idx="5">
                  <c:v>0.4</c:v>
                </c:pt>
                <c:pt idx="6">
                  <c:v>0.53</c:v>
                </c:pt>
                <c:pt idx="7">
                  <c:v>0.63</c:v>
                </c:pt>
                <c:pt idx="8">
                  <c:v>0.68</c:v>
                </c:pt>
              </c:numCache>
            </c:numRef>
          </c:val>
          <c:smooth val="0"/>
          <c:extLst>
            <c:ext xmlns:c16="http://schemas.microsoft.com/office/drawing/2014/chart" uri="{C3380CC4-5D6E-409C-BE32-E72D297353CC}">
              <c16:uniqueId val="{00000000-02CC-4320-8BB0-F9B0FB296EB7}"/>
            </c:ext>
          </c:extLst>
        </c:ser>
        <c:ser>
          <c:idx val="1"/>
          <c:order val="1"/>
          <c:tx>
            <c:strRef>
              <c:f>Sheet1!$C$1</c:f>
              <c:strCache>
                <c:ptCount val="1"/>
                <c:pt idx="0">
                  <c:v>Orange</c:v>
                </c:pt>
              </c:strCache>
            </c:strRef>
          </c:tx>
          <c:spPr>
            <a:ln w="28575" cap="rnd">
              <a:solidFill>
                <a:schemeClr val="accent2"/>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Sheet1!$C$2:$C$10</c:f>
              <c:numCache>
                <c:formatCode>0%</c:formatCode>
                <c:ptCount val="9"/>
                <c:pt idx="0">
                  <c:v>0.97</c:v>
                </c:pt>
                <c:pt idx="1">
                  <c:v>0.96</c:v>
                </c:pt>
                <c:pt idx="2">
                  <c:v>0.97</c:v>
                </c:pt>
                <c:pt idx="3">
                  <c:v>0.93</c:v>
                </c:pt>
                <c:pt idx="4">
                  <c:v>0.93</c:v>
                </c:pt>
                <c:pt idx="5">
                  <c:v>0.94</c:v>
                </c:pt>
                <c:pt idx="6">
                  <c:v>0.95</c:v>
                </c:pt>
                <c:pt idx="7">
                  <c:v>0.94</c:v>
                </c:pt>
                <c:pt idx="8">
                  <c:v>0.94</c:v>
                </c:pt>
              </c:numCache>
            </c:numRef>
          </c:val>
          <c:smooth val="0"/>
          <c:extLst>
            <c:ext xmlns:c16="http://schemas.microsoft.com/office/drawing/2014/chart" uri="{C3380CC4-5D6E-409C-BE32-E72D297353CC}">
              <c16:uniqueId val="{00000001-02CC-4320-8BB0-F9B0FB296EB7}"/>
            </c:ext>
          </c:extLst>
        </c:ser>
        <c:ser>
          <c:idx val="2"/>
          <c:order val="2"/>
          <c:tx>
            <c:strRef>
              <c:f>Sheet1!$D$1</c:f>
              <c:strCache>
                <c:ptCount val="1"/>
                <c:pt idx="0">
                  <c:v>Riverside</c:v>
                </c:pt>
              </c:strCache>
            </c:strRef>
          </c:tx>
          <c:spPr>
            <a:ln w="28575" cap="rnd">
              <a:solidFill>
                <a:schemeClr val="accent3"/>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Sheet1!$D$2:$D$10</c:f>
              <c:numCache>
                <c:formatCode>0%</c:formatCode>
                <c:ptCount val="9"/>
                <c:pt idx="0">
                  <c:v>0.84</c:v>
                </c:pt>
                <c:pt idx="1">
                  <c:v>0.86</c:v>
                </c:pt>
                <c:pt idx="2">
                  <c:v>0.89</c:v>
                </c:pt>
                <c:pt idx="3">
                  <c:v>0.88</c:v>
                </c:pt>
                <c:pt idx="4">
                  <c:v>0.92</c:v>
                </c:pt>
                <c:pt idx="5">
                  <c:v>0.93</c:v>
                </c:pt>
                <c:pt idx="6">
                  <c:v>0.95</c:v>
                </c:pt>
                <c:pt idx="7">
                  <c:v>0.93</c:v>
                </c:pt>
                <c:pt idx="8">
                  <c:v>0.91</c:v>
                </c:pt>
              </c:numCache>
            </c:numRef>
          </c:val>
          <c:smooth val="0"/>
          <c:extLst>
            <c:ext xmlns:c16="http://schemas.microsoft.com/office/drawing/2014/chart" uri="{C3380CC4-5D6E-409C-BE32-E72D297353CC}">
              <c16:uniqueId val="{00000002-02CC-4320-8BB0-F9B0FB296EB7}"/>
            </c:ext>
          </c:extLst>
        </c:ser>
        <c:ser>
          <c:idx val="3"/>
          <c:order val="3"/>
          <c:tx>
            <c:strRef>
              <c:f>Sheet1!$E$1</c:f>
              <c:strCache>
                <c:ptCount val="1"/>
                <c:pt idx="0">
                  <c:v>Sacramento</c:v>
                </c:pt>
              </c:strCache>
            </c:strRef>
          </c:tx>
          <c:spPr>
            <a:ln w="28575" cap="rnd">
              <a:solidFill>
                <a:schemeClr val="accent4"/>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Sheet1!$E$2:$E$10</c:f>
              <c:numCache>
                <c:formatCode>0%</c:formatCode>
                <c:ptCount val="9"/>
                <c:pt idx="0">
                  <c:v>0.49</c:v>
                </c:pt>
                <c:pt idx="1">
                  <c:v>0.46</c:v>
                </c:pt>
                <c:pt idx="2">
                  <c:v>0.55000000000000004</c:v>
                </c:pt>
                <c:pt idx="3">
                  <c:v>0.33</c:v>
                </c:pt>
                <c:pt idx="4">
                  <c:v>0.28999999999999998</c:v>
                </c:pt>
                <c:pt idx="5">
                  <c:v>0.39</c:v>
                </c:pt>
                <c:pt idx="6">
                  <c:v>0.53</c:v>
                </c:pt>
                <c:pt idx="7">
                  <c:v>0.89</c:v>
                </c:pt>
                <c:pt idx="8">
                  <c:v>0.61</c:v>
                </c:pt>
              </c:numCache>
            </c:numRef>
          </c:val>
          <c:smooth val="0"/>
          <c:extLst>
            <c:ext xmlns:c16="http://schemas.microsoft.com/office/drawing/2014/chart" uri="{C3380CC4-5D6E-409C-BE32-E72D297353CC}">
              <c16:uniqueId val="{00000003-02CC-4320-8BB0-F9B0FB296EB7}"/>
            </c:ext>
          </c:extLst>
        </c:ser>
        <c:ser>
          <c:idx val="4"/>
          <c:order val="4"/>
          <c:tx>
            <c:strRef>
              <c:f>Sheet1!$F$1</c:f>
              <c:strCache>
                <c:ptCount val="1"/>
                <c:pt idx="0">
                  <c:v>San Bernardino</c:v>
                </c:pt>
              </c:strCache>
            </c:strRef>
          </c:tx>
          <c:spPr>
            <a:ln w="28575" cap="rnd">
              <a:solidFill>
                <a:schemeClr val="accent5"/>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Sheet1!$F$2:$F$10</c:f>
              <c:numCache>
                <c:formatCode>0%</c:formatCode>
                <c:ptCount val="9"/>
                <c:pt idx="0">
                  <c:v>0.88</c:v>
                </c:pt>
                <c:pt idx="1">
                  <c:v>0.88</c:v>
                </c:pt>
                <c:pt idx="2">
                  <c:v>0.87</c:v>
                </c:pt>
                <c:pt idx="3">
                  <c:v>0.78</c:v>
                </c:pt>
                <c:pt idx="4">
                  <c:v>0.8</c:v>
                </c:pt>
                <c:pt idx="5">
                  <c:v>0.83</c:v>
                </c:pt>
                <c:pt idx="6">
                  <c:v>0.89</c:v>
                </c:pt>
                <c:pt idx="7">
                  <c:v>0.91</c:v>
                </c:pt>
                <c:pt idx="8">
                  <c:v>0.91</c:v>
                </c:pt>
              </c:numCache>
            </c:numRef>
          </c:val>
          <c:smooth val="0"/>
          <c:extLst>
            <c:ext xmlns:c16="http://schemas.microsoft.com/office/drawing/2014/chart" uri="{C3380CC4-5D6E-409C-BE32-E72D297353CC}">
              <c16:uniqueId val="{00000004-02CC-4320-8BB0-F9B0FB296EB7}"/>
            </c:ext>
          </c:extLst>
        </c:ser>
        <c:ser>
          <c:idx val="5"/>
          <c:order val="5"/>
          <c:tx>
            <c:strRef>
              <c:f>Sheet1!$G$1</c:f>
              <c:strCache>
                <c:ptCount val="1"/>
                <c:pt idx="0">
                  <c:v>San Diego</c:v>
                </c:pt>
              </c:strCache>
            </c:strRef>
          </c:tx>
          <c:spPr>
            <a:ln w="28575" cap="rnd">
              <a:solidFill>
                <a:schemeClr val="accent6"/>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Sheet1!$G$2:$G$10</c:f>
              <c:numCache>
                <c:formatCode>0%</c:formatCode>
                <c:ptCount val="9"/>
                <c:pt idx="0">
                  <c:v>0.95</c:v>
                </c:pt>
                <c:pt idx="1">
                  <c:v>0.95</c:v>
                </c:pt>
                <c:pt idx="2">
                  <c:v>0.91</c:v>
                </c:pt>
                <c:pt idx="3">
                  <c:v>0.88</c:v>
                </c:pt>
                <c:pt idx="4">
                  <c:v>0.99</c:v>
                </c:pt>
                <c:pt idx="5">
                  <c:v>0.99</c:v>
                </c:pt>
                <c:pt idx="6">
                  <c:v>0.99</c:v>
                </c:pt>
                <c:pt idx="7">
                  <c:v>0.99</c:v>
                </c:pt>
                <c:pt idx="8">
                  <c:v>0.94</c:v>
                </c:pt>
              </c:numCache>
            </c:numRef>
          </c:val>
          <c:smooth val="0"/>
          <c:extLst>
            <c:ext xmlns:c16="http://schemas.microsoft.com/office/drawing/2014/chart" uri="{C3380CC4-5D6E-409C-BE32-E72D297353CC}">
              <c16:uniqueId val="{00000005-02CC-4320-8BB0-F9B0FB296EB7}"/>
            </c:ext>
          </c:extLst>
        </c:ser>
        <c:dLbls>
          <c:showLegendKey val="0"/>
          <c:showVal val="0"/>
          <c:showCatName val="0"/>
          <c:showSerName val="0"/>
          <c:showPercent val="0"/>
          <c:showBubbleSize val="0"/>
        </c:dLbls>
        <c:smooth val="0"/>
        <c:axId val="496028096"/>
        <c:axId val="499457696"/>
      </c:lineChart>
      <c:catAx>
        <c:axId val="49602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9457696"/>
        <c:crosses val="autoZero"/>
        <c:auto val="1"/>
        <c:lblAlgn val="ctr"/>
        <c:lblOffset val="100"/>
        <c:noMultiLvlLbl val="0"/>
      </c:catAx>
      <c:valAx>
        <c:axId val="499457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028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t>Total Applications Received Monthly January –  September 2020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Online</c:v>
                </c:pt>
              </c:strCache>
            </c:strRef>
          </c:tx>
          <c:spPr>
            <a:ln w="28575" cap="rnd">
              <a:solidFill>
                <a:schemeClr val="accent3">
                  <a:shade val="76000"/>
                </a:schemeClr>
              </a:solidFill>
              <a:round/>
            </a:ln>
            <a:effectLst/>
          </c:spPr>
          <c:marker>
            <c:symbol val="circle"/>
            <c:size val="5"/>
            <c:spPr>
              <a:solidFill>
                <a:schemeClr val="accent3">
                  <a:shade val="76000"/>
                </a:schemeClr>
              </a:solidFill>
              <a:ln w="9525">
                <a:solidFill>
                  <a:schemeClr val="accent3">
                    <a:shade val="76000"/>
                  </a:schemeClr>
                </a:solidFill>
              </a:ln>
              <a:effectLst/>
            </c:spPr>
          </c:marker>
          <c:dLbls>
            <c:dLbl>
              <c:idx val="0"/>
              <c:layout>
                <c:manualLayout>
                  <c:x val="-3.3574879227053149E-2"/>
                  <c:y val="4.62364299452273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7D8-4BA0-B7A5-E374D30855BD}"/>
                </c:ext>
              </c:extLst>
            </c:dLbl>
            <c:dLbl>
              <c:idx val="1"/>
              <c:layout>
                <c:manualLayout>
                  <c:x val="-3.4782608695652195E-2"/>
                  <c:y val="4.62364299452273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D8-4BA0-B7A5-E374D30855BD}"/>
                </c:ext>
              </c:extLst>
            </c:dLbl>
            <c:dLbl>
              <c:idx val="2"/>
              <c:layout>
                <c:manualLayout>
                  <c:x val="-6.6579177602799647E-2"/>
                  <c:y val="-3.98115166029625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7D8-4BA0-B7A5-E374D30855BD}"/>
                </c:ext>
              </c:extLst>
            </c:dLbl>
            <c:dLbl>
              <c:idx val="4"/>
              <c:layout>
                <c:manualLayout>
                  <c:x val="-1.585453992164023E-2"/>
                  <c:y val="-4.55480463728419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7D8-4BA0-B7A5-E374D30855B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mmm\-yy</c:formatCode>
                <c:ptCount val="9"/>
                <c:pt idx="0">
                  <c:v>43831</c:v>
                </c:pt>
                <c:pt idx="1">
                  <c:v>43862</c:v>
                </c:pt>
                <c:pt idx="2">
                  <c:v>43891</c:v>
                </c:pt>
                <c:pt idx="3">
                  <c:v>43922</c:v>
                </c:pt>
                <c:pt idx="4">
                  <c:v>43952</c:v>
                </c:pt>
                <c:pt idx="5">
                  <c:v>43983</c:v>
                </c:pt>
                <c:pt idx="6">
                  <c:v>44013</c:v>
                </c:pt>
                <c:pt idx="7">
                  <c:v>44044</c:v>
                </c:pt>
                <c:pt idx="8">
                  <c:v>44075</c:v>
                </c:pt>
              </c:numCache>
            </c:numRef>
          </c:cat>
          <c:val>
            <c:numRef>
              <c:f>Sheet1!$B$2:$B$10</c:f>
              <c:numCache>
                <c:formatCode>#,##0</c:formatCode>
                <c:ptCount val="9"/>
                <c:pt idx="0">
                  <c:v>86463</c:v>
                </c:pt>
                <c:pt idx="1">
                  <c:v>70598</c:v>
                </c:pt>
                <c:pt idx="2">
                  <c:v>151780</c:v>
                </c:pt>
                <c:pt idx="3">
                  <c:v>309058</c:v>
                </c:pt>
                <c:pt idx="4">
                  <c:v>212843</c:v>
                </c:pt>
                <c:pt idx="5">
                  <c:v>165070</c:v>
                </c:pt>
                <c:pt idx="6">
                  <c:v>139461</c:v>
                </c:pt>
                <c:pt idx="7">
                  <c:v>149545</c:v>
                </c:pt>
                <c:pt idx="8">
                  <c:v>123137</c:v>
                </c:pt>
              </c:numCache>
            </c:numRef>
          </c:val>
          <c:smooth val="0"/>
          <c:extLst>
            <c:ext xmlns:c16="http://schemas.microsoft.com/office/drawing/2014/chart" uri="{C3380CC4-5D6E-409C-BE32-E72D297353CC}">
              <c16:uniqueId val="{00000000-B7D8-4BA0-B7A5-E374D30855BD}"/>
            </c:ext>
          </c:extLst>
        </c:ser>
        <c:ser>
          <c:idx val="1"/>
          <c:order val="1"/>
          <c:tx>
            <c:strRef>
              <c:f>Sheet1!$C$1</c:f>
              <c:strCache>
                <c:ptCount val="1"/>
                <c:pt idx="0">
                  <c:v>Non-Online</c:v>
                </c:pt>
              </c:strCache>
            </c:strRef>
          </c:tx>
          <c:spPr>
            <a:ln w="28575" cap="rnd">
              <a:solidFill>
                <a:schemeClr val="accent3">
                  <a:tint val="77000"/>
                </a:schemeClr>
              </a:solidFill>
              <a:round/>
            </a:ln>
            <a:effectLst/>
          </c:spPr>
          <c:marker>
            <c:symbol val="circle"/>
            <c:size val="5"/>
            <c:spPr>
              <a:solidFill>
                <a:schemeClr val="accent3">
                  <a:tint val="77000"/>
                </a:schemeClr>
              </a:solidFill>
              <a:ln w="9525">
                <a:solidFill>
                  <a:schemeClr val="accent3">
                    <a:tint val="77000"/>
                  </a:schemeClr>
                </a:solidFill>
              </a:ln>
              <a:effectLst/>
            </c:spPr>
          </c:marker>
          <c:dLbls>
            <c:dLbl>
              <c:idx val="1"/>
              <c:layout>
                <c:manualLayout>
                  <c:x val="-3.4782608695652195E-2"/>
                  <c:y val="-5.70211059126005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7D8-4BA0-B7A5-E374D30855B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mmm\-yy</c:formatCode>
                <c:ptCount val="9"/>
                <c:pt idx="0">
                  <c:v>43831</c:v>
                </c:pt>
                <c:pt idx="1">
                  <c:v>43862</c:v>
                </c:pt>
                <c:pt idx="2">
                  <c:v>43891</c:v>
                </c:pt>
                <c:pt idx="3">
                  <c:v>43922</c:v>
                </c:pt>
                <c:pt idx="4">
                  <c:v>43952</c:v>
                </c:pt>
                <c:pt idx="5">
                  <c:v>43983</c:v>
                </c:pt>
                <c:pt idx="6">
                  <c:v>44013</c:v>
                </c:pt>
                <c:pt idx="7">
                  <c:v>44044</c:v>
                </c:pt>
                <c:pt idx="8">
                  <c:v>44075</c:v>
                </c:pt>
              </c:numCache>
            </c:numRef>
          </c:cat>
          <c:val>
            <c:numRef>
              <c:f>Sheet1!$C$2:$C$10</c:f>
              <c:numCache>
                <c:formatCode>#,##0</c:formatCode>
                <c:ptCount val="9"/>
                <c:pt idx="0">
                  <c:v>100765</c:v>
                </c:pt>
                <c:pt idx="1">
                  <c:v>77572</c:v>
                </c:pt>
                <c:pt idx="2">
                  <c:v>63781</c:v>
                </c:pt>
                <c:pt idx="3">
                  <c:v>37534</c:v>
                </c:pt>
                <c:pt idx="4">
                  <c:v>29144</c:v>
                </c:pt>
                <c:pt idx="5">
                  <c:v>25217</c:v>
                </c:pt>
                <c:pt idx="6">
                  <c:v>32612</c:v>
                </c:pt>
                <c:pt idx="7">
                  <c:v>44544</c:v>
                </c:pt>
                <c:pt idx="8">
                  <c:v>43532</c:v>
                </c:pt>
              </c:numCache>
            </c:numRef>
          </c:val>
          <c:smooth val="0"/>
          <c:extLst>
            <c:ext xmlns:c16="http://schemas.microsoft.com/office/drawing/2014/chart" uri="{C3380CC4-5D6E-409C-BE32-E72D297353CC}">
              <c16:uniqueId val="{00000001-B7D8-4BA0-B7A5-E374D30855BD}"/>
            </c:ext>
          </c:extLst>
        </c:ser>
        <c:dLbls>
          <c:dLblPos val="t"/>
          <c:showLegendKey val="0"/>
          <c:showVal val="1"/>
          <c:showCatName val="0"/>
          <c:showSerName val="0"/>
          <c:showPercent val="0"/>
          <c:showBubbleSize val="0"/>
        </c:dLbls>
        <c:marker val="1"/>
        <c:smooth val="0"/>
        <c:axId val="455032032"/>
        <c:axId val="455033344"/>
      </c:lineChart>
      <c:dateAx>
        <c:axId val="455032032"/>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5033344"/>
        <c:crosses val="autoZero"/>
        <c:auto val="1"/>
        <c:lblOffset val="100"/>
        <c:baseTimeUnit val="months"/>
      </c:dateAx>
      <c:valAx>
        <c:axId val="4550333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5032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t>CalFresh Caseload Statewide 2019-2020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CalFresh Households</c:v>
                </c:pt>
              </c:strCache>
            </c:strRef>
          </c:tx>
          <c:spPr>
            <a:solidFill>
              <a:schemeClr val="accent3">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mmm\-yy</c:formatCode>
                <c:ptCount val="13"/>
                <c:pt idx="0">
                  <c:v>43709</c:v>
                </c:pt>
                <c:pt idx="1">
                  <c:v>43739</c:v>
                </c:pt>
                <c:pt idx="2">
                  <c:v>43770</c:v>
                </c:pt>
                <c:pt idx="3">
                  <c:v>43800</c:v>
                </c:pt>
                <c:pt idx="4">
                  <c:v>43831</c:v>
                </c:pt>
                <c:pt idx="5">
                  <c:v>43862</c:v>
                </c:pt>
                <c:pt idx="6">
                  <c:v>43891</c:v>
                </c:pt>
                <c:pt idx="7">
                  <c:v>43922</c:v>
                </c:pt>
                <c:pt idx="8">
                  <c:v>43952</c:v>
                </c:pt>
                <c:pt idx="9">
                  <c:v>43983</c:v>
                </c:pt>
                <c:pt idx="10">
                  <c:v>44013</c:v>
                </c:pt>
                <c:pt idx="11">
                  <c:v>44044</c:v>
                </c:pt>
                <c:pt idx="12">
                  <c:v>44075</c:v>
                </c:pt>
              </c:numCache>
            </c:numRef>
          </c:cat>
          <c:val>
            <c:numRef>
              <c:f>Sheet1!$B$2:$B$14</c:f>
              <c:numCache>
                <c:formatCode>#,##0</c:formatCode>
                <c:ptCount val="13"/>
                <c:pt idx="0">
                  <c:v>2140032</c:v>
                </c:pt>
                <c:pt idx="1">
                  <c:v>2155218</c:v>
                </c:pt>
                <c:pt idx="2">
                  <c:v>2162412</c:v>
                </c:pt>
                <c:pt idx="3">
                  <c:v>2178431</c:v>
                </c:pt>
                <c:pt idx="4">
                  <c:v>2176109</c:v>
                </c:pt>
                <c:pt idx="5">
                  <c:v>2175527</c:v>
                </c:pt>
                <c:pt idx="6">
                  <c:v>2191350</c:v>
                </c:pt>
                <c:pt idx="7">
                  <c:v>2419045</c:v>
                </c:pt>
                <c:pt idx="8">
                  <c:v>2567240</c:v>
                </c:pt>
                <c:pt idx="9">
                  <c:v>2639252</c:v>
                </c:pt>
                <c:pt idx="10">
                  <c:v>2578120</c:v>
                </c:pt>
                <c:pt idx="11">
                  <c:v>2543218</c:v>
                </c:pt>
                <c:pt idx="12">
                  <c:v>2523606</c:v>
                </c:pt>
              </c:numCache>
            </c:numRef>
          </c:val>
          <c:extLst>
            <c:ext xmlns:c16="http://schemas.microsoft.com/office/drawing/2014/chart" uri="{C3380CC4-5D6E-409C-BE32-E72D297353CC}">
              <c16:uniqueId val="{00000000-6938-48CA-9DB9-1D736DE9A8BC}"/>
            </c:ext>
          </c:extLst>
        </c:ser>
        <c:ser>
          <c:idx val="1"/>
          <c:order val="1"/>
          <c:tx>
            <c:strRef>
              <c:f>Sheet1!$C$1</c:f>
              <c:strCache>
                <c:ptCount val="1"/>
                <c:pt idx="0">
                  <c:v>CalFresh Persons</c:v>
                </c:pt>
              </c:strCache>
            </c:strRef>
          </c:tx>
          <c:spPr>
            <a:solidFill>
              <a:schemeClr val="accent3">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mmm\-yy</c:formatCode>
                <c:ptCount val="13"/>
                <c:pt idx="0">
                  <c:v>43709</c:v>
                </c:pt>
                <c:pt idx="1">
                  <c:v>43739</c:v>
                </c:pt>
                <c:pt idx="2">
                  <c:v>43770</c:v>
                </c:pt>
                <c:pt idx="3">
                  <c:v>43800</c:v>
                </c:pt>
                <c:pt idx="4">
                  <c:v>43831</c:v>
                </c:pt>
                <c:pt idx="5">
                  <c:v>43862</c:v>
                </c:pt>
                <c:pt idx="6">
                  <c:v>43891</c:v>
                </c:pt>
                <c:pt idx="7">
                  <c:v>43922</c:v>
                </c:pt>
                <c:pt idx="8">
                  <c:v>43952</c:v>
                </c:pt>
                <c:pt idx="9">
                  <c:v>43983</c:v>
                </c:pt>
                <c:pt idx="10">
                  <c:v>44013</c:v>
                </c:pt>
                <c:pt idx="11">
                  <c:v>44044</c:v>
                </c:pt>
                <c:pt idx="12">
                  <c:v>44075</c:v>
                </c:pt>
              </c:numCache>
            </c:numRef>
          </c:cat>
          <c:val>
            <c:numRef>
              <c:f>Sheet1!$C$2:$C$14</c:f>
              <c:numCache>
                <c:formatCode>#,##0</c:formatCode>
                <c:ptCount val="13"/>
                <c:pt idx="0">
                  <c:v>4051626</c:v>
                </c:pt>
                <c:pt idx="1">
                  <c:v>4073801</c:v>
                </c:pt>
                <c:pt idx="2">
                  <c:v>4075278</c:v>
                </c:pt>
                <c:pt idx="3">
                  <c:v>4092323</c:v>
                </c:pt>
                <c:pt idx="4">
                  <c:v>4075962</c:v>
                </c:pt>
                <c:pt idx="5">
                  <c:v>4063062</c:v>
                </c:pt>
                <c:pt idx="6">
                  <c:v>4077117</c:v>
                </c:pt>
                <c:pt idx="7">
                  <c:v>4487411</c:v>
                </c:pt>
                <c:pt idx="8">
                  <c:v>4727883</c:v>
                </c:pt>
                <c:pt idx="9">
                  <c:v>4840876</c:v>
                </c:pt>
                <c:pt idx="10">
                  <c:v>4684911</c:v>
                </c:pt>
                <c:pt idx="11">
                  <c:v>4631075</c:v>
                </c:pt>
                <c:pt idx="12">
                  <c:v>4666504</c:v>
                </c:pt>
              </c:numCache>
            </c:numRef>
          </c:val>
          <c:extLst>
            <c:ext xmlns:c16="http://schemas.microsoft.com/office/drawing/2014/chart" uri="{C3380CC4-5D6E-409C-BE32-E72D297353CC}">
              <c16:uniqueId val="{00000001-6938-48CA-9DB9-1D736DE9A8BC}"/>
            </c:ext>
          </c:extLst>
        </c:ser>
        <c:dLbls>
          <c:dLblPos val="outEnd"/>
          <c:showLegendKey val="0"/>
          <c:showVal val="1"/>
          <c:showCatName val="0"/>
          <c:showSerName val="0"/>
          <c:showPercent val="0"/>
          <c:showBubbleSize val="0"/>
        </c:dLbls>
        <c:gapWidth val="219"/>
        <c:overlap val="-27"/>
        <c:axId val="208488856"/>
        <c:axId val="208491152"/>
      </c:barChart>
      <c:dateAx>
        <c:axId val="208488856"/>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491152"/>
        <c:crosses val="autoZero"/>
        <c:auto val="1"/>
        <c:lblOffset val="100"/>
        <c:baseTimeUnit val="months"/>
      </c:dateAx>
      <c:valAx>
        <c:axId val="208491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488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a:t>
            </a:r>
            <a:r>
              <a:rPr lang="en-US" baseline="0" dirty="0"/>
              <a:t> </a:t>
            </a:r>
            <a:r>
              <a:rPr lang="en-US" dirty="0"/>
              <a:t>Change:</a:t>
            </a:r>
            <a:r>
              <a:rPr lang="en-US" baseline="0" dirty="0"/>
              <a:t> </a:t>
            </a:r>
            <a:r>
              <a:rPr lang="en-US" dirty="0"/>
              <a:t>January 2020 to September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'Jan20-Sep20 Comparison'!$G$2</c:f>
              <c:strCache>
                <c:ptCount val="1"/>
                <c:pt idx="0">
                  <c:v>% change btwn Jan20 &amp; Sep20</c:v>
                </c:pt>
              </c:strCache>
            </c:strRef>
          </c:tx>
          <c:spPr>
            <a:solidFill>
              <a:schemeClr val="accent3"/>
            </a:solidFill>
            <a:ln>
              <a:noFill/>
            </a:ln>
            <a:effectLst/>
          </c:spPr>
          <c:invertIfNegative val="0"/>
          <c:dLbls>
            <c:dLbl>
              <c:idx val="1"/>
              <c:layout>
                <c:manualLayout>
                  <c:x val="-1.9940553083439171E-17"/>
                  <c:y val="7.803027820559033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00-45A0-9DD7-6857C30D18D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'Jan20-Sep20 Comparison'!$A$3:$A$17</c:f>
              <c:strCache>
                <c:ptCount val="15"/>
                <c:pt idx="0">
                  <c:v>Caseload</c:v>
                </c:pt>
                <c:pt idx="1">
                  <c:v>0-1 year</c:v>
                </c:pt>
                <c:pt idx="2">
                  <c:v>2-4 year</c:v>
                </c:pt>
                <c:pt idx="3">
                  <c:v>5-7 year</c:v>
                </c:pt>
                <c:pt idx="4">
                  <c:v>8-11 year</c:v>
                </c:pt>
                <c:pt idx="5">
                  <c:v>12-15 year</c:v>
                </c:pt>
                <c:pt idx="6">
                  <c:v>16-17 year</c:v>
                </c:pt>
                <c:pt idx="7">
                  <c:v>18-59 year</c:v>
                </c:pt>
                <c:pt idx="8">
                  <c:v>60+ year</c:v>
                </c:pt>
                <c:pt idx="9">
                  <c:v>White</c:v>
                </c:pt>
                <c:pt idx="10">
                  <c:v>Non-White</c:v>
                </c:pt>
                <c:pt idx="11">
                  <c:v>English Speakers</c:v>
                </c:pt>
                <c:pt idx="12">
                  <c:v>Non-English Speakers</c:v>
                </c:pt>
                <c:pt idx="13">
                  <c:v>Male</c:v>
                </c:pt>
                <c:pt idx="14">
                  <c:v>Female</c:v>
                </c:pt>
              </c:strCache>
            </c:strRef>
          </c:cat>
          <c:val>
            <c:numRef>
              <c:f>'Jan20-Sep20 Comparison'!$G$3:$G$17</c:f>
              <c:numCache>
                <c:formatCode>0.00%</c:formatCode>
                <c:ptCount val="15"/>
                <c:pt idx="0">
                  <c:v>0.10407448963337515</c:v>
                </c:pt>
                <c:pt idx="1">
                  <c:v>-6.6946909543826871E-3</c:v>
                </c:pt>
                <c:pt idx="2">
                  <c:v>3.5401382101913376E-2</c:v>
                </c:pt>
                <c:pt idx="3">
                  <c:v>5.468498545309966E-2</c:v>
                </c:pt>
                <c:pt idx="4">
                  <c:v>6.3299930779129682E-2</c:v>
                </c:pt>
                <c:pt idx="5">
                  <c:v>0.10554968697303897</c:v>
                </c:pt>
                <c:pt idx="6">
                  <c:v>0.10521628728390828</c:v>
                </c:pt>
                <c:pt idx="7">
                  <c:v>0.11495766948082538</c:v>
                </c:pt>
                <c:pt idx="8">
                  <c:v>0.1682563882132482</c:v>
                </c:pt>
                <c:pt idx="9">
                  <c:v>6.1613274379571203E-2</c:v>
                </c:pt>
                <c:pt idx="10">
                  <c:v>0.11499959233100752</c:v>
                </c:pt>
                <c:pt idx="11">
                  <c:v>0.1015491622629313</c:v>
                </c:pt>
                <c:pt idx="12">
                  <c:v>0.11099114521505582</c:v>
                </c:pt>
                <c:pt idx="13">
                  <c:v>9.7401050034206821E-2</c:v>
                </c:pt>
                <c:pt idx="14">
                  <c:v>0.10960002673171383</c:v>
                </c:pt>
              </c:numCache>
            </c:numRef>
          </c:val>
          <c:extLst xmlns:c15="http://schemas.microsoft.com/office/drawing/2012/chart">
            <c:ext xmlns:c16="http://schemas.microsoft.com/office/drawing/2014/chart" uri="{C3380CC4-5D6E-409C-BE32-E72D297353CC}">
              <c16:uniqueId val="{00000001-BF00-45A0-9DD7-6857C30D18DF}"/>
            </c:ext>
          </c:extLst>
        </c:ser>
        <c:dLbls>
          <c:showLegendKey val="0"/>
          <c:showVal val="0"/>
          <c:showCatName val="0"/>
          <c:showSerName val="0"/>
          <c:showPercent val="0"/>
          <c:showBubbleSize val="0"/>
        </c:dLbls>
        <c:gapWidth val="150"/>
        <c:axId val="490562408"/>
        <c:axId val="490556504"/>
        <c:extLst/>
      </c:barChart>
      <c:catAx>
        <c:axId val="490562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0556504"/>
        <c:crosses val="autoZero"/>
        <c:auto val="1"/>
        <c:lblAlgn val="ctr"/>
        <c:lblOffset val="100"/>
        <c:noMultiLvlLbl val="0"/>
      </c:catAx>
      <c:valAx>
        <c:axId val="49055650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056240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45223798407824E-2"/>
          <c:y val="3.8647337649367675E-2"/>
          <c:w val="0.90899347716861489"/>
          <c:h val="0.87984800004868957"/>
        </c:manualLayout>
      </c:layout>
      <c:lineChart>
        <c:grouping val="standard"/>
        <c:varyColors val="0"/>
        <c:ser>
          <c:idx val="0"/>
          <c:order val="0"/>
          <c:tx>
            <c:strRef>
              <c:f>RECIPIENTS!$D$2</c:f>
              <c:strCache>
                <c:ptCount val="1"/>
                <c:pt idx="0">
                  <c:v>SAWS</c:v>
                </c:pt>
              </c:strCache>
            </c:strRef>
          </c:tx>
          <c:spPr>
            <a:ln w="28575" cap="rnd">
              <a:solidFill>
                <a:schemeClr val="accent2"/>
              </a:solidFill>
              <a:round/>
            </a:ln>
            <a:effectLst/>
          </c:spPr>
          <c:marker>
            <c:symbol val="circle"/>
            <c:size val="8"/>
            <c:spPr>
              <a:solidFill>
                <a:schemeClr val="bg1"/>
              </a:solidFill>
              <a:ln w="9525">
                <a:solidFill>
                  <a:schemeClr val="tx1"/>
                </a:solidFill>
              </a:ln>
              <a:effectLst/>
            </c:spPr>
          </c:marker>
          <c:dLbls>
            <c:dLbl>
              <c:idx val="0"/>
              <c:layout>
                <c:manualLayout>
                  <c:x val="-3.4722217475637532E-3"/>
                  <c:y val="1.4053577327042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06-4D5D-A54D-0C02A7A69010}"/>
                </c:ext>
              </c:extLst>
            </c:dLbl>
            <c:dLbl>
              <c:idx val="1"/>
              <c:layout>
                <c:manualLayout>
                  <c:x val="-2.4305552232946163E-2"/>
                  <c:y val="4.2160731981128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906-4D5D-A54D-0C02A7A69010}"/>
                </c:ext>
              </c:extLst>
            </c:dLbl>
            <c:dLbl>
              <c:idx val="2"/>
              <c:layout>
                <c:manualLayout>
                  <c:x val="-2.6041663106728064E-2"/>
                  <c:y val="4.21607319811283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906-4D5D-A54D-0C02A7A69010}"/>
                </c:ext>
              </c:extLst>
            </c:dLbl>
            <c:dLbl>
              <c:idx val="3"/>
              <c:layout>
                <c:manualLayout>
                  <c:x val="-3.4722217475637342E-2"/>
                  <c:y val="4.21607319811283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906-4D5D-A54D-0C02A7A69010}"/>
                </c:ext>
              </c:extLst>
            </c:dLbl>
            <c:dLbl>
              <c:idx val="4"/>
              <c:layout>
                <c:manualLayout>
                  <c:x val="-3.2986106601855504E-2"/>
                  <c:y val="3.8647337649367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906-4D5D-A54D-0C02A7A69010}"/>
                </c:ext>
              </c:extLst>
            </c:dLbl>
            <c:dLbl>
              <c:idx val="5"/>
              <c:layout>
                <c:manualLayout>
                  <c:x val="-3.4722217475637376E-2"/>
                  <c:y val="3.51339433176069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906-4D5D-A54D-0C02A7A69010}"/>
                </c:ext>
              </c:extLst>
            </c:dLbl>
            <c:dLbl>
              <c:idx val="6"/>
              <c:layout>
                <c:manualLayout>
                  <c:x val="-4.1666660970764914E-2"/>
                  <c:y val="4.21607319811283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906-4D5D-A54D-0C02A7A69010}"/>
                </c:ext>
              </c:extLst>
            </c:dLbl>
            <c:dLbl>
              <c:idx val="7"/>
              <c:layout>
                <c:manualLayout>
                  <c:x val="-5.0347215339674192E-2"/>
                  <c:y val="3.8647337649367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906-4D5D-A54D-0C02A7A69010}"/>
                </c:ext>
              </c:extLst>
            </c:dLbl>
            <c:dLbl>
              <c:idx val="8"/>
              <c:layout>
                <c:manualLayout>
                  <c:x val="-2.7777773980510026E-2"/>
                  <c:y val="3.8647337649367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906-4D5D-A54D-0C02A7A69010}"/>
                </c:ext>
              </c:extLst>
            </c:dLbl>
            <c:dLbl>
              <c:idx val="9"/>
              <c:layout>
                <c:manualLayout>
                  <c:x val="-2.6041663106728032E-2"/>
                  <c:y val="3.16205489858462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906-4D5D-A54D-0C02A7A69010}"/>
                </c:ext>
              </c:extLst>
            </c:dLbl>
            <c:dLbl>
              <c:idx val="10"/>
              <c:layout>
                <c:manualLayout>
                  <c:x val="-2.951388485429177E-2"/>
                  <c:y val="3.51339433176069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906-4D5D-A54D-0C02A7A69010}"/>
                </c:ext>
              </c:extLst>
            </c:dLbl>
            <c:dLbl>
              <c:idx val="11"/>
              <c:layout>
                <c:manualLayout>
                  <c:x val="-3.9930550096982979E-2"/>
                  <c:y val="3.51339433176069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906-4D5D-A54D-0C02A7A69010}"/>
                </c:ext>
              </c:extLst>
            </c:dLbl>
            <c:dLbl>
              <c:idx val="12"/>
              <c:layout>
                <c:manualLayout>
                  <c:x val="-3.6458328349419374E-2"/>
                  <c:y val="3.8647337649367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906-4D5D-A54D-0C02A7A69010}"/>
                </c:ext>
              </c:extLst>
            </c:dLbl>
            <c:dLbl>
              <c:idx val="13"/>
              <c:layout>
                <c:manualLayout>
                  <c:x val="-3.2986106601855504E-2"/>
                  <c:y val="3.51339433176069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906-4D5D-A54D-0C02A7A69010}"/>
                </c:ext>
              </c:extLst>
            </c:dLbl>
            <c:dLbl>
              <c:idx val="14"/>
              <c:layout>
                <c:manualLayout>
                  <c:x val="-3.9972449707184506E-2"/>
                  <c:y val="-4.21607319811283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906-4D5D-A54D-0C02A7A69010}"/>
                </c:ext>
              </c:extLst>
            </c:dLbl>
            <c:dLbl>
              <c:idx val="15"/>
              <c:layout>
                <c:manualLayout>
                  <c:x val="-3.3755270183513285E-2"/>
                  <c:y val="3.51339433176069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906-4D5D-A54D-0C02A7A6901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RECIPIENTS!$A$3:$A$18</c:f>
              <c:numCache>
                <c:formatCode>mmm\-yy</c:formatCode>
                <c:ptCount val="16"/>
                <c:pt idx="0">
                  <c:v>43617</c:v>
                </c:pt>
                <c:pt idx="1">
                  <c:v>43647</c:v>
                </c:pt>
                <c:pt idx="2">
                  <c:v>43678</c:v>
                </c:pt>
                <c:pt idx="3">
                  <c:v>43709</c:v>
                </c:pt>
                <c:pt idx="4">
                  <c:v>43739</c:v>
                </c:pt>
                <c:pt idx="5">
                  <c:v>43770</c:v>
                </c:pt>
                <c:pt idx="6">
                  <c:v>43800</c:v>
                </c:pt>
                <c:pt idx="7">
                  <c:v>43831</c:v>
                </c:pt>
                <c:pt idx="8">
                  <c:v>43862</c:v>
                </c:pt>
                <c:pt idx="9">
                  <c:v>43891</c:v>
                </c:pt>
                <c:pt idx="10">
                  <c:v>43922</c:v>
                </c:pt>
                <c:pt idx="11">
                  <c:v>43952</c:v>
                </c:pt>
                <c:pt idx="12">
                  <c:v>43983</c:v>
                </c:pt>
                <c:pt idx="13">
                  <c:v>44013</c:v>
                </c:pt>
                <c:pt idx="14">
                  <c:v>44044</c:v>
                </c:pt>
                <c:pt idx="15">
                  <c:v>44075</c:v>
                </c:pt>
              </c:numCache>
            </c:numRef>
          </c:cat>
          <c:val>
            <c:numRef>
              <c:f>RECIPIENTS!$D$3:$D$18</c:f>
              <c:numCache>
                <c:formatCode>_(* #,##0_);_(* \(#,##0\);_(* "-"??_);_(@_)</c:formatCode>
                <c:ptCount val="16"/>
                <c:pt idx="0">
                  <c:v>186093</c:v>
                </c:pt>
                <c:pt idx="1">
                  <c:v>277074</c:v>
                </c:pt>
                <c:pt idx="2">
                  <c:v>333915</c:v>
                </c:pt>
                <c:pt idx="3">
                  <c:v>372342</c:v>
                </c:pt>
                <c:pt idx="4">
                  <c:v>405434</c:v>
                </c:pt>
                <c:pt idx="5">
                  <c:v>433146</c:v>
                </c:pt>
                <c:pt idx="6">
                  <c:v>456528</c:v>
                </c:pt>
                <c:pt idx="7">
                  <c:v>472040</c:v>
                </c:pt>
                <c:pt idx="8">
                  <c:v>479959</c:v>
                </c:pt>
                <c:pt idx="9">
                  <c:v>488466</c:v>
                </c:pt>
                <c:pt idx="10">
                  <c:v>515238</c:v>
                </c:pt>
                <c:pt idx="11">
                  <c:v>543016</c:v>
                </c:pt>
                <c:pt idx="12">
                  <c:v>556267</c:v>
                </c:pt>
                <c:pt idx="13">
                  <c:v>560473</c:v>
                </c:pt>
                <c:pt idx="14">
                  <c:v>567193</c:v>
                </c:pt>
                <c:pt idx="15">
                  <c:v>572348</c:v>
                </c:pt>
              </c:numCache>
            </c:numRef>
          </c:val>
          <c:smooth val="0"/>
          <c:extLst>
            <c:ext xmlns:c16="http://schemas.microsoft.com/office/drawing/2014/chart" uri="{C3380CC4-5D6E-409C-BE32-E72D297353CC}">
              <c16:uniqueId val="{00000010-9906-4D5D-A54D-0C02A7A69010}"/>
            </c:ext>
          </c:extLst>
        </c:ser>
        <c:dLbls>
          <c:showLegendKey val="0"/>
          <c:showVal val="0"/>
          <c:showCatName val="0"/>
          <c:showSerName val="0"/>
          <c:showPercent val="0"/>
          <c:showBubbleSize val="0"/>
        </c:dLbls>
        <c:marker val="1"/>
        <c:smooth val="0"/>
        <c:axId val="805995392"/>
        <c:axId val="805995720"/>
      </c:lineChart>
      <c:dateAx>
        <c:axId val="80599539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5995720"/>
        <c:crosses val="autoZero"/>
        <c:auto val="1"/>
        <c:lblOffset val="100"/>
        <c:baseTimeUnit val="months"/>
      </c:dateAx>
      <c:valAx>
        <c:axId val="80599572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599539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7.7763214495859267E-2"/>
          <c:y val="3.8647337649367675E-2"/>
          <c:w val="0.8949931991983141"/>
          <c:h val="0.87984800004868957"/>
        </c:manualLayout>
      </c:layout>
      <c:lineChart>
        <c:grouping val="standard"/>
        <c:varyColors val="0"/>
        <c:ser>
          <c:idx val="0"/>
          <c:order val="0"/>
          <c:tx>
            <c:strRef>
              <c:f>HOUSEHOLDS!$B$1</c:f>
              <c:strCache>
                <c:ptCount val="1"/>
                <c:pt idx="0">
                  <c:v>SSI-Only HH</c:v>
                </c:pt>
              </c:strCache>
            </c:strRef>
          </c:tx>
          <c:spPr>
            <a:ln w="28575" cap="rnd">
              <a:solidFill>
                <a:schemeClr val="accent3"/>
              </a:solidFill>
              <a:round/>
            </a:ln>
            <a:effectLst/>
          </c:spPr>
          <c:marker>
            <c:symbol val="circle"/>
            <c:size val="8"/>
            <c:spPr>
              <a:solidFill>
                <a:schemeClr val="accent3"/>
              </a:solidFill>
              <a:ln w="9525">
                <a:solidFill>
                  <a:schemeClr val="accent3"/>
                </a:solidFill>
              </a:ln>
              <a:effectLst/>
            </c:spPr>
          </c:marker>
          <c:dLbls>
            <c:dLbl>
              <c:idx val="0"/>
              <c:layout>
                <c:manualLayout>
                  <c:x val="-3.4722217475637532E-3"/>
                  <c:y val="1.4053577327042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F8-433C-B3AE-D734BFC658B3}"/>
                </c:ext>
              </c:extLst>
            </c:dLbl>
            <c:dLbl>
              <c:idx val="1"/>
              <c:layout>
                <c:manualLayout>
                  <c:x val="-2.4305552232946163E-2"/>
                  <c:y val="4.2160731981128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F8-433C-B3AE-D734BFC658B3}"/>
                </c:ext>
              </c:extLst>
            </c:dLbl>
            <c:dLbl>
              <c:idx val="2"/>
              <c:layout>
                <c:manualLayout>
                  <c:x val="-2.6041663106728064E-2"/>
                  <c:y val="4.21607319811283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CF8-433C-B3AE-D734BFC658B3}"/>
                </c:ext>
              </c:extLst>
            </c:dLbl>
            <c:dLbl>
              <c:idx val="3"/>
              <c:layout>
                <c:manualLayout>
                  <c:x val="-3.4722217475637342E-2"/>
                  <c:y val="4.21607319811283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CF8-433C-B3AE-D734BFC658B3}"/>
                </c:ext>
              </c:extLst>
            </c:dLbl>
            <c:dLbl>
              <c:idx val="4"/>
              <c:layout>
                <c:manualLayout>
                  <c:x val="-3.2986106601855504E-2"/>
                  <c:y val="3.8647337649367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CF8-433C-B3AE-D734BFC658B3}"/>
                </c:ext>
              </c:extLst>
            </c:dLbl>
            <c:dLbl>
              <c:idx val="5"/>
              <c:layout>
                <c:manualLayout>
                  <c:x val="-3.4722217475637376E-2"/>
                  <c:y val="3.51339433176069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CF8-433C-B3AE-D734BFC658B3}"/>
                </c:ext>
              </c:extLst>
            </c:dLbl>
            <c:dLbl>
              <c:idx val="6"/>
              <c:layout>
                <c:manualLayout>
                  <c:x val="-4.1666660970764914E-2"/>
                  <c:y val="4.21607319811283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CF8-433C-B3AE-D734BFC658B3}"/>
                </c:ext>
              </c:extLst>
            </c:dLbl>
            <c:dLbl>
              <c:idx val="7"/>
              <c:layout>
                <c:manualLayout>
                  <c:x val="-5.0347215339674192E-2"/>
                  <c:y val="3.8647337649367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CF8-433C-B3AE-D734BFC658B3}"/>
                </c:ext>
              </c:extLst>
            </c:dLbl>
            <c:dLbl>
              <c:idx val="8"/>
              <c:layout>
                <c:manualLayout>
                  <c:x val="-2.7777773980510026E-2"/>
                  <c:y val="3.8647337649367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CF8-433C-B3AE-D734BFC658B3}"/>
                </c:ext>
              </c:extLst>
            </c:dLbl>
            <c:dLbl>
              <c:idx val="9"/>
              <c:layout>
                <c:manualLayout>
                  <c:x val="-2.6041663106728032E-2"/>
                  <c:y val="3.16205489858462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CF8-433C-B3AE-D734BFC658B3}"/>
                </c:ext>
              </c:extLst>
            </c:dLbl>
            <c:dLbl>
              <c:idx val="10"/>
              <c:layout>
                <c:manualLayout>
                  <c:x val="-2.951388485429177E-2"/>
                  <c:y val="3.51339433176069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CF8-433C-B3AE-D734BFC658B3}"/>
                </c:ext>
              </c:extLst>
            </c:dLbl>
            <c:dLbl>
              <c:idx val="11"/>
              <c:layout>
                <c:manualLayout>
                  <c:x val="-3.9930550096982979E-2"/>
                  <c:y val="3.51339433176069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CF8-433C-B3AE-D734BFC658B3}"/>
                </c:ext>
              </c:extLst>
            </c:dLbl>
            <c:dLbl>
              <c:idx val="12"/>
              <c:layout>
                <c:manualLayout>
                  <c:x val="-3.6458328349419374E-2"/>
                  <c:y val="3.8647337649367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CF8-433C-B3AE-D734BFC658B3}"/>
                </c:ext>
              </c:extLst>
            </c:dLbl>
            <c:dLbl>
              <c:idx val="13"/>
              <c:layout>
                <c:manualLayout>
                  <c:x val="-3.2986106601855504E-2"/>
                  <c:y val="3.51339433176069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CF8-433C-B3AE-D734BFC658B3}"/>
                </c:ext>
              </c:extLst>
            </c:dLbl>
            <c:dLbl>
              <c:idx val="14"/>
              <c:layout>
                <c:manualLayout>
                  <c:x val="-4.4783170759468569E-2"/>
                  <c:y val="-4.21607319811283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CF8-433C-B3AE-D734BFC658B3}"/>
                </c:ext>
              </c:extLst>
            </c:dLbl>
            <c:dLbl>
              <c:idx val="15"/>
              <c:layout>
                <c:manualLayout>
                  <c:x val="-2.3968116769974165E-2"/>
                  <c:y val="3.86473376493676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CF8-433C-B3AE-D734BFC658B3}"/>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HOUSEHOLDS!$A$2:$A$17</c:f>
              <c:numCache>
                <c:formatCode>mmm\-yy</c:formatCode>
                <c:ptCount val="16"/>
                <c:pt idx="0">
                  <c:v>43617</c:v>
                </c:pt>
                <c:pt idx="1">
                  <c:v>43647</c:v>
                </c:pt>
                <c:pt idx="2">
                  <c:v>43678</c:v>
                </c:pt>
                <c:pt idx="3">
                  <c:v>43709</c:v>
                </c:pt>
                <c:pt idx="4">
                  <c:v>43739</c:v>
                </c:pt>
                <c:pt idx="5">
                  <c:v>43770</c:v>
                </c:pt>
                <c:pt idx="6">
                  <c:v>43800</c:v>
                </c:pt>
                <c:pt idx="7">
                  <c:v>43831</c:v>
                </c:pt>
                <c:pt idx="8">
                  <c:v>43862</c:v>
                </c:pt>
                <c:pt idx="9">
                  <c:v>43891</c:v>
                </c:pt>
                <c:pt idx="10">
                  <c:v>43922</c:v>
                </c:pt>
                <c:pt idx="11">
                  <c:v>43952</c:v>
                </c:pt>
                <c:pt idx="12">
                  <c:v>43983</c:v>
                </c:pt>
                <c:pt idx="13">
                  <c:v>44013</c:v>
                </c:pt>
                <c:pt idx="14">
                  <c:v>44044</c:v>
                </c:pt>
                <c:pt idx="15">
                  <c:v>44075</c:v>
                </c:pt>
              </c:numCache>
            </c:numRef>
          </c:cat>
          <c:val>
            <c:numRef>
              <c:f>HOUSEHOLDS!$B$2:$B$17</c:f>
              <c:numCache>
                <c:formatCode>_(* #,##0_);_(* \(#,##0\);_(* "-"??_);_(@_)</c:formatCode>
                <c:ptCount val="16"/>
                <c:pt idx="0">
                  <c:v>133433</c:v>
                </c:pt>
                <c:pt idx="1">
                  <c:v>198733</c:v>
                </c:pt>
                <c:pt idx="2">
                  <c:v>240026</c:v>
                </c:pt>
                <c:pt idx="3">
                  <c:v>265670</c:v>
                </c:pt>
                <c:pt idx="4">
                  <c:v>286677</c:v>
                </c:pt>
                <c:pt idx="5">
                  <c:v>302155</c:v>
                </c:pt>
                <c:pt idx="6">
                  <c:v>317199</c:v>
                </c:pt>
                <c:pt idx="7">
                  <c:v>327843</c:v>
                </c:pt>
                <c:pt idx="8">
                  <c:v>334340</c:v>
                </c:pt>
                <c:pt idx="9">
                  <c:v>342373</c:v>
                </c:pt>
                <c:pt idx="10">
                  <c:v>361817</c:v>
                </c:pt>
                <c:pt idx="11">
                  <c:v>382735</c:v>
                </c:pt>
                <c:pt idx="12">
                  <c:v>396963</c:v>
                </c:pt>
                <c:pt idx="13">
                  <c:v>403025</c:v>
                </c:pt>
                <c:pt idx="14">
                  <c:v>409123</c:v>
                </c:pt>
                <c:pt idx="15">
                  <c:v>415000</c:v>
                </c:pt>
              </c:numCache>
            </c:numRef>
          </c:val>
          <c:smooth val="0"/>
          <c:extLst>
            <c:ext xmlns:c16="http://schemas.microsoft.com/office/drawing/2014/chart" uri="{C3380CC4-5D6E-409C-BE32-E72D297353CC}">
              <c16:uniqueId val="{00000010-2CF8-433C-B3AE-D734BFC658B3}"/>
            </c:ext>
          </c:extLst>
        </c:ser>
        <c:dLbls>
          <c:showLegendKey val="0"/>
          <c:showVal val="0"/>
          <c:showCatName val="0"/>
          <c:showSerName val="0"/>
          <c:showPercent val="0"/>
          <c:showBubbleSize val="0"/>
        </c:dLbls>
        <c:marker val="1"/>
        <c:smooth val="0"/>
        <c:axId val="805995392"/>
        <c:axId val="805995720"/>
      </c:lineChart>
      <c:dateAx>
        <c:axId val="80599539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5995720"/>
        <c:crosses val="autoZero"/>
        <c:auto val="1"/>
        <c:lblOffset val="100"/>
        <c:baseTimeUnit val="months"/>
      </c:dateAx>
      <c:valAx>
        <c:axId val="80599572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599539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CalFresh 30-Day</a:t>
            </a:r>
            <a:r>
              <a:rPr lang="en-US" baseline="0" dirty="0"/>
              <a:t> Timeliness </a:t>
            </a:r>
            <a:r>
              <a:rPr lang="en-US" dirty="0"/>
              <a:t>Statewide (Jan-Sep</a:t>
            </a:r>
            <a:r>
              <a:rPr lang="en-US" baseline="0" dirty="0"/>
              <a:t> 2020)</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Statewide</c:v>
                </c:pt>
              </c:strCache>
            </c:strRef>
          </c:tx>
          <c:spPr>
            <a:ln w="28575" cap="rnd">
              <a:solidFill>
                <a:schemeClr val="accent3"/>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Sheet1!$B$2:$B$10</c:f>
              <c:numCache>
                <c:formatCode>0%</c:formatCode>
                <c:ptCount val="9"/>
                <c:pt idx="0">
                  <c:v>0.96</c:v>
                </c:pt>
                <c:pt idx="1">
                  <c:v>0.97</c:v>
                </c:pt>
                <c:pt idx="2">
                  <c:v>0.97</c:v>
                </c:pt>
                <c:pt idx="3">
                  <c:v>0.98</c:v>
                </c:pt>
                <c:pt idx="4">
                  <c:v>0.95</c:v>
                </c:pt>
                <c:pt idx="5">
                  <c:v>0.92</c:v>
                </c:pt>
                <c:pt idx="6">
                  <c:v>0.94</c:v>
                </c:pt>
                <c:pt idx="7">
                  <c:v>0.97</c:v>
                </c:pt>
                <c:pt idx="8">
                  <c:v>1</c:v>
                </c:pt>
              </c:numCache>
            </c:numRef>
          </c:val>
          <c:smooth val="0"/>
          <c:extLst>
            <c:ext xmlns:c16="http://schemas.microsoft.com/office/drawing/2014/chart" uri="{C3380CC4-5D6E-409C-BE32-E72D297353CC}">
              <c16:uniqueId val="{00000000-C9A1-4C65-9D62-8C6C1EA77398}"/>
            </c:ext>
          </c:extLst>
        </c:ser>
        <c:dLbls>
          <c:showLegendKey val="0"/>
          <c:showVal val="0"/>
          <c:showCatName val="0"/>
          <c:showSerName val="0"/>
          <c:showPercent val="0"/>
          <c:showBubbleSize val="0"/>
        </c:dLbls>
        <c:smooth val="0"/>
        <c:axId val="600966752"/>
        <c:axId val="600970032"/>
      </c:lineChart>
      <c:catAx>
        <c:axId val="60096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970032"/>
        <c:crosses val="autoZero"/>
        <c:auto val="1"/>
        <c:lblAlgn val="ctr"/>
        <c:lblOffset val="100"/>
        <c:noMultiLvlLbl val="0"/>
      </c:catAx>
      <c:valAx>
        <c:axId val="600970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966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dirty="0"/>
              <a:t>CalFresh 30-Day Timeliness 'Big 6' Counties (Jan-Sep 2020)</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Los Angeles</c:v>
                </c:pt>
              </c:strCache>
            </c:strRef>
          </c:tx>
          <c:spPr>
            <a:ln w="28575" cap="rnd">
              <a:solidFill>
                <a:schemeClr val="accent1"/>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Sheet1!$B$2:$B$10</c:f>
              <c:numCache>
                <c:formatCode>0%</c:formatCode>
                <c:ptCount val="9"/>
                <c:pt idx="0">
                  <c:v>0.98</c:v>
                </c:pt>
                <c:pt idx="1">
                  <c:v>0.98</c:v>
                </c:pt>
                <c:pt idx="2">
                  <c:v>0.99</c:v>
                </c:pt>
                <c:pt idx="3">
                  <c:v>0.99</c:v>
                </c:pt>
                <c:pt idx="4">
                  <c:v>0.95</c:v>
                </c:pt>
                <c:pt idx="5">
                  <c:v>0.95</c:v>
                </c:pt>
                <c:pt idx="6">
                  <c:v>0.97</c:v>
                </c:pt>
                <c:pt idx="7">
                  <c:v>0.97</c:v>
                </c:pt>
                <c:pt idx="8">
                  <c:v>1</c:v>
                </c:pt>
              </c:numCache>
            </c:numRef>
          </c:val>
          <c:smooth val="0"/>
          <c:extLst>
            <c:ext xmlns:c16="http://schemas.microsoft.com/office/drawing/2014/chart" uri="{C3380CC4-5D6E-409C-BE32-E72D297353CC}">
              <c16:uniqueId val="{00000000-26E2-45E2-B830-014B7D17CF9B}"/>
            </c:ext>
          </c:extLst>
        </c:ser>
        <c:ser>
          <c:idx val="1"/>
          <c:order val="1"/>
          <c:tx>
            <c:strRef>
              <c:f>Sheet1!$C$1</c:f>
              <c:strCache>
                <c:ptCount val="1"/>
                <c:pt idx="0">
                  <c:v>Orange</c:v>
                </c:pt>
              </c:strCache>
            </c:strRef>
          </c:tx>
          <c:spPr>
            <a:ln w="28575" cap="rnd">
              <a:solidFill>
                <a:schemeClr val="accent2"/>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Sheet1!$C$2:$C$10</c:f>
              <c:numCache>
                <c:formatCode>0%</c:formatCode>
                <c:ptCount val="9"/>
                <c:pt idx="0">
                  <c:v>0.98</c:v>
                </c:pt>
                <c:pt idx="1">
                  <c:v>0.97</c:v>
                </c:pt>
                <c:pt idx="2">
                  <c:v>0.98</c:v>
                </c:pt>
                <c:pt idx="3">
                  <c:v>0.99</c:v>
                </c:pt>
                <c:pt idx="4">
                  <c:v>0.98</c:v>
                </c:pt>
                <c:pt idx="5">
                  <c:v>0.99</c:v>
                </c:pt>
                <c:pt idx="6">
                  <c:v>0.99</c:v>
                </c:pt>
                <c:pt idx="7">
                  <c:v>1</c:v>
                </c:pt>
                <c:pt idx="8">
                  <c:v>1</c:v>
                </c:pt>
              </c:numCache>
            </c:numRef>
          </c:val>
          <c:smooth val="0"/>
          <c:extLst>
            <c:ext xmlns:c16="http://schemas.microsoft.com/office/drawing/2014/chart" uri="{C3380CC4-5D6E-409C-BE32-E72D297353CC}">
              <c16:uniqueId val="{00000001-26E2-45E2-B830-014B7D17CF9B}"/>
            </c:ext>
          </c:extLst>
        </c:ser>
        <c:ser>
          <c:idx val="2"/>
          <c:order val="2"/>
          <c:tx>
            <c:strRef>
              <c:f>Sheet1!$D$1</c:f>
              <c:strCache>
                <c:ptCount val="1"/>
                <c:pt idx="0">
                  <c:v>Riverside</c:v>
                </c:pt>
              </c:strCache>
            </c:strRef>
          </c:tx>
          <c:spPr>
            <a:ln w="28575" cap="rnd">
              <a:solidFill>
                <a:schemeClr val="accent3"/>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Sheet1!$D$2:$D$10</c:f>
              <c:numCache>
                <c:formatCode>0%</c:formatCode>
                <c:ptCount val="9"/>
                <c:pt idx="0">
                  <c:v>0.96</c:v>
                </c:pt>
                <c:pt idx="1">
                  <c:v>0.95</c:v>
                </c:pt>
                <c:pt idx="2">
                  <c:v>0.95</c:v>
                </c:pt>
                <c:pt idx="3">
                  <c:v>0.99</c:v>
                </c:pt>
                <c:pt idx="4">
                  <c:v>0.99</c:v>
                </c:pt>
                <c:pt idx="5">
                  <c:v>0.98</c:v>
                </c:pt>
                <c:pt idx="6">
                  <c:v>0.99</c:v>
                </c:pt>
                <c:pt idx="7">
                  <c:v>0.99</c:v>
                </c:pt>
                <c:pt idx="8">
                  <c:v>1</c:v>
                </c:pt>
              </c:numCache>
            </c:numRef>
          </c:val>
          <c:smooth val="0"/>
          <c:extLst>
            <c:ext xmlns:c16="http://schemas.microsoft.com/office/drawing/2014/chart" uri="{C3380CC4-5D6E-409C-BE32-E72D297353CC}">
              <c16:uniqueId val="{00000002-26E2-45E2-B830-014B7D17CF9B}"/>
            </c:ext>
          </c:extLst>
        </c:ser>
        <c:ser>
          <c:idx val="3"/>
          <c:order val="3"/>
          <c:tx>
            <c:strRef>
              <c:f>Sheet1!$E$1</c:f>
              <c:strCache>
                <c:ptCount val="1"/>
                <c:pt idx="0">
                  <c:v>Sacramento</c:v>
                </c:pt>
              </c:strCache>
            </c:strRef>
          </c:tx>
          <c:spPr>
            <a:ln w="28575" cap="rnd">
              <a:solidFill>
                <a:schemeClr val="accent4"/>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Sheet1!$E$2:$E$10</c:f>
              <c:numCache>
                <c:formatCode>0%</c:formatCode>
                <c:ptCount val="9"/>
                <c:pt idx="0">
                  <c:v>0.99</c:v>
                </c:pt>
                <c:pt idx="1">
                  <c:v>0.99</c:v>
                </c:pt>
                <c:pt idx="2">
                  <c:v>0.99</c:v>
                </c:pt>
                <c:pt idx="3">
                  <c:v>0.98</c:v>
                </c:pt>
                <c:pt idx="4">
                  <c:v>0.73</c:v>
                </c:pt>
                <c:pt idx="5">
                  <c:v>0.46</c:v>
                </c:pt>
                <c:pt idx="6">
                  <c:v>0.65</c:v>
                </c:pt>
                <c:pt idx="7">
                  <c:v>0.88</c:v>
                </c:pt>
                <c:pt idx="8">
                  <c:v>1</c:v>
                </c:pt>
              </c:numCache>
            </c:numRef>
          </c:val>
          <c:smooth val="0"/>
          <c:extLst>
            <c:ext xmlns:c16="http://schemas.microsoft.com/office/drawing/2014/chart" uri="{C3380CC4-5D6E-409C-BE32-E72D297353CC}">
              <c16:uniqueId val="{00000003-26E2-45E2-B830-014B7D17CF9B}"/>
            </c:ext>
          </c:extLst>
        </c:ser>
        <c:ser>
          <c:idx val="4"/>
          <c:order val="4"/>
          <c:tx>
            <c:strRef>
              <c:f>Sheet1!$F$1</c:f>
              <c:strCache>
                <c:ptCount val="1"/>
                <c:pt idx="0">
                  <c:v>San Bernardino</c:v>
                </c:pt>
              </c:strCache>
            </c:strRef>
          </c:tx>
          <c:spPr>
            <a:ln w="28575" cap="rnd">
              <a:solidFill>
                <a:schemeClr val="accent5"/>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Sheet1!$F$2:$F$10</c:f>
              <c:numCache>
                <c:formatCode>0%</c:formatCode>
                <c:ptCount val="9"/>
                <c:pt idx="0">
                  <c:v>0.99</c:v>
                </c:pt>
                <c:pt idx="1">
                  <c:v>0.99</c:v>
                </c:pt>
                <c:pt idx="2">
                  <c:v>0.99</c:v>
                </c:pt>
                <c:pt idx="3">
                  <c:v>0.99</c:v>
                </c:pt>
                <c:pt idx="4">
                  <c:v>0.97</c:v>
                </c:pt>
                <c:pt idx="5">
                  <c:v>0.97</c:v>
                </c:pt>
                <c:pt idx="6">
                  <c:v>0.98</c:v>
                </c:pt>
                <c:pt idx="7">
                  <c:v>0.98</c:v>
                </c:pt>
                <c:pt idx="8">
                  <c:v>1</c:v>
                </c:pt>
              </c:numCache>
            </c:numRef>
          </c:val>
          <c:smooth val="0"/>
          <c:extLst>
            <c:ext xmlns:c16="http://schemas.microsoft.com/office/drawing/2014/chart" uri="{C3380CC4-5D6E-409C-BE32-E72D297353CC}">
              <c16:uniqueId val="{00000004-26E2-45E2-B830-014B7D17CF9B}"/>
            </c:ext>
          </c:extLst>
        </c:ser>
        <c:ser>
          <c:idx val="5"/>
          <c:order val="5"/>
          <c:tx>
            <c:strRef>
              <c:f>Sheet1!$G$1</c:f>
              <c:strCache>
                <c:ptCount val="1"/>
                <c:pt idx="0">
                  <c:v>San Diego</c:v>
                </c:pt>
              </c:strCache>
            </c:strRef>
          </c:tx>
          <c:spPr>
            <a:ln w="28575" cap="rnd">
              <a:solidFill>
                <a:schemeClr val="accent6"/>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Sheet1!$G$2:$G$10</c:f>
              <c:numCache>
                <c:formatCode>0%</c:formatCode>
                <c:ptCount val="9"/>
                <c:pt idx="0">
                  <c:v>0.98</c:v>
                </c:pt>
                <c:pt idx="1">
                  <c:v>0.98</c:v>
                </c:pt>
                <c:pt idx="2">
                  <c:v>0.98</c:v>
                </c:pt>
                <c:pt idx="3">
                  <c:v>0.99</c:v>
                </c:pt>
                <c:pt idx="4">
                  <c:v>0.99</c:v>
                </c:pt>
                <c:pt idx="5">
                  <c:v>1</c:v>
                </c:pt>
                <c:pt idx="6">
                  <c:v>0.99</c:v>
                </c:pt>
                <c:pt idx="7">
                  <c:v>0.99</c:v>
                </c:pt>
                <c:pt idx="8">
                  <c:v>1</c:v>
                </c:pt>
              </c:numCache>
            </c:numRef>
          </c:val>
          <c:smooth val="0"/>
          <c:extLst>
            <c:ext xmlns:c16="http://schemas.microsoft.com/office/drawing/2014/chart" uri="{C3380CC4-5D6E-409C-BE32-E72D297353CC}">
              <c16:uniqueId val="{00000005-26E2-45E2-B830-014B7D17CF9B}"/>
            </c:ext>
          </c:extLst>
        </c:ser>
        <c:dLbls>
          <c:showLegendKey val="0"/>
          <c:showVal val="0"/>
          <c:showCatName val="0"/>
          <c:showSerName val="0"/>
          <c:showPercent val="0"/>
          <c:showBubbleSize val="0"/>
        </c:dLbls>
        <c:smooth val="0"/>
        <c:axId val="496028096"/>
        <c:axId val="499457696"/>
      </c:lineChart>
      <c:catAx>
        <c:axId val="49602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9457696"/>
        <c:crosses val="autoZero"/>
        <c:auto val="1"/>
        <c:lblAlgn val="ctr"/>
        <c:lblOffset val="100"/>
        <c:noMultiLvlLbl val="0"/>
      </c:catAx>
      <c:valAx>
        <c:axId val="499457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028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CalFresh 3-Day</a:t>
            </a:r>
            <a:r>
              <a:rPr lang="en-US" baseline="0" dirty="0"/>
              <a:t> Timeliness </a:t>
            </a:r>
            <a:r>
              <a:rPr lang="en-US" dirty="0"/>
              <a:t>Statewide (Jan-Sep</a:t>
            </a:r>
            <a:r>
              <a:rPr lang="en-US" baseline="0" dirty="0"/>
              <a:t> 2020)</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Statewide</c:v>
                </c:pt>
              </c:strCache>
            </c:strRef>
          </c:tx>
          <c:spPr>
            <a:ln w="28575" cap="rnd">
              <a:solidFill>
                <a:schemeClr val="accent3"/>
              </a:solidFill>
              <a:round/>
            </a:ln>
            <a:effectLst/>
          </c:spPr>
          <c:marker>
            <c:symbol val="none"/>
          </c:marker>
          <c:cat>
            <c:strRef>
              <c:f>Sheet1!$A$2:$A$10</c:f>
              <c:strCache>
                <c:ptCount val="9"/>
                <c:pt idx="0">
                  <c:v>Jan</c:v>
                </c:pt>
                <c:pt idx="1">
                  <c:v>Feb</c:v>
                </c:pt>
                <c:pt idx="2">
                  <c:v>Mar</c:v>
                </c:pt>
                <c:pt idx="3">
                  <c:v>Apr</c:v>
                </c:pt>
                <c:pt idx="4">
                  <c:v>May</c:v>
                </c:pt>
                <c:pt idx="5">
                  <c:v>Jun</c:v>
                </c:pt>
                <c:pt idx="6">
                  <c:v>Jul</c:v>
                </c:pt>
                <c:pt idx="7">
                  <c:v>Aug</c:v>
                </c:pt>
                <c:pt idx="8">
                  <c:v>Sep</c:v>
                </c:pt>
              </c:strCache>
            </c:strRef>
          </c:cat>
          <c:val>
            <c:numRef>
              <c:f>Sheet1!$B$2:$B$10</c:f>
              <c:numCache>
                <c:formatCode>0%</c:formatCode>
                <c:ptCount val="9"/>
                <c:pt idx="0">
                  <c:v>0.87</c:v>
                </c:pt>
                <c:pt idx="1">
                  <c:v>0.86</c:v>
                </c:pt>
                <c:pt idx="2">
                  <c:v>0.85</c:v>
                </c:pt>
                <c:pt idx="3">
                  <c:v>0.68</c:v>
                </c:pt>
                <c:pt idx="4">
                  <c:v>0.68</c:v>
                </c:pt>
                <c:pt idx="5">
                  <c:v>0.74</c:v>
                </c:pt>
                <c:pt idx="6">
                  <c:v>0.79</c:v>
                </c:pt>
                <c:pt idx="7">
                  <c:v>0.83</c:v>
                </c:pt>
                <c:pt idx="8">
                  <c:v>0.84</c:v>
                </c:pt>
              </c:numCache>
            </c:numRef>
          </c:val>
          <c:smooth val="0"/>
          <c:extLst>
            <c:ext xmlns:c16="http://schemas.microsoft.com/office/drawing/2014/chart" uri="{C3380CC4-5D6E-409C-BE32-E72D297353CC}">
              <c16:uniqueId val="{00000000-71A6-4082-8EF3-B119456D6AE4}"/>
            </c:ext>
          </c:extLst>
        </c:ser>
        <c:dLbls>
          <c:showLegendKey val="0"/>
          <c:showVal val="0"/>
          <c:showCatName val="0"/>
          <c:showSerName val="0"/>
          <c:showPercent val="0"/>
          <c:showBubbleSize val="0"/>
        </c:dLbls>
        <c:smooth val="0"/>
        <c:axId val="600966752"/>
        <c:axId val="600970032"/>
      </c:lineChart>
      <c:catAx>
        <c:axId val="60096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970032"/>
        <c:crosses val="autoZero"/>
        <c:auto val="1"/>
        <c:lblAlgn val="ctr"/>
        <c:lblOffset val="100"/>
        <c:noMultiLvlLbl val="0"/>
      </c:catAx>
      <c:valAx>
        <c:axId val="600970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966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14A294-6807-4A00-9DA4-1F044D3FA1D2}"/>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E2A7A296-3D77-4DD3-9D20-8F11EFFC614F}"/>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5961D3D-52B4-4B78-94EB-789EA684C850}" type="datetimeFigureOut">
              <a:rPr lang="en-US" smtClean="0"/>
              <a:t>11/18/2020</a:t>
            </a:fld>
            <a:endParaRPr lang="en-US"/>
          </a:p>
        </p:txBody>
      </p:sp>
      <p:sp>
        <p:nvSpPr>
          <p:cNvPr id="4" name="Footer Placeholder 3">
            <a:extLst>
              <a:ext uri="{FF2B5EF4-FFF2-40B4-BE49-F238E27FC236}">
                <a16:creationId xmlns:a16="http://schemas.microsoft.com/office/drawing/2014/main" id="{AA616D89-4C14-4D9D-9B5A-2BBBD24490CC}"/>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2170504-78B4-4C34-8A18-468C791F994B}"/>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4F3A84B-93EF-4FDE-8BEA-202E8F5E0A2B}" type="slidenum">
              <a:rPr lang="en-US" smtClean="0"/>
              <a:t>‹#›</a:t>
            </a:fld>
            <a:endParaRPr lang="en-US"/>
          </a:p>
        </p:txBody>
      </p:sp>
    </p:spTree>
    <p:extLst>
      <p:ext uri="{BB962C8B-B14F-4D97-AF65-F5344CB8AC3E}">
        <p14:creationId xmlns:p14="http://schemas.microsoft.com/office/powerpoint/2010/main" val="633420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7A5A6EF-02A4-494C-A2FB-A3863B2F5495}" type="datetimeFigureOut">
              <a:rPr lang="en-US" smtClean="0"/>
              <a:t>11/18/2020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90321D7-5436-5A41-B6E7-AD3A7C158248}" type="slidenum">
              <a:rPr lang="en-US" smtClean="0"/>
              <a:t>‹#›</a:t>
            </a:fld>
            <a:endParaRPr lang="en-US"/>
          </a:p>
        </p:txBody>
      </p:sp>
    </p:spTree>
    <p:extLst>
      <p:ext uri="{BB962C8B-B14F-4D97-AF65-F5344CB8AC3E}">
        <p14:creationId xmlns:p14="http://schemas.microsoft.com/office/powerpoint/2010/main" val="3353378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Presenter: Hares </a:t>
            </a:r>
          </a:p>
          <a:p>
            <a:endParaRPr lang="en-US"/>
          </a:p>
        </p:txBody>
      </p:sp>
      <p:sp>
        <p:nvSpPr>
          <p:cNvPr id="4" name="Slide Number Placeholder 3"/>
          <p:cNvSpPr>
            <a:spLocks noGrp="1"/>
          </p:cNvSpPr>
          <p:nvPr>
            <p:ph type="sldNum" sz="quarter" idx="5"/>
          </p:nvPr>
        </p:nvSpPr>
        <p:spPr/>
        <p:txBody>
          <a:bodyPr/>
          <a:lstStyle/>
          <a:p>
            <a:fld id="{B90321D7-5436-5A41-B6E7-AD3A7C158248}" type="slidenum">
              <a:rPr lang="en-US" smtClean="0"/>
              <a:t>1</a:t>
            </a:fld>
            <a:endParaRPr lang="en-US"/>
          </a:p>
        </p:txBody>
      </p:sp>
    </p:spTree>
    <p:extLst>
      <p:ext uri="{BB962C8B-B14F-4D97-AF65-F5344CB8AC3E}">
        <p14:creationId xmlns:p14="http://schemas.microsoft.com/office/powerpoint/2010/main" val="3112074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Yazmin</a:t>
            </a:r>
          </a:p>
        </p:txBody>
      </p:sp>
      <p:sp>
        <p:nvSpPr>
          <p:cNvPr id="4" name="Slide Number Placeholder 3"/>
          <p:cNvSpPr>
            <a:spLocks noGrp="1"/>
          </p:cNvSpPr>
          <p:nvPr>
            <p:ph type="sldNum" sz="quarter" idx="5"/>
          </p:nvPr>
        </p:nvSpPr>
        <p:spPr/>
        <p:txBody>
          <a:bodyPr/>
          <a:lstStyle/>
          <a:p>
            <a:fld id="{B90321D7-5436-5A41-B6E7-AD3A7C158248}" type="slidenum">
              <a:rPr lang="en-US" smtClean="0"/>
              <a:t>2</a:t>
            </a:fld>
            <a:endParaRPr lang="en-US"/>
          </a:p>
        </p:txBody>
      </p:sp>
    </p:spTree>
    <p:extLst>
      <p:ext uri="{BB962C8B-B14F-4D97-AF65-F5344CB8AC3E}">
        <p14:creationId xmlns:p14="http://schemas.microsoft.com/office/powerpoint/2010/main" val="232357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Yazmin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B90321D7-5436-5A41-B6E7-AD3A7C158248}" type="slidenum">
              <a:rPr lang="en-US" smtClean="0"/>
              <a:t>3</a:t>
            </a:fld>
            <a:endParaRPr lang="en-US"/>
          </a:p>
        </p:txBody>
      </p:sp>
    </p:spTree>
    <p:extLst>
      <p:ext uri="{BB962C8B-B14F-4D97-AF65-F5344CB8AC3E}">
        <p14:creationId xmlns:p14="http://schemas.microsoft.com/office/powerpoint/2010/main" val="3658320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Presenter:  Kathy</a:t>
            </a:r>
          </a:p>
          <a:p>
            <a:endParaRPr lang="en-US"/>
          </a:p>
          <a:p>
            <a:r>
              <a:rPr lang="en-US"/>
              <a:t>Keep in mind – the EA benefits may be part of second or third issuance as “clean up” which may have not yet occurred</a:t>
            </a:r>
          </a:p>
        </p:txBody>
      </p:sp>
      <p:sp>
        <p:nvSpPr>
          <p:cNvPr id="4" name="Slide Number Placeholder 3"/>
          <p:cNvSpPr>
            <a:spLocks noGrp="1"/>
          </p:cNvSpPr>
          <p:nvPr>
            <p:ph type="sldNum" sz="quarter" idx="5"/>
          </p:nvPr>
        </p:nvSpPr>
        <p:spPr/>
        <p:txBody>
          <a:bodyPr/>
          <a:lstStyle/>
          <a:p>
            <a:fld id="{B90321D7-5436-5A41-B6E7-AD3A7C158248}" type="slidenum">
              <a:rPr lang="en-US" smtClean="0"/>
              <a:t>12</a:t>
            </a:fld>
            <a:endParaRPr lang="en-US"/>
          </a:p>
        </p:txBody>
      </p:sp>
    </p:spTree>
    <p:extLst>
      <p:ext uri="{BB962C8B-B14F-4D97-AF65-F5344CB8AC3E}">
        <p14:creationId xmlns:p14="http://schemas.microsoft.com/office/powerpoint/2010/main" val="3308183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Sarah to handoff to Alexis (Placeholder slide)</a:t>
            </a:r>
          </a:p>
        </p:txBody>
      </p:sp>
      <p:sp>
        <p:nvSpPr>
          <p:cNvPr id="4" name="Slide Number Placeholder 3"/>
          <p:cNvSpPr>
            <a:spLocks noGrp="1"/>
          </p:cNvSpPr>
          <p:nvPr>
            <p:ph type="sldNum" sz="quarter" idx="5"/>
          </p:nvPr>
        </p:nvSpPr>
        <p:spPr/>
        <p:txBody>
          <a:bodyPr/>
          <a:lstStyle/>
          <a:p>
            <a:fld id="{B90321D7-5436-5A41-B6E7-AD3A7C158248}" type="slidenum">
              <a:rPr lang="en-US" smtClean="0"/>
              <a:t>13</a:t>
            </a:fld>
            <a:endParaRPr lang="en-US"/>
          </a:p>
        </p:txBody>
      </p:sp>
    </p:spTree>
    <p:extLst>
      <p:ext uri="{BB962C8B-B14F-4D97-AF65-F5344CB8AC3E}">
        <p14:creationId xmlns:p14="http://schemas.microsoft.com/office/powerpoint/2010/main" val="4285640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6982-5C93-6F41-A6F3-C93C59BF3856}"/>
              </a:ext>
            </a:extLst>
          </p:cNvPr>
          <p:cNvSpPr>
            <a:spLocks noGrp="1"/>
          </p:cNvSpPr>
          <p:nvPr>
            <p:ph type="ctrTitle" hasCustomPrompt="1"/>
          </p:nvPr>
        </p:nvSpPr>
        <p:spPr>
          <a:xfrm>
            <a:off x="5661212" y="1815774"/>
            <a:ext cx="5943601" cy="1398073"/>
          </a:xfrm>
        </p:spPr>
        <p:txBody>
          <a:bodyPr anchor="b"/>
          <a:lstStyle>
            <a:lvl1pPr marL="0" marR="0" indent="0" algn="l" defTabSz="914400" rtl="0" eaLnBrk="1" fontAlgn="auto" latinLnBrk="0" hangingPunct="1">
              <a:lnSpc>
                <a:spcPct val="90000"/>
              </a:lnSpc>
              <a:spcBef>
                <a:spcPct val="0"/>
              </a:spcBef>
              <a:spcAft>
                <a:spcPts val="0"/>
              </a:spcAft>
              <a:buClrTx/>
              <a:buSzTx/>
              <a:buFontTx/>
              <a:buNone/>
              <a:tabLst/>
              <a:defRPr lang="en-US" b="1" smtClean="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t>Presentation</a:t>
            </a:r>
          </a:p>
        </p:txBody>
      </p:sp>
      <p:sp>
        <p:nvSpPr>
          <p:cNvPr id="3" name="Subtitle 2">
            <a:extLst>
              <a:ext uri="{FF2B5EF4-FFF2-40B4-BE49-F238E27FC236}">
                <a16:creationId xmlns:a16="http://schemas.microsoft.com/office/drawing/2014/main" id="{84FAF116-0BDC-E145-86DE-A48EDD8F73CC}"/>
              </a:ext>
            </a:extLst>
          </p:cNvPr>
          <p:cNvSpPr>
            <a:spLocks noGrp="1"/>
          </p:cNvSpPr>
          <p:nvPr>
            <p:ph type="subTitle" idx="1" hasCustomPrompt="1"/>
          </p:nvPr>
        </p:nvSpPr>
        <p:spPr>
          <a:xfrm>
            <a:off x="5661212" y="3254188"/>
            <a:ext cx="5943600" cy="1729762"/>
          </a:xfrm>
        </p:spPr>
        <p:txBody>
          <a:bodyPr>
            <a:normAutofit/>
          </a:bodyPr>
          <a:lstStyle>
            <a:lvl1pPr marL="0" indent="0" algn="l">
              <a:buNone/>
              <a:defRPr sz="36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p>
        </p:txBody>
      </p:sp>
      <p:pic>
        <p:nvPicPr>
          <p:cNvPr id="5" name="Picture 4" descr="A picture containing table, drawing&#10;&#10;Description automatically generated">
            <a:extLst>
              <a:ext uri="{FF2B5EF4-FFF2-40B4-BE49-F238E27FC236}">
                <a16:creationId xmlns:a16="http://schemas.microsoft.com/office/drawing/2014/main" id="{0032884A-E6D0-408A-BBEB-55973F056719}"/>
              </a:ext>
            </a:extLst>
          </p:cNvPr>
          <p:cNvPicPr>
            <a:picLocks noChangeAspect="1"/>
          </p:cNvPicPr>
          <p:nvPr userDrawn="1"/>
        </p:nvPicPr>
        <p:blipFill>
          <a:blip r:embed="rId3"/>
          <a:stretch>
            <a:fillRect/>
          </a:stretch>
        </p:blipFill>
        <p:spPr>
          <a:xfrm>
            <a:off x="2829700" y="2874679"/>
            <a:ext cx="1108641" cy="1108641"/>
          </a:xfrm>
          <a:prstGeom prst="rect">
            <a:avLst/>
          </a:prstGeom>
        </p:spPr>
      </p:pic>
      <p:sp>
        <p:nvSpPr>
          <p:cNvPr id="6" name="Text Placeholder 5">
            <a:extLst>
              <a:ext uri="{FF2B5EF4-FFF2-40B4-BE49-F238E27FC236}">
                <a16:creationId xmlns:a16="http://schemas.microsoft.com/office/drawing/2014/main" id="{89063F1F-8BE6-44B5-A8E7-036E24F6194E}"/>
              </a:ext>
            </a:extLst>
          </p:cNvPr>
          <p:cNvSpPr>
            <a:spLocks noGrp="1"/>
          </p:cNvSpPr>
          <p:nvPr>
            <p:ph type="body" sz="quarter" idx="10" hasCustomPrompt="1"/>
          </p:nvPr>
        </p:nvSpPr>
        <p:spPr>
          <a:xfrm>
            <a:off x="1946275" y="339725"/>
            <a:ext cx="6061075" cy="2168525"/>
          </a:xfrm>
        </p:spPr>
        <p:txBody>
          <a:bodyPr/>
          <a:lstStyle>
            <a:lvl1pPr>
              <a:defRPr/>
            </a:lvl1pPr>
          </a:lstStyle>
          <a:p>
            <a:pPr lvl="0"/>
            <a:r>
              <a:rPr lang="en-US"/>
              <a:t>BLUE box text</a:t>
            </a:r>
          </a:p>
          <a:p>
            <a:pPr lvl="0"/>
            <a:endParaRPr lang="en-US"/>
          </a:p>
        </p:txBody>
      </p:sp>
    </p:spTree>
    <p:extLst>
      <p:ext uri="{BB962C8B-B14F-4D97-AF65-F5344CB8AC3E}">
        <p14:creationId xmlns:p14="http://schemas.microsoft.com/office/powerpoint/2010/main" val="261945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441E5-076F-8D4B-92B4-D241805EDB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C3A329-70DF-0C4E-BAE2-15B913A529E2}"/>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622185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ADEF2-A530-8542-BC3C-57AC05779B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3384F2-1DD8-2B47-9AE2-C8CE4E7EE2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6487A1-4C64-7145-960C-078F6408F566}"/>
              </a:ext>
            </a:extLst>
          </p:cNvPr>
          <p:cNvSpPr>
            <a:spLocks noGrp="1"/>
          </p:cNvSpPr>
          <p:nvPr>
            <p:ph type="dt" sz="half" idx="10"/>
          </p:nvPr>
        </p:nvSpPr>
        <p:spPr/>
        <p:txBody>
          <a:bodyPr/>
          <a:lstStyle/>
          <a:p>
            <a:fld id="{BFD084AC-BC4D-BC43-A0F0-F9A34B91CE0D}" type="datetimeFigureOut">
              <a:rPr lang="en-US" smtClean="0"/>
              <a:t>11/18/2020</a:t>
            </a:fld>
            <a:endParaRPr lang="en-US"/>
          </a:p>
        </p:txBody>
      </p:sp>
      <p:sp>
        <p:nvSpPr>
          <p:cNvPr id="5" name="Footer Placeholder 4">
            <a:extLst>
              <a:ext uri="{FF2B5EF4-FFF2-40B4-BE49-F238E27FC236}">
                <a16:creationId xmlns:a16="http://schemas.microsoft.com/office/drawing/2014/main" id="{A660AB9D-337D-7346-9EE6-57AEB1C21B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AF29A-5B61-C24A-9376-CA8F09ABF7B0}"/>
              </a:ext>
            </a:extLst>
          </p:cNvPr>
          <p:cNvSpPr>
            <a:spLocks noGrp="1"/>
          </p:cNvSpPr>
          <p:nvPr>
            <p:ph type="sldNum" sz="quarter" idx="12"/>
          </p:nvPr>
        </p:nvSpPr>
        <p:spPr/>
        <p:txBody>
          <a:bodyPr/>
          <a:lstStyle/>
          <a:p>
            <a:fld id="{95B8CE3E-18B9-0F41-B827-08B1F11767CF}" type="slidenum">
              <a:rPr lang="en-US" smtClean="0"/>
              <a:t>‹#›</a:t>
            </a:fld>
            <a:endParaRPr lang="en-US"/>
          </a:p>
        </p:txBody>
      </p:sp>
    </p:spTree>
    <p:extLst>
      <p:ext uri="{BB962C8B-B14F-4D97-AF65-F5344CB8AC3E}">
        <p14:creationId xmlns:p14="http://schemas.microsoft.com/office/powerpoint/2010/main" val="250519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147C-36C3-F04F-9C0F-DD0767E9D1E3}"/>
              </a:ext>
            </a:extLst>
          </p:cNvPr>
          <p:cNvSpPr>
            <a:spLocks noGrp="1"/>
          </p:cNvSpPr>
          <p:nvPr>
            <p:ph type="title"/>
          </p:nvPr>
        </p:nvSpPr>
        <p:spPr>
          <a:xfrm>
            <a:off x="838200" y="835773"/>
            <a:ext cx="10515600" cy="1325563"/>
          </a:xfrm>
        </p:spPr>
        <p:txBody>
          <a:bodyPr/>
          <a:lstStyle>
            <a:lvl1pPr>
              <a:defRPr b="1">
                <a:solidFill>
                  <a:schemeClr val="accent3">
                    <a:lumMod val="75000"/>
                  </a:schemeClr>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EF8F3C37-41DF-994C-9AF5-14B428DF637D}"/>
              </a:ext>
            </a:extLst>
          </p:cNvPr>
          <p:cNvSpPr>
            <a:spLocks noGrp="1"/>
          </p:cNvSpPr>
          <p:nvPr>
            <p:ph idx="1" hasCustomPrompt="1"/>
          </p:nvPr>
        </p:nvSpPr>
        <p:spPr>
          <a:xfrm>
            <a:off x="730165" y="2425497"/>
            <a:ext cx="10515600" cy="3418728"/>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6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en-US"/>
              <a:t>EDIT</a:t>
            </a:r>
          </a:p>
        </p:txBody>
      </p:sp>
      <p:pic>
        <p:nvPicPr>
          <p:cNvPr id="4" name="Picture 3" descr="A picture containing table, drawing&#10;&#10;Description automatically generated">
            <a:extLst>
              <a:ext uri="{FF2B5EF4-FFF2-40B4-BE49-F238E27FC236}">
                <a16:creationId xmlns:a16="http://schemas.microsoft.com/office/drawing/2014/main" id="{55BFF30F-C4BD-4524-BD77-CC0865D37A2B}"/>
              </a:ext>
            </a:extLst>
          </p:cNvPr>
          <p:cNvPicPr>
            <a:picLocks noChangeAspect="1"/>
          </p:cNvPicPr>
          <p:nvPr userDrawn="1"/>
        </p:nvPicPr>
        <p:blipFill>
          <a:blip r:embed="rId3"/>
          <a:stretch>
            <a:fillRect/>
          </a:stretch>
        </p:blipFill>
        <p:spPr>
          <a:xfrm>
            <a:off x="1278805" y="6310995"/>
            <a:ext cx="451383" cy="451383"/>
          </a:xfrm>
          <a:prstGeom prst="rect">
            <a:avLst/>
          </a:prstGeom>
        </p:spPr>
      </p:pic>
    </p:spTree>
    <p:extLst>
      <p:ext uri="{BB962C8B-B14F-4D97-AF65-F5344CB8AC3E}">
        <p14:creationId xmlns:p14="http://schemas.microsoft.com/office/powerpoint/2010/main" val="2019871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93F9DE-87FE-FB46-8860-C49CFF64C706}"/>
              </a:ext>
            </a:extLst>
          </p:cNvPr>
          <p:cNvSpPr>
            <a:spLocks noGrp="1"/>
          </p:cNvSpPr>
          <p:nvPr>
            <p:ph type="body" idx="1" hasCustomPrompt="1"/>
          </p:nvPr>
        </p:nvSpPr>
        <p:spPr>
          <a:xfrm>
            <a:off x="947350" y="3147319"/>
            <a:ext cx="10515600" cy="2519413"/>
          </a:xfrm>
        </p:spPr>
        <p:txBody>
          <a:bodyPr>
            <a:normAutofit/>
          </a:bodyPr>
          <a:lstStyle>
            <a:lvl1pPr marL="0" indent="0">
              <a:buNone/>
              <a:defRPr sz="3600" b="1">
                <a:solidFill>
                  <a:schemeClr val="tx1"/>
                </a:solidFill>
                <a:latin typeface="Arial" panose="020B0604020202020204" pitchFamily="34" charset="0"/>
                <a:cs typeface="Arial" panose="020B0604020202020204" pitchFamily="34" charset="0"/>
              </a:defRPr>
            </a:lvl1pPr>
            <a:lvl2pPr marL="800100" indent="-342900">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2pPr>
            <a:lvl3pPr marL="1200150" indent="-28575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3pPr>
            <a:lvl4pPr marL="1657350" indent="-285750">
              <a:buFont typeface="Arial" panose="020B0604020202020204" pitchFamily="34" charset="0"/>
              <a:buChar char="•"/>
              <a:defRPr sz="2600">
                <a:solidFill>
                  <a:schemeClr val="tx1"/>
                </a:solidFill>
                <a:latin typeface="Arial" panose="020B0604020202020204" pitchFamily="34" charset="0"/>
                <a:cs typeface="Arial" panose="020B0604020202020204" pitchFamily="34" charset="0"/>
              </a:defRPr>
            </a:lvl4pPr>
            <a:lvl5pPr marL="2114550" indent="-28575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Section Subtitle</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5" name="Title 4">
            <a:extLst>
              <a:ext uri="{FF2B5EF4-FFF2-40B4-BE49-F238E27FC236}">
                <a16:creationId xmlns:a16="http://schemas.microsoft.com/office/drawing/2014/main" id="{39CE7B27-1794-A142-9B7B-4002F3F8BC1D}"/>
              </a:ext>
            </a:extLst>
          </p:cNvPr>
          <p:cNvSpPr>
            <a:spLocks noGrp="1"/>
          </p:cNvSpPr>
          <p:nvPr>
            <p:ph type="title"/>
          </p:nvPr>
        </p:nvSpPr>
        <p:spPr>
          <a:xfrm>
            <a:off x="947350" y="1629149"/>
            <a:ext cx="10515600" cy="1325563"/>
          </a:xfrm>
        </p:spPr>
        <p:txBody>
          <a:bodyPr/>
          <a:lstStyle>
            <a:lvl1pPr>
              <a:defRPr b="1" i="0">
                <a:solidFill>
                  <a:schemeClr val="accent3">
                    <a:lumMod val="75000"/>
                  </a:schemeClr>
                </a:solidFill>
                <a:latin typeface="Arial" panose="020B0604020202020204" pitchFamily="34" charset="0"/>
                <a:cs typeface="Arial" panose="020B0604020202020204" pitchFamily="34" charset="0"/>
              </a:defRPr>
            </a:lvl1pPr>
          </a:lstStyle>
          <a:p>
            <a:r>
              <a:rPr lang="en-US"/>
              <a:t>Click to edit Master title style</a:t>
            </a:r>
          </a:p>
        </p:txBody>
      </p:sp>
      <p:pic>
        <p:nvPicPr>
          <p:cNvPr id="4" name="Picture 3" descr="A picture containing table, drawing&#10;&#10;Description automatically generated">
            <a:extLst>
              <a:ext uri="{FF2B5EF4-FFF2-40B4-BE49-F238E27FC236}">
                <a16:creationId xmlns:a16="http://schemas.microsoft.com/office/drawing/2014/main" id="{E204BA64-04BE-4F02-A15D-51F5EB0E8BC3}"/>
              </a:ext>
            </a:extLst>
          </p:cNvPr>
          <p:cNvPicPr>
            <a:picLocks noChangeAspect="1"/>
          </p:cNvPicPr>
          <p:nvPr userDrawn="1"/>
        </p:nvPicPr>
        <p:blipFill>
          <a:blip r:embed="rId3"/>
          <a:stretch>
            <a:fillRect/>
          </a:stretch>
        </p:blipFill>
        <p:spPr>
          <a:xfrm>
            <a:off x="1278805" y="6310995"/>
            <a:ext cx="451383" cy="451383"/>
          </a:xfrm>
          <a:prstGeom prst="rect">
            <a:avLst/>
          </a:prstGeom>
        </p:spPr>
      </p:pic>
    </p:spTree>
    <p:extLst>
      <p:ext uri="{BB962C8B-B14F-4D97-AF65-F5344CB8AC3E}">
        <p14:creationId xmlns:p14="http://schemas.microsoft.com/office/powerpoint/2010/main" val="319283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C92A4-83CC-8B4C-A663-FA17E66158AF}"/>
              </a:ext>
            </a:extLst>
          </p:cNvPr>
          <p:cNvSpPr>
            <a:spLocks noGrp="1"/>
          </p:cNvSpPr>
          <p:nvPr>
            <p:ph type="title"/>
          </p:nvPr>
        </p:nvSpPr>
        <p:spPr>
          <a:xfrm>
            <a:off x="838200" y="741642"/>
            <a:ext cx="10515600" cy="1325563"/>
          </a:xfrm>
        </p:spPr>
        <p:txBody>
          <a:bodyPr/>
          <a:lstStyle>
            <a:lvl1pPr>
              <a:defRPr b="1">
                <a:solidFill>
                  <a:schemeClr val="accent3">
                    <a:lumMod val="75000"/>
                  </a:schemeClr>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CA93FDA6-F2B2-A64F-862D-351D31551881}"/>
              </a:ext>
            </a:extLst>
          </p:cNvPr>
          <p:cNvSpPr>
            <a:spLocks noGrp="1"/>
          </p:cNvSpPr>
          <p:nvPr>
            <p:ph sz="half" idx="1"/>
          </p:nvPr>
        </p:nvSpPr>
        <p:spPr>
          <a:xfrm>
            <a:off x="838199" y="2202142"/>
            <a:ext cx="5266765" cy="3566646"/>
          </a:xfrm>
        </p:spPr>
        <p:txBody>
          <a:bodyPr/>
          <a:lstStyle>
            <a:lvl1pPr>
              <a:defRPr sz="3200"/>
            </a:lvl1pPr>
            <a:lvl2pPr>
              <a:defRPr sz="3000"/>
            </a:lvl2pPr>
            <a:lvl3pPr>
              <a:defRPr sz="2800"/>
            </a:lvl3pPr>
            <a:lvl4pPr>
              <a:defRPr sz="26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3308A-C55F-474C-872B-9C8FC7DDF7B9}"/>
              </a:ext>
            </a:extLst>
          </p:cNvPr>
          <p:cNvSpPr>
            <a:spLocks noGrp="1"/>
          </p:cNvSpPr>
          <p:nvPr>
            <p:ph sz="half" idx="2"/>
          </p:nvPr>
        </p:nvSpPr>
        <p:spPr>
          <a:xfrm>
            <a:off x="6172199" y="2202142"/>
            <a:ext cx="5266765" cy="3566646"/>
          </a:xfrm>
        </p:spPr>
        <p:txBody>
          <a:bodyPr/>
          <a:lstStyle>
            <a:lvl1pPr>
              <a:defRPr sz="3200"/>
            </a:lvl1pPr>
            <a:lvl2pPr>
              <a:defRPr sz="3000"/>
            </a:lvl2pPr>
            <a:lvl3pPr>
              <a:defRPr sz="2800"/>
            </a:lvl3pPr>
            <a:lvl4pPr>
              <a:defRPr sz="26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A picture containing table, drawing&#10;&#10;Description automatically generated">
            <a:extLst>
              <a:ext uri="{FF2B5EF4-FFF2-40B4-BE49-F238E27FC236}">
                <a16:creationId xmlns:a16="http://schemas.microsoft.com/office/drawing/2014/main" id="{EABACC04-BEB3-4D58-BF2F-1798C13D6D26}"/>
              </a:ext>
            </a:extLst>
          </p:cNvPr>
          <p:cNvPicPr>
            <a:picLocks noChangeAspect="1"/>
          </p:cNvPicPr>
          <p:nvPr userDrawn="1"/>
        </p:nvPicPr>
        <p:blipFill>
          <a:blip r:embed="rId3"/>
          <a:stretch>
            <a:fillRect/>
          </a:stretch>
        </p:blipFill>
        <p:spPr>
          <a:xfrm>
            <a:off x="1278805" y="6310995"/>
            <a:ext cx="451383" cy="451383"/>
          </a:xfrm>
          <a:prstGeom prst="rect">
            <a:avLst/>
          </a:prstGeom>
        </p:spPr>
      </p:pic>
    </p:spTree>
    <p:extLst>
      <p:ext uri="{BB962C8B-B14F-4D97-AF65-F5344CB8AC3E}">
        <p14:creationId xmlns:p14="http://schemas.microsoft.com/office/powerpoint/2010/main" val="2895238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87F51-FCA7-AE46-B223-8289B6C30FA9}"/>
              </a:ext>
            </a:extLst>
          </p:cNvPr>
          <p:cNvSpPr>
            <a:spLocks noGrp="1"/>
          </p:cNvSpPr>
          <p:nvPr>
            <p:ph type="title"/>
          </p:nvPr>
        </p:nvSpPr>
        <p:spPr>
          <a:xfrm>
            <a:off x="839788" y="847165"/>
            <a:ext cx="10515600" cy="843523"/>
          </a:xfrm>
        </p:spPr>
        <p:txBody>
          <a:bodyPr/>
          <a:lstStyle>
            <a:lvl1pPr>
              <a:defRPr b="1">
                <a:solidFill>
                  <a:schemeClr val="accent3">
                    <a:lumMod val="75000"/>
                  </a:schemeClr>
                </a:solidFill>
              </a:defRPr>
            </a:lvl1pPr>
          </a:lstStyle>
          <a:p>
            <a:r>
              <a:rPr lang="en-US"/>
              <a:t>Click to edit Master title style</a:t>
            </a:r>
          </a:p>
        </p:txBody>
      </p:sp>
      <p:sp>
        <p:nvSpPr>
          <p:cNvPr id="3" name="Text Placeholder 2">
            <a:extLst>
              <a:ext uri="{FF2B5EF4-FFF2-40B4-BE49-F238E27FC236}">
                <a16:creationId xmlns:a16="http://schemas.microsoft.com/office/drawing/2014/main" id="{8C54CF3A-CCF0-EE47-8A58-0812CB01F463}"/>
              </a:ext>
            </a:extLst>
          </p:cNvPr>
          <p:cNvSpPr>
            <a:spLocks noGrp="1"/>
          </p:cNvSpPr>
          <p:nvPr>
            <p:ph type="body" idx="1"/>
          </p:nvPr>
        </p:nvSpPr>
        <p:spPr>
          <a:xfrm>
            <a:off x="839788" y="1840567"/>
            <a:ext cx="5157787" cy="823912"/>
          </a:xfrm>
        </p:spPr>
        <p:txBody>
          <a:bodyPr anchor="b">
            <a:normAutofit/>
          </a:bodyPr>
          <a:lstStyle>
            <a:lvl1pPr marL="0" indent="0">
              <a:buNone/>
              <a:defRPr sz="3000" b="1">
                <a:solidFill>
                  <a:schemeClr val="accent3">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AAA0C3-B0AB-014F-BE3C-A7B5A46CCAC4}"/>
              </a:ext>
            </a:extLst>
          </p:cNvPr>
          <p:cNvSpPr>
            <a:spLocks noGrp="1"/>
          </p:cNvSpPr>
          <p:nvPr>
            <p:ph sz="half" idx="2"/>
          </p:nvPr>
        </p:nvSpPr>
        <p:spPr>
          <a:xfrm>
            <a:off x="839788" y="2814358"/>
            <a:ext cx="5157787" cy="2927537"/>
          </a:xfrm>
        </p:spPr>
        <p:txBody>
          <a:bodyPr>
            <a:normAutofit/>
          </a:bodyPr>
          <a:lstStyle>
            <a:lvl1pPr>
              <a:defRPr sz="2800"/>
            </a:lvl1pPr>
            <a:lvl2pPr>
              <a:defRPr sz="2400"/>
            </a:lvl2pPr>
            <a:lvl3pPr>
              <a:defRPr sz="24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48B726-9A83-E24A-94B3-ED82991C09CF}"/>
              </a:ext>
            </a:extLst>
          </p:cNvPr>
          <p:cNvSpPr>
            <a:spLocks noGrp="1"/>
          </p:cNvSpPr>
          <p:nvPr>
            <p:ph type="body" sz="quarter" idx="3"/>
          </p:nvPr>
        </p:nvSpPr>
        <p:spPr>
          <a:xfrm>
            <a:off x="6172200" y="1840567"/>
            <a:ext cx="5183188" cy="823912"/>
          </a:xfrm>
        </p:spPr>
        <p:txBody>
          <a:bodyPr anchor="b">
            <a:normAutofit/>
          </a:bodyPr>
          <a:lstStyle>
            <a:lvl1pPr marL="0" indent="0">
              <a:buNone/>
              <a:defRPr sz="3000" b="1">
                <a:solidFill>
                  <a:schemeClr val="accent3">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D899511-7609-C347-A5D0-76E60CA8EF68}"/>
              </a:ext>
            </a:extLst>
          </p:cNvPr>
          <p:cNvSpPr>
            <a:spLocks noGrp="1"/>
          </p:cNvSpPr>
          <p:nvPr>
            <p:ph sz="quarter" idx="4"/>
          </p:nvPr>
        </p:nvSpPr>
        <p:spPr>
          <a:xfrm>
            <a:off x="6172200" y="2814358"/>
            <a:ext cx="5183188" cy="2927537"/>
          </a:xfrm>
        </p:spPr>
        <p:txBody>
          <a:bodyPr>
            <a:normAutofit/>
          </a:bodyPr>
          <a:lstStyle>
            <a:lvl1pPr>
              <a:defRPr sz="2800"/>
            </a:lvl1pPr>
            <a:lvl2pPr>
              <a:defRPr sz="2400"/>
            </a:lvl2pPr>
            <a:lvl3pPr>
              <a:defRPr sz="24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cture containing table, drawing&#10;&#10;Description automatically generated">
            <a:extLst>
              <a:ext uri="{FF2B5EF4-FFF2-40B4-BE49-F238E27FC236}">
                <a16:creationId xmlns:a16="http://schemas.microsoft.com/office/drawing/2014/main" id="{BDE02C1F-387B-451B-A3DB-6679B122AD86}"/>
              </a:ext>
            </a:extLst>
          </p:cNvPr>
          <p:cNvPicPr>
            <a:picLocks noChangeAspect="1"/>
          </p:cNvPicPr>
          <p:nvPr userDrawn="1"/>
        </p:nvPicPr>
        <p:blipFill>
          <a:blip r:embed="rId3"/>
          <a:stretch>
            <a:fillRect/>
          </a:stretch>
        </p:blipFill>
        <p:spPr>
          <a:xfrm>
            <a:off x="1278805" y="6310995"/>
            <a:ext cx="451383" cy="451383"/>
          </a:xfrm>
          <a:prstGeom prst="rect">
            <a:avLst/>
          </a:prstGeom>
        </p:spPr>
      </p:pic>
    </p:spTree>
    <p:extLst>
      <p:ext uri="{BB962C8B-B14F-4D97-AF65-F5344CB8AC3E}">
        <p14:creationId xmlns:p14="http://schemas.microsoft.com/office/powerpoint/2010/main" val="247251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CBCEB8-5E5A-4348-8DA1-E45ED0AD99CA}"/>
              </a:ext>
            </a:extLst>
          </p:cNvPr>
          <p:cNvSpPr>
            <a:spLocks noGrp="1"/>
          </p:cNvSpPr>
          <p:nvPr>
            <p:ph type="title"/>
          </p:nvPr>
        </p:nvSpPr>
        <p:spPr>
          <a:xfrm>
            <a:off x="0" y="2409077"/>
            <a:ext cx="12183035" cy="1325563"/>
          </a:xfrm>
        </p:spPr>
        <p:txBody>
          <a:bodyPr/>
          <a:lstStyle>
            <a:lvl1pPr algn="ctr">
              <a:defRPr b="1">
                <a:solidFill>
                  <a:schemeClr val="bg1"/>
                </a:solidFill>
              </a:defRPr>
            </a:lvl1pPr>
          </a:lstStyle>
          <a:p>
            <a:r>
              <a:rPr lang="en-US"/>
              <a:t>Click to edit Master title style</a:t>
            </a:r>
          </a:p>
        </p:txBody>
      </p:sp>
      <p:pic>
        <p:nvPicPr>
          <p:cNvPr id="3" name="Picture 2" descr="A picture containing table, drawing&#10;&#10;Description automatically generated">
            <a:extLst>
              <a:ext uri="{FF2B5EF4-FFF2-40B4-BE49-F238E27FC236}">
                <a16:creationId xmlns:a16="http://schemas.microsoft.com/office/drawing/2014/main" id="{B761FF3D-B4A8-4AEF-A9CA-D906F6D5BCF1}"/>
              </a:ext>
            </a:extLst>
          </p:cNvPr>
          <p:cNvPicPr>
            <a:picLocks noChangeAspect="1"/>
          </p:cNvPicPr>
          <p:nvPr userDrawn="1"/>
        </p:nvPicPr>
        <p:blipFill>
          <a:blip r:embed="rId3"/>
          <a:stretch>
            <a:fillRect/>
          </a:stretch>
        </p:blipFill>
        <p:spPr>
          <a:xfrm>
            <a:off x="1278805" y="6310995"/>
            <a:ext cx="451383" cy="451383"/>
          </a:xfrm>
          <a:prstGeom prst="rect">
            <a:avLst/>
          </a:prstGeom>
        </p:spPr>
      </p:pic>
    </p:spTree>
    <p:extLst>
      <p:ext uri="{BB962C8B-B14F-4D97-AF65-F5344CB8AC3E}">
        <p14:creationId xmlns:p14="http://schemas.microsoft.com/office/powerpoint/2010/main" val="119920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descr="A picture containing table, drawing&#10;&#10;Description automatically generated">
            <a:extLst>
              <a:ext uri="{FF2B5EF4-FFF2-40B4-BE49-F238E27FC236}">
                <a16:creationId xmlns:a16="http://schemas.microsoft.com/office/drawing/2014/main" id="{54C18294-A5A9-4F6A-A664-C09CBF074B46}"/>
              </a:ext>
            </a:extLst>
          </p:cNvPr>
          <p:cNvPicPr>
            <a:picLocks noChangeAspect="1"/>
          </p:cNvPicPr>
          <p:nvPr userDrawn="1"/>
        </p:nvPicPr>
        <p:blipFill>
          <a:blip r:embed="rId3"/>
          <a:stretch>
            <a:fillRect/>
          </a:stretch>
        </p:blipFill>
        <p:spPr>
          <a:xfrm>
            <a:off x="1278805" y="6310995"/>
            <a:ext cx="451383" cy="451383"/>
          </a:xfrm>
          <a:prstGeom prst="rect">
            <a:avLst/>
          </a:prstGeom>
        </p:spPr>
      </p:pic>
    </p:spTree>
    <p:extLst>
      <p:ext uri="{BB962C8B-B14F-4D97-AF65-F5344CB8AC3E}">
        <p14:creationId xmlns:p14="http://schemas.microsoft.com/office/powerpoint/2010/main" val="89807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A726C-6E80-6E44-B452-CC96DC5AB442}"/>
              </a:ext>
            </a:extLst>
          </p:cNvPr>
          <p:cNvSpPr>
            <a:spLocks noGrp="1"/>
          </p:cNvSpPr>
          <p:nvPr>
            <p:ph type="title"/>
          </p:nvPr>
        </p:nvSpPr>
        <p:spPr>
          <a:xfrm>
            <a:off x="839788" y="987424"/>
            <a:ext cx="3932237" cy="1069975"/>
          </a:xfrm>
        </p:spPr>
        <p:txBody>
          <a:bodyPr anchor="b">
            <a:normAutofit/>
          </a:bodyPr>
          <a:lstStyle>
            <a:lvl1pPr>
              <a:defRPr sz="3000" b="1">
                <a:solidFill>
                  <a:schemeClr val="accent3">
                    <a:lumMod val="75000"/>
                  </a:schemeClr>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E2D47EA3-7870-5243-94FC-DDDB4D8FD39B}"/>
              </a:ext>
            </a:extLst>
          </p:cNvPr>
          <p:cNvSpPr>
            <a:spLocks noGrp="1"/>
          </p:cNvSpPr>
          <p:nvPr>
            <p:ph idx="1"/>
          </p:nvPr>
        </p:nvSpPr>
        <p:spPr>
          <a:xfrm>
            <a:off x="5183188" y="987425"/>
            <a:ext cx="6172200" cy="4873625"/>
          </a:xfrm>
        </p:spPr>
        <p:txBody>
          <a:bodyPr/>
          <a:lstStyle>
            <a:lvl1pPr>
              <a:defRPr sz="3200"/>
            </a:lvl1pPr>
            <a:lvl2pPr>
              <a:defRPr sz="3000"/>
            </a:lvl2pPr>
            <a:lvl3pPr>
              <a:defRPr sz="2800"/>
            </a:lvl3pPr>
            <a:lvl4pPr>
              <a:defRPr sz="26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17F1C8-C044-9641-AC6E-02662259BD83}"/>
              </a:ext>
            </a:extLst>
          </p:cNvPr>
          <p:cNvSpPr>
            <a:spLocks noGrp="1"/>
          </p:cNvSpPr>
          <p:nvPr>
            <p:ph type="body" sz="half" idx="2"/>
          </p:nvPr>
        </p:nvSpPr>
        <p:spPr>
          <a:xfrm>
            <a:off x="839788" y="2380128"/>
            <a:ext cx="3932237" cy="3488859"/>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5" name="Picture 4" descr="A picture containing table, drawing&#10;&#10;Description automatically generated">
            <a:extLst>
              <a:ext uri="{FF2B5EF4-FFF2-40B4-BE49-F238E27FC236}">
                <a16:creationId xmlns:a16="http://schemas.microsoft.com/office/drawing/2014/main" id="{EAA33829-D951-475F-BDBE-A023AC9A176A}"/>
              </a:ext>
            </a:extLst>
          </p:cNvPr>
          <p:cNvPicPr>
            <a:picLocks noChangeAspect="1"/>
          </p:cNvPicPr>
          <p:nvPr userDrawn="1"/>
        </p:nvPicPr>
        <p:blipFill>
          <a:blip r:embed="rId3"/>
          <a:stretch>
            <a:fillRect/>
          </a:stretch>
        </p:blipFill>
        <p:spPr>
          <a:xfrm>
            <a:off x="1278805" y="6310995"/>
            <a:ext cx="451383" cy="451383"/>
          </a:xfrm>
          <a:prstGeom prst="rect">
            <a:avLst/>
          </a:prstGeom>
        </p:spPr>
      </p:pic>
    </p:spTree>
    <p:extLst>
      <p:ext uri="{BB962C8B-B14F-4D97-AF65-F5344CB8AC3E}">
        <p14:creationId xmlns:p14="http://schemas.microsoft.com/office/powerpoint/2010/main" val="20831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C238-616B-FF4B-A128-475D282CF9AA}"/>
              </a:ext>
            </a:extLst>
          </p:cNvPr>
          <p:cNvSpPr>
            <a:spLocks noGrp="1"/>
          </p:cNvSpPr>
          <p:nvPr>
            <p:ph type="title"/>
          </p:nvPr>
        </p:nvSpPr>
        <p:spPr>
          <a:xfrm>
            <a:off x="839788" y="987424"/>
            <a:ext cx="3932237" cy="1069975"/>
          </a:xfrm>
        </p:spPr>
        <p:txBody>
          <a:bodyPr anchor="b">
            <a:normAutofit/>
          </a:bodyPr>
          <a:lstStyle>
            <a:lvl1pPr>
              <a:defRPr sz="3000" b="1">
                <a:solidFill>
                  <a:schemeClr val="accent3">
                    <a:lumMod val="75000"/>
                  </a:schemeClr>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B9BD84FD-1DAA-5444-AF9A-7DD4235AEE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FEF0925-E9E4-F942-9977-B5E123B82137}"/>
              </a:ext>
            </a:extLst>
          </p:cNvPr>
          <p:cNvSpPr>
            <a:spLocks noGrp="1"/>
          </p:cNvSpPr>
          <p:nvPr>
            <p:ph type="body" sz="half" idx="2"/>
          </p:nvPr>
        </p:nvSpPr>
        <p:spPr>
          <a:xfrm>
            <a:off x="839788" y="2366682"/>
            <a:ext cx="3932237" cy="3502306"/>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5" name="Picture 4" descr="A picture containing table, drawing&#10;&#10;Description automatically generated">
            <a:extLst>
              <a:ext uri="{FF2B5EF4-FFF2-40B4-BE49-F238E27FC236}">
                <a16:creationId xmlns:a16="http://schemas.microsoft.com/office/drawing/2014/main" id="{C301AEB6-641F-4BD3-B285-2536575A5254}"/>
              </a:ext>
            </a:extLst>
          </p:cNvPr>
          <p:cNvPicPr>
            <a:picLocks noChangeAspect="1"/>
          </p:cNvPicPr>
          <p:nvPr userDrawn="1"/>
        </p:nvPicPr>
        <p:blipFill>
          <a:blip r:embed="rId3"/>
          <a:stretch>
            <a:fillRect/>
          </a:stretch>
        </p:blipFill>
        <p:spPr>
          <a:xfrm>
            <a:off x="1278805" y="6310995"/>
            <a:ext cx="451383" cy="451383"/>
          </a:xfrm>
          <a:prstGeom prst="rect">
            <a:avLst/>
          </a:prstGeom>
        </p:spPr>
      </p:pic>
    </p:spTree>
    <p:extLst>
      <p:ext uri="{BB962C8B-B14F-4D97-AF65-F5344CB8AC3E}">
        <p14:creationId xmlns:p14="http://schemas.microsoft.com/office/powerpoint/2010/main" val="138967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2A71E6-C873-FA46-97EE-2A2A7155EB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61A97D-9240-514F-85B0-576EB466ED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9A8A85-CFA3-0F4E-A04E-4B2A4511E7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A61676-7907-3A4D-ACB8-0C80DF594C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7FF5B-B4D1-8C47-8957-E736B2595268}" type="slidenum">
              <a:rPr lang="en-US" smtClean="0"/>
              <a:t>‹#›</a:t>
            </a:fld>
            <a:endParaRPr lang="en-US"/>
          </a:p>
        </p:txBody>
      </p:sp>
    </p:spTree>
    <p:extLst>
      <p:ext uri="{BB962C8B-B14F-4D97-AF65-F5344CB8AC3E}">
        <p14:creationId xmlns:p14="http://schemas.microsoft.com/office/powerpoint/2010/main" val="22993163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60"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ss.ca.gov/ebt-onlin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FE4A-1D07-2145-88E8-7D586402AF9B}"/>
              </a:ext>
            </a:extLst>
          </p:cNvPr>
          <p:cNvSpPr>
            <a:spLocks noGrp="1"/>
          </p:cNvSpPr>
          <p:nvPr>
            <p:ph type="ctrTitle"/>
          </p:nvPr>
        </p:nvSpPr>
        <p:spPr>
          <a:xfrm>
            <a:off x="5265175" y="1546884"/>
            <a:ext cx="6737554" cy="1398073"/>
          </a:xfrm>
        </p:spPr>
        <p:txBody>
          <a:bodyPr>
            <a:normAutofit/>
          </a:bodyPr>
          <a:lstStyle/>
          <a:p>
            <a:pPr algn="ctr"/>
            <a:r>
              <a:rPr lang="en-US" dirty="0"/>
              <a:t>CalFresh</a:t>
            </a:r>
            <a:br>
              <a:rPr lang="en-US" dirty="0"/>
            </a:br>
            <a:r>
              <a:rPr lang="en-US" dirty="0"/>
              <a:t>Data Updates</a:t>
            </a:r>
          </a:p>
        </p:txBody>
      </p:sp>
      <p:sp>
        <p:nvSpPr>
          <p:cNvPr id="3" name="Subtitle 2">
            <a:extLst>
              <a:ext uri="{FF2B5EF4-FFF2-40B4-BE49-F238E27FC236}">
                <a16:creationId xmlns:a16="http://schemas.microsoft.com/office/drawing/2014/main" id="{DBC62310-E03E-944B-BF06-4078DB7CA9FD}"/>
              </a:ext>
            </a:extLst>
          </p:cNvPr>
          <p:cNvSpPr>
            <a:spLocks noGrp="1"/>
          </p:cNvSpPr>
          <p:nvPr>
            <p:ph type="subTitle" idx="1"/>
          </p:nvPr>
        </p:nvSpPr>
        <p:spPr>
          <a:xfrm>
            <a:off x="5796366" y="4235310"/>
            <a:ext cx="6206363" cy="2317114"/>
          </a:xfrm>
        </p:spPr>
        <p:txBody>
          <a:bodyPr>
            <a:normAutofit/>
          </a:bodyPr>
          <a:lstStyle/>
          <a:p>
            <a:pPr algn="ctr"/>
            <a:endParaRPr lang="en-US" sz="900" dirty="0"/>
          </a:p>
          <a:p>
            <a:pPr algn="ctr"/>
            <a:r>
              <a:rPr lang="en-US" sz="2400" b="0" dirty="0"/>
              <a:t>CalFresh and Nutrition Branch</a:t>
            </a:r>
          </a:p>
          <a:p>
            <a:pPr algn="ctr"/>
            <a:r>
              <a:rPr lang="en-US" sz="2400" b="0" dirty="0"/>
              <a:t>California Department of Social Services</a:t>
            </a:r>
          </a:p>
          <a:p>
            <a:pPr algn="ctr"/>
            <a:endParaRPr lang="en-US" sz="2800" dirty="0">
              <a:effectLst>
                <a:outerShdw blurRad="38100" dist="38100" dir="2700000" algn="tl">
                  <a:srgbClr val="000000">
                    <a:alpha val="43137"/>
                  </a:srgbClr>
                </a:outerShdw>
              </a:effectLst>
            </a:endParaRPr>
          </a:p>
          <a:p>
            <a:endParaRPr lang="en-US" sz="2800" dirty="0"/>
          </a:p>
        </p:txBody>
      </p:sp>
      <p:sp>
        <p:nvSpPr>
          <p:cNvPr id="4" name="Rectangle 3">
            <a:extLst>
              <a:ext uri="{FF2B5EF4-FFF2-40B4-BE49-F238E27FC236}">
                <a16:creationId xmlns:a16="http://schemas.microsoft.com/office/drawing/2014/main" id="{9938AEBA-351B-4FDE-8A05-4C42BE8BEC5C}"/>
              </a:ext>
            </a:extLst>
          </p:cNvPr>
          <p:cNvSpPr/>
          <p:nvPr/>
        </p:nvSpPr>
        <p:spPr>
          <a:xfrm>
            <a:off x="5265175" y="2944957"/>
            <a:ext cx="6737554" cy="885371"/>
          </a:xfrm>
          <a:prstGeom prst="rect">
            <a:avLst/>
          </a:prstGeom>
        </p:spPr>
        <p:txBody>
          <a:bodyPr wrap="square">
            <a:spAutoFit/>
          </a:bodyPr>
          <a:lstStyle/>
          <a:p>
            <a:pPr lvl="0" algn="ctr">
              <a:lnSpc>
                <a:spcPct val="90000"/>
              </a:lnSpc>
              <a:spcBef>
                <a:spcPts val="1000"/>
              </a:spcBef>
            </a:pPr>
            <a:r>
              <a:rPr lang="en-US" sz="2400" dirty="0">
                <a:solidFill>
                  <a:srgbClr val="FFFFFF"/>
                </a:solidFill>
                <a:latin typeface="Arial" panose="020B0604020202020204" pitchFamily="34" charset="0"/>
                <a:cs typeface="Arial" panose="020B0604020202020204" pitchFamily="34" charset="0"/>
              </a:rPr>
              <a:t>Senate Human Services Committee Hearing</a:t>
            </a:r>
          </a:p>
          <a:p>
            <a:pPr lvl="0" algn="ctr">
              <a:lnSpc>
                <a:spcPct val="90000"/>
              </a:lnSpc>
              <a:spcBef>
                <a:spcPts val="1000"/>
              </a:spcBef>
            </a:pPr>
            <a:r>
              <a:rPr lang="en-US" sz="2400" dirty="0">
                <a:solidFill>
                  <a:srgbClr val="FFFFFF"/>
                </a:solidFill>
                <a:latin typeface="Arial" panose="020B0604020202020204" pitchFamily="34" charset="0"/>
                <a:cs typeface="Arial" panose="020B0604020202020204" pitchFamily="34" charset="0"/>
              </a:rPr>
              <a:t>Tuesday, November 17, 2020</a:t>
            </a:r>
          </a:p>
        </p:txBody>
      </p:sp>
    </p:spTree>
    <p:extLst>
      <p:ext uri="{BB962C8B-B14F-4D97-AF65-F5344CB8AC3E}">
        <p14:creationId xmlns:p14="http://schemas.microsoft.com/office/powerpoint/2010/main" val="3384023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75E2-BBAF-493C-B379-0CD60FC49E3B}"/>
              </a:ext>
            </a:extLst>
          </p:cNvPr>
          <p:cNvSpPr>
            <a:spLocks noGrp="1"/>
          </p:cNvSpPr>
          <p:nvPr>
            <p:ph type="title"/>
          </p:nvPr>
        </p:nvSpPr>
        <p:spPr/>
        <p:txBody>
          <a:bodyPr/>
          <a:lstStyle/>
          <a:p>
            <a:r>
              <a:rPr lang="en-US" dirty="0"/>
              <a:t>3-Day Timeliness Statewide</a:t>
            </a:r>
          </a:p>
        </p:txBody>
      </p:sp>
      <p:graphicFrame>
        <p:nvGraphicFramePr>
          <p:cNvPr id="4" name="Content Placeholder 3">
            <a:extLst>
              <a:ext uri="{FF2B5EF4-FFF2-40B4-BE49-F238E27FC236}">
                <a16:creationId xmlns:a16="http://schemas.microsoft.com/office/drawing/2014/main" id="{B3BCC52C-C34B-4A30-978B-FA287090B860}"/>
              </a:ext>
            </a:extLst>
          </p:cNvPr>
          <p:cNvGraphicFramePr>
            <a:graphicFrameLocks noGrp="1"/>
          </p:cNvGraphicFramePr>
          <p:nvPr>
            <p:ph idx="1"/>
            <p:extLst>
              <p:ext uri="{D42A27DB-BD31-4B8C-83A1-F6EECF244321}">
                <p14:modId xmlns:p14="http://schemas.microsoft.com/office/powerpoint/2010/main" val="3515081131"/>
              </p:ext>
            </p:extLst>
          </p:nvPr>
        </p:nvGraphicFramePr>
        <p:xfrm>
          <a:off x="730250" y="2425700"/>
          <a:ext cx="10515600" cy="341788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E3AF6FF5-1AFA-4B74-A7EB-FD4877726B18}"/>
              </a:ext>
            </a:extLst>
          </p:cNvPr>
          <p:cNvSpPr/>
          <p:nvPr/>
        </p:nvSpPr>
        <p:spPr>
          <a:xfrm>
            <a:off x="730165" y="5832135"/>
            <a:ext cx="4313104" cy="276999"/>
          </a:xfrm>
          <a:prstGeom prst="rect">
            <a:avLst/>
          </a:prstGeom>
        </p:spPr>
        <p:txBody>
          <a:bodyPr wrap="none">
            <a:spAutoFit/>
          </a:bodyPr>
          <a:lstStyle/>
          <a:p>
            <a:r>
              <a:rPr lang="en-US" sz="1200" dirty="0"/>
              <a:t>Source: CalFresh Data Dashboard, Timeliness and Accuracy</a:t>
            </a:r>
          </a:p>
        </p:txBody>
      </p:sp>
    </p:spTree>
    <p:extLst>
      <p:ext uri="{BB962C8B-B14F-4D97-AF65-F5344CB8AC3E}">
        <p14:creationId xmlns:p14="http://schemas.microsoft.com/office/powerpoint/2010/main" val="2728443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8FE5C-B211-4F20-990F-3BF9BFE16474}"/>
              </a:ext>
            </a:extLst>
          </p:cNvPr>
          <p:cNvSpPr>
            <a:spLocks noGrp="1"/>
          </p:cNvSpPr>
          <p:nvPr>
            <p:ph type="title"/>
          </p:nvPr>
        </p:nvSpPr>
        <p:spPr/>
        <p:txBody>
          <a:bodyPr/>
          <a:lstStyle/>
          <a:p>
            <a:r>
              <a:rPr lang="en-US" dirty="0"/>
              <a:t>3-Day Timeliness ‘Big 6’ Counties</a:t>
            </a:r>
          </a:p>
        </p:txBody>
      </p:sp>
      <p:graphicFrame>
        <p:nvGraphicFramePr>
          <p:cNvPr id="6" name="Content Placeholder 5">
            <a:extLst>
              <a:ext uri="{FF2B5EF4-FFF2-40B4-BE49-F238E27FC236}">
                <a16:creationId xmlns:a16="http://schemas.microsoft.com/office/drawing/2014/main" id="{9133A6D6-D73B-4F36-9D78-9C126E9FB81A}"/>
              </a:ext>
            </a:extLst>
          </p:cNvPr>
          <p:cNvGraphicFramePr>
            <a:graphicFrameLocks noGrp="1"/>
          </p:cNvGraphicFramePr>
          <p:nvPr>
            <p:ph idx="1"/>
            <p:extLst>
              <p:ext uri="{D42A27DB-BD31-4B8C-83A1-F6EECF244321}">
                <p14:modId xmlns:p14="http://schemas.microsoft.com/office/powerpoint/2010/main" val="1110781665"/>
              </p:ext>
            </p:extLst>
          </p:nvPr>
        </p:nvGraphicFramePr>
        <p:xfrm>
          <a:off x="730250" y="2425700"/>
          <a:ext cx="10515600" cy="3417888"/>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EDFD3190-3A66-4E96-B566-C805987F259F}"/>
              </a:ext>
            </a:extLst>
          </p:cNvPr>
          <p:cNvSpPr/>
          <p:nvPr/>
        </p:nvSpPr>
        <p:spPr>
          <a:xfrm>
            <a:off x="730165" y="5832135"/>
            <a:ext cx="4313104" cy="276999"/>
          </a:xfrm>
          <a:prstGeom prst="rect">
            <a:avLst/>
          </a:prstGeom>
        </p:spPr>
        <p:txBody>
          <a:bodyPr wrap="none">
            <a:spAutoFit/>
          </a:bodyPr>
          <a:lstStyle/>
          <a:p>
            <a:r>
              <a:rPr lang="en-US" sz="1200" dirty="0"/>
              <a:t>Source: CalFresh Data Dashboard, Timeliness and Accuracy</a:t>
            </a:r>
          </a:p>
        </p:txBody>
      </p:sp>
    </p:spTree>
    <p:extLst>
      <p:ext uri="{BB962C8B-B14F-4D97-AF65-F5344CB8AC3E}">
        <p14:creationId xmlns:p14="http://schemas.microsoft.com/office/powerpoint/2010/main" val="602816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BF4BE-7FC3-4996-83F8-29E48346E89D}"/>
              </a:ext>
            </a:extLst>
          </p:cNvPr>
          <p:cNvSpPr>
            <a:spLocks noGrp="1"/>
          </p:cNvSpPr>
          <p:nvPr>
            <p:ph type="title"/>
          </p:nvPr>
        </p:nvSpPr>
        <p:spPr>
          <a:xfrm>
            <a:off x="839788" y="179902"/>
            <a:ext cx="10515600" cy="1069975"/>
          </a:xfrm>
        </p:spPr>
        <p:txBody>
          <a:bodyPr>
            <a:normAutofit/>
          </a:bodyPr>
          <a:lstStyle/>
          <a:p>
            <a:r>
              <a:rPr lang="en-US" sz="4400" dirty="0"/>
              <a:t>CalFresh Emergency Allotments</a:t>
            </a:r>
          </a:p>
        </p:txBody>
      </p:sp>
      <p:graphicFrame>
        <p:nvGraphicFramePr>
          <p:cNvPr id="12" name="Table 12">
            <a:extLst>
              <a:ext uri="{FF2B5EF4-FFF2-40B4-BE49-F238E27FC236}">
                <a16:creationId xmlns:a16="http://schemas.microsoft.com/office/drawing/2014/main" id="{C0A67ABE-F0B9-4D74-B06A-D3A1F0FBA9BF}"/>
              </a:ext>
            </a:extLst>
          </p:cNvPr>
          <p:cNvGraphicFramePr>
            <a:graphicFrameLocks noGrp="1"/>
          </p:cNvGraphicFramePr>
          <p:nvPr>
            <p:ph idx="1"/>
            <p:extLst>
              <p:ext uri="{D42A27DB-BD31-4B8C-83A1-F6EECF244321}">
                <p14:modId xmlns:p14="http://schemas.microsoft.com/office/powerpoint/2010/main" val="1007576433"/>
              </p:ext>
            </p:extLst>
          </p:nvPr>
        </p:nvGraphicFramePr>
        <p:xfrm>
          <a:off x="1274422" y="1881043"/>
          <a:ext cx="9643156" cy="3093727"/>
        </p:xfrm>
        <a:graphic>
          <a:graphicData uri="http://schemas.openxmlformats.org/drawingml/2006/table">
            <a:tbl>
              <a:tblPr firstRow="1" bandRow="1">
                <a:tableStyleId>{F5AB1C69-6EDB-4FF4-983F-18BD219EF322}</a:tableStyleId>
              </a:tblPr>
              <a:tblGrid>
                <a:gridCol w="1565484">
                  <a:extLst>
                    <a:ext uri="{9D8B030D-6E8A-4147-A177-3AD203B41FA5}">
                      <a16:colId xmlns:a16="http://schemas.microsoft.com/office/drawing/2014/main" val="2847378771"/>
                    </a:ext>
                  </a:extLst>
                </a:gridCol>
                <a:gridCol w="3256094">
                  <a:extLst>
                    <a:ext uri="{9D8B030D-6E8A-4147-A177-3AD203B41FA5}">
                      <a16:colId xmlns:a16="http://schemas.microsoft.com/office/drawing/2014/main" val="3666823719"/>
                    </a:ext>
                  </a:extLst>
                </a:gridCol>
                <a:gridCol w="2410789">
                  <a:extLst>
                    <a:ext uri="{9D8B030D-6E8A-4147-A177-3AD203B41FA5}">
                      <a16:colId xmlns:a16="http://schemas.microsoft.com/office/drawing/2014/main" val="2248226705"/>
                    </a:ext>
                  </a:extLst>
                </a:gridCol>
                <a:gridCol w="2410789">
                  <a:extLst>
                    <a:ext uri="{9D8B030D-6E8A-4147-A177-3AD203B41FA5}">
                      <a16:colId xmlns:a16="http://schemas.microsoft.com/office/drawing/2014/main" val="2254211555"/>
                    </a:ext>
                  </a:extLst>
                </a:gridCol>
              </a:tblGrid>
              <a:tr h="514780">
                <a:tc>
                  <a:txBody>
                    <a:bodyPr/>
                    <a:lstStyle/>
                    <a:p>
                      <a:pPr algn="ctr"/>
                      <a:r>
                        <a:rPr lang="en-US" sz="1400" dirty="0"/>
                        <a:t>Month</a:t>
                      </a:r>
                    </a:p>
                  </a:txBody>
                  <a:tcPr marL="53671" marR="53671" anchor="ctr"/>
                </a:tc>
                <a:tc>
                  <a:txBody>
                    <a:bodyPr/>
                    <a:lstStyle/>
                    <a:p>
                      <a:pPr algn="ctr"/>
                      <a:r>
                        <a:rPr lang="en-US" sz="1400" dirty="0"/>
                        <a:t>Total Households Issued EAs</a:t>
                      </a:r>
                    </a:p>
                  </a:txBody>
                  <a:tcPr marL="53671" marR="53671" anchor="ctr"/>
                </a:tc>
                <a:tc>
                  <a:txBody>
                    <a:bodyPr/>
                    <a:lstStyle/>
                    <a:p>
                      <a:pPr algn="ctr"/>
                      <a:r>
                        <a:rPr lang="en-US" sz="1400" dirty="0"/>
                        <a:t>Total EAs Issued</a:t>
                      </a:r>
                    </a:p>
                  </a:txBody>
                  <a:tcPr marL="53671" marR="53671" anchor="ctr"/>
                </a:tc>
                <a:tc>
                  <a:txBody>
                    <a:bodyPr/>
                    <a:lstStyle/>
                    <a:p>
                      <a:pPr algn="ctr"/>
                      <a:r>
                        <a:rPr lang="en-US" sz="1400" dirty="0"/>
                        <a:t>Average Amount of EA</a:t>
                      </a:r>
                    </a:p>
                  </a:txBody>
                  <a:tcPr marL="53671" marR="53671" anchor="ctr"/>
                </a:tc>
                <a:extLst>
                  <a:ext uri="{0D108BD9-81ED-4DB2-BD59-A6C34878D82A}">
                    <a16:rowId xmlns:a16="http://schemas.microsoft.com/office/drawing/2014/main" val="1667603953"/>
                  </a:ext>
                </a:extLst>
              </a:tr>
              <a:tr h="368421">
                <a:tc>
                  <a:txBody>
                    <a:bodyPr/>
                    <a:lstStyle/>
                    <a:p>
                      <a:r>
                        <a:rPr lang="en-US" sz="1400"/>
                        <a:t>March</a:t>
                      </a:r>
                    </a:p>
                  </a:txBody>
                  <a:tcPr marL="53671" marR="53671"/>
                </a:tc>
                <a:tc>
                  <a:txBody>
                    <a:bodyPr/>
                    <a:lstStyle/>
                    <a:p>
                      <a:r>
                        <a:rPr lang="en-US" sz="1400" dirty="0"/>
                        <a:t>1,366,497</a:t>
                      </a:r>
                    </a:p>
                  </a:txBody>
                  <a:tcPr marL="53671" marR="53671"/>
                </a:tc>
                <a:tc>
                  <a:txBody>
                    <a:bodyPr/>
                    <a:lstStyle/>
                    <a:p>
                      <a:r>
                        <a:rPr lang="en-US" sz="1400"/>
                        <a:t>$235,382,371</a:t>
                      </a:r>
                    </a:p>
                  </a:txBody>
                  <a:tcPr marL="53671" marR="53671"/>
                </a:tc>
                <a:tc>
                  <a:txBody>
                    <a:bodyPr/>
                    <a:lstStyle/>
                    <a:p>
                      <a:r>
                        <a:rPr lang="en-US" sz="1400" dirty="0"/>
                        <a:t>$230</a:t>
                      </a:r>
                    </a:p>
                  </a:txBody>
                  <a:tcPr marL="53671" marR="53671"/>
                </a:tc>
                <a:extLst>
                  <a:ext uri="{0D108BD9-81ED-4DB2-BD59-A6C34878D82A}">
                    <a16:rowId xmlns:a16="http://schemas.microsoft.com/office/drawing/2014/main" val="3617580455"/>
                  </a:ext>
                </a:extLst>
              </a:tr>
              <a:tr h="368421">
                <a:tc>
                  <a:txBody>
                    <a:bodyPr/>
                    <a:lstStyle/>
                    <a:p>
                      <a:r>
                        <a:rPr lang="en-US" sz="1400"/>
                        <a:t>April</a:t>
                      </a:r>
                    </a:p>
                  </a:txBody>
                  <a:tcPr marL="53671" marR="53671"/>
                </a:tc>
                <a:tc>
                  <a:txBody>
                    <a:bodyPr/>
                    <a:lstStyle/>
                    <a:p>
                      <a:r>
                        <a:rPr lang="en-US" sz="1400" dirty="0"/>
                        <a:t>1,429,146</a:t>
                      </a:r>
                    </a:p>
                  </a:txBody>
                  <a:tcPr marL="53671" marR="53671"/>
                </a:tc>
                <a:tc>
                  <a:txBody>
                    <a:bodyPr/>
                    <a:lstStyle/>
                    <a:p>
                      <a:r>
                        <a:rPr lang="en-US" sz="1400" dirty="0"/>
                        <a:t>$247,544,135</a:t>
                      </a:r>
                    </a:p>
                  </a:txBody>
                  <a:tcPr marL="53671" marR="53671"/>
                </a:tc>
                <a:tc>
                  <a:txBody>
                    <a:bodyPr/>
                    <a:lstStyle/>
                    <a:p>
                      <a:r>
                        <a:rPr lang="en-US" sz="1400"/>
                        <a:t>$216</a:t>
                      </a:r>
                    </a:p>
                  </a:txBody>
                  <a:tcPr marL="53671" marR="53671"/>
                </a:tc>
                <a:extLst>
                  <a:ext uri="{0D108BD9-81ED-4DB2-BD59-A6C34878D82A}">
                    <a16:rowId xmlns:a16="http://schemas.microsoft.com/office/drawing/2014/main" val="516781671"/>
                  </a:ext>
                </a:extLst>
              </a:tr>
              <a:tr h="368421">
                <a:tc>
                  <a:txBody>
                    <a:bodyPr/>
                    <a:lstStyle/>
                    <a:p>
                      <a:r>
                        <a:rPr lang="en-US" sz="1400" dirty="0"/>
                        <a:t>May</a:t>
                      </a:r>
                    </a:p>
                  </a:txBody>
                  <a:tcPr marL="53671" marR="53671"/>
                </a:tc>
                <a:tc>
                  <a:txBody>
                    <a:bodyPr/>
                    <a:lstStyle/>
                    <a:p>
                      <a:r>
                        <a:rPr lang="en-US" sz="1400" dirty="0"/>
                        <a:t>1,476,426</a:t>
                      </a:r>
                    </a:p>
                  </a:txBody>
                  <a:tcPr marL="53671" marR="53671"/>
                </a:tc>
                <a:tc>
                  <a:txBody>
                    <a:bodyPr/>
                    <a:lstStyle/>
                    <a:p>
                      <a:r>
                        <a:rPr lang="en-US" sz="1400" dirty="0"/>
                        <a:t>$260,705,718</a:t>
                      </a:r>
                    </a:p>
                  </a:txBody>
                  <a:tcPr marL="53671" marR="53671"/>
                </a:tc>
                <a:tc>
                  <a:txBody>
                    <a:bodyPr/>
                    <a:lstStyle/>
                    <a:p>
                      <a:r>
                        <a:rPr lang="en-US" sz="1400" dirty="0"/>
                        <a:t>$220</a:t>
                      </a:r>
                    </a:p>
                  </a:txBody>
                  <a:tcPr marL="53671" marR="53671"/>
                </a:tc>
                <a:extLst>
                  <a:ext uri="{0D108BD9-81ED-4DB2-BD59-A6C34878D82A}">
                    <a16:rowId xmlns:a16="http://schemas.microsoft.com/office/drawing/2014/main" val="1787167171"/>
                  </a:ext>
                </a:extLst>
              </a:tr>
              <a:tr h="368421">
                <a:tc>
                  <a:txBody>
                    <a:bodyPr/>
                    <a:lstStyle/>
                    <a:p>
                      <a:r>
                        <a:rPr lang="en-US" sz="1400" dirty="0"/>
                        <a:t>June</a:t>
                      </a:r>
                    </a:p>
                  </a:txBody>
                  <a:tcPr marL="53671" marR="53671"/>
                </a:tc>
                <a:tc>
                  <a:txBody>
                    <a:bodyPr/>
                    <a:lstStyle/>
                    <a:p>
                      <a:r>
                        <a:rPr lang="en-US" sz="1400" dirty="0"/>
                        <a:t>1,439,249</a:t>
                      </a:r>
                    </a:p>
                  </a:txBody>
                  <a:tcPr marL="53671" marR="53671"/>
                </a:tc>
                <a:tc>
                  <a:txBody>
                    <a:bodyPr/>
                    <a:lstStyle/>
                    <a:p>
                      <a:r>
                        <a:rPr lang="en-US" sz="1400" dirty="0"/>
                        <a:t>$252,643,852</a:t>
                      </a:r>
                    </a:p>
                  </a:txBody>
                  <a:tcPr marL="53671" marR="53671"/>
                </a:tc>
                <a:tc>
                  <a:txBody>
                    <a:bodyPr/>
                    <a:lstStyle/>
                    <a:p>
                      <a:r>
                        <a:rPr lang="en-US" sz="1400" dirty="0"/>
                        <a:t>$219</a:t>
                      </a:r>
                    </a:p>
                  </a:txBody>
                  <a:tcPr marL="53671" marR="53671"/>
                </a:tc>
                <a:extLst>
                  <a:ext uri="{0D108BD9-81ED-4DB2-BD59-A6C34878D82A}">
                    <a16:rowId xmlns:a16="http://schemas.microsoft.com/office/drawing/2014/main" val="1814795286"/>
                  </a:ext>
                </a:extLst>
              </a:tr>
              <a:tr h="368421">
                <a:tc>
                  <a:txBody>
                    <a:bodyPr/>
                    <a:lstStyle/>
                    <a:p>
                      <a:r>
                        <a:rPr lang="en-US" sz="1400" dirty="0"/>
                        <a:t>July</a:t>
                      </a:r>
                    </a:p>
                  </a:txBody>
                  <a:tcPr marL="53671" marR="53671"/>
                </a:tc>
                <a:tc>
                  <a:txBody>
                    <a:bodyPr/>
                    <a:lstStyle/>
                    <a:p>
                      <a:r>
                        <a:rPr lang="en-US" sz="1400" dirty="0"/>
                        <a:t>1,405,287</a:t>
                      </a:r>
                    </a:p>
                  </a:txBody>
                  <a:tcPr marL="53671" marR="53671"/>
                </a:tc>
                <a:tc>
                  <a:txBody>
                    <a:bodyPr/>
                    <a:lstStyle/>
                    <a:p>
                      <a:r>
                        <a:rPr lang="en-US" sz="1400" dirty="0"/>
                        <a:t>$247,016,049</a:t>
                      </a:r>
                    </a:p>
                  </a:txBody>
                  <a:tcPr marL="53671" marR="53671"/>
                </a:tc>
                <a:tc>
                  <a:txBody>
                    <a:bodyPr/>
                    <a:lstStyle/>
                    <a:p>
                      <a:r>
                        <a:rPr lang="en-US" sz="1400" dirty="0"/>
                        <a:t>$223</a:t>
                      </a:r>
                    </a:p>
                  </a:txBody>
                  <a:tcPr marL="53671" marR="53671"/>
                </a:tc>
                <a:extLst>
                  <a:ext uri="{0D108BD9-81ED-4DB2-BD59-A6C34878D82A}">
                    <a16:rowId xmlns:a16="http://schemas.microsoft.com/office/drawing/2014/main" val="3605096322"/>
                  </a:ext>
                </a:extLst>
              </a:tr>
              <a:tr h="368421">
                <a:tc>
                  <a:txBody>
                    <a:bodyPr/>
                    <a:lstStyle/>
                    <a:p>
                      <a:r>
                        <a:rPr lang="en-US" sz="1400" dirty="0"/>
                        <a:t>August*</a:t>
                      </a:r>
                    </a:p>
                  </a:txBody>
                  <a:tcPr marL="53671" marR="53671"/>
                </a:tc>
                <a:tc>
                  <a:txBody>
                    <a:bodyPr/>
                    <a:lstStyle/>
                    <a:p>
                      <a:r>
                        <a:rPr lang="en-US" sz="1400" dirty="0"/>
                        <a:t>1,448,360*</a:t>
                      </a:r>
                    </a:p>
                  </a:txBody>
                  <a:tcPr marL="53671" marR="53671"/>
                </a:tc>
                <a:tc>
                  <a:txBody>
                    <a:bodyPr/>
                    <a:lstStyle/>
                    <a:p>
                      <a:r>
                        <a:rPr lang="en-US" sz="1400" dirty="0"/>
                        <a:t>$258,027,168*</a:t>
                      </a:r>
                    </a:p>
                  </a:txBody>
                  <a:tcPr marL="53671" marR="53671"/>
                </a:tc>
                <a:tc>
                  <a:txBody>
                    <a:bodyPr/>
                    <a:lstStyle/>
                    <a:p>
                      <a:r>
                        <a:rPr lang="en-US" sz="1400" dirty="0"/>
                        <a:t>$222*</a:t>
                      </a:r>
                    </a:p>
                  </a:txBody>
                  <a:tcPr marL="53671" marR="53671"/>
                </a:tc>
                <a:extLst>
                  <a:ext uri="{0D108BD9-81ED-4DB2-BD59-A6C34878D82A}">
                    <a16:rowId xmlns:a16="http://schemas.microsoft.com/office/drawing/2014/main" val="1072129092"/>
                  </a:ext>
                </a:extLst>
              </a:tr>
              <a:tr h="368421">
                <a:tc>
                  <a:txBody>
                    <a:bodyPr/>
                    <a:lstStyle/>
                    <a:p>
                      <a:r>
                        <a:rPr lang="en-US" sz="1400" dirty="0"/>
                        <a:t>September* </a:t>
                      </a:r>
                    </a:p>
                  </a:txBody>
                  <a:tcPr marL="53671" marR="53671"/>
                </a:tc>
                <a:tc>
                  <a:txBody>
                    <a:bodyPr/>
                    <a:lstStyle/>
                    <a:p>
                      <a:r>
                        <a:rPr lang="en-US" sz="1400" dirty="0"/>
                        <a:t>1,445,909*</a:t>
                      </a:r>
                    </a:p>
                  </a:txBody>
                  <a:tcPr marL="53671" marR="53671"/>
                </a:tc>
                <a:tc>
                  <a:txBody>
                    <a:bodyPr/>
                    <a:lstStyle/>
                    <a:p>
                      <a:r>
                        <a:rPr lang="en-US" sz="1400" dirty="0"/>
                        <a:t>$256,937,168*</a:t>
                      </a:r>
                    </a:p>
                  </a:txBody>
                  <a:tcPr marL="53671" marR="53671"/>
                </a:tc>
                <a:tc>
                  <a:txBody>
                    <a:bodyPr/>
                    <a:lstStyle/>
                    <a:p>
                      <a:r>
                        <a:rPr lang="en-US" sz="1400" dirty="0"/>
                        <a:t>$178*</a:t>
                      </a:r>
                    </a:p>
                  </a:txBody>
                  <a:tcPr marL="53671" marR="53671"/>
                </a:tc>
                <a:extLst>
                  <a:ext uri="{0D108BD9-81ED-4DB2-BD59-A6C34878D82A}">
                    <a16:rowId xmlns:a16="http://schemas.microsoft.com/office/drawing/2014/main" val="3115223030"/>
                  </a:ext>
                </a:extLst>
              </a:tr>
            </a:tbl>
          </a:graphicData>
        </a:graphic>
      </p:graphicFrame>
      <p:sp>
        <p:nvSpPr>
          <p:cNvPr id="14" name="Text Placeholder 13">
            <a:extLst>
              <a:ext uri="{FF2B5EF4-FFF2-40B4-BE49-F238E27FC236}">
                <a16:creationId xmlns:a16="http://schemas.microsoft.com/office/drawing/2014/main" id="{90224C4B-A532-4733-A928-9CBF460E153D}"/>
              </a:ext>
            </a:extLst>
          </p:cNvPr>
          <p:cNvSpPr>
            <a:spLocks noGrp="1"/>
          </p:cNvSpPr>
          <p:nvPr>
            <p:ph type="body" sz="half" idx="2"/>
          </p:nvPr>
        </p:nvSpPr>
        <p:spPr>
          <a:xfrm>
            <a:off x="1274422" y="5013042"/>
            <a:ext cx="10515600" cy="726971"/>
          </a:xfrm>
        </p:spPr>
        <p:txBody>
          <a:bodyPr>
            <a:normAutofit/>
          </a:bodyPr>
          <a:lstStyle/>
          <a:p>
            <a:r>
              <a:rPr lang="en-US" sz="1400" i="1" dirty="0"/>
              <a:t>*Totals for the benefit month is still pending second and/or third emergency allotment issuance.</a:t>
            </a:r>
          </a:p>
        </p:txBody>
      </p:sp>
    </p:spTree>
    <p:extLst>
      <p:ext uri="{BB962C8B-B14F-4D97-AF65-F5344CB8AC3E}">
        <p14:creationId xmlns:p14="http://schemas.microsoft.com/office/powerpoint/2010/main" val="315251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0DE5F-2C71-416A-92B2-05DF620730A3}"/>
              </a:ext>
            </a:extLst>
          </p:cNvPr>
          <p:cNvSpPr>
            <a:spLocks noGrp="1"/>
          </p:cNvSpPr>
          <p:nvPr>
            <p:ph type="title"/>
          </p:nvPr>
        </p:nvSpPr>
        <p:spPr/>
        <p:txBody>
          <a:bodyPr/>
          <a:lstStyle/>
          <a:p>
            <a:r>
              <a:rPr lang="en-US" dirty="0"/>
              <a:t>EBT Online Purchasing</a:t>
            </a:r>
          </a:p>
        </p:txBody>
      </p:sp>
      <p:sp>
        <p:nvSpPr>
          <p:cNvPr id="8" name="TextBox 7">
            <a:extLst>
              <a:ext uri="{FF2B5EF4-FFF2-40B4-BE49-F238E27FC236}">
                <a16:creationId xmlns:a16="http://schemas.microsoft.com/office/drawing/2014/main" id="{0C0C2414-2A84-4DF3-88EC-8633E42D2550}"/>
              </a:ext>
            </a:extLst>
          </p:cNvPr>
          <p:cNvSpPr txBox="1"/>
          <p:nvPr/>
        </p:nvSpPr>
        <p:spPr>
          <a:xfrm>
            <a:off x="838200" y="4030786"/>
            <a:ext cx="7410652" cy="1754326"/>
          </a:xfrm>
          <a:prstGeom prst="rect">
            <a:avLst/>
          </a:prstGeom>
          <a:noFill/>
        </p:spPr>
        <p:txBody>
          <a:bodyPr wrap="square" rtlCol="0">
            <a:spAutoFit/>
          </a:bodyPr>
          <a:lstStyle/>
          <a:p>
            <a:r>
              <a:rPr lang="en-US" dirty="0"/>
              <a:t>On November 12, 2020 added Safeway/Albertson’s. Groceries can be purchased online for pick up at participating locations with option for home delivery coming in early 2021. </a:t>
            </a:r>
          </a:p>
          <a:p>
            <a:endParaRPr lang="en-US" dirty="0"/>
          </a:p>
          <a:p>
            <a:r>
              <a:rPr lang="en-US" dirty="0"/>
              <a:t>EBT Online Webpage: </a:t>
            </a:r>
            <a:r>
              <a:rPr lang="en-US" dirty="0">
                <a:hlinkClick r:id="rId3"/>
              </a:rPr>
              <a:t>https://www.cdss.ca.gov/ebt-online</a:t>
            </a:r>
            <a:endParaRPr lang="en-US" dirty="0"/>
          </a:p>
          <a:p>
            <a:endParaRPr lang="en-US" dirty="0"/>
          </a:p>
        </p:txBody>
      </p:sp>
      <p:sp>
        <p:nvSpPr>
          <p:cNvPr id="4" name="TextBox 3">
            <a:extLst>
              <a:ext uri="{FF2B5EF4-FFF2-40B4-BE49-F238E27FC236}">
                <a16:creationId xmlns:a16="http://schemas.microsoft.com/office/drawing/2014/main" id="{9B45A2BE-1950-481C-B493-DCEB493FA9D0}"/>
              </a:ext>
            </a:extLst>
          </p:cNvPr>
          <p:cNvSpPr txBox="1"/>
          <p:nvPr/>
        </p:nvSpPr>
        <p:spPr>
          <a:xfrm>
            <a:off x="776549" y="3557726"/>
            <a:ext cx="3752825" cy="276999"/>
          </a:xfrm>
          <a:prstGeom prst="rect">
            <a:avLst/>
          </a:prstGeom>
          <a:noFill/>
        </p:spPr>
        <p:txBody>
          <a:bodyPr wrap="square" rtlCol="0">
            <a:spAutoFit/>
          </a:bodyPr>
          <a:lstStyle/>
          <a:p>
            <a:r>
              <a:rPr lang="en-US" sz="1200" i="1" dirty="0"/>
              <a:t>Totals as of October 18, 2020</a:t>
            </a:r>
          </a:p>
        </p:txBody>
      </p:sp>
      <p:graphicFrame>
        <p:nvGraphicFramePr>
          <p:cNvPr id="9" name="Table 10">
            <a:extLst>
              <a:ext uri="{FF2B5EF4-FFF2-40B4-BE49-F238E27FC236}">
                <a16:creationId xmlns:a16="http://schemas.microsoft.com/office/drawing/2014/main" id="{3B878A33-CA15-4F94-BF71-717A25088275}"/>
              </a:ext>
            </a:extLst>
          </p:cNvPr>
          <p:cNvGraphicFramePr>
            <a:graphicFrameLocks noGrp="1"/>
          </p:cNvGraphicFramePr>
          <p:nvPr>
            <p:ph idx="1"/>
            <p:extLst>
              <p:ext uri="{D42A27DB-BD31-4B8C-83A1-F6EECF244321}">
                <p14:modId xmlns:p14="http://schemas.microsoft.com/office/powerpoint/2010/main" val="3645338277"/>
              </p:ext>
            </p:extLst>
          </p:nvPr>
        </p:nvGraphicFramePr>
        <p:xfrm>
          <a:off x="838199" y="1978370"/>
          <a:ext cx="10515597" cy="1483360"/>
        </p:xfrm>
        <a:graphic>
          <a:graphicData uri="http://schemas.openxmlformats.org/drawingml/2006/table">
            <a:tbl>
              <a:tblPr firstRow="1" bandRow="1">
                <a:tableStyleId>{F5AB1C69-6EDB-4FF4-983F-18BD219EF322}</a:tableStyleId>
              </a:tblPr>
              <a:tblGrid>
                <a:gridCol w="3505199">
                  <a:extLst>
                    <a:ext uri="{9D8B030D-6E8A-4147-A177-3AD203B41FA5}">
                      <a16:colId xmlns:a16="http://schemas.microsoft.com/office/drawing/2014/main" val="101792296"/>
                    </a:ext>
                  </a:extLst>
                </a:gridCol>
                <a:gridCol w="3505199">
                  <a:extLst>
                    <a:ext uri="{9D8B030D-6E8A-4147-A177-3AD203B41FA5}">
                      <a16:colId xmlns:a16="http://schemas.microsoft.com/office/drawing/2014/main" val="148038485"/>
                    </a:ext>
                  </a:extLst>
                </a:gridCol>
                <a:gridCol w="3505199">
                  <a:extLst>
                    <a:ext uri="{9D8B030D-6E8A-4147-A177-3AD203B41FA5}">
                      <a16:colId xmlns:a16="http://schemas.microsoft.com/office/drawing/2014/main" val="2741416123"/>
                    </a:ext>
                  </a:extLst>
                </a:gridCol>
              </a:tblGrid>
              <a:tr h="370840">
                <a:tc>
                  <a:txBody>
                    <a:bodyPr/>
                    <a:lstStyle/>
                    <a:p>
                      <a:r>
                        <a:rPr lang="en-US" dirty="0"/>
                        <a:t>Retailer</a:t>
                      </a:r>
                    </a:p>
                  </a:txBody>
                  <a:tcPr/>
                </a:tc>
                <a:tc>
                  <a:txBody>
                    <a:bodyPr/>
                    <a:lstStyle/>
                    <a:p>
                      <a:r>
                        <a:rPr lang="en-US" dirty="0"/>
                        <a:t>Completed Amount</a:t>
                      </a:r>
                    </a:p>
                  </a:txBody>
                  <a:tcPr/>
                </a:tc>
                <a:tc>
                  <a:txBody>
                    <a:bodyPr/>
                    <a:lstStyle/>
                    <a:p>
                      <a:r>
                        <a:rPr lang="en-US" dirty="0"/>
                        <a:t>Transaction Amount</a:t>
                      </a:r>
                    </a:p>
                  </a:txBody>
                  <a:tcPr/>
                </a:tc>
                <a:extLst>
                  <a:ext uri="{0D108BD9-81ED-4DB2-BD59-A6C34878D82A}">
                    <a16:rowId xmlns:a16="http://schemas.microsoft.com/office/drawing/2014/main" val="331701858"/>
                  </a:ext>
                </a:extLst>
              </a:tr>
              <a:tr h="370840">
                <a:tc>
                  <a:txBody>
                    <a:bodyPr/>
                    <a:lstStyle/>
                    <a:p>
                      <a:r>
                        <a:rPr lang="en-US" dirty="0"/>
                        <a:t>Amazon</a:t>
                      </a:r>
                    </a:p>
                  </a:txBody>
                  <a:tcPr/>
                </a:tc>
                <a:tc>
                  <a:txBody>
                    <a:bodyPr/>
                    <a:lstStyle/>
                    <a:p>
                      <a:r>
                        <a:rPr lang="en-US" dirty="0"/>
                        <a:t>$44,524,141</a:t>
                      </a:r>
                    </a:p>
                  </a:txBody>
                  <a:tcPr/>
                </a:tc>
                <a:tc>
                  <a:txBody>
                    <a:bodyPr/>
                    <a:lstStyle/>
                    <a:p>
                      <a:r>
                        <a:rPr lang="en-US" dirty="0"/>
                        <a:t>1,005,768</a:t>
                      </a:r>
                    </a:p>
                  </a:txBody>
                  <a:tcPr/>
                </a:tc>
                <a:extLst>
                  <a:ext uri="{0D108BD9-81ED-4DB2-BD59-A6C34878D82A}">
                    <a16:rowId xmlns:a16="http://schemas.microsoft.com/office/drawing/2014/main" val="4037439909"/>
                  </a:ext>
                </a:extLst>
              </a:tr>
              <a:tr h="370840">
                <a:tc>
                  <a:txBody>
                    <a:bodyPr/>
                    <a:lstStyle/>
                    <a:p>
                      <a:r>
                        <a:rPr lang="en-US" dirty="0"/>
                        <a:t>Walmart</a:t>
                      </a:r>
                    </a:p>
                  </a:txBody>
                  <a:tcPr/>
                </a:tc>
                <a:tc>
                  <a:txBody>
                    <a:bodyPr/>
                    <a:lstStyle/>
                    <a:p>
                      <a:r>
                        <a:rPr lang="en-US" dirty="0"/>
                        <a:t>$62,723,835</a:t>
                      </a:r>
                    </a:p>
                  </a:txBody>
                  <a:tcPr/>
                </a:tc>
                <a:tc>
                  <a:txBody>
                    <a:bodyPr/>
                    <a:lstStyle/>
                    <a:p>
                      <a:r>
                        <a:rPr lang="en-US" dirty="0"/>
                        <a:t>988,419</a:t>
                      </a:r>
                    </a:p>
                  </a:txBody>
                  <a:tcPr/>
                </a:tc>
                <a:extLst>
                  <a:ext uri="{0D108BD9-81ED-4DB2-BD59-A6C34878D82A}">
                    <a16:rowId xmlns:a16="http://schemas.microsoft.com/office/drawing/2014/main" val="4288171579"/>
                  </a:ext>
                </a:extLst>
              </a:tr>
              <a:tr h="370840">
                <a:tc>
                  <a:txBody>
                    <a:bodyPr/>
                    <a:lstStyle/>
                    <a:p>
                      <a:r>
                        <a:rPr lang="en-US" dirty="0"/>
                        <a:t>Total</a:t>
                      </a:r>
                    </a:p>
                  </a:txBody>
                  <a:tcPr/>
                </a:tc>
                <a:tc>
                  <a:txBody>
                    <a:bodyPr/>
                    <a:lstStyle/>
                    <a:p>
                      <a:r>
                        <a:rPr lang="en-US" dirty="0"/>
                        <a:t>$107,247,966</a:t>
                      </a:r>
                    </a:p>
                  </a:txBody>
                  <a:tcPr/>
                </a:tc>
                <a:tc>
                  <a:txBody>
                    <a:bodyPr/>
                    <a:lstStyle/>
                    <a:p>
                      <a:r>
                        <a:rPr lang="en-US" dirty="0"/>
                        <a:t>1,994,187</a:t>
                      </a:r>
                    </a:p>
                  </a:txBody>
                  <a:tcPr/>
                </a:tc>
                <a:extLst>
                  <a:ext uri="{0D108BD9-81ED-4DB2-BD59-A6C34878D82A}">
                    <a16:rowId xmlns:a16="http://schemas.microsoft.com/office/drawing/2014/main" val="717146169"/>
                  </a:ext>
                </a:extLst>
              </a:tr>
            </a:tbl>
          </a:graphicData>
        </a:graphic>
      </p:graphicFrame>
      <p:pic>
        <p:nvPicPr>
          <p:cNvPr id="3" name="Picture 2">
            <a:extLst>
              <a:ext uri="{FF2B5EF4-FFF2-40B4-BE49-F238E27FC236}">
                <a16:creationId xmlns:a16="http://schemas.microsoft.com/office/drawing/2014/main" id="{4B692B2A-672E-4BB5-AEB8-6040A773A736}"/>
              </a:ext>
            </a:extLst>
          </p:cNvPr>
          <p:cNvPicPr>
            <a:picLocks noChangeAspect="1"/>
          </p:cNvPicPr>
          <p:nvPr/>
        </p:nvPicPr>
        <p:blipFill>
          <a:blip r:embed="rId4"/>
          <a:stretch>
            <a:fillRect/>
          </a:stretch>
        </p:blipFill>
        <p:spPr>
          <a:xfrm rot="757894">
            <a:off x="9245273" y="3094593"/>
            <a:ext cx="2483517" cy="3204144"/>
          </a:xfrm>
          <a:prstGeom prst="rect">
            <a:avLst/>
          </a:prstGeom>
        </p:spPr>
      </p:pic>
    </p:spTree>
    <p:extLst>
      <p:ext uri="{BB962C8B-B14F-4D97-AF65-F5344CB8AC3E}">
        <p14:creationId xmlns:p14="http://schemas.microsoft.com/office/powerpoint/2010/main" val="196379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C0A20-84C4-4489-9B86-6563B8D1629D}"/>
              </a:ext>
            </a:extLst>
          </p:cNvPr>
          <p:cNvSpPr>
            <a:spLocks noGrp="1"/>
          </p:cNvSpPr>
          <p:nvPr>
            <p:ph type="title"/>
          </p:nvPr>
        </p:nvSpPr>
        <p:spPr>
          <a:xfrm>
            <a:off x="730250" y="153047"/>
            <a:ext cx="10515600" cy="1325563"/>
          </a:xfrm>
        </p:spPr>
        <p:txBody>
          <a:bodyPr/>
          <a:lstStyle/>
          <a:p>
            <a:r>
              <a:rPr lang="en-US" dirty="0"/>
              <a:t>CalFresh Weekly Application Volume</a:t>
            </a:r>
          </a:p>
        </p:txBody>
      </p:sp>
      <p:sp>
        <p:nvSpPr>
          <p:cNvPr id="3" name="TextBox 2">
            <a:extLst>
              <a:ext uri="{FF2B5EF4-FFF2-40B4-BE49-F238E27FC236}">
                <a16:creationId xmlns:a16="http://schemas.microsoft.com/office/drawing/2014/main" id="{0F918EE9-A81F-4720-9D60-BCA3A9DC764C}"/>
              </a:ext>
            </a:extLst>
          </p:cNvPr>
          <p:cNvSpPr txBox="1"/>
          <p:nvPr/>
        </p:nvSpPr>
        <p:spPr>
          <a:xfrm>
            <a:off x="300249" y="5762026"/>
            <a:ext cx="4544706" cy="261610"/>
          </a:xfrm>
          <a:prstGeom prst="rect">
            <a:avLst/>
          </a:prstGeom>
          <a:noFill/>
        </p:spPr>
        <p:txBody>
          <a:bodyPr wrap="square" rtlCol="0">
            <a:spAutoFit/>
          </a:bodyPr>
          <a:lstStyle/>
          <a:p>
            <a:r>
              <a:rPr lang="en-US" sz="1100" dirty="0"/>
              <a:t>Source:  </a:t>
            </a:r>
            <a:r>
              <a:rPr lang="en-US" sz="1100" dirty="0" err="1"/>
              <a:t>CalSAWS</a:t>
            </a:r>
            <a:r>
              <a:rPr lang="en-US" sz="1100" dirty="0"/>
              <a:t> &amp; </a:t>
            </a:r>
            <a:r>
              <a:rPr lang="en-US" sz="1100" dirty="0" err="1"/>
              <a:t>CalWIN</a:t>
            </a:r>
            <a:r>
              <a:rPr lang="en-US" sz="1100" dirty="0"/>
              <a:t> systems.  Current as </a:t>
            </a:r>
            <a:r>
              <a:rPr lang="en-US" sz="1100"/>
              <a:t>of 11/10/20</a:t>
            </a:r>
            <a:r>
              <a:rPr lang="en-US" sz="1100" dirty="0"/>
              <a:t>.</a:t>
            </a:r>
          </a:p>
        </p:txBody>
      </p:sp>
      <p:graphicFrame>
        <p:nvGraphicFramePr>
          <p:cNvPr id="7" name="Chart 6" descr="Week-by-week trends in CalFresh applications received.  Comparing 2019 to 2020.">
            <a:extLst>
              <a:ext uri="{FF2B5EF4-FFF2-40B4-BE49-F238E27FC236}">
                <a16:creationId xmlns:a16="http://schemas.microsoft.com/office/drawing/2014/main" id="{AFD78D99-3767-4FC7-85E9-B97797FAC958}"/>
              </a:ext>
            </a:extLst>
          </p:cNvPr>
          <p:cNvGraphicFramePr>
            <a:graphicFrameLocks/>
          </p:cNvGraphicFramePr>
          <p:nvPr>
            <p:extLst>
              <p:ext uri="{D42A27DB-BD31-4B8C-83A1-F6EECF244321}">
                <p14:modId xmlns:p14="http://schemas.microsoft.com/office/powerpoint/2010/main" val="3388561767"/>
              </p:ext>
            </p:extLst>
          </p:nvPr>
        </p:nvGraphicFramePr>
        <p:xfrm>
          <a:off x="730250" y="1478609"/>
          <a:ext cx="10988138" cy="41484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5490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E1E9E4-9DAA-41F9-A768-5CDE0CE7204B}"/>
              </a:ext>
            </a:extLst>
          </p:cNvPr>
          <p:cNvSpPr>
            <a:spLocks noGrp="1"/>
          </p:cNvSpPr>
          <p:nvPr>
            <p:ph type="title"/>
          </p:nvPr>
        </p:nvSpPr>
        <p:spPr>
          <a:xfrm>
            <a:off x="762000" y="174840"/>
            <a:ext cx="10515600" cy="1325563"/>
          </a:xfrm>
        </p:spPr>
        <p:txBody>
          <a:bodyPr>
            <a:noAutofit/>
          </a:bodyPr>
          <a:lstStyle/>
          <a:p>
            <a:r>
              <a:rPr lang="en-US"/>
              <a:t>CalFresh Monthly Applications</a:t>
            </a:r>
          </a:p>
        </p:txBody>
      </p:sp>
      <p:sp>
        <p:nvSpPr>
          <p:cNvPr id="2" name="TextBox 1">
            <a:extLst>
              <a:ext uri="{FF2B5EF4-FFF2-40B4-BE49-F238E27FC236}">
                <a16:creationId xmlns:a16="http://schemas.microsoft.com/office/drawing/2014/main" id="{40FD3922-207D-4A18-9EE9-E9FE3131762E}"/>
              </a:ext>
            </a:extLst>
          </p:cNvPr>
          <p:cNvSpPr txBox="1"/>
          <p:nvPr/>
        </p:nvSpPr>
        <p:spPr>
          <a:xfrm>
            <a:off x="209550" y="5657850"/>
            <a:ext cx="5219700" cy="461665"/>
          </a:xfrm>
          <a:prstGeom prst="rect">
            <a:avLst/>
          </a:prstGeom>
          <a:noFill/>
        </p:spPr>
        <p:txBody>
          <a:bodyPr wrap="square" rtlCol="0">
            <a:spAutoFit/>
          </a:bodyPr>
          <a:lstStyle/>
          <a:p>
            <a:r>
              <a:rPr lang="en-US" sz="1200"/>
              <a:t>Source: CalFresh Data Dashboard, Monthly Participation</a:t>
            </a:r>
          </a:p>
          <a:p>
            <a:endParaRPr lang="en-US" sz="1200"/>
          </a:p>
        </p:txBody>
      </p:sp>
      <p:graphicFrame>
        <p:nvGraphicFramePr>
          <p:cNvPr id="6" name="Chart 5">
            <a:extLst>
              <a:ext uri="{FF2B5EF4-FFF2-40B4-BE49-F238E27FC236}">
                <a16:creationId xmlns:a16="http://schemas.microsoft.com/office/drawing/2014/main" id="{F1AAF023-39DE-48AF-9DB5-AE1434255EC3}"/>
              </a:ext>
            </a:extLst>
          </p:cNvPr>
          <p:cNvGraphicFramePr/>
          <p:nvPr>
            <p:extLst>
              <p:ext uri="{D42A27DB-BD31-4B8C-83A1-F6EECF244321}">
                <p14:modId xmlns:p14="http://schemas.microsoft.com/office/powerpoint/2010/main" val="2853715833"/>
              </p:ext>
            </p:extLst>
          </p:nvPr>
        </p:nvGraphicFramePr>
        <p:xfrm>
          <a:off x="762000" y="1230087"/>
          <a:ext cx="10515600" cy="44277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711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657227B7-D20B-43E9-B9C1-26DDA329DF1B}"/>
              </a:ext>
            </a:extLst>
          </p:cNvPr>
          <p:cNvGraphicFramePr>
            <a:graphicFrameLocks noGrp="1"/>
          </p:cNvGraphicFramePr>
          <p:nvPr>
            <p:ph idx="1"/>
            <p:extLst>
              <p:ext uri="{D42A27DB-BD31-4B8C-83A1-F6EECF244321}">
                <p14:modId xmlns:p14="http://schemas.microsoft.com/office/powerpoint/2010/main" val="4218150954"/>
              </p:ext>
            </p:extLst>
          </p:nvPr>
        </p:nvGraphicFramePr>
        <p:xfrm>
          <a:off x="730250" y="1529217"/>
          <a:ext cx="10515600" cy="4314371"/>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EC974D62-4C75-4575-BF7B-DDE5BD1B9ED3}"/>
              </a:ext>
            </a:extLst>
          </p:cNvPr>
          <p:cNvSpPr>
            <a:spLocks noGrp="1"/>
          </p:cNvSpPr>
          <p:nvPr>
            <p:ph type="title"/>
          </p:nvPr>
        </p:nvSpPr>
        <p:spPr>
          <a:xfrm>
            <a:off x="838200" y="203654"/>
            <a:ext cx="10515600" cy="1325563"/>
          </a:xfrm>
        </p:spPr>
        <p:txBody>
          <a:bodyPr/>
          <a:lstStyle/>
          <a:p>
            <a:r>
              <a:rPr lang="en-US" dirty="0"/>
              <a:t>CalFresh Caseload</a:t>
            </a:r>
          </a:p>
        </p:txBody>
      </p:sp>
      <p:sp>
        <p:nvSpPr>
          <p:cNvPr id="5" name="Rectangle 4">
            <a:extLst>
              <a:ext uri="{FF2B5EF4-FFF2-40B4-BE49-F238E27FC236}">
                <a16:creationId xmlns:a16="http://schemas.microsoft.com/office/drawing/2014/main" id="{FF34086D-961E-4154-A7F9-EA0550526BB5}"/>
              </a:ext>
            </a:extLst>
          </p:cNvPr>
          <p:cNvSpPr/>
          <p:nvPr/>
        </p:nvSpPr>
        <p:spPr>
          <a:xfrm>
            <a:off x="730165" y="5832135"/>
            <a:ext cx="4047903" cy="276999"/>
          </a:xfrm>
          <a:prstGeom prst="rect">
            <a:avLst/>
          </a:prstGeom>
        </p:spPr>
        <p:txBody>
          <a:bodyPr wrap="none">
            <a:spAutoFit/>
          </a:bodyPr>
          <a:lstStyle/>
          <a:p>
            <a:r>
              <a:rPr lang="en-US" sz="1200" dirty="0"/>
              <a:t>Source: CalFresh Data Dashboard, Monthly Participation</a:t>
            </a:r>
          </a:p>
        </p:txBody>
      </p:sp>
    </p:spTree>
    <p:extLst>
      <p:ext uri="{BB962C8B-B14F-4D97-AF65-F5344CB8AC3E}">
        <p14:creationId xmlns:p14="http://schemas.microsoft.com/office/powerpoint/2010/main" val="3735516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0D922-8A7A-4B00-B12D-E24DD3095BCF}"/>
              </a:ext>
            </a:extLst>
          </p:cNvPr>
          <p:cNvSpPr>
            <a:spLocks noGrp="1"/>
          </p:cNvSpPr>
          <p:nvPr>
            <p:ph type="title"/>
          </p:nvPr>
        </p:nvSpPr>
        <p:spPr/>
        <p:txBody>
          <a:bodyPr/>
          <a:lstStyle/>
          <a:p>
            <a:r>
              <a:rPr lang="en-US" dirty="0"/>
              <a:t>Demographic Changes</a:t>
            </a:r>
          </a:p>
        </p:txBody>
      </p:sp>
      <p:graphicFrame>
        <p:nvGraphicFramePr>
          <p:cNvPr id="6" name="Content Placeholder 5">
            <a:extLst>
              <a:ext uri="{FF2B5EF4-FFF2-40B4-BE49-F238E27FC236}">
                <a16:creationId xmlns:a16="http://schemas.microsoft.com/office/drawing/2014/main" id="{06D10599-CFC0-4FFD-A80C-1766C91F99C6}"/>
              </a:ext>
            </a:extLst>
          </p:cNvPr>
          <p:cNvGraphicFramePr>
            <a:graphicFrameLocks noGrp="1"/>
          </p:cNvGraphicFramePr>
          <p:nvPr>
            <p:ph idx="1"/>
            <p:extLst>
              <p:ext uri="{D42A27DB-BD31-4B8C-83A1-F6EECF244321}">
                <p14:modId xmlns:p14="http://schemas.microsoft.com/office/powerpoint/2010/main" val="3104249524"/>
              </p:ext>
            </p:extLst>
          </p:nvPr>
        </p:nvGraphicFramePr>
        <p:xfrm>
          <a:off x="1210544" y="1970312"/>
          <a:ext cx="9770912" cy="307669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BFE079C-E1D9-41A7-AF60-2202623C0F2C}"/>
              </a:ext>
            </a:extLst>
          </p:cNvPr>
          <p:cNvSpPr txBox="1"/>
          <p:nvPr/>
        </p:nvSpPr>
        <p:spPr>
          <a:xfrm>
            <a:off x="768818" y="5043639"/>
            <a:ext cx="10654364" cy="738664"/>
          </a:xfrm>
          <a:prstGeom prst="rect">
            <a:avLst/>
          </a:prstGeom>
          <a:noFill/>
        </p:spPr>
        <p:txBody>
          <a:bodyPr wrap="square" rtlCol="0">
            <a:spAutoFit/>
          </a:bodyPr>
          <a:lstStyle/>
          <a:p>
            <a:r>
              <a:rPr lang="en-US" sz="1400" dirty="0"/>
              <a:t>Between January 2020 and September 2020 the CalFresh caseload grew by approximately 10.4%. This chart shows the percentage change of certain demographic groups relative to the entire caseload over the same time period. For example, between January 2020 and September 2020 the total number of individuals age 60 or older receiving CalFresh grew by approximately 16.8%.  </a:t>
            </a:r>
          </a:p>
        </p:txBody>
      </p:sp>
      <p:sp>
        <p:nvSpPr>
          <p:cNvPr id="8" name="Rectangle 7">
            <a:extLst>
              <a:ext uri="{FF2B5EF4-FFF2-40B4-BE49-F238E27FC236}">
                <a16:creationId xmlns:a16="http://schemas.microsoft.com/office/drawing/2014/main" id="{2F97FE59-BC04-4232-8B02-4637C6A62520}"/>
              </a:ext>
            </a:extLst>
          </p:cNvPr>
          <p:cNvSpPr/>
          <p:nvPr/>
        </p:nvSpPr>
        <p:spPr>
          <a:xfrm>
            <a:off x="768818" y="5883727"/>
            <a:ext cx="3597460" cy="276999"/>
          </a:xfrm>
          <a:prstGeom prst="rect">
            <a:avLst/>
          </a:prstGeom>
        </p:spPr>
        <p:txBody>
          <a:bodyPr wrap="none">
            <a:spAutoFit/>
          </a:bodyPr>
          <a:lstStyle/>
          <a:p>
            <a:r>
              <a:rPr lang="en-US" sz="1200" dirty="0"/>
              <a:t>Source: Medi-Cal Eligibility Data Systems (MEDS)</a:t>
            </a:r>
          </a:p>
        </p:txBody>
      </p:sp>
    </p:spTree>
    <p:extLst>
      <p:ext uri="{BB962C8B-B14F-4D97-AF65-F5344CB8AC3E}">
        <p14:creationId xmlns:p14="http://schemas.microsoft.com/office/powerpoint/2010/main" val="1433557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7732-BD31-49FD-B373-EF2F0BDE8B43}"/>
              </a:ext>
            </a:extLst>
          </p:cNvPr>
          <p:cNvSpPr>
            <a:spLocks noGrp="1"/>
          </p:cNvSpPr>
          <p:nvPr>
            <p:ph type="title"/>
          </p:nvPr>
        </p:nvSpPr>
        <p:spPr/>
        <p:txBody>
          <a:bodyPr/>
          <a:lstStyle/>
          <a:p>
            <a:r>
              <a:rPr lang="en-US" dirty="0"/>
              <a:t>Total SSI Recipients </a:t>
            </a:r>
            <a:br>
              <a:rPr lang="en-US" dirty="0"/>
            </a:br>
            <a:r>
              <a:rPr lang="en-US" dirty="0"/>
              <a:t>Receiving CalFresh</a:t>
            </a:r>
          </a:p>
        </p:txBody>
      </p:sp>
      <p:graphicFrame>
        <p:nvGraphicFramePr>
          <p:cNvPr id="5" name="Chart 4">
            <a:extLst>
              <a:ext uri="{FF2B5EF4-FFF2-40B4-BE49-F238E27FC236}">
                <a16:creationId xmlns:a16="http://schemas.microsoft.com/office/drawing/2014/main" id="{22D51435-4BC7-4C57-B052-BA8C8D255A48}"/>
              </a:ext>
            </a:extLst>
          </p:cNvPr>
          <p:cNvGraphicFramePr>
            <a:graphicFrameLocks/>
          </p:cNvGraphicFramePr>
          <p:nvPr/>
        </p:nvGraphicFramePr>
        <p:xfrm>
          <a:off x="1220956" y="2161336"/>
          <a:ext cx="9405615" cy="3689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233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87AF-7CCB-4AC9-94C2-99913DE977C4}"/>
              </a:ext>
            </a:extLst>
          </p:cNvPr>
          <p:cNvSpPr>
            <a:spLocks noGrp="1"/>
          </p:cNvSpPr>
          <p:nvPr>
            <p:ph type="title"/>
          </p:nvPr>
        </p:nvSpPr>
        <p:spPr/>
        <p:txBody>
          <a:bodyPr/>
          <a:lstStyle/>
          <a:p>
            <a:r>
              <a:rPr lang="en-US" dirty="0"/>
              <a:t>Total ‘SSI-Only’ Households </a:t>
            </a:r>
            <a:br>
              <a:rPr lang="en-US" dirty="0"/>
            </a:br>
            <a:r>
              <a:rPr lang="en-US" dirty="0"/>
              <a:t>Receiving CalFresh</a:t>
            </a:r>
          </a:p>
        </p:txBody>
      </p:sp>
      <p:sp>
        <p:nvSpPr>
          <p:cNvPr id="5" name="TextBox 4">
            <a:extLst>
              <a:ext uri="{FF2B5EF4-FFF2-40B4-BE49-F238E27FC236}">
                <a16:creationId xmlns:a16="http://schemas.microsoft.com/office/drawing/2014/main" id="{54E48480-E704-4A95-BE83-A0DCAE9DD9E8}"/>
              </a:ext>
            </a:extLst>
          </p:cNvPr>
          <p:cNvSpPr txBox="1"/>
          <p:nvPr/>
        </p:nvSpPr>
        <p:spPr>
          <a:xfrm>
            <a:off x="209888" y="5839932"/>
            <a:ext cx="7818678" cy="261610"/>
          </a:xfrm>
          <a:prstGeom prst="rect">
            <a:avLst/>
          </a:prstGeom>
          <a:noFill/>
        </p:spPr>
        <p:txBody>
          <a:bodyPr wrap="square" rtlCol="0">
            <a:spAutoFit/>
          </a:bodyPr>
          <a:lstStyle/>
          <a:p>
            <a:r>
              <a:rPr lang="en-US" sz="1100" dirty="0"/>
              <a:t>Source: SAWS Internal Requests for Research and Analysis (SIRFRA)</a:t>
            </a:r>
          </a:p>
        </p:txBody>
      </p:sp>
      <p:graphicFrame>
        <p:nvGraphicFramePr>
          <p:cNvPr id="6" name="Chart 5">
            <a:extLst>
              <a:ext uri="{FF2B5EF4-FFF2-40B4-BE49-F238E27FC236}">
                <a16:creationId xmlns:a16="http://schemas.microsoft.com/office/drawing/2014/main" id="{22990CFF-E660-4D33-BBA3-3B306974A3DF}"/>
              </a:ext>
            </a:extLst>
          </p:cNvPr>
          <p:cNvGraphicFramePr>
            <a:graphicFrameLocks/>
          </p:cNvGraphicFramePr>
          <p:nvPr>
            <p:extLst>
              <p:ext uri="{D42A27DB-BD31-4B8C-83A1-F6EECF244321}">
                <p14:modId xmlns:p14="http://schemas.microsoft.com/office/powerpoint/2010/main" val="3753293663"/>
              </p:ext>
            </p:extLst>
          </p:nvPr>
        </p:nvGraphicFramePr>
        <p:xfrm>
          <a:off x="1365873" y="2056374"/>
          <a:ext cx="9460255" cy="333205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1A75008B-DF04-4439-8F6B-E69994C459C9}"/>
              </a:ext>
            </a:extLst>
          </p:cNvPr>
          <p:cNvSpPr txBox="1"/>
          <p:nvPr/>
        </p:nvSpPr>
        <p:spPr>
          <a:xfrm>
            <a:off x="1135524" y="5460292"/>
            <a:ext cx="9920953" cy="307777"/>
          </a:xfrm>
          <a:prstGeom prst="rect">
            <a:avLst/>
          </a:prstGeom>
          <a:noFill/>
        </p:spPr>
        <p:txBody>
          <a:bodyPr wrap="square" rtlCol="0">
            <a:spAutoFit/>
          </a:bodyPr>
          <a:lstStyle/>
          <a:p>
            <a:r>
              <a:rPr lang="en-US" sz="1400" dirty="0"/>
              <a:t>An ‘SSI-Only’ CalFresh household is a household with all members receiving Supplemental Security Income (SSI) benefits. </a:t>
            </a:r>
          </a:p>
        </p:txBody>
      </p:sp>
    </p:spTree>
    <p:extLst>
      <p:ext uri="{BB962C8B-B14F-4D97-AF65-F5344CB8AC3E}">
        <p14:creationId xmlns:p14="http://schemas.microsoft.com/office/powerpoint/2010/main" val="396280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B17FB-11FC-4BD1-AF53-7B129C74F21A}"/>
              </a:ext>
            </a:extLst>
          </p:cNvPr>
          <p:cNvSpPr>
            <a:spLocks noGrp="1"/>
          </p:cNvSpPr>
          <p:nvPr>
            <p:ph type="title"/>
          </p:nvPr>
        </p:nvSpPr>
        <p:spPr/>
        <p:txBody>
          <a:bodyPr/>
          <a:lstStyle/>
          <a:p>
            <a:r>
              <a:rPr lang="en-US" dirty="0"/>
              <a:t>30-Day Timelines Statewide</a:t>
            </a:r>
          </a:p>
        </p:txBody>
      </p:sp>
      <p:graphicFrame>
        <p:nvGraphicFramePr>
          <p:cNvPr id="4" name="Content Placeholder 3">
            <a:extLst>
              <a:ext uri="{FF2B5EF4-FFF2-40B4-BE49-F238E27FC236}">
                <a16:creationId xmlns:a16="http://schemas.microsoft.com/office/drawing/2014/main" id="{70014CA0-E9C3-494E-AF4C-75DE601650E7}"/>
              </a:ext>
            </a:extLst>
          </p:cNvPr>
          <p:cNvGraphicFramePr>
            <a:graphicFrameLocks noGrp="1"/>
          </p:cNvGraphicFramePr>
          <p:nvPr>
            <p:ph idx="1"/>
            <p:extLst>
              <p:ext uri="{D42A27DB-BD31-4B8C-83A1-F6EECF244321}">
                <p14:modId xmlns:p14="http://schemas.microsoft.com/office/powerpoint/2010/main" val="451618470"/>
              </p:ext>
            </p:extLst>
          </p:nvPr>
        </p:nvGraphicFramePr>
        <p:xfrm>
          <a:off x="838200" y="2414814"/>
          <a:ext cx="10515600" cy="341788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67903087-68BC-4D5F-8312-2CCEA80E4B40}"/>
              </a:ext>
            </a:extLst>
          </p:cNvPr>
          <p:cNvSpPr/>
          <p:nvPr/>
        </p:nvSpPr>
        <p:spPr>
          <a:xfrm>
            <a:off x="730165" y="5832135"/>
            <a:ext cx="4313104" cy="276999"/>
          </a:xfrm>
          <a:prstGeom prst="rect">
            <a:avLst/>
          </a:prstGeom>
        </p:spPr>
        <p:txBody>
          <a:bodyPr wrap="none">
            <a:spAutoFit/>
          </a:bodyPr>
          <a:lstStyle/>
          <a:p>
            <a:r>
              <a:rPr lang="en-US" sz="1200" dirty="0"/>
              <a:t>Source: CalFresh Data Dashboard, Timeliness and Accuracy</a:t>
            </a:r>
          </a:p>
        </p:txBody>
      </p:sp>
    </p:spTree>
    <p:extLst>
      <p:ext uri="{BB962C8B-B14F-4D97-AF65-F5344CB8AC3E}">
        <p14:creationId xmlns:p14="http://schemas.microsoft.com/office/powerpoint/2010/main" val="2734471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18299-C742-4C8C-A082-D2E6E50FB516}"/>
              </a:ext>
            </a:extLst>
          </p:cNvPr>
          <p:cNvSpPr>
            <a:spLocks noGrp="1"/>
          </p:cNvSpPr>
          <p:nvPr>
            <p:ph type="title"/>
          </p:nvPr>
        </p:nvSpPr>
        <p:spPr/>
        <p:txBody>
          <a:bodyPr/>
          <a:lstStyle/>
          <a:p>
            <a:r>
              <a:rPr lang="en-US" dirty="0"/>
              <a:t>30-Day Timeliness ‘Big 6’ Counties</a:t>
            </a:r>
          </a:p>
        </p:txBody>
      </p:sp>
      <p:graphicFrame>
        <p:nvGraphicFramePr>
          <p:cNvPr id="8" name="Content Placeholder 7">
            <a:extLst>
              <a:ext uri="{FF2B5EF4-FFF2-40B4-BE49-F238E27FC236}">
                <a16:creationId xmlns:a16="http://schemas.microsoft.com/office/drawing/2014/main" id="{39B8F4D4-B194-469D-88A3-E0A9C4E40AC3}"/>
              </a:ext>
            </a:extLst>
          </p:cNvPr>
          <p:cNvGraphicFramePr>
            <a:graphicFrameLocks noGrp="1"/>
          </p:cNvGraphicFramePr>
          <p:nvPr>
            <p:ph idx="1"/>
            <p:extLst>
              <p:ext uri="{D42A27DB-BD31-4B8C-83A1-F6EECF244321}">
                <p14:modId xmlns:p14="http://schemas.microsoft.com/office/powerpoint/2010/main" val="2318316251"/>
              </p:ext>
            </p:extLst>
          </p:nvPr>
        </p:nvGraphicFramePr>
        <p:xfrm>
          <a:off x="730250" y="2425700"/>
          <a:ext cx="10515600" cy="3417888"/>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9746C628-058D-4AC3-8734-18AC7C566CC9}"/>
              </a:ext>
            </a:extLst>
          </p:cNvPr>
          <p:cNvSpPr/>
          <p:nvPr/>
        </p:nvSpPr>
        <p:spPr>
          <a:xfrm>
            <a:off x="730165" y="5832135"/>
            <a:ext cx="4313104" cy="276999"/>
          </a:xfrm>
          <a:prstGeom prst="rect">
            <a:avLst/>
          </a:prstGeom>
        </p:spPr>
        <p:txBody>
          <a:bodyPr wrap="none">
            <a:spAutoFit/>
          </a:bodyPr>
          <a:lstStyle/>
          <a:p>
            <a:r>
              <a:rPr lang="en-US" sz="1200" dirty="0"/>
              <a:t>Source: CalFresh Data Dashboard, Timeliness and Accuracy</a:t>
            </a:r>
          </a:p>
        </p:txBody>
      </p:sp>
    </p:spTree>
    <p:extLst>
      <p:ext uri="{BB962C8B-B14F-4D97-AF65-F5344CB8AC3E}">
        <p14:creationId xmlns:p14="http://schemas.microsoft.com/office/powerpoint/2010/main" val="2992398555"/>
      </p:ext>
    </p:extLst>
  </p:cSld>
  <p:clrMapOvr>
    <a:masterClrMapping/>
  </p:clrMapOvr>
</p:sld>
</file>

<file path=ppt/theme/theme1.xml><?xml version="1.0" encoding="utf-8"?>
<a:theme xmlns:a="http://schemas.openxmlformats.org/drawingml/2006/main" name="CalFresh_Colors">
  <a:themeElements>
    <a:clrScheme name="Custom 1">
      <a:dk1>
        <a:srgbClr val="000000"/>
      </a:dk1>
      <a:lt1>
        <a:srgbClr val="FFFFFF"/>
      </a:lt1>
      <a:dk2>
        <a:srgbClr val="44546A"/>
      </a:dk2>
      <a:lt2>
        <a:srgbClr val="E7E6E6"/>
      </a:lt2>
      <a:accent1>
        <a:srgbClr val="6F2A83"/>
      </a:accent1>
      <a:accent2>
        <a:srgbClr val="8AC43E"/>
      </a:accent2>
      <a:accent3>
        <a:srgbClr val="08934C"/>
      </a:accent3>
      <a:accent4>
        <a:srgbClr val="EA1F26"/>
      </a:accent4>
      <a:accent5>
        <a:srgbClr val="AE292F"/>
      </a:accent5>
      <a:accent6>
        <a:srgbClr val="2A378E"/>
      </a:accent6>
      <a:hlink>
        <a:srgbClr val="0357AB"/>
      </a:hlink>
      <a:folHlink>
        <a:srgbClr val="82456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SS_Document" ma:contentTypeID="0x0101000F033FFD0194044480765140D927BDD7008985A46A84D4454CAFBA60A7D68EDCE0" ma:contentTypeVersion="16" ma:contentTypeDescription="" ma:contentTypeScope="" ma:versionID="c0cd145624c7f5fc38fca202de0dce7a">
  <xsd:schema xmlns:xsd="http://www.w3.org/2001/XMLSchema" xmlns:xs="http://www.w3.org/2001/XMLSchema" xmlns:p="http://schemas.microsoft.com/office/2006/metadata/properties" xmlns:ns1="http://schemas.microsoft.com/sharepoint/v3" xmlns:ns2="5d8aad1a-dc0c-4fd4-b6c8-6a5d6c69e744" xmlns:ns3="f9b9c998-952c-419c-8c73-3b7b8eb13d53" xmlns:ns4="cb2c844f-2859-47b2-a222-0db79fd210be" xmlns:ns5="aad7c2d0-1736-4152-b7b6-659d8ff6ee09" targetNamespace="http://schemas.microsoft.com/office/2006/metadata/properties" ma:root="true" ma:fieldsID="8d6a86e52972c785ac914c5337c6e302" ns1:_="" ns2:_="" ns3:_="" ns4:_="" ns5:_="">
    <xsd:import namespace="http://schemas.microsoft.com/sharepoint/v3"/>
    <xsd:import namespace="5d8aad1a-dc0c-4fd4-b6c8-6a5d6c69e744"/>
    <xsd:import namespace="f9b9c998-952c-419c-8c73-3b7b8eb13d53"/>
    <xsd:import namespace="cb2c844f-2859-47b2-a222-0db79fd210be"/>
    <xsd:import namespace="aad7c2d0-1736-4152-b7b6-659d8ff6ee09"/>
    <xsd:element name="properties">
      <xsd:complexType>
        <xsd:sequence>
          <xsd:element name="documentManagement">
            <xsd:complexType>
              <xsd:all>
                <xsd:element ref="ns2:gcf8531ba0b34b69940ba23ffa359736" minOccurs="0"/>
                <xsd:element ref="ns2:TaxCatchAll" minOccurs="0"/>
                <xsd:element ref="ns2:TaxCatchAllLabel" minOccurs="0"/>
                <xsd:element ref="ns3:CalFreshGroupSiteColumn" minOccurs="0"/>
                <xsd:element ref="ns4:MediaServiceMetadata" minOccurs="0"/>
                <xsd:element ref="ns4:MediaServiceFastMetadata" minOccurs="0"/>
                <xsd:element ref="ns3:SharedWithUsers" minOccurs="0"/>
                <xsd:element ref="ns3:SharedWithDetails" minOccurs="0"/>
                <xsd:element ref="ns4:MediaServiceDateTaken" minOccurs="0"/>
                <xsd:element ref="ns5: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8aad1a-dc0c-4fd4-b6c8-6a5d6c69e744" elementFormDefault="qualified">
    <xsd:import namespace="http://schemas.microsoft.com/office/2006/documentManagement/types"/>
    <xsd:import namespace="http://schemas.microsoft.com/office/infopath/2007/PartnerControls"/>
    <xsd:element name="gcf8531ba0b34b69940ba23ffa359736" ma:index="8" nillable="true" ma:taxonomy="true" ma:internalName="gcf8531ba0b34b69940ba23ffa359736" ma:taxonomyFieldName="TypeOfDocument" ma:displayName="Type Of Document" ma:default="" ma:fieldId="{0cf8531b-a0b3-4b69-940b-a23ffa359736}" ma:taxonomyMulti="true" ma:sspId="854f89df-f88a-4a2d-a374-99a1abeb89c4" ma:termSetId="54e89ad9-11c8-4c2a-b89a-4a8f399e7c6d"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83561561-8aa1-4306-ba43-bfcc02e334fa}" ma:internalName="TaxCatchAll" ma:showField="CatchAllData" ma:web="aad7c2d0-1736-4152-b7b6-659d8ff6ee09">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83561561-8aa1-4306-ba43-bfcc02e334fa}" ma:internalName="TaxCatchAllLabel" ma:readOnly="true" ma:showField="CatchAllDataLabel" ma:web="aad7c2d0-1736-4152-b7b6-659d8ff6ee0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b9c998-952c-419c-8c73-3b7b8eb13d53" elementFormDefault="qualified">
    <xsd:import namespace="http://schemas.microsoft.com/office/2006/documentManagement/types"/>
    <xsd:import namespace="http://schemas.microsoft.com/office/infopath/2007/PartnerControls"/>
    <xsd:element name="CalFreshGroupSiteColumn" ma:index="12" nillable="true" ma:displayName="CalFreshGroup" ma:internalName="CalFreshGroupSiteColumn">
      <xsd:complexType>
        <xsd:complexContent>
          <xsd:extension base="dms:MultiChoice">
            <xsd:sequence>
              <xsd:element name="Value" maxOccurs="unbounded" minOccurs="0" nillable="true">
                <xsd:simpleType>
                  <xsd:restriction base="dms:Choice">
                    <xsd:enumeration value="Advocates"/>
                    <xsd:enumeration value="CTS"/>
                    <xsd:enumeration value="Exemption ABAWD"/>
                    <xsd:enumeration value="Main ABAWD"/>
                    <xsd:enumeration value="Managers"/>
                    <xsd:enumeration value="NOA ABAWD"/>
                    <xsd:enumeration value="CalFresh Premise"/>
                    <xsd:enumeration value="Senior Initiative"/>
                    <xsd:enumeration value="Policy Section"/>
                  </xsd:restriction>
                </xsd:simpleType>
              </xsd:element>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2c844f-2859-47b2-a222-0db79fd210be"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d7c2d0-1736-4152-b7b6-659d8ff6ee09"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internalName="_ip_UnifiedCompliancePolicyProperties"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854f89df-f88a-4a2d-a374-99a1abeb89c4" ContentTypeId="0x0101000F033FFD0194044480765140D927BDD7" PreviousValue="false"/>
</file>

<file path=customXml/item4.xml><?xml version="1.0" encoding="utf-8"?>
<p:properties xmlns:p="http://schemas.microsoft.com/office/2006/metadata/properties" xmlns:xsi="http://www.w3.org/2001/XMLSchema-instance" xmlns:pc="http://schemas.microsoft.com/office/infopath/2007/PartnerControls">
  <documentManagement>
    <TaxCatchAll xmlns="5d8aad1a-dc0c-4fd4-b6c8-6a5d6c69e744"/>
    <_ip_UnifiedCompliancePolicyUIAction xmlns="http://schemas.microsoft.com/sharepoint/v3" xsi:nil="true"/>
    <CalFreshGroupSiteColumn xmlns="f9b9c998-952c-419c-8c73-3b7b8eb13d53"/>
    <_ip_UnifiedCompliancePolicyProperties xmlns="aad7c2d0-1736-4152-b7b6-659d8ff6ee09" xsi:nil="true"/>
    <gcf8531ba0b34b69940ba23ffa359736 xmlns="5d8aad1a-dc0c-4fd4-b6c8-6a5d6c69e744">
      <Terms xmlns="http://schemas.microsoft.com/office/infopath/2007/PartnerControls"/>
    </gcf8531ba0b34b69940ba23ffa359736>
  </documentManagement>
</p:properties>
</file>

<file path=customXml/itemProps1.xml><?xml version="1.0" encoding="utf-8"?>
<ds:datastoreItem xmlns:ds="http://schemas.openxmlformats.org/officeDocument/2006/customXml" ds:itemID="{6A6D614D-8177-4D1D-AD13-C3ED79CC8FE3}">
  <ds:schemaRefs>
    <ds:schemaRef ds:uri="5d8aad1a-dc0c-4fd4-b6c8-6a5d6c69e744"/>
    <ds:schemaRef ds:uri="aad7c2d0-1736-4152-b7b6-659d8ff6ee09"/>
    <ds:schemaRef ds:uri="cb2c844f-2859-47b2-a222-0db79fd210be"/>
    <ds:schemaRef ds:uri="f9b9c998-952c-419c-8c73-3b7b8eb13d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79C60B8-628B-4816-B54F-3D7E49E91919}">
  <ds:schemaRefs>
    <ds:schemaRef ds:uri="http://schemas.microsoft.com/sharepoint/v3/contenttype/forms"/>
  </ds:schemaRefs>
</ds:datastoreItem>
</file>

<file path=customXml/itemProps3.xml><?xml version="1.0" encoding="utf-8"?>
<ds:datastoreItem xmlns:ds="http://schemas.openxmlformats.org/officeDocument/2006/customXml" ds:itemID="{4DDC337C-633F-4293-B930-DEAF6881C637}">
  <ds:schemaRefs>
    <ds:schemaRef ds:uri="Microsoft.SharePoint.Taxonomy.ContentTypeSync"/>
  </ds:schemaRefs>
</ds:datastoreItem>
</file>

<file path=customXml/itemProps4.xml><?xml version="1.0" encoding="utf-8"?>
<ds:datastoreItem xmlns:ds="http://schemas.openxmlformats.org/officeDocument/2006/customXml" ds:itemID="{59DBC572-CEA6-4D4D-9E30-FC64E18481EC}">
  <ds:schemaRefs>
    <ds:schemaRef ds:uri="aad7c2d0-1736-4152-b7b6-659d8ff6ee09"/>
    <ds:schemaRef ds:uri="http://schemas.microsoft.com/office/2006/metadata/properties"/>
    <ds:schemaRef ds:uri="cb2c844f-2859-47b2-a222-0db79fd210be"/>
    <ds:schemaRef ds:uri="f9b9c998-952c-419c-8c73-3b7b8eb13d53"/>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5d8aad1a-dc0c-4fd4-b6c8-6a5d6c69e744"/>
    <ds:schemaRef ds:uri="http://purl.org/dc/elements/1.1/"/>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CalFresh_Colors (1)</Template>
  <TotalTime>1423</TotalTime>
  <Words>499</Words>
  <Application>Microsoft Office PowerPoint</Application>
  <PresentationFormat>Widescreen</PresentationFormat>
  <Paragraphs>98</Paragraphs>
  <Slides>13</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CalFresh_Colors</vt:lpstr>
      <vt:lpstr>CalFresh Data Updates</vt:lpstr>
      <vt:lpstr>CalFresh Weekly Application Volume</vt:lpstr>
      <vt:lpstr>CalFresh Monthly Applications</vt:lpstr>
      <vt:lpstr>CalFresh Caseload</vt:lpstr>
      <vt:lpstr>Demographic Changes</vt:lpstr>
      <vt:lpstr>Total SSI Recipients  Receiving CalFresh</vt:lpstr>
      <vt:lpstr>Total ‘SSI-Only’ Households  Receiving CalFresh</vt:lpstr>
      <vt:lpstr>30-Day Timelines Statewide</vt:lpstr>
      <vt:lpstr>30-Day Timeliness ‘Big 6’ Counties</vt:lpstr>
      <vt:lpstr>3-Day Timeliness Statewide</vt:lpstr>
      <vt:lpstr>3-Day Timeliness ‘Big 6’ Counties</vt:lpstr>
      <vt:lpstr>CalFresh Emergency Allotments</vt:lpstr>
      <vt:lpstr>EBT Online Purchasing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Jimenez</dc:creator>
  <cp:lastModifiedBy>Teemer, Mark</cp:lastModifiedBy>
  <cp:revision>40</cp:revision>
  <cp:lastPrinted>2020-02-19T21:37:38Z</cp:lastPrinted>
  <dcterms:created xsi:type="dcterms:W3CDTF">2019-03-27T20:49:26Z</dcterms:created>
  <dcterms:modified xsi:type="dcterms:W3CDTF">2020-11-18T22:58:59Z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0x0101000F033FFD0194044480765140D927BDD7008985A46A84D4454CAFBA60A7D68EDCE0</vt:lpwstr>
  </property>
  <property fmtid="{D5CDD505-2E9C-101B-9397-08002B2CF9AE}" pid="3" name="TypeOfDocument">
    <vt:lpwstr/>
  </property>
</Properties>
</file>