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8263" r:id="rId2"/>
    <p:sldId id="8268" r:id="rId3"/>
    <p:sldId id="8261" r:id="rId4"/>
    <p:sldId id="8262" r:id="rId5"/>
    <p:sldId id="8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51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1" autoAdjust="0"/>
    <p:restoredTop sz="94660" autoAdjust="0"/>
  </p:normalViewPr>
  <p:slideViewPr>
    <p:cSldViewPr snapToGrid="0">
      <p:cViewPr varScale="1">
        <p:scale>
          <a:sx n="57" d="100"/>
          <a:sy n="57" d="100"/>
        </p:scale>
        <p:origin x="418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3" d="100"/>
          <a:sy n="123" d="100"/>
        </p:scale>
        <p:origin x="497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hony Pham" userId="a5f685d4-d1cf-40e5-8bcc-a6bb6c07c2f8" providerId="ADAL" clId="{B913EC9B-A058-4A22-B7FA-C54670212E5F}"/>
    <pc:docChg chg="undo custSel delSld modSld">
      <pc:chgData name="Anthony Pham" userId="a5f685d4-d1cf-40e5-8bcc-a6bb6c07c2f8" providerId="ADAL" clId="{B913EC9B-A058-4A22-B7FA-C54670212E5F}" dt="2022-08-25T18:46:44.811" v="215" actId="2696"/>
      <pc:docMkLst>
        <pc:docMk/>
      </pc:docMkLst>
      <pc:sldChg chg="modSp mod">
        <pc:chgData name="Anthony Pham" userId="a5f685d4-d1cf-40e5-8bcc-a6bb6c07c2f8" providerId="ADAL" clId="{B913EC9B-A058-4A22-B7FA-C54670212E5F}" dt="2022-08-25T18:38:39.495" v="202" actId="113"/>
        <pc:sldMkLst>
          <pc:docMk/>
          <pc:sldMk cId="3965608402" sldId="8261"/>
        </pc:sldMkLst>
        <pc:spChg chg="mod">
          <ac:chgData name="Anthony Pham" userId="a5f685d4-d1cf-40e5-8bcc-a6bb6c07c2f8" providerId="ADAL" clId="{B913EC9B-A058-4A22-B7FA-C54670212E5F}" dt="2022-08-25T18:38:39.495" v="202" actId="113"/>
          <ac:spMkLst>
            <pc:docMk/>
            <pc:sldMk cId="3965608402" sldId="8261"/>
            <ac:spMk id="2" creationId="{0B2EB716-C528-4005-B1CA-B694A18ED153}"/>
          </ac:spMkLst>
        </pc:spChg>
      </pc:sldChg>
      <pc:sldChg chg="modSp mod">
        <pc:chgData name="Anthony Pham" userId="a5f685d4-d1cf-40e5-8bcc-a6bb6c07c2f8" providerId="ADAL" clId="{B913EC9B-A058-4A22-B7FA-C54670212E5F}" dt="2022-08-25T18:38:41.584" v="203" actId="113"/>
        <pc:sldMkLst>
          <pc:docMk/>
          <pc:sldMk cId="819419840" sldId="8262"/>
        </pc:sldMkLst>
        <pc:spChg chg="mod">
          <ac:chgData name="Anthony Pham" userId="a5f685d4-d1cf-40e5-8bcc-a6bb6c07c2f8" providerId="ADAL" clId="{B913EC9B-A058-4A22-B7FA-C54670212E5F}" dt="2022-08-25T18:38:41.584" v="203" actId="113"/>
          <ac:spMkLst>
            <pc:docMk/>
            <pc:sldMk cId="819419840" sldId="8262"/>
            <ac:spMk id="2" creationId="{401FAEE8-F734-4937-85A9-8706CA930F15}"/>
          </ac:spMkLst>
        </pc:spChg>
      </pc:sldChg>
      <pc:sldChg chg="modSp mod">
        <pc:chgData name="Anthony Pham" userId="a5f685d4-d1cf-40e5-8bcc-a6bb6c07c2f8" providerId="ADAL" clId="{B913EC9B-A058-4A22-B7FA-C54670212E5F}" dt="2022-08-25T18:40:05.274" v="214" actId="1076"/>
        <pc:sldMkLst>
          <pc:docMk/>
          <pc:sldMk cId="2015994515" sldId="8263"/>
        </pc:sldMkLst>
        <pc:spChg chg="mod">
          <ac:chgData name="Anthony Pham" userId="a5f685d4-d1cf-40e5-8bcc-a6bb6c07c2f8" providerId="ADAL" clId="{B913EC9B-A058-4A22-B7FA-C54670212E5F}" dt="2022-08-25T18:40:05.274" v="214" actId="1076"/>
          <ac:spMkLst>
            <pc:docMk/>
            <pc:sldMk cId="2015994515" sldId="8263"/>
            <ac:spMk id="4" creationId="{018E65FB-31FB-455A-B603-0BEEC1FC3CC8}"/>
          </ac:spMkLst>
        </pc:spChg>
        <pc:picChg chg="mod">
          <ac:chgData name="Anthony Pham" userId="a5f685d4-d1cf-40e5-8bcc-a6bb6c07c2f8" providerId="ADAL" clId="{B913EC9B-A058-4A22-B7FA-C54670212E5F}" dt="2022-08-25T18:35:48.938" v="177" actId="1076"/>
          <ac:picMkLst>
            <pc:docMk/>
            <pc:sldMk cId="2015994515" sldId="8263"/>
            <ac:picMk id="11" creationId="{081CA55D-4A5A-FBA7-2F5D-5CEEF89C80FF}"/>
          </ac:picMkLst>
        </pc:picChg>
      </pc:sldChg>
      <pc:sldChg chg="modSp mod">
        <pc:chgData name="Anthony Pham" userId="a5f685d4-d1cf-40e5-8bcc-a6bb6c07c2f8" providerId="ADAL" clId="{B913EC9B-A058-4A22-B7FA-C54670212E5F}" dt="2022-08-25T18:38:58.886" v="206" actId="1076"/>
        <pc:sldMkLst>
          <pc:docMk/>
          <pc:sldMk cId="209315099" sldId="8264"/>
        </pc:sldMkLst>
        <pc:spChg chg="mod">
          <ac:chgData name="Anthony Pham" userId="a5f685d4-d1cf-40e5-8bcc-a6bb6c07c2f8" providerId="ADAL" clId="{B913EC9B-A058-4A22-B7FA-C54670212E5F}" dt="2022-08-25T18:38:58.886" v="206" actId="1076"/>
          <ac:spMkLst>
            <pc:docMk/>
            <pc:sldMk cId="209315099" sldId="8264"/>
            <ac:spMk id="2" creationId="{0826E5A0-0276-49DD-8826-39E4D3AED3DC}"/>
          </ac:spMkLst>
        </pc:spChg>
        <pc:picChg chg="mod">
          <ac:chgData name="Anthony Pham" userId="a5f685d4-d1cf-40e5-8bcc-a6bb6c07c2f8" providerId="ADAL" clId="{B913EC9B-A058-4A22-B7FA-C54670212E5F}" dt="2022-08-25T18:38:04.979" v="196" actId="1076"/>
          <ac:picMkLst>
            <pc:docMk/>
            <pc:sldMk cId="209315099" sldId="8264"/>
            <ac:picMk id="8" creationId="{6185AB13-0FAC-4FAB-BF4C-8A71BFB9D83D}"/>
          </ac:picMkLst>
        </pc:picChg>
      </pc:sldChg>
      <pc:sldChg chg="modSp mod">
        <pc:chgData name="Anthony Pham" userId="a5f685d4-d1cf-40e5-8bcc-a6bb6c07c2f8" providerId="ADAL" clId="{B913EC9B-A058-4A22-B7FA-C54670212E5F}" dt="2022-08-25T18:38:37.001" v="201" actId="113"/>
        <pc:sldMkLst>
          <pc:docMk/>
          <pc:sldMk cId="3323590056" sldId="8268"/>
        </pc:sldMkLst>
        <pc:spChg chg="mod">
          <ac:chgData name="Anthony Pham" userId="a5f685d4-d1cf-40e5-8bcc-a6bb6c07c2f8" providerId="ADAL" clId="{B913EC9B-A058-4A22-B7FA-C54670212E5F}" dt="2022-08-25T18:38:37.001" v="201" actId="113"/>
          <ac:spMkLst>
            <pc:docMk/>
            <pc:sldMk cId="3323590056" sldId="8268"/>
            <ac:spMk id="2" creationId="{00000000-0000-0000-0000-000000000000}"/>
          </ac:spMkLst>
        </pc:spChg>
      </pc:sldChg>
      <pc:sldChg chg="modSp del mod">
        <pc:chgData name="Anthony Pham" userId="a5f685d4-d1cf-40e5-8bcc-a6bb6c07c2f8" providerId="ADAL" clId="{B913EC9B-A058-4A22-B7FA-C54670212E5F}" dt="2022-08-25T18:46:44.811" v="215" actId="2696"/>
        <pc:sldMkLst>
          <pc:docMk/>
          <pc:sldMk cId="86096196" sldId="8273"/>
        </pc:sldMkLst>
        <pc:spChg chg="mod">
          <ac:chgData name="Anthony Pham" userId="a5f685d4-d1cf-40e5-8bcc-a6bb6c07c2f8" providerId="ADAL" clId="{B913EC9B-A058-4A22-B7FA-C54670212E5F}" dt="2022-08-25T18:38:47.486" v="205" actId="113"/>
          <ac:spMkLst>
            <pc:docMk/>
            <pc:sldMk cId="86096196" sldId="8273"/>
            <ac:spMk id="4" creationId="{FF0BA899-55F4-932B-2C87-9BD2C98885E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F97D9-461D-4F21-8D76-FCBE5C37D27F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3AD36-28E4-40BE-A404-C73AD9F14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696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83AD36-28E4-40BE-A404-C73AD9F14B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694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Most rigorous analysis – combine 1-in-10 analysis with extremes</a:t>
            </a:r>
          </a:p>
          <a:p>
            <a:r>
              <a:rPr lang="en-US" dirty="0"/>
              <a:t>Assumes best case build out</a:t>
            </a:r>
          </a:p>
          <a:p>
            <a:r>
              <a:rPr lang="en-US" dirty="0"/>
              <a:t>Lag in authorized procurement to meet 1-in-10 ~ 1800 MWS in 2022 and 2025. minor gaps in 2023 and 2024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573442-0096-4B7F-B4E2-A27FB29C1FD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409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Strategic reserve is filling the gap between grey and orange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When CEC constructed the stack with a year ahead look out, based on the info available the build was expected to be over 4000 MWs to support summer 2022. In reality, we have approximately 2500 MWs – this represents a drop of nearly 40% delay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Now we look at the case of delayed development 40/40/20/20 cumulative delays in 2023, 2024, 2025, 2026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When you apply delays, you also see shortfall in meeting 1-in-10 in 2023 and 2024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Demand growth of approximately 1000 MWs year after year – this grows to 1500 MWs in 2028 and beyond as we anticipate TE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Load growth – coastal AC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573442-0096-4B7F-B4E2-A27FB29C1FD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361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Hourly scenario 2025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573442-0096-4B7F-B4E2-A27FB29C1FD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864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Diablo helps fill the energy shortfalls</a:t>
            </a:r>
          </a:p>
          <a:p>
            <a:r>
              <a:rPr lang="en-US" dirty="0"/>
              <a:t>Reduces reliance on gas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573442-0096-4B7F-B4E2-A27FB29C1FD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26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43424-DA8B-8503-6CD3-6CE150A372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8A19D2-E4F3-F8C9-9666-347A8A2965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F68F5-20C8-DC23-1909-EC0C8CE22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ECEE-5EAD-41BF-BC91-83173485701B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E0117-0A88-1672-9F2B-F4660F60E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B28A7-E9C6-48FE-F11F-FA388E642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9377-D85F-4738-8EE9-5871CFC3C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60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5B5CA-21AA-BE98-41D2-6793AE695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EB2DF9-32B3-2266-29D8-6F2B79388B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4E87C-52D5-82C8-831E-39C7DEA38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ECEE-5EAD-41BF-BC91-83173485701B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4C7A75-2F14-1839-6E88-7E7D89F21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99E57-63E4-F01A-960F-E2E03835A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9377-D85F-4738-8EE9-5871CFC3C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28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5434AF-E429-4120-5136-9A0960F644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B70077-8EF6-1FCC-7AB1-46EAB4A1A3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C30DB-898B-1BF1-D499-41ADBC5E4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ECEE-5EAD-41BF-BC91-83173485701B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542A4-5AA8-3EED-C067-BD5030935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ECB38F-B46A-0D09-535F-F4B00CEDB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9377-D85F-4738-8EE9-5871CFC3C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881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7D6A1-2EB3-B58B-3100-5A86D384C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09200-C4E7-6494-7362-9EBD4088D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A633C-9424-29B3-61FE-71D660951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ECEE-5EAD-41BF-BC91-83173485701B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F26DF-2550-F0EE-830A-28CF88073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1E2B1-1BF0-4EBB-739A-DA35C24C9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9377-D85F-4738-8EE9-5871CFC3C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91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82663-3C11-16F9-4A77-5641FE5CB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712B95-973F-2873-938E-95460A77A5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59D75B-A24B-632D-F12C-EEE1703C0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ECEE-5EAD-41BF-BC91-83173485701B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B934C-2C59-0FCB-CB00-CE011AD30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A22DA-8E9F-4166-1355-951132B35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9377-D85F-4738-8EE9-5871CFC3C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549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6E7B4-FF76-2050-FF47-AE615A190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B5611-527A-4A9A-5393-2704623857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554580-49BB-E06D-5508-EF7B4A39E5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44A398-CEE2-9767-587B-AB1D44D37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ECEE-5EAD-41BF-BC91-83173485701B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10B863-7D02-1C23-A9B7-F5E16B279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70D415-31FA-81F4-0671-A5B1429F2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9377-D85F-4738-8EE9-5871CFC3C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2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7880E-5D78-F4C0-58B9-FB4933753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8AB8A6-9F1E-FC07-CCE6-869C602991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1FEB39-7AD6-9881-9BF1-61CF7EA5CE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BD7F8-7BC6-5321-9E40-3480D8896D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006B1A-8AB6-AC00-6BE8-C328E87C92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A7569F-3AD2-BBD8-2871-5B07F252E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ECEE-5EAD-41BF-BC91-83173485701B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DE6254-5558-D81F-D251-64BC11BBB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F3A913-456C-5317-8600-88AC97010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9377-D85F-4738-8EE9-5871CFC3C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562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871F7-E143-8B8F-69E3-57B3BCA72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850E3C-8DF1-D3E9-AFEB-F2ECDEA48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ECEE-5EAD-41BF-BC91-83173485701B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A6E8DE-B499-DA52-F5DA-BF8A15E5E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963063-901A-B19E-37B7-E5AE6916A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9377-D85F-4738-8EE9-5871CFC3C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59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F8F021-D6F2-243A-BE7B-3435A7B0E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ECEE-5EAD-41BF-BC91-83173485701B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5ECBB6-64CB-ED2D-FB09-D3BC14A84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FF36E9-2AE4-74B0-6F6C-A9CB86511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9377-D85F-4738-8EE9-5871CFC3C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12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4D4A8-CB77-C831-5FCC-8C5FA6369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C927B-6CAC-C158-AED2-7E151C59B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044820-D84C-91C3-66F4-D4CF56187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2D435B-E3F5-7DDF-E095-7BF24DCFC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ECEE-5EAD-41BF-BC91-83173485701B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0F5E32-8E39-3848-32D0-2F4D952A2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04D0EB-40F6-1B89-1E36-2A04FF89B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9377-D85F-4738-8EE9-5871CFC3C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78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91360-9204-7250-8580-AA2BE3553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0B98BE-C213-989F-D3BB-0BAB105F71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F842CD-E409-C97B-ECB5-61D29E3C25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8845DC-9534-586C-3CFC-9BD09037A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ECEE-5EAD-41BF-BC91-83173485701B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54140-DBC6-9086-3337-5C8185218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9AC3E7-39E5-2C9B-84F0-8D762B9E8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9377-D85F-4738-8EE9-5871CFC3C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093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06F7A0-2BC7-9C3A-8C71-387BFB801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213664-AC84-0144-9B9E-C38F6D97A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CA019C-1359-1B77-656A-C5A3C96063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1ECEE-5EAD-41BF-BC91-83173485701B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F1F3D1-51F4-869A-ACC6-3D30B3A391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ABFE6-8EF8-0AD6-5B2B-15379AAD0B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C9377-D85F-4738-8EE9-5871CFC3C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17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13AFCFD4-E6F5-EEB3-4C61-4EC2F8FA8C2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17500">
            <a:solidFill>
              <a:srgbClr val="0D51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18E65FB-31FB-455A-B603-0BEEC1FC3C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1157" y="585996"/>
            <a:ext cx="10309685" cy="3444101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latin typeface="Century Gothic" panose="020B0502020202020204" pitchFamily="34" charset="0"/>
              </a:rPr>
              <a:t>Presentation for </a:t>
            </a:r>
            <a:br>
              <a:rPr lang="en-US" sz="4400" dirty="0">
                <a:latin typeface="Century Gothic" panose="020B0502020202020204" pitchFamily="34" charset="0"/>
              </a:rPr>
            </a:br>
            <a:r>
              <a:rPr lang="en-US" sz="4400" dirty="0">
                <a:latin typeface="Century Gothic" panose="020B0502020202020204" pitchFamily="34" charset="0"/>
              </a:rPr>
              <a:t>Senate Committee on Energy, Utilities and Communications Hearing on  </a:t>
            </a:r>
            <a:br>
              <a:rPr lang="en-US" sz="4400" dirty="0">
                <a:latin typeface="Century Gothic" panose="020B0502020202020204" pitchFamily="34" charset="0"/>
              </a:rPr>
            </a:br>
            <a:r>
              <a:rPr lang="en-US" sz="4400" dirty="0">
                <a:latin typeface="Century Gothic" panose="020B0502020202020204" pitchFamily="34" charset="0"/>
              </a:rPr>
              <a:t>Proposal to Extend Operations of the </a:t>
            </a:r>
            <a:br>
              <a:rPr lang="en-US" sz="4400" dirty="0">
                <a:latin typeface="Century Gothic" panose="020B0502020202020204" pitchFamily="34" charset="0"/>
              </a:rPr>
            </a:br>
            <a:r>
              <a:rPr lang="en-US" sz="4400" dirty="0">
                <a:latin typeface="Century Gothic" panose="020B0502020202020204" pitchFamily="34" charset="0"/>
              </a:rPr>
              <a:t>Diablo Canyon Nuclear Power Plant</a:t>
            </a:r>
            <a:r>
              <a:rPr lang="en-US" sz="2800" dirty="0">
                <a:latin typeface="Century Gothic" panose="020B0502020202020204" pitchFamily="34" charset="0"/>
              </a:rPr>
              <a:t/>
            </a:r>
            <a:br>
              <a:rPr lang="en-US" sz="2800" dirty="0">
                <a:latin typeface="Century Gothic" panose="020B0502020202020204" pitchFamily="34" charset="0"/>
              </a:rPr>
            </a:br>
            <a:r>
              <a:rPr lang="en-US" sz="2800" dirty="0">
                <a:latin typeface="Century Gothic" panose="020B0502020202020204" pitchFamily="34" charset="0"/>
              </a:rPr>
              <a:t/>
            </a:r>
            <a:br>
              <a:rPr lang="en-US" sz="2800" dirty="0">
                <a:latin typeface="Century Gothic" panose="020B0502020202020204" pitchFamily="34" charset="0"/>
              </a:rPr>
            </a:br>
            <a:r>
              <a:rPr lang="en-US" sz="2000" dirty="0">
                <a:latin typeface="Century Gothic" panose="020B0502020202020204" pitchFamily="34" charset="0"/>
              </a:rPr>
              <a:t>August 25, 2022</a:t>
            </a: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081CA55D-4A5A-FBA7-2F5D-5CEEF89C80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9831" y="4256010"/>
            <a:ext cx="1994615" cy="1926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994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4A201B3-B8FC-6165-8E8A-AEC0DA6E327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17500">
            <a:solidFill>
              <a:srgbClr val="0D51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1066800"/>
            <a:ext cx="8645867" cy="52578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841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September peak day conditions: 2022- 2025</a:t>
            </a:r>
          </a:p>
        </p:txBody>
      </p:sp>
      <p:sp>
        <p:nvSpPr>
          <p:cNvPr id="9" name="Right Brace 8"/>
          <p:cNvSpPr/>
          <p:nvPr/>
        </p:nvSpPr>
        <p:spPr>
          <a:xfrm>
            <a:off x="9802994" y="2230653"/>
            <a:ext cx="76200" cy="135326"/>
          </a:xfrm>
          <a:prstGeom prst="rightBrace">
            <a:avLst>
              <a:gd name="adj1" fmla="val 21236"/>
              <a:gd name="adj2" fmla="val 5195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TextBox 2"/>
          <p:cNvSpPr txBox="1"/>
          <p:nvPr/>
        </p:nvSpPr>
        <p:spPr>
          <a:xfrm>
            <a:off x="10059508" y="1752600"/>
            <a:ext cx="1786759" cy="116235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Gap of ~1800 MW results in need for incremental procurement by Summer 2025</a:t>
            </a:r>
          </a:p>
        </p:txBody>
      </p:sp>
      <p:sp>
        <p:nvSpPr>
          <p:cNvPr id="12" name="TextBox 2">
            <a:extLst>
              <a:ext uri="{FF2B5EF4-FFF2-40B4-BE49-F238E27FC236}">
                <a16:creationId xmlns:a16="http://schemas.microsoft.com/office/drawing/2014/main" id="{C50341AD-B25D-4483-991F-59975409B132}"/>
              </a:ext>
            </a:extLst>
          </p:cNvPr>
          <p:cNvSpPr txBox="1"/>
          <p:nvPr/>
        </p:nvSpPr>
        <p:spPr>
          <a:xfrm>
            <a:off x="3234285" y="2142824"/>
            <a:ext cx="2557589" cy="5334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~1700 MWs of contingency measures  to meet planning standards in 2022</a:t>
            </a:r>
          </a:p>
        </p:txBody>
      </p:sp>
      <p:sp>
        <p:nvSpPr>
          <p:cNvPr id="14" name="Right Brace 13"/>
          <p:cNvSpPr/>
          <p:nvPr/>
        </p:nvSpPr>
        <p:spPr>
          <a:xfrm rot="10800000">
            <a:off x="5812924" y="2620138"/>
            <a:ext cx="76200" cy="123024"/>
          </a:xfrm>
          <a:prstGeom prst="rightBrace">
            <a:avLst>
              <a:gd name="adj1" fmla="val 21236"/>
              <a:gd name="adj2" fmla="val 5195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3590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A299482-1537-6F1B-334A-7752923649F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17500">
            <a:solidFill>
              <a:srgbClr val="0D51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2EB716-C528-4005-B1CA-B694A18ED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003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Midterm: Significant Procurement Underway, but Challenges Undermine Reliability</a:t>
            </a:r>
            <a:endParaRPr lang="en-US" sz="3600" dirty="0">
              <a:highlight>
                <a:srgbClr val="FFFF00"/>
              </a:highlight>
              <a:latin typeface="Century Gothic" panose="020B0502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1B75A6-64AF-4371-B1D4-8452FA98E3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276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latin typeface="Century Gothic" panose="020B0502020202020204" pitchFamily="34" charset="0"/>
              </a:rPr>
              <a:t>11,500 MW NQC New Procurement</a:t>
            </a:r>
          </a:p>
          <a:p>
            <a:pPr marL="0" indent="0">
              <a:buNone/>
            </a:pPr>
            <a:r>
              <a:rPr lang="en-US" dirty="0">
                <a:latin typeface="Century Gothic" panose="020B0502020202020204" pitchFamily="34" charset="0"/>
              </a:rPr>
              <a:t>Challenges:</a:t>
            </a:r>
          </a:p>
          <a:p>
            <a:r>
              <a:rPr lang="en-US" dirty="0">
                <a:latin typeface="Century Gothic" panose="020B0502020202020204" pitchFamily="34" charset="0"/>
              </a:rPr>
              <a:t>Procurement delays</a:t>
            </a:r>
          </a:p>
          <a:p>
            <a:r>
              <a:rPr lang="en-US" dirty="0">
                <a:latin typeface="Century Gothic" panose="020B0502020202020204" pitchFamily="34" charset="0"/>
              </a:rPr>
              <a:t>Load growth uncertainty</a:t>
            </a:r>
          </a:p>
          <a:p>
            <a:r>
              <a:rPr lang="en-US" dirty="0">
                <a:latin typeface="Century Gothic" panose="020B0502020202020204" pitchFamily="34" charset="0"/>
              </a:rPr>
              <a:t>Climate-driven extreme weather events</a:t>
            </a:r>
          </a:p>
          <a:p>
            <a:pPr lvl="1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A4D7038-F20E-46A5-ACEC-5D391DECE94F}"/>
              </a:ext>
            </a:extLst>
          </p:cNvPr>
          <p:cNvSpPr txBox="1"/>
          <p:nvPr/>
        </p:nvSpPr>
        <p:spPr>
          <a:xfrm>
            <a:off x="165000" y="6006890"/>
            <a:ext cx="477316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latin typeface="Century Gothic" panose="020B0502020202020204" pitchFamily="34" charset="0"/>
              </a:rPr>
              <a:t>Net Qualifying Capacity (NQC) is the total capacity contribution of a resource that counts towards meeting resource adequacy obligations.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3BD2BB2-305E-D97E-61F7-CE0D4247FF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1670" y="1551388"/>
            <a:ext cx="7033846" cy="511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608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6DFC93E-7D9F-AB4E-EB3F-AA99BFAD15F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17500">
            <a:solidFill>
              <a:srgbClr val="0D51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1FAEE8-F734-4937-85A9-8706CA930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47710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Century Gothic" panose="020B0502020202020204" pitchFamily="34" charset="0"/>
              </a:rPr>
              <a:t>Need for Peak Capacity in 2025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7EFF715-5EA5-4ED0-8525-B83677A866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9751" y="1361715"/>
            <a:ext cx="7172496" cy="521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419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F344B06-413A-7F8D-0604-E5384B8C9AF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17500">
            <a:solidFill>
              <a:srgbClr val="0D51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26E5A0-0276-49DD-8826-39E4D3AED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1969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Century Gothic" panose="020B0502020202020204" pitchFamily="34" charset="0"/>
              </a:rPr>
              <a:t>Diablo Canyon Can Fill Capacity Need and Displace Gas Generation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185AB13-0FAC-4FAB-BF4C-8A71BFB9D8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8768" y="1498671"/>
            <a:ext cx="7172499" cy="521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15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47</TotalTime>
  <Words>305</Words>
  <Application>Microsoft Office PowerPoint</Application>
  <PresentationFormat>Widescreen</PresentationFormat>
  <Paragraphs>30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Office Theme</vt:lpstr>
      <vt:lpstr>Presentation for  Senate Committee on Energy, Utilities and Communications Hearing on   Proposal to Extend Operations of the  Diablo Canyon Nuclear Power Plant  August 25, 2022</vt:lpstr>
      <vt:lpstr>September peak day conditions: 2022- 2025</vt:lpstr>
      <vt:lpstr>Midterm: Significant Procurement Underway, but Challenges Undermine Reliability</vt:lpstr>
      <vt:lpstr>Need for Peak Capacity in 2025</vt:lpstr>
      <vt:lpstr>Diablo Canyon Can Fill Capacity Need and Displace Gas Generation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Electricity Reliability Outlook</dc:title>
  <dc:creator>Karen Douglas</dc:creator>
  <cp:lastModifiedBy>Cain, Melanie</cp:lastModifiedBy>
  <cp:revision>2</cp:revision>
  <dcterms:created xsi:type="dcterms:W3CDTF">2022-08-25T17:50:41Z</dcterms:created>
  <dcterms:modified xsi:type="dcterms:W3CDTF">2022-08-25T19:35:17Z</dcterms:modified>
</cp:coreProperties>
</file>