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</p:sldMasterIdLst>
  <p:notesMasterIdLst>
    <p:notesMasterId r:id="rId17"/>
  </p:notesMasterIdLst>
  <p:sldIdLst>
    <p:sldId id="256" r:id="rId6"/>
    <p:sldId id="266" r:id="rId7"/>
    <p:sldId id="421" r:id="rId8"/>
    <p:sldId id="534" r:id="rId9"/>
    <p:sldId id="533" r:id="rId10"/>
    <p:sldId id="530" r:id="rId11"/>
    <p:sldId id="535" r:id="rId12"/>
    <p:sldId id="536" r:id="rId13"/>
    <p:sldId id="537" r:id="rId14"/>
    <p:sldId id="529" r:id="rId15"/>
    <p:sldId id="538" r:id="rId1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urn, Tammy" initials="TT" lastIdx="11" clrIdx="0">
    <p:extLst/>
  </p:cmAuthor>
  <p:cmAuthor id="2" name="Rosen, Vicky" initials="RV" lastIdx="1" clrIdx="1">
    <p:extLst/>
  </p:cmAuthor>
  <p:cmAuthor id="3" name="Williford, Vanessa" initials="WV" lastIdx="7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  <a:srgbClr val="225968"/>
    <a:srgbClr val="F3F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8" autoAdjust="0"/>
    <p:restoredTop sz="82916" autoAdjust="0"/>
  </p:normalViewPr>
  <p:slideViewPr>
    <p:cSldViewPr snapToGrid="0">
      <p:cViewPr varScale="1">
        <p:scale>
          <a:sx n="95" d="100"/>
          <a:sy n="95" d="100"/>
        </p:scale>
        <p:origin x="223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975D14D-A4E8-4F98-AC11-3592D48435A3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21CACE1-E776-4B72-A2B7-5618F0CB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5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CACE1-E776-4B72-A2B7-5618F0CB64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1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CACE1-E776-4B72-A2B7-5618F0CB64C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30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63675" y="1184275"/>
            <a:ext cx="4264025" cy="3198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7855" lvl="1" indent="-337855">
              <a:spcBef>
                <a:spcPts val="296"/>
              </a:spcBef>
              <a:buFont typeface=".AppleSystemUIFont" charset="0"/>
              <a:buChar char="&gt;"/>
            </a:pPr>
            <a:endParaRPr lang="en-US" sz="1500" dirty="0"/>
          </a:p>
          <a:p>
            <a:pPr marL="337855" lvl="1" indent="-337855">
              <a:spcBef>
                <a:spcPts val="296"/>
              </a:spcBef>
              <a:buFont typeface=".AppleSystemUIFont" charset="0"/>
              <a:buChar char="&gt;"/>
            </a:pPr>
            <a:endParaRPr lang="en-US" sz="1500" dirty="0"/>
          </a:p>
          <a:p>
            <a:pPr marL="337855" lvl="1" indent="-337855">
              <a:spcBef>
                <a:spcPts val="296"/>
              </a:spcBef>
              <a:buFont typeface=".AppleSystemUIFont" charset="0"/>
              <a:buChar char="&gt;"/>
            </a:pP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DC864-FE8E-4BE7-BDD3-288DCACA345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41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0997" lvl="1" indent="-330997">
              <a:spcBef>
                <a:spcPts val="290"/>
              </a:spcBef>
              <a:buFont typeface=".AppleSystemUIFont" charset="0"/>
              <a:buChar char="&gt;"/>
            </a:pP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DC864-FE8E-4BE7-BDD3-288DCACA345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30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63675" y="1184275"/>
            <a:ext cx="4264025" cy="3198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7855" lvl="1" indent="-337855">
              <a:spcBef>
                <a:spcPts val="296"/>
              </a:spcBef>
              <a:buFont typeface=".AppleSystemUIFont" charset="0"/>
              <a:buChar char="&gt;"/>
            </a:pPr>
            <a:endParaRPr lang="en-US" sz="1500" dirty="0"/>
          </a:p>
          <a:p>
            <a:pPr marL="337855" lvl="1" indent="-337855">
              <a:spcBef>
                <a:spcPts val="296"/>
              </a:spcBef>
              <a:buFont typeface=".AppleSystemUIFont" charset="0"/>
              <a:buChar char="&gt;"/>
            </a:pPr>
            <a:endParaRPr lang="en-US" sz="1500" dirty="0"/>
          </a:p>
          <a:p>
            <a:pPr marL="337855" lvl="1" indent="-337855">
              <a:spcBef>
                <a:spcPts val="296"/>
              </a:spcBef>
              <a:buFont typeface=".AppleSystemUIFont" charset="0"/>
              <a:buChar char="&gt;"/>
            </a:pP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DC864-FE8E-4BE7-BDD3-288DCACA345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46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63675" y="1184275"/>
            <a:ext cx="4264025" cy="3198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7855" lvl="1" indent="-337855">
              <a:spcBef>
                <a:spcPts val="296"/>
              </a:spcBef>
              <a:buFont typeface=".AppleSystemUIFont" charset="0"/>
              <a:buChar char="&gt;"/>
            </a:pPr>
            <a:endParaRPr lang="en-US" sz="1500" dirty="0"/>
          </a:p>
          <a:p>
            <a:pPr marL="337855" lvl="1" indent="-337855">
              <a:spcBef>
                <a:spcPts val="296"/>
              </a:spcBef>
              <a:buFont typeface=".AppleSystemUIFont" charset="0"/>
              <a:buChar char="&gt;"/>
            </a:pPr>
            <a:endParaRPr lang="en-US" sz="1500" dirty="0"/>
          </a:p>
          <a:p>
            <a:pPr marL="337855" lvl="1" indent="-337855">
              <a:spcBef>
                <a:spcPts val="296"/>
              </a:spcBef>
              <a:buFont typeface=".AppleSystemUIFont" charset="0"/>
              <a:buChar char="&gt;"/>
            </a:pP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DC864-FE8E-4BE7-BDD3-288DCACA345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46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63675" y="1184275"/>
            <a:ext cx="4264025" cy="3198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7855" lvl="1" indent="-337855">
              <a:spcBef>
                <a:spcPts val="296"/>
              </a:spcBef>
              <a:buFont typeface=".AppleSystemUIFont" charset="0"/>
              <a:buChar char="&gt;"/>
            </a:pPr>
            <a:endParaRPr lang="en-US" sz="1500" dirty="0"/>
          </a:p>
          <a:p>
            <a:pPr marL="337855" lvl="1" indent="-337855">
              <a:spcBef>
                <a:spcPts val="296"/>
              </a:spcBef>
              <a:buFont typeface=".AppleSystemUIFont" charset="0"/>
              <a:buChar char="&gt;"/>
            </a:pPr>
            <a:endParaRPr lang="en-US" sz="1500" dirty="0"/>
          </a:p>
          <a:p>
            <a:pPr marL="337855" lvl="1" indent="-337855">
              <a:spcBef>
                <a:spcPts val="296"/>
              </a:spcBef>
              <a:buFont typeface=".AppleSystemUIFont" charset="0"/>
              <a:buChar char="&gt;"/>
            </a:pP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DC864-FE8E-4BE7-BDD3-288DCACA345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46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63675" y="1184275"/>
            <a:ext cx="4264025" cy="3198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7855" lvl="1" indent="-337855">
              <a:spcBef>
                <a:spcPts val="296"/>
              </a:spcBef>
              <a:buFont typeface=".AppleSystemUIFont" charset="0"/>
              <a:buChar char="&gt;"/>
            </a:pPr>
            <a:endParaRPr lang="en-US" sz="1500" dirty="0"/>
          </a:p>
          <a:p>
            <a:pPr marL="337855" lvl="1" indent="-337855">
              <a:spcBef>
                <a:spcPts val="296"/>
              </a:spcBef>
              <a:buFont typeface=".AppleSystemUIFont" charset="0"/>
              <a:buChar char="&gt;"/>
            </a:pPr>
            <a:endParaRPr lang="en-US" sz="1500" dirty="0"/>
          </a:p>
          <a:p>
            <a:pPr marL="337855" lvl="1" indent="-337855">
              <a:spcBef>
                <a:spcPts val="296"/>
              </a:spcBef>
              <a:buFont typeface=".AppleSystemUIFont" charset="0"/>
              <a:buChar char="&gt;"/>
            </a:pP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DC864-FE8E-4BE7-BDD3-288DCACA345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46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63675" y="1184275"/>
            <a:ext cx="4264025" cy="3198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7855" lvl="1" indent="-337855">
              <a:spcBef>
                <a:spcPts val="296"/>
              </a:spcBef>
              <a:buFont typeface=".AppleSystemUIFont" charset="0"/>
              <a:buChar char="&gt;"/>
            </a:pPr>
            <a:endParaRPr lang="en-US" sz="1500" dirty="0"/>
          </a:p>
          <a:p>
            <a:pPr marL="337855" lvl="1" indent="-337855">
              <a:spcBef>
                <a:spcPts val="296"/>
              </a:spcBef>
              <a:buFont typeface=".AppleSystemUIFont" charset="0"/>
              <a:buChar char="&gt;"/>
            </a:pPr>
            <a:endParaRPr lang="en-US" sz="1500" dirty="0"/>
          </a:p>
          <a:p>
            <a:pPr marL="337855" lvl="1" indent="-337855">
              <a:spcBef>
                <a:spcPts val="296"/>
              </a:spcBef>
              <a:buFont typeface=".AppleSystemUIFont" charset="0"/>
              <a:buChar char="&gt;"/>
            </a:pP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DC864-FE8E-4BE7-BDD3-288DCACA345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4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433" y="946638"/>
            <a:ext cx="8796890" cy="3692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433" y="61546"/>
            <a:ext cx="8796890" cy="82998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036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3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24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433" y="946638"/>
            <a:ext cx="8796890" cy="3692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433" y="61546"/>
            <a:ext cx="8796890" cy="82998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076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cala Sans Offc" panose="020B0504030101020102" pitchFamily="34" charset="0"/>
              </a:defRPr>
            </a:lvl1pPr>
            <a:lvl2pPr>
              <a:defRPr>
                <a:latin typeface="Scala Sans Offc" panose="020B0504030101020102" pitchFamily="34" charset="0"/>
              </a:defRPr>
            </a:lvl2pPr>
            <a:lvl3pPr>
              <a:defRPr>
                <a:latin typeface="Scala Sans Offc" panose="020B0504030101020102" pitchFamily="34" charset="0"/>
              </a:defRPr>
            </a:lvl3pPr>
            <a:lvl4pPr>
              <a:defRPr>
                <a:latin typeface="Scala Sans Offc" panose="020B0504030101020102" pitchFamily="34" charset="0"/>
              </a:defRPr>
            </a:lvl4pPr>
            <a:lvl5pPr>
              <a:defRPr>
                <a:latin typeface="Scala Sans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06433" y="946638"/>
            <a:ext cx="8796890" cy="3692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06433" y="61546"/>
            <a:ext cx="8796890" cy="82998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7177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Scala Sans Offc" panose="020B0504030101020102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Scala Sans Offc" panose="020B050403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06433" y="946638"/>
            <a:ext cx="8796890" cy="3692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06433" y="61546"/>
            <a:ext cx="8796890" cy="8299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ScalaSansLF-Bold" panose="02000803040000020004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Scala Sans Offc" panose="020B0504030101020102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4899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Scala Sans Offc" panose="020B0504030101020102" pitchFamily="34" charset="0"/>
              </a:defRPr>
            </a:lvl1pPr>
            <a:lvl2pPr>
              <a:defRPr>
                <a:latin typeface="Scala Sans Offc" panose="020B0504030101020102" pitchFamily="34" charset="0"/>
              </a:defRPr>
            </a:lvl2pPr>
            <a:lvl3pPr>
              <a:defRPr>
                <a:latin typeface="Scala Sans Offc" panose="020B0504030101020102" pitchFamily="34" charset="0"/>
              </a:defRPr>
            </a:lvl3pPr>
            <a:lvl4pPr>
              <a:defRPr>
                <a:latin typeface="Scala Sans Offc" panose="020B0504030101020102" pitchFamily="34" charset="0"/>
              </a:defRPr>
            </a:lvl4pPr>
            <a:lvl5pPr>
              <a:defRPr>
                <a:latin typeface="Scala Sans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Scala Sans Offc" panose="020B0504030101020102" pitchFamily="34" charset="0"/>
              </a:defRPr>
            </a:lvl1pPr>
            <a:lvl2pPr>
              <a:defRPr>
                <a:latin typeface="Scala Sans Offc" panose="020B0504030101020102" pitchFamily="34" charset="0"/>
              </a:defRPr>
            </a:lvl2pPr>
            <a:lvl3pPr>
              <a:defRPr>
                <a:latin typeface="Scala Sans Offc" panose="020B0504030101020102" pitchFamily="34" charset="0"/>
              </a:defRPr>
            </a:lvl3pPr>
            <a:lvl4pPr>
              <a:defRPr>
                <a:latin typeface="Scala Sans Offc" panose="020B0504030101020102" pitchFamily="34" charset="0"/>
              </a:defRPr>
            </a:lvl4pPr>
            <a:lvl5pPr>
              <a:defRPr>
                <a:latin typeface="Scala Sans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06433" y="946638"/>
            <a:ext cx="8796890" cy="3692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06433" y="61546"/>
            <a:ext cx="8796890" cy="82998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3873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Scala Sans Offc" panose="020B050403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Scala Sans Offc" panose="020B0504030101020102" pitchFamily="34" charset="0"/>
              </a:defRPr>
            </a:lvl1pPr>
            <a:lvl2pPr>
              <a:defRPr>
                <a:latin typeface="Scala Sans Offc" panose="020B0504030101020102" pitchFamily="34" charset="0"/>
              </a:defRPr>
            </a:lvl2pPr>
            <a:lvl3pPr>
              <a:defRPr>
                <a:latin typeface="Scala Sans Offc" panose="020B0504030101020102" pitchFamily="34" charset="0"/>
              </a:defRPr>
            </a:lvl3pPr>
            <a:lvl4pPr>
              <a:defRPr>
                <a:latin typeface="Scala Sans Offc" panose="020B0504030101020102" pitchFamily="34" charset="0"/>
              </a:defRPr>
            </a:lvl4pPr>
            <a:lvl5pPr>
              <a:defRPr>
                <a:latin typeface="Scala Sans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Scala Sans Offc" panose="020B050403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Scala Sans Offc" panose="020B0504030101020102" pitchFamily="34" charset="0"/>
              </a:defRPr>
            </a:lvl1pPr>
            <a:lvl2pPr>
              <a:defRPr>
                <a:latin typeface="Scala Sans Offc" panose="020B0504030101020102" pitchFamily="34" charset="0"/>
              </a:defRPr>
            </a:lvl2pPr>
            <a:lvl3pPr>
              <a:defRPr>
                <a:latin typeface="Scala Sans Offc" panose="020B0504030101020102" pitchFamily="34" charset="0"/>
              </a:defRPr>
            </a:lvl3pPr>
            <a:lvl4pPr>
              <a:defRPr>
                <a:latin typeface="Scala Sans Offc" panose="020B0504030101020102" pitchFamily="34" charset="0"/>
              </a:defRPr>
            </a:lvl4pPr>
            <a:lvl5pPr>
              <a:defRPr>
                <a:latin typeface="Scala Sans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206433" y="946638"/>
            <a:ext cx="8796890" cy="3692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6433" y="61546"/>
            <a:ext cx="8796890" cy="82998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8246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10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29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532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cala Sans Offc" panose="020B0504030101020102" pitchFamily="34" charset="0"/>
              </a:defRPr>
            </a:lvl1pPr>
            <a:lvl2pPr>
              <a:defRPr>
                <a:latin typeface="Scala Sans Offc" panose="020B0504030101020102" pitchFamily="34" charset="0"/>
              </a:defRPr>
            </a:lvl2pPr>
            <a:lvl3pPr>
              <a:defRPr>
                <a:latin typeface="Scala Sans Offc" panose="020B0504030101020102" pitchFamily="34" charset="0"/>
              </a:defRPr>
            </a:lvl3pPr>
            <a:lvl4pPr>
              <a:defRPr>
                <a:latin typeface="Scala Sans Offc" panose="020B0504030101020102" pitchFamily="34" charset="0"/>
              </a:defRPr>
            </a:lvl4pPr>
            <a:lvl5pPr>
              <a:defRPr>
                <a:latin typeface="Scala Sans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06433" y="946638"/>
            <a:ext cx="8796890" cy="3692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06433" y="61546"/>
            <a:ext cx="8796890" cy="82998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2963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6339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43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94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433" y="946638"/>
            <a:ext cx="8796890" cy="3692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433" y="61546"/>
            <a:ext cx="8796890" cy="82998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9511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cala Sans Offc" panose="020B0504030101020102" pitchFamily="34" charset="0"/>
              </a:defRPr>
            </a:lvl1pPr>
            <a:lvl2pPr>
              <a:defRPr>
                <a:latin typeface="Scala Sans Offc" panose="020B0504030101020102" pitchFamily="34" charset="0"/>
              </a:defRPr>
            </a:lvl2pPr>
            <a:lvl3pPr>
              <a:defRPr>
                <a:latin typeface="Scala Sans Offc" panose="020B0504030101020102" pitchFamily="34" charset="0"/>
              </a:defRPr>
            </a:lvl3pPr>
            <a:lvl4pPr>
              <a:defRPr>
                <a:latin typeface="Scala Sans Offc" panose="020B0504030101020102" pitchFamily="34" charset="0"/>
              </a:defRPr>
            </a:lvl4pPr>
            <a:lvl5pPr>
              <a:defRPr>
                <a:latin typeface="Scala Sans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06433" y="946638"/>
            <a:ext cx="8796890" cy="3692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06433" y="61546"/>
            <a:ext cx="8796890" cy="82998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16234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Scala Sans Offc" panose="020B0504030101020102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Scala Sans Offc" panose="020B050403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06433" y="946638"/>
            <a:ext cx="8796890" cy="3692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06433" y="61546"/>
            <a:ext cx="8796890" cy="8299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ScalaSansLF-Bold" panose="02000803040000020004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Scala Sans Offc" panose="020B0504030101020102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4188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Scala Sans Offc" panose="020B0504030101020102" pitchFamily="34" charset="0"/>
              </a:defRPr>
            </a:lvl1pPr>
            <a:lvl2pPr>
              <a:defRPr>
                <a:latin typeface="Scala Sans Offc" panose="020B0504030101020102" pitchFamily="34" charset="0"/>
              </a:defRPr>
            </a:lvl2pPr>
            <a:lvl3pPr>
              <a:defRPr>
                <a:latin typeface="Scala Sans Offc" panose="020B0504030101020102" pitchFamily="34" charset="0"/>
              </a:defRPr>
            </a:lvl3pPr>
            <a:lvl4pPr>
              <a:defRPr>
                <a:latin typeface="Scala Sans Offc" panose="020B0504030101020102" pitchFamily="34" charset="0"/>
              </a:defRPr>
            </a:lvl4pPr>
            <a:lvl5pPr>
              <a:defRPr>
                <a:latin typeface="Scala Sans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Scala Sans Offc" panose="020B0504030101020102" pitchFamily="34" charset="0"/>
              </a:defRPr>
            </a:lvl1pPr>
            <a:lvl2pPr>
              <a:defRPr>
                <a:latin typeface="Scala Sans Offc" panose="020B0504030101020102" pitchFamily="34" charset="0"/>
              </a:defRPr>
            </a:lvl2pPr>
            <a:lvl3pPr>
              <a:defRPr>
                <a:latin typeface="Scala Sans Offc" panose="020B0504030101020102" pitchFamily="34" charset="0"/>
              </a:defRPr>
            </a:lvl3pPr>
            <a:lvl4pPr>
              <a:defRPr>
                <a:latin typeface="Scala Sans Offc" panose="020B0504030101020102" pitchFamily="34" charset="0"/>
              </a:defRPr>
            </a:lvl4pPr>
            <a:lvl5pPr>
              <a:defRPr>
                <a:latin typeface="Scala Sans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06433" y="946638"/>
            <a:ext cx="8796890" cy="3692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06433" y="61546"/>
            <a:ext cx="8796890" cy="82998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0374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Scala Sans Offc" panose="020B050403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Scala Sans Offc" panose="020B0504030101020102" pitchFamily="34" charset="0"/>
              </a:defRPr>
            </a:lvl1pPr>
            <a:lvl2pPr>
              <a:defRPr>
                <a:latin typeface="Scala Sans Offc" panose="020B0504030101020102" pitchFamily="34" charset="0"/>
              </a:defRPr>
            </a:lvl2pPr>
            <a:lvl3pPr>
              <a:defRPr>
                <a:latin typeface="Scala Sans Offc" panose="020B0504030101020102" pitchFamily="34" charset="0"/>
              </a:defRPr>
            </a:lvl3pPr>
            <a:lvl4pPr>
              <a:defRPr>
                <a:latin typeface="Scala Sans Offc" panose="020B0504030101020102" pitchFamily="34" charset="0"/>
              </a:defRPr>
            </a:lvl4pPr>
            <a:lvl5pPr>
              <a:defRPr>
                <a:latin typeface="Scala Sans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Scala Sans Offc" panose="020B050403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Scala Sans Offc" panose="020B0504030101020102" pitchFamily="34" charset="0"/>
              </a:defRPr>
            </a:lvl1pPr>
            <a:lvl2pPr>
              <a:defRPr>
                <a:latin typeface="Scala Sans Offc" panose="020B0504030101020102" pitchFamily="34" charset="0"/>
              </a:defRPr>
            </a:lvl2pPr>
            <a:lvl3pPr>
              <a:defRPr>
                <a:latin typeface="Scala Sans Offc" panose="020B0504030101020102" pitchFamily="34" charset="0"/>
              </a:defRPr>
            </a:lvl3pPr>
            <a:lvl4pPr>
              <a:defRPr>
                <a:latin typeface="Scala Sans Offc" panose="020B0504030101020102" pitchFamily="34" charset="0"/>
              </a:defRPr>
            </a:lvl4pPr>
            <a:lvl5pPr>
              <a:defRPr>
                <a:latin typeface="Scala Sans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206433" y="946638"/>
            <a:ext cx="8796890" cy="3692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6433" y="61546"/>
            <a:ext cx="8796890" cy="82998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5113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25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27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Scala Sans Offc" panose="020B0504030101020102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Scala Sans Offc" panose="020B050403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06433" y="946638"/>
            <a:ext cx="8796890" cy="3692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06433" y="61546"/>
            <a:ext cx="8796890" cy="8299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ScalaSansLF-Bold" panose="02000803040000020004"/>
                <a:ea typeface="+mj-ea"/>
                <a:cs typeface="+mj-cs"/>
              </a:defRPr>
            </a:lvl1pPr>
          </a:lstStyle>
          <a:p>
            <a:r>
              <a:rPr lang="en-US" dirty="0">
                <a:latin typeface="Scala Sans Offc" panose="020B0504030101020102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55991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5110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779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621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432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433" y="946638"/>
            <a:ext cx="8796890" cy="3692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433" y="61546"/>
            <a:ext cx="8796890" cy="82998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68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cala Sans Offc" panose="020B0504030101020102" pitchFamily="34" charset="0"/>
              </a:defRPr>
            </a:lvl1pPr>
            <a:lvl2pPr>
              <a:defRPr>
                <a:latin typeface="Scala Sans Offc" panose="020B0504030101020102" pitchFamily="34" charset="0"/>
              </a:defRPr>
            </a:lvl2pPr>
            <a:lvl3pPr>
              <a:defRPr>
                <a:latin typeface="Scala Sans Offc" panose="020B0504030101020102" pitchFamily="34" charset="0"/>
              </a:defRPr>
            </a:lvl3pPr>
            <a:lvl4pPr>
              <a:defRPr>
                <a:latin typeface="Scala Sans Offc" panose="020B0504030101020102" pitchFamily="34" charset="0"/>
              </a:defRPr>
            </a:lvl4pPr>
            <a:lvl5pPr>
              <a:defRPr>
                <a:latin typeface="Scala Sans Offc" panose="020B0504030101020102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06433" y="946638"/>
            <a:ext cx="8796890" cy="3692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06433" y="61546"/>
            <a:ext cx="8796890" cy="82998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71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Scala Sans Offc" panose="020B0504030101020102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Scala Sans Offc" panose="020B050403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06433" y="946638"/>
            <a:ext cx="8796890" cy="3692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06433" y="61546"/>
            <a:ext cx="8796890" cy="8299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ScalaSansLF-Bold" panose="02000803040000020004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Scala Sans Offc" panose="020B0504030101020102" pitchFamily="34" charset="0"/>
              </a:rPr>
              <a:t>Click to edit Master title style</a:t>
            </a:r>
            <a:endParaRPr lang="en-US" dirty="0">
              <a:solidFill>
                <a:prstClr val="white"/>
              </a:solidFill>
              <a:latin typeface="Scala Sans Offc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416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Scala Sans Offc" panose="020B0504030101020102" pitchFamily="34" charset="0"/>
              </a:defRPr>
            </a:lvl1pPr>
            <a:lvl2pPr>
              <a:defRPr>
                <a:latin typeface="Scala Sans Offc" panose="020B0504030101020102" pitchFamily="34" charset="0"/>
              </a:defRPr>
            </a:lvl2pPr>
            <a:lvl3pPr>
              <a:defRPr>
                <a:latin typeface="Scala Sans Offc" panose="020B0504030101020102" pitchFamily="34" charset="0"/>
              </a:defRPr>
            </a:lvl3pPr>
            <a:lvl4pPr>
              <a:defRPr>
                <a:latin typeface="Scala Sans Offc" panose="020B0504030101020102" pitchFamily="34" charset="0"/>
              </a:defRPr>
            </a:lvl4pPr>
            <a:lvl5pPr>
              <a:defRPr>
                <a:latin typeface="Scala Sans Offc" panose="020B0504030101020102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Scala Sans Offc" panose="020B0504030101020102" pitchFamily="34" charset="0"/>
              </a:defRPr>
            </a:lvl1pPr>
            <a:lvl2pPr>
              <a:defRPr>
                <a:latin typeface="Scala Sans Offc" panose="020B0504030101020102" pitchFamily="34" charset="0"/>
              </a:defRPr>
            </a:lvl2pPr>
            <a:lvl3pPr>
              <a:defRPr>
                <a:latin typeface="Scala Sans Offc" panose="020B0504030101020102" pitchFamily="34" charset="0"/>
              </a:defRPr>
            </a:lvl3pPr>
            <a:lvl4pPr>
              <a:defRPr>
                <a:latin typeface="Scala Sans Offc" panose="020B0504030101020102" pitchFamily="34" charset="0"/>
              </a:defRPr>
            </a:lvl4pPr>
            <a:lvl5pPr>
              <a:defRPr>
                <a:latin typeface="Scala Sans Offc" panose="020B0504030101020102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06433" y="946638"/>
            <a:ext cx="8796890" cy="3692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06433" y="61546"/>
            <a:ext cx="8796890" cy="82998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4895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Scala Sans Offc" panose="020B050403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Scala Sans Offc" panose="020B0504030101020102" pitchFamily="34" charset="0"/>
              </a:defRPr>
            </a:lvl1pPr>
            <a:lvl2pPr>
              <a:defRPr>
                <a:latin typeface="Scala Sans Offc" panose="020B0504030101020102" pitchFamily="34" charset="0"/>
              </a:defRPr>
            </a:lvl2pPr>
            <a:lvl3pPr>
              <a:defRPr>
                <a:latin typeface="Scala Sans Offc" panose="020B0504030101020102" pitchFamily="34" charset="0"/>
              </a:defRPr>
            </a:lvl3pPr>
            <a:lvl4pPr>
              <a:defRPr>
                <a:latin typeface="Scala Sans Offc" panose="020B0504030101020102" pitchFamily="34" charset="0"/>
              </a:defRPr>
            </a:lvl4pPr>
            <a:lvl5pPr>
              <a:defRPr>
                <a:latin typeface="Scala Sans Offc" panose="020B0504030101020102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Scala Sans Offc" panose="020B050403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Scala Sans Offc" panose="020B0504030101020102" pitchFamily="34" charset="0"/>
              </a:defRPr>
            </a:lvl1pPr>
            <a:lvl2pPr>
              <a:defRPr>
                <a:latin typeface="Scala Sans Offc" panose="020B0504030101020102" pitchFamily="34" charset="0"/>
              </a:defRPr>
            </a:lvl2pPr>
            <a:lvl3pPr>
              <a:defRPr>
                <a:latin typeface="Scala Sans Offc" panose="020B0504030101020102" pitchFamily="34" charset="0"/>
              </a:defRPr>
            </a:lvl3pPr>
            <a:lvl4pPr>
              <a:defRPr>
                <a:latin typeface="Scala Sans Offc" panose="020B0504030101020102" pitchFamily="34" charset="0"/>
              </a:defRPr>
            </a:lvl4pPr>
            <a:lvl5pPr>
              <a:defRPr>
                <a:latin typeface="Scala Sans Offc" panose="020B0504030101020102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206433" y="946638"/>
            <a:ext cx="8796890" cy="3692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6433" y="61546"/>
            <a:ext cx="8796890" cy="82998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462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53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Scala Sans Offc" panose="020B0504030101020102" pitchFamily="34" charset="0"/>
              </a:defRPr>
            </a:lvl1pPr>
            <a:lvl2pPr>
              <a:defRPr>
                <a:latin typeface="Scala Sans Offc" panose="020B0504030101020102" pitchFamily="34" charset="0"/>
              </a:defRPr>
            </a:lvl2pPr>
            <a:lvl3pPr>
              <a:defRPr>
                <a:latin typeface="Scala Sans Offc" panose="020B0504030101020102" pitchFamily="34" charset="0"/>
              </a:defRPr>
            </a:lvl3pPr>
            <a:lvl4pPr>
              <a:defRPr>
                <a:latin typeface="Scala Sans Offc" panose="020B0504030101020102" pitchFamily="34" charset="0"/>
              </a:defRPr>
            </a:lvl4pPr>
            <a:lvl5pPr>
              <a:defRPr>
                <a:latin typeface="Scala Sans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Scala Sans Offc" panose="020B0504030101020102" pitchFamily="34" charset="0"/>
              </a:defRPr>
            </a:lvl1pPr>
            <a:lvl2pPr>
              <a:defRPr>
                <a:latin typeface="Scala Sans Offc" panose="020B0504030101020102" pitchFamily="34" charset="0"/>
              </a:defRPr>
            </a:lvl2pPr>
            <a:lvl3pPr>
              <a:defRPr>
                <a:latin typeface="Scala Sans Offc" panose="020B0504030101020102" pitchFamily="34" charset="0"/>
              </a:defRPr>
            </a:lvl3pPr>
            <a:lvl4pPr>
              <a:defRPr>
                <a:latin typeface="Scala Sans Offc" panose="020B0504030101020102" pitchFamily="34" charset="0"/>
              </a:defRPr>
            </a:lvl4pPr>
            <a:lvl5pPr>
              <a:defRPr>
                <a:latin typeface="Scala Sans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06433" y="946638"/>
            <a:ext cx="8796890" cy="3692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06433" y="61546"/>
            <a:ext cx="8796890" cy="82998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37255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1685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4863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093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563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587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433" y="946638"/>
            <a:ext cx="8796890" cy="3692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433" y="61546"/>
            <a:ext cx="8796890" cy="82998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69787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cala Sans Offc" panose="020B0504030101020102" pitchFamily="34" charset="0"/>
              </a:defRPr>
            </a:lvl1pPr>
            <a:lvl2pPr>
              <a:defRPr>
                <a:latin typeface="Scala Sans Offc" panose="020B0504030101020102" pitchFamily="34" charset="0"/>
              </a:defRPr>
            </a:lvl2pPr>
            <a:lvl3pPr>
              <a:defRPr>
                <a:latin typeface="Scala Sans Offc" panose="020B0504030101020102" pitchFamily="34" charset="0"/>
              </a:defRPr>
            </a:lvl3pPr>
            <a:lvl4pPr>
              <a:defRPr>
                <a:latin typeface="Scala Sans Offc" panose="020B0504030101020102" pitchFamily="34" charset="0"/>
              </a:defRPr>
            </a:lvl4pPr>
            <a:lvl5pPr>
              <a:defRPr>
                <a:latin typeface="Scala Sans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06433" y="946638"/>
            <a:ext cx="8796890" cy="3692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06433" y="61546"/>
            <a:ext cx="8796890" cy="82998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7007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Scala Sans Offc" panose="020B0504030101020102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Scala Sans Offc" panose="020B050403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06433" y="946638"/>
            <a:ext cx="8796890" cy="3692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06433" y="61546"/>
            <a:ext cx="8796890" cy="8299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ScalaSansLF-Bold" panose="02000803040000020004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Scala Sans Offc" panose="020B0504030101020102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27552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Scala Sans Offc" panose="020B0504030101020102" pitchFamily="34" charset="0"/>
              </a:defRPr>
            </a:lvl1pPr>
            <a:lvl2pPr>
              <a:defRPr>
                <a:latin typeface="Scala Sans Offc" panose="020B0504030101020102" pitchFamily="34" charset="0"/>
              </a:defRPr>
            </a:lvl2pPr>
            <a:lvl3pPr>
              <a:defRPr>
                <a:latin typeface="Scala Sans Offc" panose="020B0504030101020102" pitchFamily="34" charset="0"/>
              </a:defRPr>
            </a:lvl3pPr>
            <a:lvl4pPr>
              <a:defRPr>
                <a:latin typeface="Scala Sans Offc" panose="020B0504030101020102" pitchFamily="34" charset="0"/>
              </a:defRPr>
            </a:lvl4pPr>
            <a:lvl5pPr>
              <a:defRPr>
                <a:latin typeface="Scala Sans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Scala Sans Offc" panose="020B0504030101020102" pitchFamily="34" charset="0"/>
              </a:defRPr>
            </a:lvl1pPr>
            <a:lvl2pPr>
              <a:defRPr>
                <a:latin typeface="Scala Sans Offc" panose="020B0504030101020102" pitchFamily="34" charset="0"/>
              </a:defRPr>
            </a:lvl2pPr>
            <a:lvl3pPr>
              <a:defRPr>
                <a:latin typeface="Scala Sans Offc" panose="020B0504030101020102" pitchFamily="34" charset="0"/>
              </a:defRPr>
            </a:lvl3pPr>
            <a:lvl4pPr>
              <a:defRPr>
                <a:latin typeface="Scala Sans Offc" panose="020B0504030101020102" pitchFamily="34" charset="0"/>
              </a:defRPr>
            </a:lvl4pPr>
            <a:lvl5pPr>
              <a:defRPr>
                <a:latin typeface="Scala Sans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06433" y="946638"/>
            <a:ext cx="8796890" cy="3692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06433" y="61546"/>
            <a:ext cx="8796890" cy="82998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44557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Scala Sans Offc" panose="020B050403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Scala Sans Offc" panose="020B0504030101020102" pitchFamily="34" charset="0"/>
              </a:defRPr>
            </a:lvl1pPr>
            <a:lvl2pPr>
              <a:defRPr>
                <a:latin typeface="Scala Sans Offc" panose="020B0504030101020102" pitchFamily="34" charset="0"/>
              </a:defRPr>
            </a:lvl2pPr>
            <a:lvl3pPr>
              <a:defRPr>
                <a:latin typeface="Scala Sans Offc" panose="020B0504030101020102" pitchFamily="34" charset="0"/>
              </a:defRPr>
            </a:lvl3pPr>
            <a:lvl4pPr>
              <a:defRPr>
                <a:latin typeface="Scala Sans Offc" panose="020B0504030101020102" pitchFamily="34" charset="0"/>
              </a:defRPr>
            </a:lvl4pPr>
            <a:lvl5pPr>
              <a:defRPr>
                <a:latin typeface="Scala Sans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Scala Sans Offc" panose="020B050403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Scala Sans Offc" panose="020B0504030101020102" pitchFamily="34" charset="0"/>
              </a:defRPr>
            </a:lvl1pPr>
            <a:lvl2pPr>
              <a:defRPr>
                <a:latin typeface="Scala Sans Offc" panose="020B0504030101020102" pitchFamily="34" charset="0"/>
              </a:defRPr>
            </a:lvl2pPr>
            <a:lvl3pPr>
              <a:defRPr>
                <a:latin typeface="Scala Sans Offc" panose="020B0504030101020102" pitchFamily="34" charset="0"/>
              </a:defRPr>
            </a:lvl3pPr>
            <a:lvl4pPr>
              <a:defRPr>
                <a:latin typeface="Scala Sans Offc" panose="020B0504030101020102" pitchFamily="34" charset="0"/>
              </a:defRPr>
            </a:lvl4pPr>
            <a:lvl5pPr>
              <a:defRPr>
                <a:latin typeface="Scala Sans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206433" y="946638"/>
            <a:ext cx="8796890" cy="3692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6433" y="61546"/>
            <a:ext cx="8796890" cy="82998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99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Scala Sans Offc" panose="020B050403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Scala Sans Offc" panose="020B0504030101020102" pitchFamily="34" charset="0"/>
              </a:defRPr>
            </a:lvl1pPr>
            <a:lvl2pPr>
              <a:defRPr>
                <a:latin typeface="Scala Sans Offc" panose="020B0504030101020102" pitchFamily="34" charset="0"/>
              </a:defRPr>
            </a:lvl2pPr>
            <a:lvl3pPr>
              <a:defRPr>
                <a:latin typeface="Scala Sans Offc" panose="020B0504030101020102" pitchFamily="34" charset="0"/>
              </a:defRPr>
            </a:lvl3pPr>
            <a:lvl4pPr>
              <a:defRPr>
                <a:latin typeface="Scala Sans Offc" panose="020B0504030101020102" pitchFamily="34" charset="0"/>
              </a:defRPr>
            </a:lvl4pPr>
            <a:lvl5pPr>
              <a:defRPr>
                <a:latin typeface="Scala Sans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Scala Sans Offc" panose="020B050403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Scala Sans Offc" panose="020B0504030101020102" pitchFamily="34" charset="0"/>
              </a:defRPr>
            </a:lvl1pPr>
            <a:lvl2pPr>
              <a:defRPr>
                <a:latin typeface="Scala Sans Offc" panose="020B0504030101020102" pitchFamily="34" charset="0"/>
              </a:defRPr>
            </a:lvl2pPr>
            <a:lvl3pPr>
              <a:defRPr>
                <a:latin typeface="Scala Sans Offc" panose="020B0504030101020102" pitchFamily="34" charset="0"/>
              </a:defRPr>
            </a:lvl3pPr>
            <a:lvl4pPr>
              <a:defRPr>
                <a:latin typeface="Scala Sans Offc" panose="020B0504030101020102" pitchFamily="34" charset="0"/>
              </a:defRPr>
            </a:lvl4pPr>
            <a:lvl5pPr>
              <a:defRPr>
                <a:latin typeface="Scala Sans Offc" panose="020B050403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206433" y="946638"/>
            <a:ext cx="8796890" cy="3692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6433" y="61546"/>
            <a:ext cx="8796890" cy="82998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Scala Sans Offc" panose="020B0504030101020102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64456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081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5397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7418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9871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955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5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8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39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08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96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67" y="6069208"/>
            <a:ext cx="1258877" cy="55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917906"/>
          </a:xfrm>
          <a:prstGeom prst="rect">
            <a:avLst/>
          </a:prstGeom>
          <a:solidFill>
            <a:srgbClr val="2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Scala Offc" panose="02010504040101020102" pitchFamily="2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917906"/>
            <a:ext cx="9144000" cy="435128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6435" y="202223"/>
            <a:ext cx="8673796" cy="715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598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Scala Sans Offc" panose="020B0504030101020102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cala Sans Offc" panose="020B0504030101020102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cala Sans Offc" panose="020B0504030101020102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cala Sans Offc" panose="020B0504030101020102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cala Sans Offc" panose="020B0504030101020102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cala Sans Offc" panose="020B0504030101020102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67" y="6069208"/>
            <a:ext cx="1258877" cy="55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917906"/>
          </a:xfrm>
          <a:prstGeom prst="rect">
            <a:avLst/>
          </a:prstGeom>
          <a:solidFill>
            <a:srgbClr val="2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Scala Offc" panose="02010504040101020102" pitchFamily="2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917906"/>
            <a:ext cx="9144000" cy="435128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6435" y="202223"/>
            <a:ext cx="8673796" cy="715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280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Scala Sans Offc" panose="020B0504030101020102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cala Sans Offc" panose="020B0504030101020102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cala Sans Offc" panose="020B0504030101020102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cala Sans Offc" panose="020B0504030101020102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cala Sans Offc" panose="020B0504030101020102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cala Sans Offc" panose="020B0504030101020102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67" y="6069208"/>
            <a:ext cx="1258877" cy="55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917906"/>
          </a:xfrm>
          <a:prstGeom prst="rect">
            <a:avLst/>
          </a:prstGeom>
          <a:solidFill>
            <a:srgbClr val="2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Scala Offc" panose="02010504040101020102" pitchFamily="2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917906"/>
            <a:ext cx="9144000" cy="435128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6435" y="202223"/>
            <a:ext cx="8673796" cy="715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98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Scala Sans Offc" panose="020B0504030101020102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cala Sans Offc" panose="020B0504030101020102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cala Sans Offc" panose="020B0504030101020102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cala Sans Offc" panose="020B0504030101020102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cala Sans Offc" panose="020B0504030101020102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cala Sans Offc" panose="020B0504030101020102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67" y="6069208"/>
            <a:ext cx="1258877" cy="55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917906"/>
          </a:xfrm>
          <a:prstGeom prst="rect">
            <a:avLst/>
          </a:prstGeom>
          <a:solidFill>
            <a:srgbClr val="2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Scala Offc" panose="02010504040101020102" pitchFamily="2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917906"/>
            <a:ext cx="9144000" cy="435128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6435" y="202223"/>
            <a:ext cx="8673796" cy="715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9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Scala Sans Offc" panose="020B0504030101020102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cala Sans Offc" panose="020B0504030101020102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cala Sans Offc" panose="020B0504030101020102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cala Sans Offc" panose="020B0504030101020102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cala Sans Offc" panose="020B0504030101020102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cala Sans Offc" panose="020B0504030101020102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67" y="6069208"/>
            <a:ext cx="1258877" cy="55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917906"/>
          </a:xfrm>
          <a:prstGeom prst="rect">
            <a:avLst/>
          </a:prstGeom>
          <a:solidFill>
            <a:srgbClr val="2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Scala Offc" panose="02010504040101020102" pitchFamily="2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917906"/>
            <a:ext cx="9144000" cy="435128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6435" y="202223"/>
            <a:ext cx="8673796" cy="715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26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Scala Sans Offc" panose="020B0504030101020102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cala Sans Offc" panose="020B0504030101020102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cala Sans Offc" panose="020B0504030101020102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cala Sans Offc" panose="020B0504030101020102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cala Sans Offc" panose="020B0504030101020102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cala Sans Offc" panose="020B0504030101020102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NEW%20VIDEOS_MARCH%2025/190325_Link%20US_Final_03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47463" y="4983512"/>
            <a:ext cx="6138149" cy="1473591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rgbClr val="000000"/>
                </a:solidFill>
                <a:latin typeface="Scala Sans Offc" panose="020B0504030101020102" pitchFamily="34" charset="0"/>
                <a:ea typeface="Adobe Gothic Std B" pitchFamily="34" charset="-128"/>
              </a:rPr>
              <a:t>Link Union Station (Link US) </a:t>
            </a:r>
            <a:r>
              <a:rPr lang="en-US" sz="2600" dirty="0" smtClean="0">
                <a:solidFill>
                  <a:srgbClr val="000000"/>
                </a:solidFill>
                <a:latin typeface="Scala Sans Offc" panose="020B0504030101020102" pitchFamily="34" charset="0"/>
                <a:ea typeface="Adobe Gothic Std B" pitchFamily="34" charset="-128"/>
              </a:rPr>
              <a:t>Project </a:t>
            </a:r>
            <a:endParaRPr lang="en-US" sz="2600" dirty="0">
              <a:solidFill>
                <a:srgbClr val="000000"/>
              </a:solidFill>
              <a:latin typeface="Scala Sans Offc" panose="020B0504030101020102" pitchFamily="34" charset="0"/>
              <a:ea typeface="Adobe Gothic Std B" pitchFamily="34" charset="-128"/>
            </a:endParaRPr>
          </a:p>
          <a:p>
            <a:r>
              <a:rPr lang="en-US" sz="2000" b="0" dirty="0">
                <a:solidFill>
                  <a:srgbClr val="000000"/>
                </a:solidFill>
                <a:latin typeface="Scala Sans Offc" panose="020B0504030101020102" pitchFamily="34" charset="0"/>
                <a:ea typeface="Adobe Gothic Std B" pitchFamily="34" charset="-128"/>
              </a:rPr>
              <a:t>SENATE TRANSPORTATION COMMITTEE </a:t>
            </a:r>
          </a:p>
          <a:p>
            <a:r>
              <a:rPr lang="en-US" sz="2000" b="0" dirty="0">
                <a:solidFill>
                  <a:srgbClr val="000000"/>
                </a:solidFill>
                <a:latin typeface="Scala Sans Offc" panose="020B0504030101020102" pitchFamily="34" charset="0"/>
                <a:ea typeface="Adobe Gothic Std B" pitchFamily="34" charset="-128"/>
              </a:rPr>
              <a:t>&amp; SENATE BUDGET </a:t>
            </a:r>
            <a:r>
              <a:rPr lang="en-US" sz="2000" b="0">
                <a:solidFill>
                  <a:srgbClr val="000000"/>
                </a:solidFill>
                <a:latin typeface="Scala Sans Offc" panose="020B0504030101020102" pitchFamily="34" charset="0"/>
                <a:ea typeface="Adobe Gothic Std B" pitchFamily="34" charset="-128"/>
              </a:rPr>
              <a:t>SUB-COMMITTEE </a:t>
            </a:r>
            <a:r>
              <a:rPr lang="en-US" sz="2000" b="0" smtClean="0">
                <a:solidFill>
                  <a:srgbClr val="000000"/>
                </a:solidFill>
                <a:latin typeface="Scala Sans Offc" panose="020B0504030101020102" pitchFamily="34" charset="0"/>
                <a:ea typeface="Adobe Gothic Std B" pitchFamily="34" charset="-128"/>
              </a:rPr>
              <a:t>#2</a:t>
            </a:r>
            <a:endParaRPr lang="en-US" sz="2000" b="0" dirty="0">
              <a:solidFill>
                <a:srgbClr val="000000"/>
              </a:solidFill>
              <a:latin typeface="Scala Sans Offc" panose="020B0504030101020102" pitchFamily="34" charset="0"/>
              <a:ea typeface="Adobe Gothic Std B" pitchFamily="34" charset="-128"/>
            </a:endParaRPr>
          </a:p>
          <a:p>
            <a:r>
              <a:rPr lang="en-US" sz="2000" b="0" dirty="0" smtClean="0">
                <a:solidFill>
                  <a:srgbClr val="000000"/>
                </a:solidFill>
                <a:latin typeface="Scala Sans Offc" panose="020B0504030101020102" pitchFamily="34" charset="0"/>
                <a:ea typeface="Adobe Gothic Std B" pitchFamily="34" charset="-128"/>
              </a:rPr>
              <a:t>March 26, </a:t>
            </a:r>
            <a:r>
              <a:rPr lang="en-US" sz="2000" b="0" dirty="0">
                <a:solidFill>
                  <a:srgbClr val="000000"/>
                </a:solidFill>
                <a:latin typeface="Scala Sans Offc" panose="020B0504030101020102" pitchFamily="34" charset="0"/>
                <a:ea typeface="Adobe Gothic Std B" pitchFamily="34" charset="-128"/>
              </a:rPr>
              <a:t>2019</a:t>
            </a:r>
          </a:p>
        </p:txBody>
      </p:sp>
      <p:pic>
        <p:nvPicPr>
          <p:cNvPr id="6" name="Picture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t="7768" r="4537" b="12430"/>
          <a:stretch/>
        </p:blipFill>
        <p:spPr>
          <a:xfrm>
            <a:off x="0" y="0"/>
            <a:ext cx="9144000" cy="4744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0773AB0-1029-415B-8252-6CF1B6F9CF27}"/>
              </a:ext>
            </a:extLst>
          </p:cNvPr>
          <p:cNvSpPr txBox="1"/>
          <p:nvPr/>
        </p:nvSpPr>
        <p:spPr>
          <a:xfrm>
            <a:off x="8262553" y="6550223"/>
            <a:ext cx="7807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fld id="{4DE1E3BF-0E93-4BF7-9274-2A54B5930366}" type="slidenum">
              <a:rPr lang="en-US" sz="1400" smtClean="0">
                <a:solidFill>
                  <a:prstClr val="black"/>
                </a:solidFill>
              </a:rPr>
              <a:pPr algn="ctr"/>
              <a:t>10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CEAAB3-868B-4D9E-A92D-A6A49EE2E194}"/>
              </a:ext>
            </a:extLst>
          </p:cNvPr>
          <p:cNvSpPr txBox="1"/>
          <p:nvPr/>
        </p:nvSpPr>
        <p:spPr>
          <a:xfrm>
            <a:off x="8374761" y="6541855"/>
            <a:ext cx="7807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fld id="{4DE1E3BF-0E93-4BF7-9274-2A54B5930366}" type="slidenum">
              <a:rPr lang="en-US" sz="1400" smtClean="0">
                <a:solidFill>
                  <a:prstClr val="black"/>
                </a:solidFill>
              </a:rPr>
              <a:pPr algn="ctr"/>
              <a:t>10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LA Union Station Concept Video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-1" y="932548"/>
            <a:ext cx="85632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  <a:latin typeface="Scala Sans Offc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Scala Sans Offc"/>
              </a:rPr>
              <a:t>The following </a:t>
            </a:r>
            <a:r>
              <a:rPr lang="en-US" sz="2400" dirty="0" smtClean="0">
                <a:solidFill>
                  <a:prstClr val="black"/>
                </a:solidFill>
                <a:latin typeface="Scala Sans Offc"/>
              </a:rPr>
              <a:t>video is meant </a:t>
            </a:r>
            <a:r>
              <a:rPr lang="en-US" sz="2400" dirty="0">
                <a:solidFill>
                  <a:prstClr val="black"/>
                </a:solidFill>
                <a:latin typeface="Scala Sans Offc"/>
              </a:rPr>
              <a:t>to inspire a creative vision for a world class transit station at Union Station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  <a:latin typeface="Scala Sans Offc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Scala Sans Offc"/>
              </a:rPr>
              <a:t>Proposed buildings shown are NOT part of the Link US project. Future development shown will be in later phases.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  <a:latin typeface="Scala Sans Offc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Scala Sans Offc"/>
              </a:rPr>
              <a:t>Visual representation of the passenger concourse and other elements are conceptual renderings that are not funded </a:t>
            </a:r>
            <a:r>
              <a:rPr lang="en-US" sz="2400" dirty="0" smtClean="0">
                <a:solidFill>
                  <a:prstClr val="black"/>
                </a:solidFill>
                <a:latin typeface="Scala Sans Offc"/>
              </a:rPr>
              <a:t>and subject </a:t>
            </a:r>
            <a:r>
              <a:rPr lang="en-US" sz="2400" dirty="0">
                <a:solidFill>
                  <a:prstClr val="black"/>
                </a:solidFill>
                <a:latin typeface="Scala Sans Offc"/>
              </a:rPr>
              <a:t>to change through future design and preliminary engineering.</a:t>
            </a:r>
          </a:p>
          <a:p>
            <a:endParaRPr lang="en-US" sz="1600" i="1" dirty="0">
              <a:solidFill>
                <a:srgbClr val="FF0000"/>
              </a:solidFill>
              <a:latin typeface="ScalaSansLF-Bold" panose="02000503060000020004" pitchFamily="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1645" y="4736914"/>
            <a:ext cx="3619964" cy="203623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3305" y="5516217"/>
            <a:ext cx="30612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hlinkClick r:id="rId4" action="ppaction://hlinkfile"/>
              </a:rPr>
              <a:t>Link US Concept Video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0773AB0-1029-415B-8252-6CF1B6F9CF27}"/>
              </a:ext>
            </a:extLst>
          </p:cNvPr>
          <p:cNvSpPr txBox="1"/>
          <p:nvPr/>
        </p:nvSpPr>
        <p:spPr>
          <a:xfrm>
            <a:off x="8262553" y="6550223"/>
            <a:ext cx="7807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fld id="{4DE1E3BF-0E93-4BF7-9274-2A54B5930366}" type="slidenum">
              <a:rPr lang="en-US" sz="1400" smtClean="0">
                <a:solidFill>
                  <a:prstClr val="black"/>
                </a:solidFill>
              </a:rPr>
              <a:pPr algn="ctr"/>
              <a:t>11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CEAAB3-868B-4D9E-A92D-A6A49EE2E194}"/>
              </a:ext>
            </a:extLst>
          </p:cNvPr>
          <p:cNvSpPr txBox="1"/>
          <p:nvPr/>
        </p:nvSpPr>
        <p:spPr>
          <a:xfrm>
            <a:off x="8374761" y="6541855"/>
            <a:ext cx="7807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fld id="{4DE1E3BF-0E93-4BF7-9274-2A54B5930366}" type="slidenum">
              <a:rPr lang="en-US" sz="1400" smtClean="0">
                <a:solidFill>
                  <a:prstClr val="black"/>
                </a:solidFill>
              </a:rPr>
              <a:pPr algn="ctr"/>
              <a:t>11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Rosecrans Marquardt Video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-1" y="932548"/>
            <a:ext cx="8563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  <a:latin typeface="Scala Sans Offc"/>
            </a:endParaRPr>
          </a:p>
          <a:p>
            <a:endParaRPr lang="en-US" sz="1600" i="1" dirty="0">
              <a:solidFill>
                <a:srgbClr val="FF0000"/>
              </a:solidFill>
              <a:latin typeface="ScalaSansLF-Bold" panose="0200050306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295" y="1648643"/>
            <a:ext cx="856329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  <a:latin typeface="Scala Sans Offc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  <a:latin typeface="Scala Sans Offc"/>
            </a:endParaRPr>
          </a:p>
          <a:p>
            <a:r>
              <a:rPr lang="en-US" sz="2400" dirty="0">
                <a:solidFill>
                  <a:prstClr val="black"/>
                </a:solidFill>
                <a:latin typeface="Scala Sans Offc"/>
              </a:rPr>
              <a:t>Visual representation of the </a:t>
            </a:r>
            <a:r>
              <a:rPr lang="en-US" sz="2400" dirty="0" smtClean="0">
                <a:solidFill>
                  <a:prstClr val="black"/>
                </a:solidFill>
                <a:latin typeface="Scala Sans Offc"/>
              </a:rPr>
              <a:t>grade separation subject </a:t>
            </a:r>
            <a:r>
              <a:rPr lang="en-US" sz="2400" dirty="0">
                <a:solidFill>
                  <a:prstClr val="black"/>
                </a:solidFill>
                <a:latin typeface="Scala Sans Offc"/>
              </a:rPr>
              <a:t>to change </a:t>
            </a:r>
            <a:r>
              <a:rPr lang="en-US" sz="2400" dirty="0" smtClean="0">
                <a:solidFill>
                  <a:prstClr val="black"/>
                </a:solidFill>
                <a:latin typeface="Scala Sans Offc"/>
              </a:rPr>
              <a:t>during final design engineering and construction.</a:t>
            </a:r>
          </a:p>
          <a:p>
            <a:endParaRPr lang="en-US" sz="2400" dirty="0">
              <a:solidFill>
                <a:prstClr val="black"/>
              </a:solidFill>
              <a:latin typeface="Scala Sans Offc"/>
            </a:endParaRPr>
          </a:p>
          <a:p>
            <a:endParaRPr lang="en-US" sz="2400" dirty="0" smtClean="0">
              <a:solidFill>
                <a:prstClr val="black"/>
              </a:solidFill>
              <a:latin typeface="Scala Sans Offc"/>
            </a:endParaRPr>
          </a:p>
          <a:p>
            <a:r>
              <a:rPr lang="en-US" sz="2400" b="1" i="1" dirty="0" smtClean="0">
                <a:solidFill>
                  <a:prstClr val="black"/>
                </a:solidFill>
                <a:latin typeface="Scala Sans Offc"/>
              </a:rPr>
              <a:t>Rosecrans Video</a:t>
            </a:r>
            <a:endParaRPr lang="en-US" sz="2400" b="1" i="1" dirty="0">
              <a:solidFill>
                <a:prstClr val="black"/>
              </a:solidFill>
              <a:latin typeface="Scala Sans Offc"/>
            </a:endParaRPr>
          </a:p>
          <a:p>
            <a:endParaRPr lang="en-US" sz="1600" i="1" dirty="0">
              <a:solidFill>
                <a:srgbClr val="FF0000"/>
              </a:solidFill>
              <a:latin typeface="ScalaSansLF-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49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4E147D1-CE86-46EB-A80A-742154FB8892}"/>
              </a:ext>
            </a:extLst>
          </p:cNvPr>
          <p:cNvSpPr/>
          <p:nvPr/>
        </p:nvSpPr>
        <p:spPr>
          <a:xfrm>
            <a:off x="0" y="916870"/>
            <a:ext cx="9214338" cy="463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Los Angeles Union Station – Today</a:t>
            </a:r>
          </a:p>
        </p:txBody>
      </p:sp>
      <p:sp>
        <p:nvSpPr>
          <p:cNvPr id="17" name="TextBox 9"/>
          <p:cNvSpPr txBox="1"/>
          <p:nvPr/>
        </p:nvSpPr>
        <p:spPr>
          <a:xfrm>
            <a:off x="2260034" y="6088558"/>
            <a:ext cx="488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Aerial view from the </a:t>
            </a:r>
            <a:r>
              <a:rPr lang="en-US" sz="2400" b="1" dirty="0" smtClean="0"/>
              <a:t>US 101 Freeway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9"/>
          <a:stretch/>
        </p:blipFill>
        <p:spPr>
          <a:xfrm>
            <a:off x="0" y="916870"/>
            <a:ext cx="9155417" cy="50623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4E00CD8-F28E-41EC-AD82-ED97B762594D}"/>
              </a:ext>
            </a:extLst>
          </p:cNvPr>
          <p:cNvSpPr txBox="1"/>
          <p:nvPr/>
        </p:nvSpPr>
        <p:spPr>
          <a:xfrm>
            <a:off x="8262553" y="6550223"/>
            <a:ext cx="7807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fld id="{4DE1E3BF-0E93-4BF7-9274-2A54B5930366}" type="slidenum">
              <a:rPr lang="en-US" sz="1400" smtClean="0">
                <a:solidFill>
                  <a:prstClr val="black"/>
                </a:solidFill>
              </a:rPr>
              <a:pPr algn="ctr"/>
              <a:t>2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812ED7-9034-8D46-8A11-FFD1058DCD7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Proposed Project</a:t>
            </a:r>
            <a:endParaRPr lang="en-US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67" y="6069208"/>
            <a:ext cx="1258877" cy="55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4629304"/>
            <a:ext cx="9144000" cy="2240279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253600"/>
            <a:ext cx="92076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u="sng" dirty="0">
                <a:solidFill>
                  <a:prstClr val="white"/>
                </a:solidFill>
                <a:latin typeface="Scala Sans Offc" panose="020B0504030101020102" pitchFamily="34" charset="0"/>
              </a:rPr>
              <a:t>Project Components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1600" dirty="0">
                <a:solidFill>
                  <a:prstClr val="white"/>
                </a:solidFill>
                <a:latin typeface="Scala Sans Offc" panose="020B0504030101020102" pitchFamily="34" charset="0"/>
              </a:rPr>
              <a:t>New rail communication, signals and tracks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1600" dirty="0">
                <a:solidFill>
                  <a:prstClr val="white"/>
                </a:solidFill>
                <a:latin typeface="Scala Sans Offc" panose="020B0504030101020102" pitchFamily="34" charset="0"/>
              </a:rPr>
              <a:t>New run-through tracks over US-101 and a new loop track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1600" dirty="0">
                <a:solidFill>
                  <a:prstClr val="white"/>
                </a:solidFill>
                <a:latin typeface="Scala Sans Offc" panose="020B0504030101020102" pitchFamily="34" charset="0"/>
              </a:rPr>
              <a:t>New expanded passenger concourse, platforms, escalators and elevators 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en-US" sz="1600" dirty="0">
                <a:solidFill>
                  <a:prstClr val="white"/>
                </a:solidFill>
                <a:latin typeface="Scala Sans Offc" panose="020B0504030101020102" pitchFamily="34" charset="0"/>
              </a:rPr>
              <a:t>Accommodation of High-Speed Rail with a new lead track, optimized throat and rail yard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9C5830-423E-4598-BDB3-AA82810C6075}"/>
              </a:ext>
            </a:extLst>
          </p:cNvPr>
          <p:cNvSpPr txBox="1"/>
          <p:nvPr/>
        </p:nvSpPr>
        <p:spPr>
          <a:xfrm>
            <a:off x="8746435" y="6550223"/>
            <a:ext cx="29687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fld id="{4DE1E3BF-0E93-4BF7-9274-2A54B5930366}" type="slidenum">
              <a:rPr lang="en-US" sz="1400" smtClean="0">
                <a:solidFill>
                  <a:prstClr val="black"/>
                </a:solidFill>
              </a:rPr>
              <a:pPr algn="ctr"/>
              <a:t>3</a:t>
            </a:fld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1"/>
          <a:stretch/>
        </p:blipFill>
        <p:spPr>
          <a:xfrm>
            <a:off x="0" y="1202635"/>
            <a:ext cx="9144000" cy="43742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2759" y="877959"/>
            <a:ext cx="9004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white"/>
                </a:solidFill>
                <a:latin typeface="Scala Sans Offc" panose="020B0504030101020102" pitchFamily="34" charset="0"/>
              </a:rPr>
              <a:t>Up to 10 New Run-Through Tracks with </a:t>
            </a:r>
            <a:r>
              <a:rPr lang="en-US" sz="2000" u="sng" dirty="0">
                <a:solidFill>
                  <a:prstClr val="white"/>
                </a:solidFill>
                <a:latin typeface="Scala Sans Offc" panose="020B0504030101020102" pitchFamily="34" charset="0"/>
              </a:rPr>
              <a:t>Shared</a:t>
            </a:r>
            <a:r>
              <a:rPr lang="en-US" sz="2000" dirty="0">
                <a:solidFill>
                  <a:prstClr val="white"/>
                </a:solidFill>
                <a:latin typeface="Scala Sans Offc" panose="020B0504030101020102" pitchFamily="34" charset="0"/>
              </a:rPr>
              <a:t> Lead Tracks</a:t>
            </a:r>
          </a:p>
        </p:txBody>
      </p:sp>
    </p:spTree>
    <p:extLst>
      <p:ext uri="{BB962C8B-B14F-4D97-AF65-F5344CB8AC3E}">
        <p14:creationId xmlns:p14="http://schemas.microsoft.com/office/powerpoint/2010/main" val="373756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4043" y="63817"/>
            <a:ext cx="8796890" cy="829983"/>
          </a:xfrm>
        </p:spPr>
        <p:txBody>
          <a:bodyPr>
            <a:normAutofit/>
          </a:bodyPr>
          <a:lstStyle/>
          <a:p>
            <a:r>
              <a:rPr lang="en-US" dirty="0" smtClean="0"/>
              <a:t>LINK US Funding Plan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1" y="3057366"/>
            <a:ext cx="4249714" cy="227994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081535" y="2979737"/>
            <a:ext cx="4571399" cy="1111651"/>
            <a:chOff x="6591386" y="-4117736"/>
            <a:chExt cx="3380376" cy="2955012"/>
          </a:xfrm>
          <a:solidFill>
            <a:srgbClr val="225968"/>
          </a:solidFill>
        </p:grpSpPr>
        <p:sp>
          <p:nvSpPr>
            <p:cNvPr id="8" name="Rectangle 7"/>
            <p:cNvSpPr/>
            <p:nvPr/>
          </p:nvSpPr>
          <p:spPr>
            <a:xfrm>
              <a:off x="6922994" y="-4117736"/>
              <a:ext cx="3048768" cy="29550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600"/>
                </a:spcAft>
              </a:pPr>
              <a:r>
                <a:rPr lang="en-US" sz="1600" dirty="0">
                  <a:solidFill>
                    <a:prstClr val="white"/>
                  </a:solidFill>
                  <a:latin typeface="Scala Sans Offc" panose="020B0504030101020102" pitchFamily="34" charset="0"/>
                </a:rPr>
                <a:t>California High-Speed Rail Authority</a:t>
              </a:r>
              <a:br>
                <a:rPr lang="en-US" sz="1600" dirty="0">
                  <a:solidFill>
                    <a:prstClr val="white"/>
                  </a:solidFill>
                  <a:latin typeface="Scala Sans Offc" panose="020B0504030101020102" pitchFamily="34" charset="0"/>
                </a:rPr>
              </a:br>
              <a:r>
                <a:rPr lang="en-US" sz="1600" dirty="0">
                  <a:solidFill>
                    <a:prstClr val="white"/>
                  </a:solidFill>
                  <a:latin typeface="Scala Sans Offc" panose="020B0504030101020102" pitchFamily="34" charset="0"/>
                </a:rPr>
                <a:t>2018 Business Plan </a:t>
              </a:r>
              <a:r>
                <a:rPr lang="en-US" sz="1600" dirty="0" smtClean="0">
                  <a:solidFill>
                    <a:prstClr val="white"/>
                  </a:solidFill>
                  <a:latin typeface="Scala Sans Offc" panose="020B0504030101020102" pitchFamily="34" charset="0"/>
                </a:rPr>
                <a:t>includes </a:t>
              </a:r>
              <a:r>
                <a:rPr lang="en-US" sz="1600" b="1" dirty="0" smtClean="0">
                  <a:solidFill>
                    <a:prstClr val="white"/>
                  </a:solidFill>
                  <a:latin typeface="Scala Sans Offc" panose="020B0504030101020102" pitchFamily="34" charset="0"/>
                </a:rPr>
                <a:t>$423 </a:t>
              </a:r>
              <a:r>
                <a:rPr lang="en-US" sz="1600" b="1" dirty="0">
                  <a:solidFill>
                    <a:prstClr val="white"/>
                  </a:solidFill>
                  <a:latin typeface="Scala Sans Offc" panose="020B0504030101020102" pitchFamily="34" charset="0"/>
                </a:rPr>
                <a:t>million </a:t>
              </a:r>
              <a:r>
                <a:rPr lang="en-US" sz="1600" dirty="0">
                  <a:solidFill>
                    <a:prstClr val="white"/>
                  </a:solidFill>
                  <a:latin typeface="Scala Sans Offc" panose="020B0504030101020102" pitchFamily="34" charset="0"/>
                </a:rPr>
                <a:t>for Link US.</a:t>
              </a:r>
            </a:p>
          </p:txBody>
        </p:sp>
        <p:sp>
          <p:nvSpPr>
            <p:cNvPr id="10" name="Isosceles Triangle 9"/>
            <p:cNvSpPr/>
            <p:nvPr/>
          </p:nvSpPr>
          <p:spPr>
            <a:xfrm rot="16200000">
              <a:off x="6639324" y="-2623587"/>
              <a:ext cx="255181" cy="351058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Scala Sans Offc" panose="020B0504030101020102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66878" y="4197339"/>
            <a:ext cx="4928585" cy="1220455"/>
            <a:chOff x="4391778" y="4815460"/>
            <a:chExt cx="3736147" cy="1785755"/>
          </a:xfrm>
          <a:solidFill>
            <a:srgbClr val="225968"/>
          </a:solidFill>
        </p:grpSpPr>
        <p:sp>
          <p:nvSpPr>
            <p:cNvPr id="9" name="Rectangle 8"/>
            <p:cNvSpPr/>
            <p:nvPr/>
          </p:nvSpPr>
          <p:spPr>
            <a:xfrm>
              <a:off x="4720125" y="4815460"/>
              <a:ext cx="3407800" cy="17857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600"/>
                </a:spcAft>
              </a:pPr>
              <a:r>
                <a:rPr lang="en-US" sz="1600" dirty="0">
                  <a:solidFill>
                    <a:prstClr val="white"/>
                  </a:solidFill>
                  <a:latin typeface="Scala Sans Offc" panose="020B0504030101020102" pitchFamily="34" charset="0"/>
                </a:rPr>
                <a:t>As part of the 2018 Transit and </a:t>
              </a:r>
              <a:r>
                <a:rPr lang="en-US" sz="1600" dirty="0" smtClean="0">
                  <a:solidFill>
                    <a:prstClr val="white"/>
                  </a:solidFill>
                  <a:latin typeface="Scala Sans Offc" panose="020B0504030101020102" pitchFamily="34" charset="0"/>
                </a:rPr>
                <a:t>Intercity </a:t>
              </a:r>
              <a:r>
                <a:rPr lang="en-US" sz="1600" dirty="0">
                  <a:solidFill>
                    <a:prstClr val="white"/>
                  </a:solidFill>
                  <a:latin typeface="Scala Sans Offc" panose="020B0504030101020102" pitchFamily="34" charset="0"/>
                </a:rPr>
                <a:t>Rail Capital </a:t>
              </a:r>
              <a:r>
                <a:rPr lang="en-US" sz="1600" dirty="0" smtClean="0">
                  <a:solidFill>
                    <a:prstClr val="white"/>
                  </a:solidFill>
                  <a:latin typeface="Scala Sans Offc" panose="020B0504030101020102" pitchFamily="34" charset="0"/>
                </a:rPr>
                <a:t>Program under</a:t>
              </a:r>
              <a:r>
                <a:rPr lang="en-US" sz="1600" dirty="0">
                  <a:solidFill>
                    <a:prstClr val="white"/>
                  </a:solidFill>
                  <a:latin typeface="Scala Sans Offc" panose="020B0504030101020102" pitchFamily="34" charset="0"/>
                </a:rPr>
                <a:t> </a:t>
              </a:r>
              <a:r>
                <a:rPr lang="en-US" sz="1600" dirty="0" err="1">
                  <a:solidFill>
                    <a:prstClr val="white"/>
                  </a:solidFill>
                  <a:latin typeface="Scala Sans Offc" panose="020B0504030101020102" pitchFamily="34" charset="0"/>
                </a:rPr>
                <a:t>Metrolink’s</a:t>
              </a:r>
              <a:r>
                <a:rPr lang="en-US" sz="1600" dirty="0">
                  <a:solidFill>
                    <a:prstClr val="white"/>
                  </a:solidFill>
                  <a:latin typeface="Scala Sans Offc" panose="020B0504030101020102" pitchFamily="34" charset="0"/>
                </a:rPr>
                <a:t> SCORE </a:t>
              </a:r>
              <a:r>
                <a:rPr lang="en-US" sz="1600" dirty="0" smtClean="0">
                  <a:solidFill>
                    <a:prstClr val="white"/>
                  </a:solidFill>
                  <a:latin typeface="Scala Sans Offc" panose="020B0504030101020102" pitchFamily="34" charset="0"/>
                </a:rPr>
                <a:t>program, Link US was </a:t>
              </a:r>
              <a:r>
                <a:rPr lang="en-US" sz="1600" dirty="0">
                  <a:solidFill>
                    <a:prstClr val="white"/>
                  </a:solidFill>
                  <a:latin typeface="Scala Sans Offc" panose="020B0504030101020102" pitchFamily="34" charset="0"/>
                </a:rPr>
                <a:t>awarded </a:t>
              </a:r>
              <a:r>
                <a:rPr lang="en-US" sz="1600" b="1" dirty="0" smtClean="0">
                  <a:solidFill>
                    <a:prstClr val="white"/>
                  </a:solidFill>
                  <a:latin typeface="Scala Sans Offc" panose="020B0504030101020102" pitchFamily="34" charset="0"/>
                </a:rPr>
                <a:t>$398 million</a:t>
              </a:r>
              <a:r>
                <a:rPr lang="en-US" sz="1600" dirty="0" smtClean="0">
                  <a:solidFill>
                    <a:prstClr val="white"/>
                  </a:solidFill>
                  <a:latin typeface="Scala Sans Offc" panose="020B0504030101020102" pitchFamily="34" charset="0"/>
                </a:rPr>
                <a:t>.</a:t>
              </a:r>
              <a:endParaRPr lang="en-US" sz="1600" dirty="0">
                <a:solidFill>
                  <a:prstClr val="white"/>
                </a:solidFill>
                <a:latin typeface="Scala Sans Offc" panose="020B0504030101020102" pitchFamily="34" charset="0"/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rot="5400000" flipV="1">
              <a:off x="4433410" y="4945615"/>
              <a:ext cx="267793" cy="351058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Scala Sans Offc" panose="020B0504030101020102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851" y="5442228"/>
            <a:ext cx="7285025" cy="1415772"/>
          </a:xfrm>
          <a:prstGeom prst="rect">
            <a:avLst/>
          </a:prstGeom>
          <a:solidFill>
            <a:srgbClr val="953735"/>
          </a:solidFill>
        </p:spPr>
        <p:txBody>
          <a:bodyPr wrap="square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cala Sans Offc" panose="020B0504030101020102" pitchFamily="34" charset="0"/>
              </a:rPr>
              <a:t>Phase B </a:t>
            </a:r>
            <a:r>
              <a:rPr lang="en-US" dirty="0">
                <a:solidFill>
                  <a:schemeClr val="bg1"/>
                </a:solidFill>
                <a:latin typeface="Scala Sans Offc" panose="020B0504030101020102" pitchFamily="34" charset="0"/>
              </a:rPr>
              <a:t>component is currently </a:t>
            </a:r>
            <a:r>
              <a:rPr lang="en-US" dirty="0" smtClean="0">
                <a:solidFill>
                  <a:schemeClr val="bg1"/>
                </a:solidFill>
                <a:latin typeface="Scala Sans Offc" panose="020B0504030101020102" pitchFamily="34" charset="0"/>
              </a:rPr>
              <a:t>unfunded with </a:t>
            </a:r>
            <a:r>
              <a:rPr lang="en-US" u="sng" dirty="0" smtClean="0">
                <a:solidFill>
                  <a:schemeClr val="bg1"/>
                </a:solidFill>
                <a:latin typeface="Scala Sans Offc" panose="020B0504030101020102" pitchFamily="34" charset="0"/>
              </a:rPr>
              <a:t>2 options</a:t>
            </a:r>
            <a:r>
              <a:rPr lang="en-US" dirty="0" smtClean="0">
                <a:solidFill>
                  <a:schemeClr val="bg1"/>
                </a:solidFill>
                <a:latin typeface="Scala Sans Offc" panose="020B0504030101020102" pitchFamily="34" charset="0"/>
              </a:rPr>
              <a:t>:</a:t>
            </a:r>
            <a:endParaRPr lang="en-US" dirty="0">
              <a:solidFill>
                <a:schemeClr val="bg1"/>
              </a:solidFill>
              <a:latin typeface="Scala Sans Offc" panose="020B0504030101020102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Scala Sans Offc" panose="020B0504030101020102" pitchFamily="34" charset="0"/>
              </a:rPr>
              <a:t>Option 1</a:t>
            </a:r>
            <a:r>
              <a:rPr lang="en-US" dirty="0" smtClean="0">
                <a:solidFill>
                  <a:schemeClr val="bg1"/>
                </a:solidFill>
                <a:latin typeface="Scala Sans Offc" panose="020B0504030101020102" pitchFamily="34" charset="0"/>
              </a:rPr>
              <a:t>- $1.15 </a:t>
            </a:r>
            <a:r>
              <a:rPr lang="en-US" dirty="0">
                <a:solidFill>
                  <a:schemeClr val="bg1"/>
                </a:solidFill>
                <a:latin typeface="Scala Sans Offc" panose="020B0504030101020102" pitchFamily="34" charset="0"/>
              </a:rPr>
              <a:t>Billion (above-grade option</a:t>
            </a:r>
            <a:r>
              <a:rPr lang="en-US" dirty="0" smtClean="0">
                <a:solidFill>
                  <a:schemeClr val="bg1"/>
                </a:solidFill>
                <a:latin typeface="Scala Sans Offc" panose="020B0504030101020102" pitchFamily="34" charset="0"/>
              </a:rPr>
              <a:t>)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Scala Sans Offc" panose="020B0504030101020102" pitchFamily="34" charset="0"/>
              </a:rPr>
              <a:t>Option 2</a:t>
            </a:r>
            <a:r>
              <a:rPr lang="en-US" dirty="0" smtClean="0">
                <a:solidFill>
                  <a:schemeClr val="bg1"/>
                </a:solidFill>
                <a:latin typeface="Scala Sans Offc" panose="020B0504030101020102" pitchFamily="34" charset="0"/>
              </a:rPr>
              <a:t> - $1.65 </a:t>
            </a:r>
            <a:r>
              <a:rPr lang="en-US" dirty="0">
                <a:solidFill>
                  <a:schemeClr val="bg1"/>
                </a:solidFill>
                <a:latin typeface="Scala Sans Offc" panose="020B0504030101020102" pitchFamily="34" charset="0"/>
              </a:rPr>
              <a:t>Billion (at-grade option)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7787C"/>
              </a:solidFill>
              <a:latin typeface="Scala Sans Offc" panose="020B0504030101020102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7787C"/>
              </a:solidFill>
              <a:latin typeface="Scala Sans Offc" panose="020B0504030101020102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851" y="1410077"/>
            <a:ext cx="8947464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b="1" dirty="0" smtClean="0">
                <a:solidFill>
                  <a:srgbClr val="47787C"/>
                </a:solidFill>
                <a:latin typeface="Scala Sans Offc" panose="020B0504030101020102" pitchFamily="34" charset="0"/>
              </a:rPr>
              <a:t>LINK US has </a:t>
            </a:r>
            <a:r>
              <a:rPr lang="en-US" sz="1600" b="1" u="sng" dirty="0" smtClean="0">
                <a:solidFill>
                  <a:srgbClr val="47787C"/>
                </a:solidFill>
                <a:latin typeface="Scala Sans Offc" panose="020B0504030101020102" pitchFamily="34" charset="0"/>
              </a:rPr>
              <a:t>2 Phases </a:t>
            </a:r>
            <a:r>
              <a:rPr lang="en-US" sz="1600" b="1" dirty="0" smtClean="0">
                <a:solidFill>
                  <a:srgbClr val="47787C"/>
                </a:solidFill>
                <a:latin typeface="Scala Sans Offc" panose="020B0504030101020102" pitchFamily="34" charset="0"/>
              </a:rPr>
              <a:t>:</a:t>
            </a:r>
          </a:p>
          <a:p>
            <a:r>
              <a:rPr lang="en-US" sz="1600" b="1" u="sng" dirty="0" smtClean="0">
                <a:solidFill>
                  <a:srgbClr val="47787C"/>
                </a:solidFill>
                <a:latin typeface="Scala Sans Offc" panose="020B0504030101020102" pitchFamily="34" charset="0"/>
              </a:rPr>
              <a:t>Phase </a:t>
            </a:r>
            <a:r>
              <a:rPr lang="en-US" sz="1600" b="1" u="sng" dirty="0">
                <a:solidFill>
                  <a:srgbClr val="47787C"/>
                </a:solidFill>
                <a:latin typeface="Scala Sans Offc" panose="020B0504030101020102" pitchFamily="34" charset="0"/>
              </a:rPr>
              <a:t>A</a:t>
            </a:r>
            <a:r>
              <a:rPr lang="en-US" sz="1600" b="1" dirty="0">
                <a:solidFill>
                  <a:srgbClr val="47787C"/>
                </a:solidFill>
                <a:latin typeface="Scala Sans Offc" panose="020B0504030101020102" pitchFamily="34" charset="0"/>
              </a:rPr>
              <a:t> </a:t>
            </a:r>
            <a:r>
              <a:rPr lang="en-US" sz="1600" b="1" dirty="0" smtClean="0">
                <a:solidFill>
                  <a:srgbClr val="47787C"/>
                </a:solidFill>
                <a:latin typeface="Scala Sans Offc" panose="020B0504030101020102" pitchFamily="34" charset="0"/>
              </a:rPr>
              <a:t>– </a:t>
            </a:r>
            <a:r>
              <a:rPr lang="en-US" sz="1600" dirty="0">
                <a:solidFill>
                  <a:srgbClr val="47787C"/>
                </a:solidFill>
                <a:latin typeface="Scala Sans Offc" panose="020B0504030101020102" pitchFamily="34" charset="0"/>
              </a:rPr>
              <a:t>R</a:t>
            </a:r>
            <a:r>
              <a:rPr lang="en-US" sz="1600" dirty="0" smtClean="0">
                <a:solidFill>
                  <a:srgbClr val="47787C"/>
                </a:solidFill>
                <a:latin typeface="Scala Sans Offc" panose="020B0504030101020102" pitchFamily="34" charset="0"/>
              </a:rPr>
              <a:t>un-through tracks and rail communication and signals that will </a:t>
            </a:r>
            <a:r>
              <a:rPr lang="en-US" sz="1600" dirty="0">
                <a:solidFill>
                  <a:srgbClr val="47787C"/>
                </a:solidFill>
                <a:latin typeface="Scala Sans Offc" panose="020B0504030101020102" pitchFamily="34" charset="0"/>
              </a:rPr>
              <a:t>enable </a:t>
            </a:r>
            <a:r>
              <a:rPr lang="en-US" sz="1600" dirty="0" smtClean="0">
                <a:solidFill>
                  <a:srgbClr val="47787C"/>
                </a:solidFill>
                <a:latin typeface="Scala Sans Offc" panose="020B0504030101020102" pitchFamily="34" charset="0"/>
              </a:rPr>
              <a:t>commuter and </a:t>
            </a:r>
            <a:r>
              <a:rPr lang="en-US" sz="1600" dirty="0">
                <a:solidFill>
                  <a:srgbClr val="47787C"/>
                </a:solidFill>
                <a:latin typeface="Scala Sans Offc" panose="020B0504030101020102" pitchFamily="34" charset="0"/>
              </a:rPr>
              <a:t>intercity rail trains (</a:t>
            </a:r>
            <a:r>
              <a:rPr lang="en-US" sz="1600" dirty="0" err="1">
                <a:solidFill>
                  <a:srgbClr val="47787C"/>
                </a:solidFill>
                <a:latin typeface="Scala Sans Offc" panose="020B0504030101020102" pitchFamily="34" charset="0"/>
              </a:rPr>
              <a:t>Metrolink</a:t>
            </a:r>
            <a:r>
              <a:rPr lang="en-US" sz="1600" dirty="0">
                <a:solidFill>
                  <a:srgbClr val="47787C"/>
                </a:solidFill>
                <a:latin typeface="Scala Sans Offc" panose="020B0504030101020102" pitchFamily="34" charset="0"/>
              </a:rPr>
              <a:t> and Amtrak) to realize early benefits </a:t>
            </a:r>
            <a:r>
              <a:rPr lang="en-US" sz="1600" dirty="0" smtClean="0">
                <a:solidFill>
                  <a:srgbClr val="47787C"/>
                </a:solidFill>
                <a:latin typeface="Scala Sans Offc" panose="020B0504030101020102" pitchFamily="34" charset="0"/>
              </a:rPr>
              <a:t>with an interim </a:t>
            </a:r>
            <a:r>
              <a:rPr lang="en-US" sz="1600" dirty="0">
                <a:solidFill>
                  <a:srgbClr val="47787C"/>
                </a:solidFill>
                <a:latin typeface="Scala Sans Offc" panose="020B0504030101020102" pitchFamily="34" charset="0"/>
              </a:rPr>
              <a:t>two-track run-through configuration at LAUS</a:t>
            </a:r>
            <a:r>
              <a:rPr lang="en-US" sz="1600" dirty="0" smtClean="0">
                <a:solidFill>
                  <a:srgbClr val="47787C"/>
                </a:solidFill>
                <a:latin typeface="Scala Sans Offc" panose="020B0504030101020102" pitchFamily="34" charset="0"/>
              </a:rPr>
              <a:t>.</a:t>
            </a:r>
          </a:p>
          <a:p>
            <a:r>
              <a:rPr lang="en-US" sz="1600" b="1" u="sng" dirty="0">
                <a:solidFill>
                  <a:srgbClr val="47787C"/>
                </a:solidFill>
                <a:latin typeface="Scala Sans Offc" panose="020B0504030101020102" pitchFamily="34" charset="0"/>
              </a:rPr>
              <a:t>Phase </a:t>
            </a:r>
            <a:r>
              <a:rPr lang="en-US" sz="1600" b="1" u="sng" dirty="0" smtClean="0">
                <a:solidFill>
                  <a:srgbClr val="47787C"/>
                </a:solidFill>
                <a:latin typeface="Scala Sans Offc" panose="020B0504030101020102" pitchFamily="34" charset="0"/>
              </a:rPr>
              <a:t>B</a:t>
            </a:r>
            <a:r>
              <a:rPr lang="en-US" sz="1600" b="1" dirty="0" smtClean="0">
                <a:solidFill>
                  <a:srgbClr val="47787C"/>
                </a:solidFill>
                <a:latin typeface="Scala Sans Offc" panose="020B0504030101020102" pitchFamily="34" charset="0"/>
              </a:rPr>
              <a:t>- </a:t>
            </a:r>
            <a:r>
              <a:rPr lang="en-US" sz="1600" dirty="0" smtClean="0">
                <a:solidFill>
                  <a:srgbClr val="47787C"/>
                </a:solidFill>
                <a:latin typeface="Scala Sans Offc" panose="020B0504030101020102" pitchFamily="34" charset="0"/>
              </a:rPr>
              <a:t>New lead tracks, new passenger concourse, raising of the train yard, new platforms with up to 8 run-through tracks including accommodating HSR with 1 platform and 2 tracks. </a:t>
            </a:r>
            <a:endParaRPr lang="en-US" sz="1600" dirty="0">
              <a:solidFill>
                <a:srgbClr val="47787C"/>
              </a:solidFill>
              <a:latin typeface="Scala Sans Offc" panose="020B0504030101020102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5326" y="78233"/>
            <a:ext cx="381013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1600" b="1" dirty="0">
                <a:solidFill>
                  <a:srgbClr val="47787C"/>
                </a:solidFill>
                <a:latin typeface="Scala Sans Offc" panose="020B0504030101020102" pitchFamily="34" charset="0"/>
              </a:rPr>
              <a:t>*Preliminary estimates, subject to change</a:t>
            </a:r>
            <a:endParaRPr lang="en-US" sz="1600" dirty="0">
              <a:solidFill>
                <a:srgbClr val="47787C"/>
              </a:solidFill>
              <a:latin typeface="Scala Sans Offc" panose="020B0504030101020102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7787C"/>
              </a:solidFill>
              <a:latin typeface="Scala Sans Offc" panose="020B0504030101020102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773AB0-1029-415B-8252-6CF1B6F9CF27}"/>
              </a:ext>
            </a:extLst>
          </p:cNvPr>
          <p:cNvSpPr txBox="1"/>
          <p:nvPr/>
        </p:nvSpPr>
        <p:spPr>
          <a:xfrm>
            <a:off x="8262553" y="6550223"/>
            <a:ext cx="7807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fld id="{4DE1E3BF-0E93-4BF7-9274-2A54B5930366}" type="slidenum">
              <a:rPr lang="en-US" sz="1400" smtClean="0">
                <a:solidFill>
                  <a:prstClr val="black"/>
                </a:solidFill>
              </a:rPr>
              <a:pPr algn="ctr"/>
              <a:t>4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6373" y="84417"/>
            <a:ext cx="8796890" cy="8299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Phase A: Interim Condition with 2 run-through tracks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079819" y="3777221"/>
            <a:ext cx="3214955" cy="276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200" b="1" kern="0" dirty="0">
                <a:solidFill>
                  <a:schemeClr val="bg1"/>
                </a:solidFill>
                <a:latin typeface="ScalaSansLF-Bold"/>
                <a:cs typeface="Calibri" panose="020F0502020204030204" pitchFamily="34" charset="0"/>
              </a:rPr>
              <a:t>Segment 3 – Viaduct and Run-Through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3A0B73-53C7-4185-A00C-3C1A2C97B968}"/>
              </a:ext>
            </a:extLst>
          </p:cNvPr>
          <p:cNvSpPr txBox="1"/>
          <p:nvPr/>
        </p:nvSpPr>
        <p:spPr>
          <a:xfrm>
            <a:off x="8262553" y="6550223"/>
            <a:ext cx="7807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fld id="{4DE1E3BF-0E93-4BF7-9274-2A54B5930366}" type="slidenum">
              <a:rPr lang="en-US" sz="1400" smtClean="0">
                <a:solidFill>
                  <a:prstClr val="black"/>
                </a:solidFill>
              </a:rPr>
              <a:pPr algn="ctr"/>
              <a:t>5</a:t>
            </a:fld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B2E29667-FCDE-4548-A6BE-BB9D0C187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98" y="5586610"/>
            <a:ext cx="3447958" cy="95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9D8B134-D0F6-41CE-A16F-A6C51FD28632}"/>
              </a:ext>
            </a:extLst>
          </p:cNvPr>
          <p:cNvSpPr txBox="1"/>
          <p:nvPr/>
        </p:nvSpPr>
        <p:spPr>
          <a:xfrm>
            <a:off x="156373" y="4217931"/>
            <a:ext cx="1779261" cy="92333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defTabSz="914224">
              <a:defRPr/>
            </a:pPr>
            <a:r>
              <a:rPr lang="en-US" sz="9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 1: Early Track Construction, Signal and Communication work consisting of reconstructing Control Points at Mission and Terminal </a:t>
            </a:r>
            <a:endParaRPr lang="en-US" sz="2400" b="1" kern="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EA2DD74-ED55-476C-A046-12EE2604A5CE}"/>
              </a:ext>
            </a:extLst>
          </p:cNvPr>
          <p:cNvSpPr/>
          <p:nvPr/>
        </p:nvSpPr>
        <p:spPr>
          <a:xfrm>
            <a:off x="7559172" y="3437683"/>
            <a:ext cx="1401948" cy="78483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defTabSz="914224">
              <a:defRPr/>
            </a:pPr>
            <a:r>
              <a:rPr lang="en-US" sz="9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  2: Commercial and Center St </a:t>
            </a:r>
            <a:r>
              <a:rPr lang="en-US" sz="9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Realignment/Utility </a:t>
            </a:r>
            <a:r>
              <a:rPr lang="en-US" sz="9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Relocation/ROW</a:t>
            </a:r>
            <a:endParaRPr lang="en-US" sz="2000" b="1" kern="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E42AFC3-4547-4ACB-A833-05D38654BC5B}"/>
              </a:ext>
            </a:extLst>
          </p:cNvPr>
          <p:cNvSpPr/>
          <p:nvPr/>
        </p:nvSpPr>
        <p:spPr>
          <a:xfrm>
            <a:off x="7493000" y="4564179"/>
            <a:ext cx="1185950" cy="507831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  3: Run-Through Track Viaduct</a:t>
            </a:r>
            <a:endParaRPr lang="en-US" sz="900" b="1" kern="0" dirty="0">
              <a:solidFill>
                <a:srgbClr val="000000"/>
              </a:solidFill>
              <a:latin typeface="Arial Narrow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AB5F448-88E6-4182-814D-F878C7C33A17}"/>
              </a:ext>
            </a:extLst>
          </p:cNvPr>
          <p:cNvCxnSpPr>
            <a:cxnSpLocks/>
          </p:cNvCxnSpPr>
          <p:nvPr/>
        </p:nvCxnSpPr>
        <p:spPr>
          <a:xfrm flipV="1">
            <a:off x="1046003" y="3508513"/>
            <a:ext cx="673467" cy="70942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3D8F008-25CF-42D9-B3A9-A1CC19F8F2DF}"/>
              </a:ext>
            </a:extLst>
          </p:cNvPr>
          <p:cNvCxnSpPr/>
          <p:nvPr/>
        </p:nvCxnSpPr>
        <p:spPr>
          <a:xfrm flipH="1" flipV="1">
            <a:off x="7125481" y="4679596"/>
            <a:ext cx="396372" cy="6255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0B2E077-F428-4B9C-9EFA-DC01BE9CA6F5}"/>
              </a:ext>
            </a:extLst>
          </p:cNvPr>
          <p:cNvCxnSpPr/>
          <p:nvPr/>
        </p:nvCxnSpPr>
        <p:spPr>
          <a:xfrm flipH="1" flipV="1">
            <a:off x="7162800" y="3684765"/>
            <a:ext cx="396372" cy="6255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681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</a:t>
            </a:r>
            <a:r>
              <a:rPr lang="en-US" dirty="0" smtClean="0"/>
              <a:t>Status and Schedule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BF24C5-E65A-4BA2-8D8F-3376679149BB}"/>
              </a:ext>
            </a:extLst>
          </p:cNvPr>
          <p:cNvCxnSpPr/>
          <p:nvPr/>
        </p:nvCxnSpPr>
        <p:spPr>
          <a:xfrm flipH="1">
            <a:off x="6145331" y="3618126"/>
            <a:ext cx="14418" cy="1559368"/>
          </a:xfrm>
          <a:prstGeom prst="line">
            <a:avLst/>
          </a:prstGeom>
          <a:ln w="28575">
            <a:solidFill>
              <a:srgbClr val="47787C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8A9C85-6183-4C63-B1BB-334C5C4D817A}"/>
              </a:ext>
            </a:extLst>
          </p:cNvPr>
          <p:cNvCxnSpPr/>
          <p:nvPr/>
        </p:nvCxnSpPr>
        <p:spPr>
          <a:xfrm flipH="1">
            <a:off x="7525477" y="3660508"/>
            <a:ext cx="14193" cy="1535061"/>
          </a:xfrm>
          <a:prstGeom prst="line">
            <a:avLst/>
          </a:prstGeom>
          <a:ln w="28575">
            <a:solidFill>
              <a:srgbClr val="47787C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1BF5A8-2B37-47D9-8D98-F9A59992FEA7}"/>
              </a:ext>
            </a:extLst>
          </p:cNvPr>
          <p:cNvCxnSpPr/>
          <p:nvPr/>
        </p:nvCxnSpPr>
        <p:spPr>
          <a:xfrm flipH="1">
            <a:off x="1345004" y="3707239"/>
            <a:ext cx="1" cy="1488330"/>
          </a:xfrm>
          <a:prstGeom prst="line">
            <a:avLst/>
          </a:prstGeom>
          <a:ln w="28575">
            <a:solidFill>
              <a:srgbClr val="47787C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C8C7114-0999-4A7F-BF67-15A4EDB3F6DD}"/>
              </a:ext>
            </a:extLst>
          </p:cNvPr>
          <p:cNvSpPr txBox="1"/>
          <p:nvPr/>
        </p:nvSpPr>
        <p:spPr>
          <a:xfrm>
            <a:off x="2034223" y="1581252"/>
            <a:ext cx="1785393" cy="4001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65768"/>
                </a:solidFill>
                <a:latin typeface="Scala Sans Offc" panose="020B0504030101020102" pitchFamily="34" charset="0"/>
              </a:rPr>
              <a:t>We Are Here</a:t>
            </a:r>
          </a:p>
        </p:txBody>
      </p:sp>
      <p:sp>
        <p:nvSpPr>
          <p:cNvPr id="12" name="Up Arrow 35">
            <a:extLst>
              <a:ext uri="{FF2B5EF4-FFF2-40B4-BE49-F238E27FC236}">
                <a16:creationId xmlns:a16="http://schemas.microsoft.com/office/drawing/2014/main" id="{DBEC8232-7C9E-48B3-A273-3EC2E1A97B6A}"/>
              </a:ext>
            </a:extLst>
          </p:cNvPr>
          <p:cNvSpPr/>
          <p:nvPr/>
        </p:nvSpPr>
        <p:spPr>
          <a:xfrm rot="10800000">
            <a:off x="2715671" y="1929635"/>
            <a:ext cx="448160" cy="367800"/>
          </a:xfrm>
          <a:prstGeom prst="upArrow">
            <a:avLst/>
          </a:prstGeom>
          <a:solidFill>
            <a:srgbClr val="47787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969696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EE3526-6F94-40B8-913E-088B8B011B0C}"/>
              </a:ext>
            </a:extLst>
          </p:cNvPr>
          <p:cNvCxnSpPr/>
          <p:nvPr/>
        </p:nvCxnSpPr>
        <p:spPr>
          <a:xfrm flipH="1">
            <a:off x="2915750" y="3575744"/>
            <a:ext cx="14151" cy="1530506"/>
          </a:xfrm>
          <a:prstGeom prst="line">
            <a:avLst/>
          </a:prstGeom>
          <a:ln w="28575">
            <a:solidFill>
              <a:srgbClr val="47787C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AEB2C5-AA1A-492B-96D8-ED58EE10B253}"/>
              </a:ext>
            </a:extLst>
          </p:cNvPr>
          <p:cNvCxnSpPr/>
          <p:nvPr/>
        </p:nvCxnSpPr>
        <p:spPr>
          <a:xfrm flipH="1">
            <a:off x="4755271" y="3544479"/>
            <a:ext cx="14418" cy="1559368"/>
          </a:xfrm>
          <a:prstGeom prst="line">
            <a:avLst/>
          </a:prstGeom>
          <a:ln w="28575">
            <a:solidFill>
              <a:srgbClr val="47787C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CCD4217-FD3B-4C78-8C44-FEBDB88CEE2E}"/>
              </a:ext>
            </a:extLst>
          </p:cNvPr>
          <p:cNvSpPr/>
          <p:nvPr/>
        </p:nvSpPr>
        <p:spPr>
          <a:xfrm>
            <a:off x="479898" y="4787611"/>
            <a:ext cx="8167770" cy="450134"/>
          </a:xfrm>
          <a:prstGeom prst="rect">
            <a:avLst/>
          </a:prstGeom>
          <a:solidFill>
            <a:srgbClr val="2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Scala Sans Offc" panose="020B0504030101020102" pitchFamily="34" charset="0"/>
              </a:rPr>
              <a:t> Ongoing Public Involvement within each Project Development Phase</a:t>
            </a:r>
            <a:endParaRPr lang="en-US" sz="2000" dirty="0">
              <a:solidFill>
                <a:prstClr val="white"/>
              </a:solidFill>
              <a:latin typeface="Scala Sans Offc" panose="020B0504030101020102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FC6685-3DC4-4971-9204-7636A4207CB4}"/>
              </a:ext>
            </a:extLst>
          </p:cNvPr>
          <p:cNvSpPr/>
          <p:nvPr/>
        </p:nvSpPr>
        <p:spPr>
          <a:xfrm>
            <a:off x="738967" y="2345334"/>
            <a:ext cx="1201552" cy="186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cap="all" dirty="0" smtClean="0">
              <a:solidFill>
                <a:prstClr val="black"/>
              </a:solidFill>
              <a:latin typeface="Scala Sans Offc" panose="020B0504030101020102" pitchFamily="34" charset="0"/>
            </a:endParaRPr>
          </a:p>
          <a:p>
            <a:pPr algn="ctr"/>
            <a:endParaRPr lang="en-US" sz="1400" b="1" cap="all" dirty="0">
              <a:solidFill>
                <a:prstClr val="black"/>
              </a:solidFill>
              <a:latin typeface="Scala Sans Offc" panose="020B0504030101020102" pitchFamily="34" charset="0"/>
            </a:endParaRPr>
          </a:p>
          <a:p>
            <a:pPr algn="ctr"/>
            <a:r>
              <a:rPr lang="en-US" sz="1400" b="1" cap="all" dirty="0" smtClean="0">
                <a:solidFill>
                  <a:prstClr val="black"/>
                </a:solidFill>
                <a:latin typeface="Scala Sans Offc" panose="020B0504030101020102" pitchFamily="34" charset="0"/>
              </a:rPr>
              <a:t>Early Planning</a:t>
            </a:r>
          </a:p>
          <a:p>
            <a:pPr algn="ctr"/>
            <a:endParaRPr lang="en-US" sz="1400" b="1" cap="all" dirty="0" smtClean="0">
              <a:solidFill>
                <a:prstClr val="black"/>
              </a:solidFill>
              <a:latin typeface="Scala Sans Offc" panose="020B0504030101020102" pitchFamily="34" charset="0"/>
            </a:endParaRPr>
          </a:p>
          <a:p>
            <a:pPr algn="ctr"/>
            <a:endParaRPr lang="en-US" sz="1400" b="1" cap="all" dirty="0" smtClean="0">
              <a:solidFill>
                <a:prstClr val="black"/>
              </a:solidFill>
              <a:latin typeface="Scala Sans Offc" panose="020B0504030101020102" pitchFamily="34" charset="0"/>
            </a:endParaRPr>
          </a:p>
          <a:p>
            <a:pPr algn="ctr"/>
            <a:r>
              <a:rPr lang="en-US" sz="1100" i="1" cap="all" dirty="0" smtClean="0">
                <a:solidFill>
                  <a:prstClr val="black"/>
                </a:solidFill>
                <a:latin typeface="Scala Sans Offc" panose="020B0504030101020102" pitchFamily="34" charset="0"/>
              </a:rPr>
              <a:t>Completed spring 2016</a:t>
            </a:r>
            <a:endParaRPr lang="en-US" sz="1100" i="1" cap="all" dirty="0">
              <a:solidFill>
                <a:prstClr val="black"/>
              </a:solidFill>
              <a:latin typeface="Scala Sans Offc" panose="020B0504030101020102" pitchFamily="34" charset="0"/>
            </a:endParaRPr>
          </a:p>
          <a:p>
            <a:pPr algn="ctr"/>
            <a:endParaRPr lang="en-US" sz="1400" b="1" cap="all" dirty="0">
              <a:solidFill>
                <a:prstClr val="black"/>
              </a:solidFill>
              <a:latin typeface="Scala Sans Offc" panose="020B0504030101020102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8B13F7-3FB0-4455-823B-8093F8EBA4AB}"/>
              </a:ext>
            </a:extLst>
          </p:cNvPr>
          <p:cNvSpPr/>
          <p:nvPr/>
        </p:nvSpPr>
        <p:spPr>
          <a:xfrm>
            <a:off x="3895916" y="2345334"/>
            <a:ext cx="1723833" cy="186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sz="1400" b="1" cap="all" dirty="0">
                <a:solidFill>
                  <a:prstClr val="black"/>
                </a:solidFill>
                <a:latin typeface="Scala Sans Offc" panose="020B0504030101020102" pitchFamily="34" charset="0"/>
              </a:rPr>
              <a:t>FINAL </a:t>
            </a:r>
            <a:endParaRPr lang="es-ES" sz="1400" b="1" cap="all" dirty="0" smtClean="0">
              <a:solidFill>
                <a:prstClr val="black"/>
              </a:solidFill>
              <a:latin typeface="Scala Sans Offc" panose="020B0504030101020102" pitchFamily="34" charset="0"/>
            </a:endParaRPr>
          </a:p>
          <a:p>
            <a:pPr algn="ctr"/>
            <a:r>
              <a:rPr lang="es-ES" sz="1400" b="1" cap="all" dirty="0" smtClean="0">
                <a:solidFill>
                  <a:prstClr val="black"/>
                </a:solidFill>
                <a:latin typeface="Scala Sans Offc" panose="020B0504030101020102" pitchFamily="34" charset="0"/>
              </a:rPr>
              <a:t>CEQA ENVIRONMENTAL</a:t>
            </a:r>
            <a:br>
              <a:rPr lang="es-ES" sz="1400" b="1" cap="all" dirty="0" smtClean="0">
                <a:solidFill>
                  <a:prstClr val="black"/>
                </a:solidFill>
                <a:latin typeface="Scala Sans Offc" panose="020B0504030101020102" pitchFamily="34" charset="0"/>
              </a:rPr>
            </a:br>
            <a:r>
              <a:rPr lang="es-ES" sz="1400" b="1" cap="all" dirty="0" smtClean="0">
                <a:solidFill>
                  <a:prstClr val="black"/>
                </a:solidFill>
                <a:latin typeface="Scala Sans Offc" panose="020B0504030101020102" pitchFamily="34" charset="0"/>
              </a:rPr>
              <a:t>CLEARANCE</a:t>
            </a:r>
          </a:p>
          <a:p>
            <a:pPr algn="ctr"/>
            <a:endParaRPr lang="es-ES" sz="1400" b="1" cap="all" dirty="0">
              <a:solidFill>
                <a:prstClr val="black"/>
              </a:solidFill>
              <a:latin typeface="Scala Sans Offc" panose="020B0504030101020102" pitchFamily="34" charset="0"/>
            </a:endParaRPr>
          </a:p>
          <a:p>
            <a:pPr algn="ctr"/>
            <a:r>
              <a:rPr lang="es-ES" sz="1100" i="1" cap="all" dirty="0" smtClean="0">
                <a:solidFill>
                  <a:prstClr val="black"/>
                </a:solidFill>
                <a:latin typeface="Scala Sans Offc" panose="020B0504030101020102" pitchFamily="34" charset="0"/>
              </a:rPr>
              <a:t>Complete June 2019</a:t>
            </a:r>
            <a:endParaRPr lang="es-ES" sz="1100" i="1" cap="all" dirty="0">
              <a:solidFill>
                <a:prstClr val="black"/>
              </a:solidFill>
              <a:latin typeface="Scala Sans Offc" panose="020B0504030101020102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6F18B7-458E-4687-8176-B73A8DD06EE2}"/>
              </a:ext>
            </a:extLst>
          </p:cNvPr>
          <p:cNvSpPr/>
          <p:nvPr/>
        </p:nvSpPr>
        <p:spPr>
          <a:xfrm>
            <a:off x="5653616" y="2345334"/>
            <a:ext cx="1002978" cy="186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 cap="all" dirty="0" smtClean="0">
              <a:solidFill>
                <a:prstClr val="black"/>
              </a:solidFill>
              <a:latin typeface="Scala Sans Offc" panose="020B0504030101020102" pitchFamily="34" charset="0"/>
            </a:endParaRPr>
          </a:p>
          <a:p>
            <a:pPr algn="ctr"/>
            <a:r>
              <a:rPr lang="es-ES" sz="1400" b="1" cap="all" dirty="0" smtClean="0">
                <a:solidFill>
                  <a:prstClr val="black"/>
                </a:solidFill>
                <a:latin typeface="Scala Sans Offc" panose="020B0504030101020102" pitchFamily="34" charset="0"/>
              </a:rPr>
              <a:t>FINAL DESIGN</a:t>
            </a:r>
          </a:p>
          <a:p>
            <a:pPr algn="ctr"/>
            <a:endParaRPr lang="es-ES" sz="1400" b="1" cap="all" dirty="0">
              <a:solidFill>
                <a:prstClr val="black"/>
              </a:solidFill>
              <a:latin typeface="Scala Sans Offc" panose="020B0504030101020102" pitchFamily="34" charset="0"/>
            </a:endParaRPr>
          </a:p>
          <a:p>
            <a:pPr algn="ctr"/>
            <a:endParaRPr lang="es-ES" sz="1400" b="1" cap="all" dirty="0" smtClean="0">
              <a:solidFill>
                <a:prstClr val="black"/>
              </a:solidFill>
              <a:latin typeface="Scala Sans Offc" panose="020B0504030101020102" pitchFamily="34" charset="0"/>
            </a:endParaRPr>
          </a:p>
          <a:p>
            <a:pPr algn="ctr"/>
            <a:r>
              <a:rPr lang="es-ES" sz="1100" i="1" cap="all" dirty="0" smtClean="0">
                <a:solidFill>
                  <a:prstClr val="black"/>
                </a:solidFill>
                <a:latin typeface="Scala Sans Offc" panose="020B0504030101020102" pitchFamily="34" charset="0"/>
              </a:rPr>
              <a:t>SPRING 2019 – SUMMER 2020</a:t>
            </a:r>
            <a:endParaRPr lang="es-ES" sz="1100" i="1" cap="all" dirty="0">
              <a:solidFill>
                <a:prstClr val="black"/>
              </a:solidFill>
              <a:latin typeface="Scala Sans Offc" panose="020B0504030101020102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642C86-73EE-4F41-B755-D4C872D6E085}"/>
              </a:ext>
            </a:extLst>
          </p:cNvPr>
          <p:cNvSpPr/>
          <p:nvPr/>
        </p:nvSpPr>
        <p:spPr>
          <a:xfrm>
            <a:off x="6690461" y="2345334"/>
            <a:ext cx="1679945" cy="186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 cap="all" dirty="0" smtClean="0">
              <a:solidFill>
                <a:prstClr val="black"/>
              </a:solidFill>
              <a:latin typeface="Scala Sans Offc" panose="020B0504030101020102" pitchFamily="34" charset="0"/>
            </a:endParaRPr>
          </a:p>
          <a:p>
            <a:pPr algn="ctr"/>
            <a:r>
              <a:rPr lang="es-ES" sz="1400" b="1" cap="all" dirty="0" smtClean="0">
                <a:solidFill>
                  <a:prstClr val="black"/>
                </a:solidFill>
                <a:latin typeface="Scala Sans Offc" panose="020B0504030101020102" pitchFamily="34" charset="0"/>
              </a:rPr>
              <a:t>CONSTRUCTION</a:t>
            </a:r>
          </a:p>
          <a:p>
            <a:pPr algn="ctr"/>
            <a:endParaRPr lang="es-ES" sz="1400" b="1" cap="all" dirty="0">
              <a:solidFill>
                <a:prstClr val="black"/>
              </a:solidFill>
              <a:latin typeface="Scala Sans Offc" panose="020B0504030101020102" pitchFamily="34" charset="0"/>
            </a:endParaRPr>
          </a:p>
          <a:p>
            <a:pPr algn="ctr"/>
            <a:endParaRPr lang="es-ES" sz="1400" b="1" cap="all" dirty="0" smtClean="0">
              <a:solidFill>
                <a:prstClr val="black"/>
              </a:solidFill>
              <a:latin typeface="Scala Sans Offc" panose="020B0504030101020102" pitchFamily="34" charset="0"/>
            </a:endParaRPr>
          </a:p>
          <a:p>
            <a:pPr algn="ctr"/>
            <a:endParaRPr lang="es-ES" sz="1400" b="1" cap="all" dirty="0" smtClean="0">
              <a:solidFill>
                <a:prstClr val="black"/>
              </a:solidFill>
              <a:latin typeface="Scala Sans Offc" panose="020B0504030101020102" pitchFamily="34" charset="0"/>
            </a:endParaRPr>
          </a:p>
          <a:p>
            <a:pPr algn="ctr"/>
            <a:endParaRPr lang="es-ES" sz="1400" b="1" cap="all" dirty="0">
              <a:solidFill>
                <a:prstClr val="black"/>
              </a:solidFill>
              <a:latin typeface="Scala Sans Offc" panose="020B0504030101020102" pitchFamily="34" charset="0"/>
            </a:endParaRPr>
          </a:p>
          <a:p>
            <a:pPr algn="ctr"/>
            <a:r>
              <a:rPr lang="es-ES" sz="1100" i="1" cap="all" dirty="0" smtClean="0">
                <a:solidFill>
                  <a:prstClr val="black"/>
                </a:solidFill>
                <a:latin typeface="Scala Sans Offc" panose="020B0504030101020102" pitchFamily="34" charset="0"/>
              </a:rPr>
              <a:t>SUMMER 2020 – SPRING 2026</a:t>
            </a:r>
            <a:endParaRPr lang="es-ES" sz="1100" i="1" cap="all" dirty="0">
              <a:solidFill>
                <a:prstClr val="black"/>
              </a:solidFill>
              <a:latin typeface="Scala Sans Offc" panose="020B0504030101020102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1B5AA4-5A44-4C9C-AE6A-9680237FD3D3}"/>
              </a:ext>
            </a:extLst>
          </p:cNvPr>
          <p:cNvSpPr/>
          <p:nvPr/>
        </p:nvSpPr>
        <p:spPr>
          <a:xfrm>
            <a:off x="1976401" y="2345334"/>
            <a:ext cx="1885648" cy="1863400"/>
          </a:xfrm>
          <a:prstGeom prst="rect">
            <a:avLst/>
          </a:prstGeom>
          <a:solidFill>
            <a:srgbClr val="95373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cap="all" dirty="0" smtClean="0">
                <a:solidFill>
                  <a:prstClr val="white"/>
                </a:solidFill>
                <a:latin typeface="Scala Sans Offc" panose="020B0504030101020102" pitchFamily="34" charset="0"/>
              </a:rPr>
              <a:t>*Environmental </a:t>
            </a:r>
            <a:r>
              <a:rPr lang="en-US" sz="1400" b="1" cap="all" dirty="0">
                <a:solidFill>
                  <a:prstClr val="white"/>
                </a:solidFill>
                <a:latin typeface="Scala Sans Offc" panose="020B0504030101020102" pitchFamily="34" charset="0"/>
              </a:rPr>
              <a:t>STUDIES &amp; CONCEPTUAL </a:t>
            </a:r>
            <a:r>
              <a:rPr lang="en-US" sz="1400" b="1" cap="all" dirty="0" smtClean="0">
                <a:solidFill>
                  <a:prstClr val="white"/>
                </a:solidFill>
                <a:latin typeface="Scala Sans Offc" panose="020B0504030101020102" pitchFamily="34" charset="0"/>
              </a:rPr>
              <a:t>ENGINEERING</a:t>
            </a:r>
          </a:p>
          <a:p>
            <a:pPr algn="ctr"/>
            <a:endParaRPr lang="en-US" sz="1400" b="1" cap="all" dirty="0">
              <a:solidFill>
                <a:prstClr val="white"/>
              </a:solidFill>
              <a:latin typeface="Scala Sans Offc" panose="020B0504030101020102" pitchFamily="34" charset="0"/>
            </a:endParaRPr>
          </a:p>
          <a:p>
            <a:pPr algn="ctr"/>
            <a:r>
              <a:rPr lang="en-US" sz="1100" i="1" cap="all" dirty="0" smtClean="0">
                <a:solidFill>
                  <a:prstClr val="white"/>
                </a:solidFill>
                <a:latin typeface="Scala Sans Offc" panose="020B0504030101020102" pitchFamily="34" charset="0"/>
              </a:rPr>
              <a:t>Spring 2016 – </a:t>
            </a:r>
          </a:p>
          <a:p>
            <a:pPr algn="ctr"/>
            <a:r>
              <a:rPr lang="en-US" sz="1100" i="1" cap="all" dirty="0" smtClean="0">
                <a:solidFill>
                  <a:prstClr val="white"/>
                </a:solidFill>
                <a:latin typeface="Scala Sans Offc" panose="020B0504030101020102" pitchFamily="34" charset="0"/>
              </a:rPr>
              <a:t>summer 2019</a:t>
            </a:r>
            <a:endParaRPr lang="en-US" sz="1100" i="1" cap="all" dirty="0">
              <a:solidFill>
                <a:prstClr val="white"/>
              </a:solidFill>
              <a:latin typeface="Scala Sans Offc" panose="020B0504030101020102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297" y="5446643"/>
            <a:ext cx="882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Scala Sans Offc"/>
              </a:rPr>
              <a:t>*Draft EIR released for p</a:t>
            </a:r>
            <a:r>
              <a:rPr lang="en-US" dirty="0" smtClean="0">
                <a:solidFill>
                  <a:prstClr val="black"/>
                </a:solidFill>
                <a:latin typeface="Scala Sans Offc"/>
              </a:rPr>
              <a:t>ublic </a:t>
            </a:r>
            <a:r>
              <a:rPr lang="en-US" dirty="0">
                <a:solidFill>
                  <a:prstClr val="black"/>
                </a:solidFill>
                <a:latin typeface="Scala Sans Offc"/>
              </a:rPr>
              <a:t>comment period </a:t>
            </a:r>
            <a:r>
              <a:rPr lang="en-US" dirty="0" smtClean="0">
                <a:solidFill>
                  <a:prstClr val="black"/>
                </a:solidFill>
                <a:latin typeface="Scala Sans Offc"/>
              </a:rPr>
              <a:t>on </a:t>
            </a:r>
            <a:r>
              <a:rPr lang="en-US" dirty="0">
                <a:solidFill>
                  <a:prstClr val="black"/>
                </a:solidFill>
                <a:latin typeface="Scala Sans Offc"/>
              </a:rPr>
              <a:t>January 17, 2019 and ended on March 4, 2019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CEAAB3-868B-4D9E-A92D-A6A49EE2E194}"/>
              </a:ext>
            </a:extLst>
          </p:cNvPr>
          <p:cNvSpPr txBox="1"/>
          <p:nvPr/>
        </p:nvSpPr>
        <p:spPr>
          <a:xfrm>
            <a:off x="8374761" y="6541855"/>
            <a:ext cx="7807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fld id="{4DE1E3BF-0E93-4BF7-9274-2A54B5930366}" type="slidenum">
              <a:rPr lang="en-US" sz="1400" smtClean="0">
                <a:solidFill>
                  <a:prstClr val="black"/>
                </a:solidFill>
              </a:rPr>
              <a:pPr algn="ctr"/>
              <a:t>6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0773AB0-1029-415B-8252-6CF1B6F9CF27}"/>
              </a:ext>
            </a:extLst>
          </p:cNvPr>
          <p:cNvSpPr txBox="1"/>
          <p:nvPr/>
        </p:nvSpPr>
        <p:spPr>
          <a:xfrm>
            <a:off x="8262553" y="6550223"/>
            <a:ext cx="7807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fld id="{4DE1E3BF-0E93-4BF7-9274-2A54B5930366}" type="slidenum">
              <a:rPr lang="en-US" sz="1400" smtClean="0">
                <a:solidFill>
                  <a:prstClr val="black"/>
                </a:solidFill>
              </a:rPr>
              <a:pPr algn="ctr"/>
              <a:t>7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CEAAB3-868B-4D9E-A92D-A6A49EE2E194}"/>
              </a:ext>
            </a:extLst>
          </p:cNvPr>
          <p:cNvSpPr txBox="1"/>
          <p:nvPr/>
        </p:nvSpPr>
        <p:spPr>
          <a:xfrm>
            <a:off x="8374761" y="6541855"/>
            <a:ext cx="7807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fld id="{4DE1E3BF-0E93-4BF7-9274-2A54B5930366}" type="slidenum">
              <a:rPr lang="en-US" sz="1400" smtClean="0">
                <a:solidFill>
                  <a:prstClr val="black"/>
                </a:solidFill>
              </a:rPr>
              <a:pPr algn="ctr"/>
              <a:t>7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51" y="168965"/>
            <a:ext cx="8998078" cy="654072"/>
          </a:xfrm>
        </p:spPr>
        <p:txBody>
          <a:bodyPr>
            <a:noAutofit/>
          </a:bodyPr>
          <a:lstStyle/>
          <a:p>
            <a:r>
              <a:rPr lang="en-US" sz="3200" dirty="0" smtClean="0"/>
              <a:t>Rosecrans Marquardt Grade Separation Project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4" y="1345631"/>
            <a:ext cx="9011921" cy="4750570"/>
          </a:xfrm>
          <a:prstGeom prst="rect">
            <a:avLst/>
          </a:prstGeom>
        </p:spPr>
      </p:pic>
      <p:sp>
        <p:nvSpPr>
          <p:cNvPr id="9" name="Rectangle 22"/>
          <p:cNvSpPr txBox="1">
            <a:spLocks noChangeArrowheads="1"/>
          </p:cNvSpPr>
          <p:nvPr/>
        </p:nvSpPr>
        <p:spPr bwMode="auto">
          <a:xfrm>
            <a:off x="31395" y="1345632"/>
            <a:ext cx="3487058" cy="3832656"/>
          </a:xfrm>
          <a:prstGeom prst="rect">
            <a:avLst/>
          </a:prstGeom>
          <a:solidFill>
            <a:srgbClr val="225968"/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eaLnBrk="1" hangingPunct="1">
              <a:buFont typeface="+mj-lt"/>
              <a:buAutoNum type="arabicPeriod"/>
              <a:defRPr/>
            </a:pPr>
            <a:r>
              <a:rPr lang="en-US" altLang="en-US" sz="1600" b="0" kern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Located</a:t>
            </a:r>
            <a:r>
              <a:rPr lang="en-US" altLang="en-US" sz="1600" b="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 the City of Santa Fe Springs, </a:t>
            </a:r>
            <a:r>
              <a:rPr lang="en-US" altLang="en-US" sz="1600" b="0" kern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Rosecrans </a:t>
            </a:r>
            <a:r>
              <a:rPr lang="en-US" altLang="en-US" sz="1600" b="0" kern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 </a:t>
            </a:r>
            <a:r>
              <a:rPr lang="en-US" altLang="en-US" sz="1600" b="0" kern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altLang="en-US" sz="1600" b="0" kern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Marquardt Ave </a:t>
            </a:r>
            <a:r>
              <a:rPr lang="en-US" altLang="en-US" sz="1600" b="0" kern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altLang="en-US" sz="1600" b="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</a:t>
            </a:r>
            <a:r>
              <a:rPr lang="en-US" altLang="en-US" sz="1600" b="0" kern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iagonal </a:t>
            </a:r>
            <a:r>
              <a:rPr lang="en-US" altLang="en-US" sz="1600" b="0" kern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 crossing at the </a:t>
            </a:r>
            <a:r>
              <a:rPr lang="en-US" altLang="en-US" sz="1600" b="0" kern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intersection</a:t>
            </a:r>
          </a:p>
          <a:p>
            <a:pPr marL="400050" eaLnBrk="1" hangingPunct="1">
              <a:buFont typeface="+mj-lt"/>
              <a:buAutoNum type="arabicPeriod"/>
              <a:defRPr/>
            </a:pPr>
            <a:r>
              <a:rPr lang="en-US" altLang="en-US" sz="1600" b="0" kern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US" altLang="en-US" sz="1600" b="0" kern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hazardous grade crossing in California </a:t>
            </a:r>
            <a:r>
              <a:rPr lang="en-US" altLang="en-US" sz="1600" b="0" kern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altLang="en-US" sz="1600" b="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altLang="en-US" sz="1600" b="0" kern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CPUC in 2016</a:t>
            </a:r>
            <a:r>
              <a:rPr lang="en-US" altLang="en-US" sz="1600" b="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o</a:t>
            </a:r>
            <a:r>
              <a:rPr lang="en-US" altLang="en-US" sz="1600" b="0" kern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 </a:t>
            </a:r>
            <a:r>
              <a:rPr lang="en-US" altLang="en-US" sz="1600" b="0" kern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 trains and 45,000 vehicles use this crossing daily</a:t>
            </a:r>
          </a:p>
          <a:p>
            <a:pPr lvl="1" eaLnBrk="1" hangingPunct="1">
              <a:buFont typeface="Calibri" panose="020F0502020204030204" pitchFamily="34" charset="0"/>
              <a:buChar char="‒"/>
              <a:defRPr/>
            </a:pPr>
            <a:r>
              <a:rPr lang="en-US" altLang="en-US" sz="1600" b="1" kern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Trains cross the intersection about every ten minutes</a:t>
            </a:r>
          </a:p>
          <a:p>
            <a:pPr lvl="1" eaLnBrk="1" hangingPunct="1">
              <a:buFont typeface="Calibri" panose="020F0502020204030204" pitchFamily="34" charset="0"/>
              <a:buChar char="‒"/>
              <a:defRPr/>
            </a:pPr>
            <a:r>
              <a:rPr lang="en-US" altLang="en-US" sz="1600" b="0" kern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week the crossing arms are down for combined 21 hours</a:t>
            </a:r>
          </a:p>
          <a:p>
            <a:pPr eaLnBrk="1" hangingPunct="1">
              <a:buFont typeface="Calibri" panose="020F0502020204030204" pitchFamily="34" charset="0"/>
              <a:buChar char="‒"/>
              <a:defRPr/>
            </a:pPr>
            <a:endParaRPr lang="en-US" altLang="en-US" sz="2000" b="0" kern="0" baseline="0" dirty="0">
              <a:solidFill>
                <a:schemeClr val="tx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237" y="704812"/>
            <a:ext cx="8998078" cy="654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Scala Sans Offc" panose="020B0504030101020102" pitchFamily="34" charset="0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EXISTING CONDITIONS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48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0773AB0-1029-415B-8252-6CF1B6F9CF27}"/>
              </a:ext>
            </a:extLst>
          </p:cNvPr>
          <p:cNvSpPr txBox="1"/>
          <p:nvPr/>
        </p:nvSpPr>
        <p:spPr>
          <a:xfrm>
            <a:off x="8262553" y="6550223"/>
            <a:ext cx="7807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fld id="{4DE1E3BF-0E93-4BF7-9274-2A54B5930366}" type="slidenum">
              <a:rPr lang="en-US" sz="1400" smtClean="0">
                <a:solidFill>
                  <a:prstClr val="black"/>
                </a:solidFill>
              </a:rPr>
              <a:pPr algn="ctr"/>
              <a:t>8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CEAAB3-868B-4D9E-A92D-A6A49EE2E194}"/>
              </a:ext>
            </a:extLst>
          </p:cNvPr>
          <p:cNvSpPr txBox="1"/>
          <p:nvPr/>
        </p:nvSpPr>
        <p:spPr>
          <a:xfrm>
            <a:off x="8374761" y="6541855"/>
            <a:ext cx="7807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fld id="{4DE1E3BF-0E93-4BF7-9274-2A54B5930366}" type="slidenum">
              <a:rPr lang="en-US" sz="1400" smtClean="0">
                <a:solidFill>
                  <a:prstClr val="black"/>
                </a:solidFill>
              </a:rPr>
              <a:pPr algn="ctr"/>
              <a:t>8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51" y="168965"/>
            <a:ext cx="8998078" cy="654072"/>
          </a:xfrm>
        </p:spPr>
        <p:txBody>
          <a:bodyPr>
            <a:noAutofit/>
          </a:bodyPr>
          <a:lstStyle/>
          <a:p>
            <a:r>
              <a:rPr lang="en-US" sz="3200" dirty="0" smtClean="0"/>
              <a:t>Rosecrans Marquardt Grade Separation Project</a:t>
            </a:r>
            <a:endParaRPr lang="en-US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237" y="704812"/>
            <a:ext cx="8998078" cy="654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Scala Sans Offc" panose="020B0504030101020102" pitchFamily="34" charset="0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PROPOSED CONDITIONS 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7" y="1409470"/>
            <a:ext cx="8998077" cy="4622892"/>
          </a:xfrm>
          <a:prstGeom prst="rect">
            <a:avLst/>
          </a:prstGeom>
        </p:spPr>
      </p:pic>
      <p:sp>
        <p:nvSpPr>
          <p:cNvPr id="9" name="Rectangle 22"/>
          <p:cNvSpPr txBox="1">
            <a:spLocks noChangeArrowheads="1"/>
          </p:cNvSpPr>
          <p:nvPr/>
        </p:nvSpPr>
        <p:spPr bwMode="auto">
          <a:xfrm>
            <a:off x="45239" y="4621696"/>
            <a:ext cx="5759214" cy="2198119"/>
          </a:xfrm>
          <a:prstGeom prst="rect">
            <a:avLst/>
          </a:prstGeom>
          <a:solidFill>
            <a:srgbClr val="225968"/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1600" b="1" u="sng" kern="0" dirty="0" smtClean="0">
                <a:solidFill>
                  <a:schemeClr val="bg1"/>
                </a:solidFill>
                <a:latin typeface="Arial"/>
              </a:rPr>
              <a:t>PROJECT BENEFITS</a:t>
            </a:r>
            <a:r>
              <a:rPr lang="en-US" altLang="en-US" sz="1600" b="1" kern="0" dirty="0" smtClean="0">
                <a:solidFill>
                  <a:schemeClr val="bg1"/>
                </a:solidFill>
                <a:latin typeface="Arial"/>
              </a:rPr>
              <a:t>: </a:t>
            </a:r>
          </a:p>
          <a:p>
            <a:pPr lvl="0" eaLnBrk="1" hangingPunct="1">
              <a:spcBef>
                <a:spcPct val="0"/>
              </a:spcBef>
              <a:spcAft>
                <a:spcPts val="600"/>
              </a:spcAft>
              <a:buAutoNum type="arabicPeriod"/>
              <a:defRPr/>
            </a:pPr>
            <a:r>
              <a:rPr lang="en-US" altLang="en-US" sz="1600" b="1" kern="0" dirty="0" smtClean="0">
                <a:solidFill>
                  <a:schemeClr val="bg1"/>
                </a:solidFill>
                <a:latin typeface="Arial"/>
              </a:rPr>
              <a:t>Significantly </a:t>
            </a:r>
            <a:r>
              <a:rPr lang="en-US" altLang="en-US" sz="1600" b="1" kern="0" dirty="0">
                <a:solidFill>
                  <a:schemeClr val="bg1"/>
                </a:solidFill>
                <a:latin typeface="Arial"/>
              </a:rPr>
              <a:t>Improve safety </a:t>
            </a:r>
            <a:r>
              <a:rPr lang="en-US" altLang="en-US" sz="1600" kern="0" dirty="0">
                <a:solidFill>
                  <a:schemeClr val="bg1"/>
                </a:solidFill>
                <a:latin typeface="Arial"/>
              </a:rPr>
              <a:t>by separating pedestrians and vehicles from trains at the railroad </a:t>
            </a:r>
            <a:r>
              <a:rPr lang="en-US" altLang="en-US" sz="1600" kern="0" dirty="0" smtClean="0">
                <a:solidFill>
                  <a:schemeClr val="bg1"/>
                </a:solidFill>
                <a:latin typeface="Arial"/>
              </a:rPr>
              <a:t>crossing AND </a:t>
            </a:r>
            <a:r>
              <a:rPr lang="en-US" altLang="en-US" sz="1600" b="1" kern="0" dirty="0" smtClean="0">
                <a:solidFill>
                  <a:schemeClr val="bg1"/>
                </a:solidFill>
                <a:latin typeface="Arial"/>
              </a:rPr>
              <a:t>Reduce </a:t>
            </a:r>
            <a:r>
              <a:rPr lang="en-US" altLang="en-US" sz="1600" b="1" kern="0" dirty="0">
                <a:solidFill>
                  <a:schemeClr val="bg1"/>
                </a:solidFill>
                <a:latin typeface="Arial"/>
              </a:rPr>
              <a:t>Traffic Congestion </a:t>
            </a:r>
            <a:r>
              <a:rPr lang="en-US" altLang="en-US" sz="1600" kern="0" dirty="0">
                <a:solidFill>
                  <a:schemeClr val="bg1"/>
                </a:solidFill>
                <a:latin typeface="Arial"/>
              </a:rPr>
              <a:t>&amp; eliminating </a:t>
            </a:r>
            <a:r>
              <a:rPr lang="en-US" altLang="en-US" sz="1600" kern="0" dirty="0" smtClean="0">
                <a:solidFill>
                  <a:schemeClr val="bg1"/>
                </a:solidFill>
                <a:latin typeface="Arial"/>
              </a:rPr>
              <a:t>Delays</a:t>
            </a:r>
          </a:p>
          <a:p>
            <a:pPr lvl="0" eaLnBrk="1" hangingPunct="1">
              <a:spcBef>
                <a:spcPct val="0"/>
              </a:spcBef>
              <a:spcAft>
                <a:spcPts val="600"/>
              </a:spcAft>
              <a:buAutoNum type="arabicPeriod"/>
              <a:defRPr/>
            </a:pPr>
            <a:r>
              <a:rPr lang="en-US" altLang="en-US" sz="1600" kern="0" dirty="0" smtClean="0">
                <a:solidFill>
                  <a:schemeClr val="bg1"/>
                </a:solidFill>
                <a:latin typeface="Arial"/>
              </a:rPr>
              <a:t>Supports BNSF 3</a:t>
            </a:r>
            <a:r>
              <a:rPr lang="en-US" altLang="en-US" sz="1600" kern="0" baseline="30000" dirty="0" smtClean="0">
                <a:solidFill>
                  <a:schemeClr val="bg1"/>
                </a:solidFill>
                <a:latin typeface="Arial"/>
              </a:rPr>
              <a:t>rd</a:t>
            </a:r>
            <a:r>
              <a:rPr lang="en-US" altLang="en-US" sz="1600" kern="0" dirty="0" smtClean="0">
                <a:solidFill>
                  <a:schemeClr val="bg1"/>
                </a:solidFill>
                <a:latin typeface="Arial"/>
              </a:rPr>
              <a:t> mainline track that </a:t>
            </a:r>
            <a:r>
              <a:rPr lang="en-US" altLang="en-US" sz="1600" b="1" kern="0" dirty="0" smtClean="0">
                <a:solidFill>
                  <a:schemeClr val="bg1"/>
                </a:solidFill>
                <a:latin typeface="Arial"/>
              </a:rPr>
              <a:t>provides 32 additional passenger train time slots </a:t>
            </a:r>
            <a:r>
              <a:rPr lang="en-US" altLang="en-US" sz="1600" kern="0" dirty="0" smtClean="0">
                <a:solidFill>
                  <a:schemeClr val="bg1"/>
                </a:solidFill>
                <a:latin typeface="Arial"/>
              </a:rPr>
              <a:t>for </a:t>
            </a:r>
            <a:r>
              <a:rPr lang="en-US" altLang="en-US" sz="1600" kern="0" dirty="0" err="1" smtClean="0">
                <a:solidFill>
                  <a:schemeClr val="bg1"/>
                </a:solidFill>
                <a:latin typeface="Arial"/>
              </a:rPr>
              <a:t>Metrolink</a:t>
            </a:r>
            <a:r>
              <a:rPr lang="en-US" altLang="en-US" sz="1600" kern="0" dirty="0" smtClean="0">
                <a:solidFill>
                  <a:schemeClr val="bg1"/>
                </a:solidFill>
                <a:latin typeface="Arial"/>
              </a:rPr>
              <a:t> and Amtrak trains. </a:t>
            </a:r>
          </a:p>
          <a:p>
            <a:pPr lvl="0" eaLnBrk="1" hangingPunct="1">
              <a:spcBef>
                <a:spcPct val="0"/>
              </a:spcBef>
              <a:spcAft>
                <a:spcPts val="600"/>
              </a:spcAft>
              <a:buAutoNum type="arabicPeriod"/>
              <a:defRPr/>
            </a:pPr>
            <a:r>
              <a:rPr lang="en-US" altLang="en-US" sz="1600" b="1" kern="0" dirty="0" smtClean="0">
                <a:solidFill>
                  <a:schemeClr val="bg1"/>
                </a:solidFill>
                <a:latin typeface="Arial"/>
              </a:rPr>
              <a:t>Accommodates future HSR tracks</a:t>
            </a:r>
            <a:r>
              <a:rPr lang="en-US" altLang="en-US" sz="1600" kern="0" dirty="0" smtClean="0">
                <a:solidFill>
                  <a:schemeClr val="bg1"/>
                </a:solidFill>
                <a:latin typeface="Arial"/>
              </a:rPr>
              <a:t>.</a:t>
            </a:r>
            <a:endParaRPr lang="en-US" altLang="en-US" sz="1600" kern="0" dirty="0">
              <a:solidFill>
                <a:schemeClr val="bg1"/>
              </a:solidFill>
              <a:latin typeface="Arial"/>
            </a:endParaRPr>
          </a:p>
          <a:p>
            <a:pPr marL="0" indent="0" eaLnBrk="1" hangingPunct="1">
              <a:buNone/>
              <a:defRPr/>
            </a:pPr>
            <a:endParaRPr lang="en-US" altLang="en-US" sz="2000" b="0" kern="0" baseline="0" dirty="0">
              <a:solidFill>
                <a:schemeClr val="tx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0773AB0-1029-415B-8252-6CF1B6F9CF27}"/>
              </a:ext>
            </a:extLst>
          </p:cNvPr>
          <p:cNvSpPr txBox="1"/>
          <p:nvPr/>
        </p:nvSpPr>
        <p:spPr>
          <a:xfrm>
            <a:off x="8262553" y="6550223"/>
            <a:ext cx="7807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fld id="{4DE1E3BF-0E93-4BF7-9274-2A54B5930366}" type="slidenum">
              <a:rPr lang="en-US" sz="1400" smtClean="0">
                <a:solidFill>
                  <a:prstClr val="black"/>
                </a:solidFill>
              </a:rPr>
              <a:pPr algn="ctr"/>
              <a:t>9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CEAAB3-868B-4D9E-A92D-A6A49EE2E194}"/>
              </a:ext>
            </a:extLst>
          </p:cNvPr>
          <p:cNvSpPr txBox="1"/>
          <p:nvPr/>
        </p:nvSpPr>
        <p:spPr>
          <a:xfrm>
            <a:off x="8374761" y="6541855"/>
            <a:ext cx="7807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fld id="{4DE1E3BF-0E93-4BF7-9274-2A54B5930366}" type="slidenum">
              <a:rPr lang="en-US" sz="1400" smtClean="0">
                <a:solidFill>
                  <a:prstClr val="black"/>
                </a:solidFill>
              </a:rPr>
              <a:pPr algn="ctr"/>
              <a:t>9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51" y="168965"/>
            <a:ext cx="8998078" cy="654072"/>
          </a:xfrm>
        </p:spPr>
        <p:txBody>
          <a:bodyPr>
            <a:noAutofit/>
          </a:bodyPr>
          <a:lstStyle/>
          <a:p>
            <a:r>
              <a:rPr lang="en-US" sz="3200" dirty="0" smtClean="0"/>
              <a:t>Rosecrans Marquardt Grade Separation Project</a:t>
            </a:r>
            <a:endParaRPr lang="en-US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237" y="704812"/>
            <a:ext cx="8998078" cy="654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Scala Sans Offc" panose="020B0504030101020102" pitchFamily="34" charset="0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FUNDING PLAN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7" y="1358884"/>
            <a:ext cx="7374836" cy="4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2"/>
          <p:cNvSpPr txBox="1">
            <a:spLocks noChangeArrowheads="1"/>
          </p:cNvSpPr>
          <p:nvPr/>
        </p:nvSpPr>
        <p:spPr bwMode="auto">
          <a:xfrm>
            <a:off x="6510129" y="1853648"/>
            <a:ext cx="2415210" cy="1103244"/>
          </a:xfrm>
          <a:prstGeom prst="rect">
            <a:avLst/>
          </a:prstGeom>
          <a:solidFill>
            <a:srgbClr val="225968"/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1600" b="1" kern="0" dirty="0" smtClean="0">
                <a:solidFill>
                  <a:schemeClr val="bg1"/>
                </a:solidFill>
                <a:latin typeface="Arial"/>
              </a:rPr>
              <a:t>HSR provided 50% of the funding for the 1</a:t>
            </a:r>
            <a:r>
              <a:rPr lang="en-US" altLang="en-US" sz="1600" b="1" kern="0" baseline="30000" dirty="0" smtClean="0">
                <a:solidFill>
                  <a:schemeClr val="bg1"/>
                </a:solidFill>
                <a:latin typeface="Arial"/>
              </a:rPr>
              <a:t>st</a:t>
            </a:r>
            <a:r>
              <a:rPr lang="en-US" altLang="en-US" sz="1600" b="1" kern="0" dirty="0" smtClean="0">
                <a:solidFill>
                  <a:schemeClr val="bg1"/>
                </a:solidFill>
                <a:latin typeface="Arial"/>
              </a:rPr>
              <a:t> bookend project in Southern California. </a:t>
            </a:r>
            <a:endParaRPr lang="en-US" altLang="en-US" sz="1600" kern="0" dirty="0" smtClean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6052930" y="1938132"/>
            <a:ext cx="457199" cy="467138"/>
          </a:xfrm>
          <a:prstGeom prst="leftArrow">
            <a:avLst/>
          </a:prstGeom>
          <a:solidFill>
            <a:srgbClr val="2259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22"/>
          <p:cNvSpPr txBox="1">
            <a:spLocks noChangeArrowheads="1"/>
          </p:cNvSpPr>
          <p:nvPr/>
        </p:nvSpPr>
        <p:spPr bwMode="auto">
          <a:xfrm>
            <a:off x="112070" y="5736747"/>
            <a:ext cx="8864411" cy="1103244"/>
          </a:xfrm>
          <a:prstGeom prst="rect">
            <a:avLst/>
          </a:prstGeom>
          <a:solidFill>
            <a:srgbClr val="225968"/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1600" b="1" u="sng" kern="0" dirty="0" smtClean="0">
                <a:solidFill>
                  <a:schemeClr val="bg1"/>
                </a:solidFill>
                <a:latin typeface="Arial"/>
              </a:rPr>
              <a:t>SCHEDULE: </a:t>
            </a:r>
          </a:p>
          <a:p>
            <a:pPr lvl="0" eaLnBrk="1" hangingPunct="1">
              <a:spcBef>
                <a:spcPct val="0"/>
              </a:spcBef>
              <a:spcAft>
                <a:spcPts val="600"/>
              </a:spcAft>
              <a:buAutoNum type="arabicPeriod"/>
              <a:defRPr/>
            </a:pPr>
            <a:r>
              <a:rPr lang="en-US" altLang="en-US" sz="1600" b="1" kern="0" dirty="0" smtClean="0">
                <a:solidFill>
                  <a:schemeClr val="bg1"/>
                </a:solidFill>
                <a:latin typeface="Arial"/>
              </a:rPr>
              <a:t>FINAL Design and ROW Acquisition in process. </a:t>
            </a:r>
          </a:p>
          <a:p>
            <a:pPr lvl="0" eaLnBrk="1" hangingPunct="1">
              <a:spcBef>
                <a:spcPct val="0"/>
              </a:spcBef>
              <a:spcAft>
                <a:spcPts val="600"/>
              </a:spcAft>
              <a:buAutoNum type="arabicPeriod"/>
              <a:defRPr/>
            </a:pPr>
            <a:r>
              <a:rPr lang="en-US" altLang="en-US" sz="1600" b="1" kern="0" dirty="0" smtClean="0">
                <a:solidFill>
                  <a:schemeClr val="bg1"/>
                </a:solidFill>
                <a:latin typeface="Arial"/>
              </a:rPr>
              <a:t>Construction IFB award by December 2020 and Construction to begin 1</a:t>
            </a:r>
            <a:r>
              <a:rPr lang="en-US" altLang="en-US" sz="1600" b="1" kern="0" baseline="30000" dirty="0" smtClean="0">
                <a:solidFill>
                  <a:schemeClr val="bg1"/>
                </a:solidFill>
                <a:latin typeface="Arial"/>
              </a:rPr>
              <a:t>st</a:t>
            </a:r>
            <a:r>
              <a:rPr lang="en-US" altLang="en-US" sz="1600" b="1" kern="0" dirty="0" smtClean="0">
                <a:solidFill>
                  <a:schemeClr val="bg1"/>
                </a:solidFill>
                <a:latin typeface="Arial"/>
              </a:rPr>
              <a:t> quarter 2021</a:t>
            </a:r>
            <a:endParaRPr lang="en-US" altLang="en-US" sz="1600" kern="0" dirty="0" smtClean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30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6609</TotalTime>
  <Words>645</Words>
  <Application>Microsoft Office PowerPoint</Application>
  <PresentationFormat>On-screen Show (4:3)</PresentationFormat>
  <Paragraphs>122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MS PGothic</vt:lpstr>
      <vt:lpstr>.AppleSystemUIFont</vt:lpstr>
      <vt:lpstr>Adobe Gothic Std B</vt:lpstr>
      <vt:lpstr>Arial</vt:lpstr>
      <vt:lpstr>Arial Narrow</vt:lpstr>
      <vt:lpstr>Calibri</vt:lpstr>
      <vt:lpstr>Scala Offc</vt:lpstr>
      <vt:lpstr>Scala Sans Offc</vt:lpstr>
      <vt:lpstr>ScalaSansLF-Bold</vt:lpstr>
      <vt:lpstr>Office Theme</vt:lpstr>
      <vt:lpstr>1_Office Theme</vt:lpstr>
      <vt:lpstr>3_Office Theme</vt:lpstr>
      <vt:lpstr>2_Office Theme</vt:lpstr>
      <vt:lpstr>4_Office Theme</vt:lpstr>
      <vt:lpstr>PowerPoint Presentation</vt:lpstr>
      <vt:lpstr>Los Angeles Union Station – Today</vt:lpstr>
      <vt:lpstr>Proposed Project</vt:lpstr>
      <vt:lpstr>LINK US Funding Plan</vt:lpstr>
      <vt:lpstr>Phase A: Interim Condition with 2 run-through tracks</vt:lpstr>
      <vt:lpstr>Project Status and Schedule</vt:lpstr>
      <vt:lpstr>Rosecrans Marquardt Grade Separation Project</vt:lpstr>
      <vt:lpstr>Rosecrans Marquardt Grade Separation Project</vt:lpstr>
      <vt:lpstr>Rosecrans Marquardt Grade Separation Project</vt:lpstr>
      <vt:lpstr>LA Union Station Concept Video</vt:lpstr>
      <vt:lpstr>Rosecrans Marquardt Video</vt:lpstr>
    </vt:vector>
  </TitlesOfParts>
  <Company>HDR,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Teurn, Tammy</dc:creator>
  <cp:lastModifiedBy>Bonin, Katie</cp:lastModifiedBy>
  <cp:revision>271</cp:revision>
  <cp:lastPrinted>2019-03-22T15:49:39Z</cp:lastPrinted>
  <dcterms:created xsi:type="dcterms:W3CDTF">2018-09-07T15:22:27Z</dcterms:created>
  <dcterms:modified xsi:type="dcterms:W3CDTF">2019-03-26T16:00:15Z</dcterms:modified>
</cp:coreProperties>
</file>