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48" r:id="rId1"/>
  </p:sldMasterIdLst>
  <p:notesMasterIdLst>
    <p:notesMasterId r:id="rId20"/>
  </p:notesMasterIdLst>
  <p:sldIdLst>
    <p:sldId id="256" r:id="rId2"/>
    <p:sldId id="356" r:id="rId3"/>
    <p:sldId id="257" r:id="rId4"/>
    <p:sldId id="355" r:id="rId5"/>
    <p:sldId id="339" r:id="rId6"/>
    <p:sldId id="368" r:id="rId7"/>
    <p:sldId id="294" r:id="rId8"/>
    <p:sldId id="297" r:id="rId9"/>
    <p:sldId id="296" r:id="rId10"/>
    <p:sldId id="299" r:id="rId11"/>
    <p:sldId id="300" r:id="rId12"/>
    <p:sldId id="346" r:id="rId13"/>
    <p:sldId id="365" r:id="rId14"/>
    <p:sldId id="360" r:id="rId15"/>
    <p:sldId id="349" r:id="rId16"/>
    <p:sldId id="367" r:id="rId17"/>
    <p:sldId id="325" r:id="rId18"/>
    <p:sldId id="363" r:id="rId19"/>
  </p:sldIdLst>
  <p:sldSz cx="9144000" cy="6858000" type="letter"/>
  <p:notesSz cx="7010400" cy="9296400"/>
  <p:defaultTextStyle>
    <a:defPPr>
      <a:defRPr lang="en-US"/>
    </a:defPPr>
    <a:lvl1pPr marL="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9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8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8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075"/>
    <a:srgbClr val="4D7791"/>
    <a:srgbClr val="C3CDCF"/>
    <a:srgbClr val="3B3838"/>
    <a:srgbClr val="C9C5C5"/>
    <a:srgbClr val="8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69067" autoAdjust="0"/>
  </p:normalViewPr>
  <p:slideViewPr>
    <p:cSldViewPr showGuides="1">
      <p:cViewPr varScale="1">
        <p:scale>
          <a:sx n="79" d="100"/>
          <a:sy n="79" d="100"/>
        </p:scale>
        <p:origin x="22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5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1" d="100"/>
          <a:sy n="61" d="100"/>
        </p:scale>
        <p:origin x="-2611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91062256129904E-2"/>
          <c:y val="2.9772153164834583E-2"/>
          <c:w val="0.89173806557902735"/>
          <c:h val="0.80086310592062127"/>
        </c:manualLayout>
      </c:layout>
      <c:scatterChart>
        <c:scatterStyle val="lineMarker"/>
        <c:varyColors val="0"/>
        <c:ser>
          <c:idx val="0"/>
          <c:order val="0"/>
          <c:tx>
            <c:v>Best-Estimate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92D050"/>
              </a:solidFill>
              <a:ln w="9525">
                <a:solidFill>
                  <a:schemeClr val="bg1"/>
                </a:solidFill>
              </a:ln>
              <a:effectLst/>
            </c:spPr>
          </c:marker>
          <c:xVal>
            <c:numRef>
              <c:f>'KP HiLo'!$I$3:$I$114</c:f>
              <c:numCache>
                <c:formatCode>d\-mmm\-yy</c:formatCode>
                <c:ptCount val="112"/>
                <c:pt idx="0">
                  <c:v>42300</c:v>
                </c:pt>
                <c:pt idx="1">
                  <c:v>42301</c:v>
                </c:pt>
                <c:pt idx="2">
                  <c:v>42302</c:v>
                </c:pt>
                <c:pt idx="3">
                  <c:v>42303</c:v>
                </c:pt>
                <c:pt idx="4">
                  <c:v>42304</c:v>
                </c:pt>
                <c:pt idx="5">
                  <c:v>42305</c:v>
                </c:pt>
                <c:pt idx="6">
                  <c:v>42306</c:v>
                </c:pt>
                <c:pt idx="7">
                  <c:v>42307</c:v>
                </c:pt>
                <c:pt idx="8">
                  <c:v>42308</c:v>
                </c:pt>
                <c:pt idx="9">
                  <c:v>42309</c:v>
                </c:pt>
                <c:pt idx="10">
                  <c:v>42310</c:v>
                </c:pt>
                <c:pt idx="11">
                  <c:v>42311</c:v>
                </c:pt>
                <c:pt idx="12">
                  <c:v>42312</c:v>
                </c:pt>
                <c:pt idx="13">
                  <c:v>42313</c:v>
                </c:pt>
                <c:pt idx="14">
                  <c:v>42314</c:v>
                </c:pt>
                <c:pt idx="15">
                  <c:v>42315</c:v>
                </c:pt>
                <c:pt idx="16">
                  <c:v>42316</c:v>
                </c:pt>
                <c:pt idx="17">
                  <c:v>42317</c:v>
                </c:pt>
                <c:pt idx="18">
                  <c:v>42318</c:v>
                </c:pt>
                <c:pt idx="19">
                  <c:v>42319</c:v>
                </c:pt>
                <c:pt idx="20">
                  <c:v>42320</c:v>
                </c:pt>
                <c:pt idx="21">
                  <c:v>42321</c:v>
                </c:pt>
                <c:pt idx="22">
                  <c:v>42322</c:v>
                </c:pt>
                <c:pt idx="23">
                  <c:v>42323</c:v>
                </c:pt>
                <c:pt idx="24">
                  <c:v>42324</c:v>
                </c:pt>
                <c:pt idx="25">
                  <c:v>42325</c:v>
                </c:pt>
                <c:pt idx="26">
                  <c:v>42326</c:v>
                </c:pt>
                <c:pt idx="27">
                  <c:v>42327</c:v>
                </c:pt>
                <c:pt idx="28">
                  <c:v>42328</c:v>
                </c:pt>
                <c:pt idx="29">
                  <c:v>42329</c:v>
                </c:pt>
                <c:pt idx="30">
                  <c:v>42330</c:v>
                </c:pt>
                <c:pt idx="31">
                  <c:v>42331</c:v>
                </c:pt>
                <c:pt idx="32">
                  <c:v>42332</c:v>
                </c:pt>
                <c:pt idx="33">
                  <c:v>42333</c:v>
                </c:pt>
                <c:pt idx="34">
                  <c:v>42334</c:v>
                </c:pt>
                <c:pt idx="35">
                  <c:v>42335</c:v>
                </c:pt>
                <c:pt idx="36">
                  <c:v>42336</c:v>
                </c:pt>
                <c:pt idx="37">
                  <c:v>42337</c:v>
                </c:pt>
                <c:pt idx="38">
                  <c:v>42338</c:v>
                </c:pt>
                <c:pt idx="39">
                  <c:v>42339</c:v>
                </c:pt>
                <c:pt idx="40">
                  <c:v>42340</c:v>
                </c:pt>
                <c:pt idx="41">
                  <c:v>42341</c:v>
                </c:pt>
                <c:pt idx="42">
                  <c:v>42342</c:v>
                </c:pt>
                <c:pt idx="43">
                  <c:v>42343</c:v>
                </c:pt>
                <c:pt idx="44">
                  <c:v>42344</c:v>
                </c:pt>
                <c:pt idx="45">
                  <c:v>42345</c:v>
                </c:pt>
                <c:pt idx="46">
                  <c:v>42346</c:v>
                </c:pt>
                <c:pt idx="47">
                  <c:v>42347</c:v>
                </c:pt>
                <c:pt idx="48">
                  <c:v>42348</c:v>
                </c:pt>
                <c:pt idx="49">
                  <c:v>42349</c:v>
                </c:pt>
                <c:pt idx="50">
                  <c:v>42350</c:v>
                </c:pt>
                <c:pt idx="51">
                  <c:v>42351</c:v>
                </c:pt>
                <c:pt idx="52">
                  <c:v>42352</c:v>
                </c:pt>
                <c:pt idx="53">
                  <c:v>42353</c:v>
                </c:pt>
                <c:pt idx="54">
                  <c:v>42354</c:v>
                </c:pt>
                <c:pt idx="55">
                  <c:v>42355</c:v>
                </c:pt>
                <c:pt idx="56">
                  <c:v>42356</c:v>
                </c:pt>
                <c:pt idx="57">
                  <c:v>42357</c:v>
                </c:pt>
                <c:pt idx="58">
                  <c:v>42358</c:v>
                </c:pt>
                <c:pt idx="59">
                  <c:v>42359</c:v>
                </c:pt>
                <c:pt idx="60">
                  <c:v>42360</c:v>
                </c:pt>
                <c:pt idx="61">
                  <c:v>42361</c:v>
                </c:pt>
                <c:pt idx="62">
                  <c:v>42362</c:v>
                </c:pt>
                <c:pt idx="63">
                  <c:v>42363</c:v>
                </c:pt>
                <c:pt idx="64">
                  <c:v>42364</c:v>
                </c:pt>
                <c:pt idx="65">
                  <c:v>42365</c:v>
                </c:pt>
                <c:pt idx="66">
                  <c:v>42366</c:v>
                </c:pt>
                <c:pt idx="67">
                  <c:v>42367</c:v>
                </c:pt>
                <c:pt idx="68">
                  <c:v>42368</c:v>
                </c:pt>
                <c:pt idx="69">
                  <c:v>42369</c:v>
                </c:pt>
                <c:pt idx="70">
                  <c:v>42370</c:v>
                </c:pt>
                <c:pt idx="71">
                  <c:v>42371</c:v>
                </c:pt>
                <c:pt idx="72">
                  <c:v>42372</c:v>
                </c:pt>
                <c:pt idx="73">
                  <c:v>42373</c:v>
                </c:pt>
                <c:pt idx="74">
                  <c:v>42374</c:v>
                </c:pt>
                <c:pt idx="75">
                  <c:v>42375</c:v>
                </c:pt>
                <c:pt idx="76">
                  <c:v>42376</c:v>
                </c:pt>
                <c:pt idx="77">
                  <c:v>42377</c:v>
                </c:pt>
                <c:pt idx="78">
                  <c:v>42378</c:v>
                </c:pt>
                <c:pt idx="79">
                  <c:v>42379</c:v>
                </c:pt>
                <c:pt idx="80">
                  <c:v>42380</c:v>
                </c:pt>
                <c:pt idx="81">
                  <c:v>42381</c:v>
                </c:pt>
                <c:pt idx="82">
                  <c:v>42382</c:v>
                </c:pt>
                <c:pt idx="83">
                  <c:v>42383</c:v>
                </c:pt>
                <c:pt idx="84">
                  <c:v>42384</c:v>
                </c:pt>
                <c:pt idx="85">
                  <c:v>42385</c:v>
                </c:pt>
                <c:pt idx="86">
                  <c:v>42386</c:v>
                </c:pt>
                <c:pt idx="87">
                  <c:v>42387</c:v>
                </c:pt>
                <c:pt idx="88">
                  <c:v>42388</c:v>
                </c:pt>
                <c:pt idx="89">
                  <c:v>42389</c:v>
                </c:pt>
                <c:pt idx="90">
                  <c:v>42390</c:v>
                </c:pt>
                <c:pt idx="91">
                  <c:v>42391</c:v>
                </c:pt>
                <c:pt idx="92">
                  <c:v>42392</c:v>
                </c:pt>
                <c:pt idx="93">
                  <c:v>42393</c:v>
                </c:pt>
                <c:pt idx="94">
                  <c:v>42394</c:v>
                </c:pt>
                <c:pt idx="95">
                  <c:v>42395</c:v>
                </c:pt>
                <c:pt idx="96">
                  <c:v>42396</c:v>
                </c:pt>
                <c:pt idx="97">
                  <c:v>42397</c:v>
                </c:pt>
                <c:pt idx="98">
                  <c:v>42398</c:v>
                </c:pt>
                <c:pt idx="99">
                  <c:v>42399</c:v>
                </c:pt>
                <c:pt idx="100">
                  <c:v>42400</c:v>
                </c:pt>
                <c:pt idx="101">
                  <c:v>42401</c:v>
                </c:pt>
                <c:pt idx="102">
                  <c:v>42402</c:v>
                </c:pt>
                <c:pt idx="103">
                  <c:v>42403</c:v>
                </c:pt>
                <c:pt idx="104">
                  <c:v>42404</c:v>
                </c:pt>
                <c:pt idx="105">
                  <c:v>42405</c:v>
                </c:pt>
                <c:pt idx="106">
                  <c:v>42406</c:v>
                </c:pt>
                <c:pt idx="107">
                  <c:v>42407</c:v>
                </c:pt>
                <c:pt idx="108">
                  <c:v>42408</c:v>
                </c:pt>
                <c:pt idx="109">
                  <c:v>42409</c:v>
                </c:pt>
                <c:pt idx="110">
                  <c:v>42410</c:v>
                </c:pt>
                <c:pt idx="111">
                  <c:v>42411</c:v>
                </c:pt>
              </c:numCache>
            </c:numRef>
          </c:xVal>
          <c:yVal>
            <c:numRef>
              <c:f>'KP HiLo'!$K$3:$K$114</c:f>
              <c:numCache>
                <c:formatCode>General</c:formatCode>
                <c:ptCount val="112"/>
                <c:pt idx="0">
                  <c:v>93.4</c:v>
                </c:pt>
                <c:pt idx="1">
                  <c:v>92.4</c:v>
                </c:pt>
                <c:pt idx="2">
                  <c:v>89</c:v>
                </c:pt>
                <c:pt idx="3">
                  <c:v>87.5</c:v>
                </c:pt>
                <c:pt idx="4">
                  <c:v>86.7</c:v>
                </c:pt>
                <c:pt idx="5" formatCode="0.0">
                  <c:v>80.599999999999994</c:v>
                </c:pt>
                <c:pt idx="6">
                  <c:v>80.599999999999994</c:v>
                </c:pt>
                <c:pt idx="7">
                  <c:v>80.2</c:v>
                </c:pt>
                <c:pt idx="8">
                  <c:v>80.5</c:v>
                </c:pt>
                <c:pt idx="9">
                  <c:v>81.199999999999804</c:v>
                </c:pt>
                <c:pt idx="10">
                  <c:v>81.099999999999795</c:v>
                </c:pt>
                <c:pt idx="11">
                  <c:v>80.999999999999901</c:v>
                </c:pt>
                <c:pt idx="12">
                  <c:v>81.999999999999901</c:v>
                </c:pt>
                <c:pt idx="13">
                  <c:v>81.400000000000006</c:v>
                </c:pt>
                <c:pt idx="14">
                  <c:v>83.2</c:v>
                </c:pt>
                <c:pt idx="15">
                  <c:v>83.499999999999901</c:v>
                </c:pt>
                <c:pt idx="16">
                  <c:v>83.499999999999901</c:v>
                </c:pt>
                <c:pt idx="17">
                  <c:v>83.399999999999906</c:v>
                </c:pt>
                <c:pt idx="18">
                  <c:v>83.299999999999898</c:v>
                </c:pt>
                <c:pt idx="19">
                  <c:v>83.199999999999903</c:v>
                </c:pt>
                <c:pt idx="20">
                  <c:v>82.899999999999906</c:v>
                </c:pt>
                <c:pt idx="21">
                  <c:v>82.6</c:v>
                </c:pt>
                <c:pt idx="22">
                  <c:v>81.799999999999898</c:v>
                </c:pt>
                <c:pt idx="23">
                  <c:v>81.099999999999994</c:v>
                </c:pt>
                <c:pt idx="24">
                  <c:v>80.7</c:v>
                </c:pt>
                <c:pt idx="25">
                  <c:v>80.400000000000006</c:v>
                </c:pt>
                <c:pt idx="26">
                  <c:v>80.099999999999994</c:v>
                </c:pt>
                <c:pt idx="27">
                  <c:v>79.600000000000094</c:v>
                </c:pt>
                <c:pt idx="28">
                  <c:v>79.099999999999994</c:v>
                </c:pt>
                <c:pt idx="29">
                  <c:v>78.600000000000094</c:v>
                </c:pt>
                <c:pt idx="30">
                  <c:v>78.099999999999994</c:v>
                </c:pt>
                <c:pt idx="31">
                  <c:v>77.8</c:v>
                </c:pt>
                <c:pt idx="32">
                  <c:v>77.5</c:v>
                </c:pt>
                <c:pt idx="33">
                  <c:v>77.2</c:v>
                </c:pt>
                <c:pt idx="34">
                  <c:v>76.8</c:v>
                </c:pt>
                <c:pt idx="35">
                  <c:v>76.400000000000006</c:v>
                </c:pt>
                <c:pt idx="36">
                  <c:v>75.700000000000102</c:v>
                </c:pt>
                <c:pt idx="37">
                  <c:v>74.999999999999901</c:v>
                </c:pt>
                <c:pt idx="38">
                  <c:v>74.199999999999903</c:v>
                </c:pt>
                <c:pt idx="39">
                  <c:v>73.400000000000006</c:v>
                </c:pt>
                <c:pt idx="40">
                  <c:v>72.700000000000102</c:v>
                </c:pt>
                <c:pt idx="41">
                  <c:v>72.000000000000099</c:v>
                </c:pt>
                <c:pt idx="42">
                  <c:v>71.2</c:v>
                </c:pt>
                <c:pt idx="43">
                  <c:v>70.400000000000105</c:v>
                </c:pt>
                <c:pt idx="44">
                  <c:v>69.600000000000094</c:v>
                </c:pt>
                <c:pt idx="45">
                  <c:v>68.900000000000006</c:v>
                </c:pt>
                <c:pt idx="46">
                  <c:v>68.2</c:v>
                </c:pt>
                <c:pt idx="47">
                  <c:v>67.500000000000099</c:v>
                </c:pt>
                <c:pt idx="48">
                  <c:v>66.900000000000006</c:v>
                </c:pt>
                <c:pt idx="49">
                  <c:v>66.3</c:v>
                </c:pt>
                <c:pt idx="50">
                  <c:v>65.700000000000102</c:v>
                </c:pt>
                <c:pt idx="51">
                  <c:v>65.100000000000094</c:v>
                </c:pt>
                <c:pt idx="52">
                  <c:v>64.500000000000099</c:v>
                </c:pt>
                <c:pt idx="53">
                  <c:v>63.900000000000198</c:v>
                </c:pt>
                <c:pt idx="54">
                  <c:v>63.3</c:v>
                </c:pt>
                <c:pt idx="55">
                  <c:v>62.7</c:v>
                </c:pt>
                <c:pt idx="56">
                  <c:v>61.6</c:v>
                </c:pt>
                <c:pt idx="57">
                  <c:v>60.4</c:v>
                </c:pt>
                <c:pt idx="58">
                  <c:v>59.3</c:v>
                </c:pt>
                <c:pt idx="59">
                  <c:v>58.2</c:v>
                </c:pt>
                <c:pt idx="60">
                  <c:v>57</c:v>
                </c:pt>
                <c:pt idx="61">
                  <c:v>56.2</c:v>
                </c:pt>
                <c:pt idx="62">
                  <c:v>55.4</c:v>
                </c:pt>
                <c:pt idx="63">
                  <c:v>54.6</c:v>
                </c:pt>
                <c:pt idx="64">
                  <c:v>53.8</c:v>
                </c:pt>
                <c:pt idx="65">
                  <c:v>53</c:v>
                </c:pt>
                <c:pt idx="66">
                  <c:v>52.1</c:v>
                </c:pt>
                <c:pt idx="67">
                  <c:v>51.3</c:v>
                </c:pt>
                <c:pt idx="68">
                  <c:v>50.5</c:v>
                </c:pt>
                <c:pt idx="69">
                  <c:v>49.7</c:v>
                </c:pt>
                <c:pt idx="70">
                  <c:v>48.9</c:v>
                </c:pt>
                <c:pt idx="71">
                  <c:v>48.1</c:v>
                </c:pt>
                <c:pt idx="72">
                  <c:v>47.2</c:v>
                </c:pt>
                <c:pt idx="73">
                  <c:v>46.4</c:v>
                </c:pt>
                <c:pt idx="74">
                  <c:v>45.6</c:v>
                </c:pt>
                <c:pt idx="75">
                  <c:v>44.8</c:v>
                </c:pt>
                <c:pt idx="76">
                  <c:v>44</c:v>
                </c:pt>
                <c:pt idx="77">
                  <c:v>43.2</c:v>
                </c:pt>
                <c:pt idx="78">
                  <c:v>42.4</c:v>
                </c:pt>
                <c:pt idx="79">
                  <c:v>41.5</c:v>
                </c:pt>
                <c:pt idx="80">
                  <c:v>41</c:v>
                </c:pt>
                <c:pt idx="81">
                  <c:v>40.4</c:v>
                </c:pt>
                <c:pt idx="82">
                  <c:v>39.799999999999997</c:v>
                </c:pt>
                <c:pt idx="83">
                  <c:v>39.200000000000003</c:v>
                </c:pt>
                <c:pt idx="84">
                  <c:v>38.700000000000003</c:v>
                </c:pt>
                <c:pt idx="85">
                  <c:v>38.1</c:v>
                </c:pt>
                <c:pt idx="86">
                  <c:v>37.5</c:v>
                </c:pt>
                <c:pt idx="87">
                  <c:v>36.9</c:v>
                </c:pt>
                <c:pt idx="88">
                  <c:v>36.299999999999997</c:v>
                </c:pt>
                <c:pt idx="89">
                  <c:v>35.700000000000003</c:v>
                </c:pt>
                <c:pt idx="90">
                  <c:v>35.1</c:v>
                </c:pt>
                <c:pt idx="91">
                  <c:v>34.6</c:v>
                </c:pt>
                <c:pt idx="92">
                  <c:v>34</c:v>
                </c:pt>
                <c:pt idx="93">
                  <c:v>33.799999999999997</c:v>
                </c:pt>
                <c:pt idx="94">
                  <c:v>33.5</c:v>
                </c:pt>
                <c:pt idx="95">
                  <c:v>33.299999999999997</c:v>
                </c:pt>
                <c:pt idx="96">
                  <c:v>33</c:v>
                </c:pt>
                <c:pt idx="97">
                  <c:v>32.799999999999997</c:v>
                </c:pt>
                <c:pt idx="98">
                  <c:v>32.6</c:v>
                </c:pt>
                <c:pt idx="99">
                  <c:v>32.4</c:v>
                </c:pt>
                <c:pt idx="100">
                  <c:v>32.1</c:v>
                </c:pt>
                <c:pt idx="101">
                  <c:v>31.9</c:v>
                </c:pt>
                <c:pt idx="102">
                  <c:v>31.7</c:v>
                </c:pt>
                <c:pt idx="103">
                  <c:v>31.6</c:v>
                </c:pt>
                <c:pt idx="104">
                  <c:v>31.3</c:v>
                </c:pt>
                <c:pt idx="105">
                  <c:v>31.2</c:v>
                </c:pt>
                <c:pt idx="106">
                  <c:v>31.1</c:v>
                </c:pt>
                <c:pt idx="107">
                  <c:v>31</c:v>
                </c:pt>
                <c:pt idx="108">
                  <c:v>30.8</c:v>
                </c:pt>
                <c:pt idx="109">
                  <c:v>30.7</c:v>
                </c:pt>
                <c:pt idx="110">
                  <c:v>30.5</c:v>
                </c:pt>
                <c:pt idx="111">
                  <c:v>31.1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D5A-4694-8FB4-03D44BD428F5}"/>
            </c:ext>
          </c:extLst>
        </c:ser>
        <c:ser>
          <c:idx val="1"/>
          <c:order val="1"/>
          <c:tx>
            <c:v>Estimate for New Pipe</c:v>
          </c:tx>
          <c:spPr>
            <a:ln w="25400" cap="rnd">
              <a:noFill/>
              <a:round/>
            </a:ln>
            <a:effectLst/>
          </c:spPr>
          <c:marker>
            <c:symbol val="dot"/>
            <c:size val="10"/>
            <c:spPr>
              <a:solidFill>
                <a:srgbClr val="92D050"/>
              </a:solidFill>
              <a:ln w="15875">
                <a:solidFill>
                  <a:schemeClr val="accent6"/>
                </a:solidFill>
              </a:ln>
              <a:effectLst/>
            </c:spPr>
          </c:marker>
          <c:xVal>
            <c:numRef>
              <c:f>'KP HiLo'!$I$3:$I$114</c:f>
              <c:numCache>
                <c:formatCode>d\-mmm\-yy</c:formatCode>
                <c:ptCount val="112"/>
                <c:pt idx="0">
                  <c:v>42300</c:v>
                </c:pt>
                <c:pt idx="1">
                  <c:v>42301</c:v>
                </c:pt>
                <c:pt idx="2">
                  <c:v>42302</c:v>
                </c:pt>
                <c:pt idx="3">
                  <c:v>42303</c:v>
                </c:pt>
                <c:pt idx="4">
                  <c:v>42304</c:v>
                </c:pt>
                <c:pt idx="5">
                  <c:v>42305</c:v>
                </c:pt>
                <c:pt idx="6">
                  <c:v>42306</c:v>
                </c:pt>
                <c:pt idx="7">
                  <c:v>42307</c:v>
                </c:pt>
                <c:pt idx="8">
                  <c:v>42308</c:v>
                </c:pt>
                <c:pt idx="9">
                  <c:v>42309</c:v>
                </c:pt>
                <c:pt idx="10">
                  <c:v>42310</c:v>
                </c:pt>
                <c:pt idx="11">
                  <c:v>42311</c:v>
                </c:pt>
                <c:pt idx="12">
                  <c:v>42312</c:v>
                </c:pt>
                <c:pt idx="13">
                  <c:v>42313</c:v>
                </c:pt>
                <c:pt idx="14">
                  <c:v>42314</c:v>
                </c:pt>
                <c:pt idx="15">
                  <c:v>42315</c:v>
                </c:pt>
                <c:pt idx="16">
                  <c:v>42316</c:v>
                </c:pt>
                <c:pt idx="17">
                  <c:v>42317</c:v>
                </c:pt>
                <c:pt idx="18">
                  <c:v>42318</c:v>
                </c:pt>
                <c:pt idx="19">
                  <c:v>42319</c:v>
                </c:pt>
                <c:pt idx="20">
                  <c:v>42320</c:v>
                </c:pt>
                <c:pt idx="21">
                  <c:v>42321</c:v>
                </c:pt>
                <c:pt idx="22">
                  <c:v>42322</c:v>
                </c:pt>
                <c:pt idx="23">
                  <c:v>42323</c:v>
                </c:pt>
                <c:pt idx="24">
                  <c:v>42324</c:v>
                </c:pt>
                <c:pt idx="25">
                  <c:v>42325</c:v>
                </c:pt>
                <c:pt idx="26">
                  <c:v>42326</c:v>
                </c:pt>
                <c:pt idx="27">
                  <c:v>42327</c:v>
                </c:pt>
                <c:pt idx="28">
                  <c:v>42328</c:v>
                </c:pt>
                <c:pt idx="29">
                  <c:v>42329</c:v>
                </c:pt>
                <c:pt idx="30">
                  <c:v>42330</c:v>
                </c:pt>
                <c:pt idx="31">
                  <c:v>42331</c:v>
                </c:pt>
                <c:pt idx="32">
                  <c:v>42332</c:v>
                </c:pt>
                <c:pt idx="33">
                  <c:v>42333</c:v>
                </c:pt>
                <c:pt idx="34">
                  <c:v>42334</c:v>
                </c:pt>
                <c:pt idx="35">
                  <c:v>42335</c:v>
                </c:pt>
                <c:pt idx="36">
                  <c:v>42336</c:v>
                </c:pt>
                <c:pt idx="37">
                  <c:v>42337</c:v>
                </c:pt>
                <c:pt idx="38">
                  <c:v>42338</c:v>
                </c:pt>
                <c:pt idx="39">
                  <c:v>42339</c:v>
                </c:pt>
                <c:pt idx="40">
                  <c:v>42340</c:v>
                </c:pt>
                <c:pt idx="41">
                  <c:v>42341</c:v>
                </c:pt>
                <c:pt idx="42">
                  <c:v>42342</c:v>
                </c:pt>
                <c:pt idx="43">
                  <c:v>42343</c:v>
                </c:pt>
                <c:pt idx="44">
                  <c:v>42344</c:v>
                </c:pt>
                <c:pt idx="45">
                  <c:v>42345</c:v>
                </c:pt>
                <c:pt idx="46">
                  <c:v>42346</c:v>
                </c:pt>
                <c:pt idx="47">
                  <c:v>42347</c:v>
                </c:pt>
                <c:pt idx="48">
                  <c:v>42348</c:v>
                </c:pt>
                <c:pt idx="49">
                  <c:v>42349</c:v>
                </c:pt>
                <c:pt idx="50">
                  <c:v>42350</c:v>
                </c:pt>
                <c:pt idx="51">
                  <c:v>42351</c:v>
                </c:pt>
                <c:pt idx="52">
                  <c:v>42352</c:v>
                </c:pt>
                <c:pt idx="53">
                  <c:v>42353</c:v>
                </c:pt>
                <c:pt idx="54">
                  <c:v>42354</c:v>
                </c:pt>
                <c:pt idx="55">
                  <c:v>42355</c:v>
                </c:pt>
                <c:pt idx="56">
                  <c:v>42356</c:v>
                </c:pt>
                <c:pt idx="57">
                  <c:v>42357</c:v>
                </c:pt>
                <c:pt idx="58">
                  <c:v>42358</c:v>
                </c:pt>
                <c:pt idx="59">
                  <c:v>42359</c:v>
                </c:pt>
                <c:pt idx="60">
                  <c:v>42360</c:v>
                </c:pt>
                <c:pt idx="61">
                  <c:v>42361</c:v>
                </c:pt>
                <c:pt idx="62">
                  <c:v>42362</c:v>
                </c:pt>
                <c:pt idx="63">
                  <c:v>42363</c:v>
                </c:pt>
                <c:pt idx="64">
                  <c:v>42364</c:v>
                </c:pt>
                <c:pt idx="65">
                  <c:v>42365</c:v>
                </c:pt>
                <c:pt idx="66">
                  <c:v>42366</c:v>
                </c:pt>
                <c:pt idx="67">
                  <c:v>42367</c:v>
                </c:pt>
                <c:pt idx="68">
                  <c:v>42368</c:v>
                </c:pt>
                <c:pt idx="69">
                  <c:v>42369</c:v>
                </c:pt>
                <c:pt idx="70">
                  <c:v>42370</c:v>
                </c:pt>
                <c:pt idx="71">
                  <c:v>42371</c:v>
                </c:pt>
                <c:pt idx="72">
                  <c:v>42372</c:v>
                </c:pt>
                <c:pt idx="73">
                  <c:v>42373</c:v>
                </c:pt>
                <c:pt idx="74">
                  <c:v>42374</c:v>
                </c:pt>
                <c:pt idx="75">
                  <c:v>42375</c:v>
                </c:pt>
                <c:pt idx="76">
                  <c:v>42376</c:v>
                </c:pt>
                <c:pt idx="77">
                  <c:v>42377</c:v>
                </c:pt>
                <c:pt idx="78">
                  <c:v>42378</c:v>
                </c:pt>
                <c:pt idx="79">
                  <c:v>42379</c:v>
                </c:pt>
                <c:pt idx="80">
                  <c:v>42380</c:v>
                </c:pt>
                <c:pt idx="81">
                  <c:v>42381</c:v>
                </c:pt>
                <c:pt idx="82">
                  <c:v>42382</c:v>
                </c:pt>
                <c:pt idx="83">
                  <c:v>42383</c:v>
                </c:pt>
                <c:pt idx="84">
                  <c:v>42384</c:v>
                </c:pt>
                <c:pt idx="85">
                  <c:v>42385</c:v>
                </c:pt>
                <c:pt idx="86">
                  <c:v>42386</c:v>
                </c:pt>
                <c:pt idx="87">
                  <c:v>42387</c:v>
                </c:pt>
                <c:pt idx="88">
                  <c:v>42388</c:v>
                </c:pt>
                <c:pt idx="89">
                  <c:v>42389</c:v>
                </c:pt>
                <c:pt idx="90">
                  <c:v>42390</c:v>
                </c:pt>
                <c:pt idx="91">
                  <c:v>42391</c:v>
                </c:pt>
                <c:pt idx="92">
                  <c:v>42392</c:v>
                </c:pt>
                <c:pt idx="93">
                  <c:v>42393</c:v>
                </c:pt>
                <c:pt idx="94">
                  <c:v>42394</c:v>
                </c:pt>
                <c:pt idx="95">
                  <c:v>42395</c:v>
                </c:pt>
                <c:pt idx="96">
                  <c:v>42396</c:v>
                </c:pt>
                <c:pt idx="97">
                  <c:v>42397</c:v>
                </c:pt>
                <c:pt idx="98">
                  <c:v>42398</c:v>
                </c:pt>
                <c:pt idx="99">
                  <c:v>42399</c:v>
                </c:pt>
                <c:pt idx="100">
                  <c:v>42400</c:v>
                </c:pt>
                <c:pt idx="101">
                  <c:v>42401</c:v>
                </c:pt>
                <c:pt idx="102">
                  <c:v>42402</c:v>
                </c:pt>
                <c:pt idx="103">
                  <c:v>42403</c:v>
                </c:pt>
                <c:pt idx="104">
                  <c:v>42404</c:v>
                </c:pt>
                <c:pt idx="105">
                  <c:v>42405</c:v>
                </c:pt>
                <c:pt idx="106">
                  <c:v>42406</c:v>
                </c:pt>
                <c:pt idx="107">
                  <c:v>42407</c:v>
                </c:pt>
                <c:pt idx="108">
                  <c:v>42408</c:v>
                </c:pt>
                <c:pt idx="109">
                  <c:v>42409</c:v>
                </c:pt>
                <c:pt idx="110">
                  <c:v>42410</c:v>
                </c:pt>
                <c:pt idx="111">
                  <c:v>42411</c:v>
                </c:pt>
              </c:numCache>
            </c:numRef>
          </c:xVal>
          <c:yVal>
            <c:numRef>
              <c:f>'KP HiLo'!$L$3:$L$114</c:f>
              <c:numCache>
                <c:formatCode>0.0</c:formatCode>
                <c:ptCount val="112"/>
                <c:pt idx="0">
                  <c:v>102.38666780000001</c:v>
                </c:pt>
                <c:pt idx="1">
                  <c:v>101.29201903128001</c:v>
                </c:pt>
                <c:pt idx="2">
                  <c:v>97.565976307200003</c:v>
                </c:pt>
                <c:pt idx="3">
                  <c:v>95.922387557499988</c:v>
                </c:pt>
                <c:pt idx="4">
                  <c:v>95.045808863040008</c:v>
                </c:pt>
                <c:pt idx="5">
                  <c:v>88.358438259519986</c:v>
                </c:pt>
                <c:pt idx="6">
                  <c:v>88.358438259519986</c:v>
                </c:pt>
                <c:pt idx="7">
                  <c:v>87.919361782760006</c:v>
                </c:pt>
                <c:pt idx="8">
                  <c:v>88.247338418399991</c:v>
                </c:pt>
                <c:pt idx="9">
                  <c:v>89.013473589039791</c:v>
                </c:pt>
                <c:pt idx="10">
                  <c:v>88.902293623999782</c:v>
                </c:pt>
                <c:pt idx="11">
                  <c:v>88.790791912199879</c:v>
                </c:pt>
                <c:pt idx="12">
                  <c:v>89.884740569599884</c:v>
                </c:pt>
                <c:pt idx="13">
                  <c:v>89.224502537720014</c:v>
                </c:pt>
                <c:pt idx="14">
                  <c:v>91.194590423039998</c:v>
                </c:pt>
                <c:pt idx="15">
                  <c:v>91.520135337499894</c:v>
                </c:pt>
                <c:pt idx="16">
                  <c:v>91.516517967199889</c:v>
                </c:pt>
                <c:pt idx="17">
                  <c:v>91.402969074119895</c:v>
                </c:pt>
                <c:pt idx="18">
                  <c:v>91.289094816639903</c:v>
                </c:pt>
                <c:pt idx="19">
                  <c:v>91.174896400639895</c:v>
                </c:pt>
                <c:pt idx="20">
                  <c:v>90.841216487999887</c:v>
                </c:pt>
                <c:pt idx="21">
                  <c:v>90.507240196519987</c:v>
                </c:pt>
                <c:pt idx="22">
                  <c:v>89.625140213439877</c:v>
                </c:pt>
                <c:pt idx="23">
                  <c:v>88.852381585979998</c:v>
                </c:pt>
                <c:pt idx="24">
                  <c:v>88.408054302240018</c:v>
                </c:pt>
                <c:pt idx="25">
                  <c:v>88.073008170000008</c:v>
                </c:pt>
                <c:pt idx="26">
                  <c:v>87.737687766719986</c:v>
                </c:pt>
                <c:pt idx="27">
                  <c:v>87.183043836080103</c:v>
                </c:pt>
                <c:pt idx="28">
                  <c:v>86.628169492479998</c:v>
                </c:pt>
                <c:pt idx="29">
                  <c:v>86.073070765320111</c:v>
                </c:pt>
                <c:pt idx="30">
                  <c:v>85.517753683999999</c:v>
                </c:pt>
                <c:pt idx="31">
                  <c:v>85.181199082759989</c:v>
                </c:pt>
                <c:pt idx="32">
                  <c:v>84.844395132000002</c:v>
                </c:pt>
                <c:pt idx="33">
                  <c:v>84.507345449360017</c:v>
                </c:pt>
                <c:pt idx="34">
                  <c:v>84.060599746559987</c:v>
                </c:pt>
                <c:pt idx="35">
                  <c:v>83.613639486000011</c:v>
                </c:pt>
                <c:pt idx="36">
                  <c:v>82.838180795840103</c:v>
                </c:pt>
                <c:pt idx="37">
                  <c:v>82.062593834999902</c:v>
                </c:pt>
                <c:pt idx="38">
                  <c:v>81.177483428159903</c:v>
                </c:pt>
                <c:pt idx="39">
                  <c:v>80.292288787480004</c:v>
                </c:pt>
                <c:pt idx="40">
                  <c:v>79.516395620000111</c:v>
                </c:pt>
                <c:pt idx="41">
                  <c:v>78.740408750400121</c:v>
                </c:pt>
                <c:pt idx="42">
                  <c:v>77.854989724160006</c:v>
                </c:pt>
                <c:pt idx="43">
                  <c:v>76.969524248320113</c:v>
                </c:pt>
                <c:pt idx="44">
                  <c:v>76.084021969920101</c:v>
                </c:pt>
                <c:pt idx="45">
                  <c:v>75.307792670500007</c:v>
                </c:pt>
                <c:pt idx="46">
                  <c:v>74.531513080640011</c:v>
                </c:pt>
                <c:pt idx="47">
                  <c:v>73.755191641500105</c:v>
                </c:pt>
                <c:pt idx="48">
                  <c:v>73.088086549920007</c:v>
                </c:pt>
                <c:pt idx="49">
                  <c:v>72.420921297659987</c:v>
                </c:pt>
                <c:pt idx="50">
                  <c:v>71.753703120000111</c:v>
                </c:pt>
                <c:pt idx="51">
                  <c:v>71.086439252220103</c:v>
                </c:pt>
                <c:pt idx="52">
                  <c:v>70.419136929600114</c:v>
                </c:pt>
                <c:pt idx="53">
                  <c:v>69.75180338742021</c:v>
                </c:pt>
                <c:pt idx="54">
                  <c:v>69.084445860959988</c:v>
                </c:pt>
                <c:pt idx="55">
                  <c:v>68.417071585499997</c:v>
                </c:pt>
                <c:pt idx="56">
                  <c:v>67.204199166720002</c:v>
                </c:pt>
                <c:pt idx="57">
                  <c:v>65.88245568152</c:v>
                </c:pt>
                <c:pt idx="58">
                  <c:v>64.670029435839993</c:v>
                </c:pt>
                <c:pt idx="59">
                  <c:v>63.457835968440008</c:v>
                </c:pt>
                <c:pt idx="60">
                  <c:v>62.136876480000005</c:v>
                </c:pt>
                <c:pt idx="61">
                  <c:v>61.252179714440011</c:v>
                </c:pt>
                <c:pt idx="62">
                  <c:v>60.367618989119997</c:v>
                </c:pt>
                <c:pt idx="63">
                  <c:v>59.48320395108</c:v>
                </c:pt>
                <c:pt idx="64">
                  <c:v>58.598944247359995</c:v>
                </c:pt>
                <c:pt idx="65">
                  <c:v>57.714849525000005</c:v>
                </c:pt>
                <c:pt idx="66">
                  <c:v>56.722057918720004</c:v>
                </c:pt>
                <c:pt idx="67">
                  <c:v>55.838346932340002</c:v>
                </c:pt>
                <c:pt idx="68">
                  <c:v>54.954830270399995</c:v>
                </c:pt>
                <c:pt idx="69">
                  <c:v>54.071517579940007</c:v>
                </c:pt>
                <c:pt idx="70">
                  <c:v>53.188418507999998</c:v>
                </c:pt>
                <c:pt idx="71">
                  <c:v>52.305542701619999</c:v>
                </c:pt>
                <c:pt idx="72">
                  <c:v>51.314183317759998</c:v>
                </c:pt>
                <c:pt idx="73">
                  <c:v>50.431810227519996</c:v>
                </c:pt>
                <c:pt idx="74">
                  <c:v>49.549689745920006</c:v>
                </c:pt>
                <c:pt idx="75">
                  <c:v>48.667831519999993</c:v>
                </c:pt>
                <c:pt idx="76">
                  <c:v>47.786245196799996</c:v>
                </c:pt>
                <c:pt idx="77">
                  <c:v>46.904940423359996</c:v>
                </c:pt>
                <c:pt idx="78">
                  <c:v>46.023926846719995</c:v>
                </c:pt>
                <c:pt idx="79">
                  <c:v>45.034696772299995</c:v>
                </c:pt>
                <c:pt idx="80">
                  <c:v>44.479786440000005</c:v>
                </c:pt>
                <c:pt idx="81">
                  <c:v>43.816557065679994</c:v>
                </c:pt>
                <c:pt idx="82">
                  <c:v>43.153533226239993</c:v>
                </c:pt>
                <c:pt idx="83">
                  <c:v>42.490722156959997</c:v>
                </c:pt>
                <c:pt idx="84">
                  <c:v>41.93649412704</c:v>
                </c:pt>
                <c:pt idx="85">
                  <c:v>41.274098236500002</c:v>
                </c:pt>
                <c:pt idx="86">
                  <c:v>40.611936419999999</c:v>
                </c:pt>
                <c:pt idx="87">
                  <c:v>39.95001591282</c:v>
                </c:pt>
                <c:pt idx="88">
                  <c:v>39.288343950239998</c:v>
                </c:pt>
                <c:pt idx="89">
                  <c:v>38.626927767540003</c:v>
                </c:pt>
                <c:pt idx="90">
                  <c:v>37.965774600000003</c:v>
                </c:pt>
                <c:pt idx="91">
                  <c:v>37.41302180372</c:v>
                </c:pt>
                <c:pt idx="92">
                  <c:v>36.752381491199998</c:v>
                </c:pt>
                <c:pt idx="93">
                  <c:v>36.524265324040002</c:v>
                </c:pt>
                <c:pt idx="94">
                  <c:v>36.188130959200002</c:v>
                </c:pt>
                <c:pt idx="95">
                  <c:v>35.960065438499996</c:v>
                </c:pt>
                <c:pt idx="96">
                  <c:v>35.624059521599996</c:v>
                </c:pt>
                <c:pt idx="97">
                  <c:v>35.396055902240001</c:v>
                </c:pt>
                <c:pt idx="98">
                  <c:v>35.168068807680001</c:v>
                </c:pt>
                <c:pt idx="99">
                  <c:v>34.940100649679998</c:v>
                </c:pt>
                <c:pt idx="100">
                  <c:v>34.604352120000001</c:v>
                </c:pt>
                <c:pt idx="101">
                  <c:v>34.376467569179994</c:v>
                </c:pt>
                <c:pt idx="102">
                  <c:v>34.14860959216</c:v>
                </c:pt>
                <c:pt idx="103">
                  <c:v>34.028465618479999</c:v>
                </c:pt>
                <c:pt idx="104">
                  <c:v>33.692983006560006</c:v>
                </c:pt>
                <c:pt idx="105">
                  <c:v>33.572824428000004</c:v>
                </c:pt>
                <c:pt idx="106">
                  <c:v>33.452621053120005</c:v>
                </c:pt>
                <c:pt idx="107">
                  <c:v>33.332374087799998</c:v>
                </c:pt>
                <c:pt idx="108">
                  <c:v>33.10460226304</c:v>
                </c:pt>
                <c:pt idx="109">
                  <c:v>32.98431344894</c:v>
                </c:pt>
                <c:pt idx="110">
                  <c:v>32.756586420000005</c:v>
                </c:pt>
                <c:pt idx="111">
                  <c:v>33.387755067820002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D5A-4694-8FB4-03D44BD428F5}"/>
            </c:ext>
          </c:extLst>
        </c:ser>
        <c:ser>
          <c:idx val="2"/>
          <c:order val="2"/>
          <c:tx>
            <c:v>Estimate for Badly Corroded Pipe</c:v>
          </c:tx>
          <c:spPr>
            <a:ln w="25400" cap="rnd">
              <a:noFill/>
              <a:round/>
            </a:ln>
            <a:effectLst/>
          </c:spPr>
          <c:marker>
            <c:symbol val="dot"/>
            <c:size val="11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'KP HiLo'!$I$3:$I$114</c:f>
              <c:numCache>
                <c:formatCode>d\-mmm\-yy</c:formatCode>
                <c:ptCount val="112"/>
                <c:pt idx="0">
                  <c:v>42300</c:v>
                </c:pt>
                <c:pt idx="1">
                  <c:v>42301</c:v>
                </c:pt>
                <c:pt idx="2">
                  <c:v>42302</c:v>
                </c:pt>
                <c:pt idx="3">
                  <c:v>42303</c:v>
                </c:pt>
                <c:pt idx="4">
                  <c:v>42304</c:v>
                </c:pt>
                <c:pt idx="5">
                  <c:v>42305</c:v>
                </c:pt>
                <c:pt idx="6">
                  <c:v>42306</c:v>
                </c:pt>
                <c:pt idx="7">
                  <c:v>42307</c:v>
                </c:pt>
                <c:pt idx="8">
                  <c:v>42308</c:v>
                </c:pt>
                <c:pt idx="9">
                  <c:v>42309</c:v>
                </c:pt>
                <c:pt idx="10">
                  <c:v>42310</c:v>
                </c:pt>
                <c:pt idx="11">
                  <c:v>42311</c:v>
                </c:pt>
                <c:pt idx="12">
                  <c:v>42312</c:v>
                </c:pt>
                <c:pt idx="13">
                  <c:v>42313</c:v>
                </c:pt>
                <c:pt idx="14">
                  <c:v>42314</c:v>
                </c:pt>
                <c:pt idx="15">
                  <c:v>42315</c:v>
                </c:pt>
                <c:pt idx="16">
                  <c:v>42316</c:v>
                </c:pt>
                <c:pt idx="17">
                  <c:v>42317</c:v>
                </c:pt>
                <c:pt idx="18">
                  <c:v>42318</c:v>
                </c:pt>
                <c:pt idx="19">
                  <c:v>42319</c:v>
                </c:pt>
                <c:pt idx="20">
                  <c:v>42320</c:v>
                </c:pt>
                <c:pt idx="21">
                  <c:v>42321</c:v>
                </c:pt>
                <c:pt idx="22">
                  <c:v>42322</c:v>
                </c:pt>
                <c:pt idx="23">
                  <c:v>42323</c:v>
                </c:pt>
                <c:pt idx="24">
                  <c:v>42324</c:v>
                </c:pt>
                <c:pt idx="25">
                  <c:v>42325</c:v>
                </c:pt>
                <c:pt idx="26">
                  <c:v>42326</c:v>
                </c:pt>
                <c:pt idx="27">
                  <c:v>42327</c:v>
                </c:pt>
                <c:pt idx="28">
                  <c:v>42328</c:v>
                </c:pt>
                <c:pt idx="29">
                  <c:v>42329</c:v>
                </c:pt>
                <c:pt idx="30">
                  <c:v>42330</c:v>
                </c:pt>
                <c:pt idx="31">
                  <c:v>42331</c:v>
                </c:pt>
                <c:pt idx="32">
                  <c:v>42332</c:v>
                </c:pt>
                <c:pt idx="33">
                  <c:v>42333</c:v>
                </c:pt>
                <c:pt idx="34">
                  <c:v>42334</c:v>
                </c:pt>
                <c:pt idx="35">
                  <c:v>42335</c:v>
                </c:pt>
                <c:pt idx="36">
                  <c:v>42336</c:v>
                </c:pt>
                <c:pt idx="37">
                  <c:v>42337</c:v>
                </c:pt>
                <c:pt idx="38">
                  <c:v>42338</c:v>
                </c:pt>
                <c:pt idx="39">
                  <c:v>42339</c:v>
                </c:pt>
                <c:pt idx="40">
                  <c:v>42340</c:v>
                </c:pt>
                <c:pt idx="41">
                  <c:v>42341</c:v>
                </c:pt>
                <c:pt idx="42">
                  <c:v>42342</c:v>
                </c:pt>
                <c:pt idx="43">
                  <c:v>42343</c:v>
                </c:pt>
                <c:pt idx="44">
                  <c:v>42344</c:v>
                </c:pt>
                <c:pt idx="45">
                  <c:v>42345</c:v>
                </c:pt>
                <c:pt idx="46">
                  <c:v>42346</c:v>
                </c:pt>
                <c:pt idx="47">
                  <c:v>42347</c:v>
                </c:pt>
                <c:pt idx="48">
                  <c:v>42348</c:v>
                </c:pt>
                <c:pt idx="49">
                  <c:v>42349</c:v>
                </c:pt>
                <c:pt idx="50">
                  <c:v>42350</c:v>
                </c:pt>
                <c:pt idx="51">
                  <c:v>42351</c:v>
                </c:pt>
                <c:pt idx="52">
                  <c:v>42352</c:v>
                </c:pt>
                <c:pt idx="53">
                  <c:v>42353</c:v>
                </c:pt>
                <c:pt idx="54">
                  <c:v>42354</c:v>
                </c:pt>
                <c:pt idx="55">
                  <c:v>42355</c:v>
                </c:pt>
                <c:pt idx="56">
                  <c:v>42356</c:v>
                </c:pt>
                <c:pt idx="57">
                  <c:v>42357</c:v>
                </c:pt>
                <c:pt idx="58">
                  <c:v>42358</c:v>
                </c:pt>
                <c:pt idx="59">
                  <c:v>42359</c:v>
                </c:pt>
                <c:pt idx="60">
                  <c:v>42360</c:v>
                </c:pt>
                <c:pt idx="61">
                  <c:v>42361</c:v>
                </c:pt>
                <c:pt idx="62">
                  <c:v>42362</c:v>
                </c:pt>
                <c:pt idx="63">
                  <c:v>42363</c:v>
                </c:pt>
                <c:pt idx="64">
                  <c:v>42364</c:v>
                </c:pt>
                <c:pt idx="65">
                  <c:v>42365</c:v>
                </c:pt>
                <c:pt idx="66">
                  <c:v>42366</c:v>
                </c:pt>
                <c:pt idx="67">
                  <c:v>42367</c:v>
                </c:pt>
                <c:pt idx="68">
                  <c:v>42368</c:v>
                </c:pt>
                <c:pt idx="69">
                  <c:v>42369</c:v>
                </c:pt>
                <c:pt idx="70">
                  <c:v>42370</c:v>
                </c:pt>
                <c:pt idx="71">
                  <c:v>42371</c:v>
                </c:pt>
                <c:pt idx="72">
                  <c:v>42372</c:v>
                </c:pt>
                <c:pt idx="73">
                  <c:v>42373</c:v>
                </c:pt>
                <c:pt idx="74">
                  <c:v>42374</c:v>
                </c:pt>
                <c:pt idx="75">
                  <c:v>42375</c:v>
                </c:pt>
                <c:pt idx="76">
                  <c:v>42376</c:v>
                </c:pt>
                <c:pt idx="77">
                  <c:v>42377</c:v>
                </c:pt>
                <c:pt idx="78">
                  <c:v>42378</c:v>
                </c:pt>
                <c:pt idx="79">
                  <c:v>42379</c:v>
                </c:pt>
                <c:pt idx="80">
                  <c:v>42380</c:v>
                </c:pt>
                <c:pt idx="81">
                  <c:v>42381</c:v>
                </c:pt>
                <c:pt idx="82">
                  <c:v>42382</c:v>
                </c:pt>
                <c:pt idx="83">
                  <c:v>42383</c:v>
                </c:pt>
                <c:pt idx="84">
                  <c:v>42384</c:v>
                </c:pt>
                <c:pt idx="85">
                  <c:v>42385</c:v>
                </c:pt>
                <c:pt idx="86">
                  <c:v>42386</c:v>
                </c:pt>
                <c:pt idx="87">
                  <c:v>42387</c:v>
                </c:pt>
                <c:pt idx="88">
                  <c:v>42388</c:v>
                </c:pt>
                <c:pt idx="89">
                  <c:v>42389</c:v>
                </c:pt>
                <c:pt idx="90">
                  <c:v>42390</c:v>
                </c:pt>
                <c:pt idx="91">
                  <c:v>42391</c:v>
                </c:pt>
                <c:pt idx="92">
                  <c:v>42392</c:v>
                </c:pt>
                <c:pt idx="93">
                  <c:v>42393</c:v>
                </c:pt>
                <c:pt idx="94">
                  <c:v>42394</c:v>
                </c:pt>
                <c:pt idx="95">
                  <c:v>42395</c:v>
                </c:pt>
                <c:pt idx="96">
                  <c:v>42396</c:v>
                </c:pt>
                <c:pt idx="97">
                  <c:v>42397</c:v>
                </c:pt>
                <c:pt idx="98">
                  <c:v>42398</c:v>
                </c:pt>
                <c:pt idx="99">
                  <c:v>42399</c:v>
                </c:pt>
                <c:pt idx="100">
                  <c:v>42400</c:v>
                </c:pt>
                <c:pt idx="101">
                  <c:v>42401</c:v>
                </c:pt>
                <c:pt idx="102">
                  <c:v>42402</c:v>
                </c:pt>
                <c:pt idx="103">
                  <c:v>42403</c:v>
                </c:pt>
                <c:pt idx="104">
                  <c:v>42404</c:v>
                </c:pt>
                <c:pt idx="105">
                  <c:v>42405</c:v>
                </c:pt>
                <c:pt idx="106">
                  <c:v>42406</c:v>
                </c:pt>
                <c:pt idx="107">
                  <c:v>42407</c:v>
                </c:pt>
                <c:pt idx="108">
                  <c:v>42408</c:v>
                </c:pt>
                <c:pt idx="109">
                  <c:v>42409</c:v>
                </c:pt>
                <c:pt idx="110">
                  <c:v>42410</c:v>
                </c:pt>
                <c:pt idx="111">
                  <c:v>42411</c:v>
                </c:pt>
              </c:numCache>
            </c:numRef>
          </c:xVal>
          <c:yVal>
            <c:numRef>
              <c:f>'KP HiLo'!$N$3:$N$114</c:f>
              <c:numCache>
                <c:formatCode>0.0</c:formatCode>
                <c:ptCount val="112"/>
                <c:pt idx="0">
                  <c:v>83.094244000000003</c:v>
                </c:pt>
                <c:pt idx="1">
                  <c:v>82.196747204879998</c:v>
                </c:pt>
                <c:pt idx="2">
                  <c:v>79.165153861199997</c:v>
                </c:pt>
                <c:pt idx="3">
                  <c:v>77.824492707499999</c:v>
                </c:pt>
                <c:pt idx="4">
                  <c:v>77.107093689839999</c:v>
                </c:pt>
                <c:pt idx="5">
                  <c:v>71.672517771919999</c:v>
                </c:pt>
                <c:pt idx="6">
                  <c:v>71.672517771919999</c:v>
                </c:pt>
                <c:pt idx="7">
                  <c:v>71.31278214596</c:v>
                </c:pt>
                <c:pt idx="8">
                  <c:v>71.575944266400001</c:v>
                </c:pt>
                <c:pt idx="9">
                  <c:v>72.195184565839824</c:v>
                </c:pt>
                <c:pt idx="10">
                  <c:v>72.10358429899982</c:v>
                </c:pt>
                <c:pt idx="11">
                  <c:v>72.012455476199918</c:v>
                </c:pt>
                <c:pt idx="12">
                  <c:v>72.899719441599913</c:v>
                </c:pt>
                <c:pt idx="13">
                  <c:v>72.365008286120002</c:v>
                </c:pt>
                <c:pt idx="14">
                  <c:v>73.964367459840005</c:v>
                </c:pt>
                <c:pt idx="15">
                  <c:v>74.230692137499915</c:v>
                </c:pt>
                <c:pt idx="16">
                  <c:v>74.230797531199912</c:v>
                </c:pt>
                <c:pt idx="17">
                  <c:v>74.142482222519916</c:v>
                </c:pt>
                <c:pt idx="18">
                  <c:v>74.054643522439903</c:v>
                </c:pt>
                <c:pt idx="19">
                  <c:v>73.967279709439907</c:v>
                </c:pt>
                <c:pt idx="20">
                  <c:v>73.702578257999917</c:v>
                </c:pt>
                <c:pt idx="21">
                  <c:v>73.438336268919997</c:v>
                </c:pt>
                <c:pt idx="22">
                  <c:v>72.729988744239904</c:v>
                </c:pt>
                <c:pt idx="23">
                  <c:v>72.110965031579994</c:v>
                </c:pt>
                <c:pt idx="24">
                  <c:v>71.759107163039999</c:v>
                </c:pt>
                <c:pt idx="25">
                  <c:v>71.496598470000009</c:v>
                </c:pt>
                <c:pt idx="26">
                  <c:v>71.23451767812</c:v>
                </c:pt>
                <c:pt idx="27">
                  <c:v>70.794982781680076</c:v>
                </c:pt>
                <c:pt idx="28">
                  <c:v>70.355837408079992</c:v>
                </c:pt>
                <c:pt idx="29">
                  <c:v>69.91707294972008</c:v>
                </c:pt>
                <c:pt idx="30">
                  <c:v>69.478680799000003</c:v>
                </c:pt>
                <c:pt idx="31">
                  <c:v>69.218592173959991</c:v>
                </c:pt>
                <c:pt idx="32">
                  <c:v>68.958895871999999</c:v>
                </c:pt>
                <c:pt idx="33">
                  <c:v>68.699586728559993</c:v>
                </c:pt>
                <c:pt idx="34">
                  <c:v>68.351660021759997</c:v>
                </c:pt>
                <c:pt idx="35">
                  <c:v>68.00408808600001</c:v>
                </c:pt>
                <c:pt idx="36">
                  <c:v>67.38979746664009</c:v>
                </c:pt>
                <c:pt idx="37">
                  <c:v>66.775774784999911</c:v>
                </c:pt>
                <c:pt idx="38">
                  <c:v>66.072960873359918</c:v>
                </c:pt>
                <c:pt idx="39">
                  <c:v>65.370364149080004</c:v>
                </c:pt>
                <c:pt idx="40">
                  <c:v>64.757045180000091</c:v>
                </c:pt>
                <c:pt idx="41">
                  <c:v>64.143944798400085</c:v>
                </c:pt>
                <c:pt idx="42">
                  <c:v>63.441947095360007</c:v>
                </c:pt>
                <c:pt idx="43">
                  <c:v>62.740112638720092</c:v>
                </c:pt>
                <c:pt idx="44">
                  <c:v>62.038427656320088</c:v>
                </c:pt>
                <c:pt idx="45">
                  <c:v>61.426030815500006</c:v>
                </c:pt>
                <c:pt idx="46">
                  <c:v>60.813790587440003</c:v>
                </c:pt>
                <c:pt idx="47">
                  <c:v>60.201694921500085</c:v>
                </c:pt>
                <c:pt idx="48">
                  <c:v>59.678937952319998</c:v>
                </c:pt>
                <c:pt idx="49">
                  <c:v>59.156339569859995</c:v>
                </c:pt>
                <c:pt idx="50">
                  <c:v>58.633889445000086</c:v>
                </c:pt>
                <c:pt idx="51">
                  <c:v>58.111577248620087</c:v>
                </c:pt>
                <c:pt idx="52">
                  <c:v>57.589392651600093</c:v>
                </c:pt>
                <c:pt idx="53">
                  <c:v>57.067325324820175</c:v>
                </c:pt>
                <c:pt idx="54">
                  <c:v>56.545364939159995</c:v>
                </c:pt>
                <c:pt idx="55">
                  <c:v>56.023501165500001</c:v>
                </c:pt>
                <c:pt idx="56">
                  <c:v>55.054849893120007</c:v>
                </c:pt>
                <c:pt idx="57">
                  <c:v>53.996639627920004</c:v>
                </c:pt>
                <c:pt idx="58">
                  <c:v>53.027624025639994</c:v>
                </c:pt>
                <c:pt idx="59">
                  <c:v>52.058409393240005</c:v>
                </c:pt>
                <c:pt idx="60">
                  <c:v>50.99950398</c:v>
                </c:pt>
                <c:pt idx="61">
                  <c:v>50.298304817240009</c:v>
                </c:pt>
                <c:pt idx="62">
                  <c:v>49.597008377519998</c:v>
                </c:pt>
                <c:pt idx="63">
                  <c:v>48.895600888680001</c:v>
                </c:pt>
                <c:pt idx="64">
                  <c:v>48.19406857856</c:v>
                </c:pt>
                <c:pt idx="65">
                  <c:v>47.492397674999999</c:v>
                </c:pt>
                <c:pt idx="66">
                  <c:v>46.700937290120002</c:v>
                </c:pt>
                <c:pt idx="67">
                  <c:v>45.998918491140003</c:v>
                </c:pt>
                <c:pt idx="68">
                  <c:v>45.296719208399999</c:v>
                </c:pt>
                <c:pt idx="69">
                  <c:v>44.594325669740002</c:v>
                </c:pt>
                <c:pt idx="70">
                  <c:v>43.891724103000001</c:v>
                </c:pt>
                <c:pt idx="71">
                  <c:v>43.188900736020003</c:v>
                </c:pt>
                <c:pt idx="72">
                  <c:v>42.396019720960005</c:v>
                </c:pt>
                <c:pt idx="73">
                  <c:v>41.692678601919994</c:v>
                </c:pt>
                <c:pt idx="74">
                  <c:v>40.989073792319999</c:v>
                </c:pt>
                <c:pt idx="75">
                  <c:v>40.285191519999998</c:v>
                </c:pt>
                <c:pt idx="76">
                  <c:v>39.581018012800001</c:v>
                </c:pt>
                <c:pt idx="77">
                  <c:v>38.87653949856</c:v>
                </c:pt>
                <c:pt idx="78">
                  <c:v>38.171742205119997</c:v>
                </c:pt>
                <c:pt idx="79">
                  <c:v>37.376548388300002</c:v>
                </c:pt>
                <c:pt idx="80">
                  <c:v>36.941337840000003</c:v>
                </c:pt>
                <c:pt idx="81">
                  <c:v>36.41585292728</c:v>
                </c:pt>
                <c:pt idx="82">
                  <c:v>35.890147293040002</c:v>
                </c:pt>
                <c:pt idx="83">
                  <c:v>35.364210608160001</c:v>
                </c:pt>
                <c:pt idx="84">
                  <c:v>34.92828651384</c:v>
                </c:pt>
                <c:pt idx="85">
                  <c:v>34.401896461500002</c:v>
                </c:pt>
                <c:pt idx="86">
                  <c:v>33.875244944999999</c:v>
                </c:pt>
                <c:pt idx="87">
                  <c:v>33.348321635219996</c:v>
                </c:pt>
                <c:pt idx="88">
                  <c:v>32.821116203039999</c:v>
                </c:pt>
                <c:pt idx="89">
                  <c:v>32.293618319340005</c:v>
                </c:pt>
                <c:pt idx="90">
                  <c:v>31.765817654999999</c:v>
                </c:pt>
                <c:pt idx="91">
                  <c:v>31.328247950120002</c:v>
                </c:pt>
                <c:pt idx="92">
                  <c:v>30.7998544752</c:v>
                </c:pt>
                <c:pt idx="93">
                  <c:v>30.633656282839997</c:v>
                </c:pt>
                <c:pt idx="94">
                  <c:v>30.376796648200003</c:v>
                </c:pt>
                <c:pt idx="95">
                  <c:v>30.210580678499998</c:v>
                </c:pt>
                <c:pt idx="96">
                  <c:v>29.9536043136</c:v>
                </c:pt>
                <c:pt idx="97">
                  <c:v>29.787354499039996</c:v>
                </c:pt>
                <c:pt idx="98">
                  <c:v>29.621105327280002</c:v>
                </c:pt>
                <c:pt idx="99">
                  <c:v>29.454853355280001</c:v>
                </c:pt>
                <c:pt idx="100">
                  <c:v>29.197636770000003</c:v>
                </c:pt>
                <c:pt idx="101">
                  <c:v>29.03131996578</c:v>
                </c:pt>
                <c:pt idx="102">
                  <c:v>28.86498945836</c:v>
                </c:pt>
                <c:pt idx="103">
                  <c:v>28.789748604080003</c:v>
                </c:pt>
                <c:pt idx="104">
                  <c:v>28.53227356176</c:v>
                </c:pt>
                <c:pt idx="105">
                  <c:v>28.457089908</c:v>
                </c:pt>
                <c:pt idx="106">
                  <c:v>28.381982322520003</c:v>
                </c:pt>
                <c:pt idx="107">
                  <c:v>28.306949083799999</c:v>
                </c:pt>
                <c:pt idx="108">
                  <c:v>28.14062281184</c:v>
                </c:pt>
                <c:pt idx="109">
                  <c:v>28.065679608739998</c:v>
                </c:pt>
                <c:pt idx="110">
                  <c:v>27.899331795000002</c:v>
                </c:pt>
                <c:pt idx="111">
                  <c:v>28.465164466219999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D5A-4694-8FB4-03D44BD428F5}"/>
            </c:ext>
          </c:extLst>
        </c:ser>
        <c:ser>
          <c:idx val="3"/>
          <c:order val="3"/>
          <c:tx>
            <c:v>Kill 1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'KP HiLo'!$T$4:$T$5</c:f>
              <c:numCache>
                <c:formatCode>d\-mmm\-yy</c:formatCode>
                <c:ptCount val="2"/>
                <c:pt idx="0">
                  <c:v>42301</c:v>
                </c:pt>
                <c:pt idx="1">
                  <c:v>42301</c:v>
                </c:pt>
              </c:numCache>
            </c:numRef>
          </c:xVal>
          <c:yVal>
            <c:numRef>
              <c:f>'KP HiLo'!$U$4:$U$5</c:f>
              <c:numCache>
                <c:formatCode>General</c:formatCode>
                <c:ptCount val="2"/>
                <c:pt idx="0">
                  <c:v>0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D5A-4694-8FB4-03D44BD428F5}"/>
            </c:ext>
          </c:extLst>
        </c:ser>
        <c:ser>
          <c:idx val="4"/>
          <c:order val="4"/>
          <c:tx>
            <c:v>Kill 2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'KP HiLo'!$T$6:$T$7</c:f>
              <c:numCache>
                <c:formatCode>d\-mmm\-yy</c:formatCode>
                <c:ptCount val="2"/>
                <c:pt idx="0">
                  <c:v>42321</c:v>
                </c:pt>
                <c:pt idx="1">
                  <c:v>42321</c:v>
                </c:pt>
              </c:numCache>
            </c:numRef>
          </c:xVal>
          <c:yVal>
            <c:numRef>
              <c:f>'KP HiLo'!$U$6:$U$7</c:f>
              <c:numCache>
                <c:formatCode>General</c:formatCode>
                <c:ptCount val="2"/>
                <c:pt idx="0">
                  <c:v>0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D5A-4694-8FB4-03D44BD428F5}"/>
            </c:ext>
          </c:extLst>
        </c:ser>
        <c:ser>
          <c:idx val="5"/>
          <c:order val="5"/>
          <c:tx>
            <c:v>Kill 3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'KP HiLo'!$T$8:$T$9</c:f>
              <c:numCache>
                <c:formatCode>d\-mmm\-yy</c:formatCode>
                <c:ptCount val="2"/>
                <c:pt idx="0">
                  <c:v>42323</c:v>
                </c:pt>
                <c:pt idx="1">
                  <c:v>42323</c:v>
                </c:pt>
              </c:numCache>
            </c:numRef>
          </c:xVal>
          <c:yVal>
            <c:numRef>
              <c:f>'KP HiLo'!$U$8:$U$9</c:f>
              <c:numCache>
                <c:formatCode>General</c:formatCode>
                <c:ptCount val="2"/>
                <c:pt idx="0">
                  <c:v>0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D5A-4694-8FB4-03D44BD428F5}"/>
            </c:ext>
          </c:extLst>
        </c:ser>
        <c:ser>
          <c:idx val="6"/>
          <c:order val="6"/>
          <c:tx>
            <c:v>Kill 4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'KP HiLo'!$T$10:$T$11</c:f>
              <c:numCache>
                <c:formatCode>d\-mmm\-yy</c:formatCode>
                <c:ptCount val="2"/>
                <c:pt idx="0">
                  <c:v>42326</c:v>
                </c:pt>
                <c:pt idx="1">
                  <c:v>42326</c:v>
                </c:pt>
              </c:numCache>
            </c:numRef>
          </c:xVal>
          <c:yVal>
            <c:numRef>
              <c:f>'KP HiLo'!$U$10:$U$11</c:f>
              <c:numCache>
                <c:formatCode>General</c:formatCode>
                <c:ptCount val="2"/>
                <c:pt idx="0">
                  <c:v>0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D5A-4694-8FB4-03D44BD428F5}"/>
            </c:ext>
          </c:extLst>
        </c:ser>
        <c:ser>
          <c:idx val="7"/>
          <c:order val="7"/>
          <c:tx>
            <c:v>Kill 5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'KP HiLo'!$T$12:$T$13</c:f>
              <c:numCache>
                <c:formatCode>d\-mmm\-yy</c:formatCode>
                <c:ptCount val="2"/>
                <c:pt idx="0">
                  <c:v>42332</c:v>
                </c:pt>
                <c:pt idx="1">
                  <c:v>42332</c:v>
                </c:pt>
              </c:numCache>
            </c:numRef>
          </c:xVal>
          <c:yVal>
            <c:numRef>
              <c:f>'KP HiLo'!$U$12:$U$13</c:f>
              <c:numCache>
                <c:formatCode>General</c:formatCode>
                <c:ptCount val="2"/>
                <c:pt idx="0">
                  <c:v>0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D5A-4694-8FB4-03D44BD428F5}"/>
            </c:ext>
          </c:extLst>
        </c:ser>
        <c:ser>
          <c:idx val="8"/>
          <c:order val="8"/>
          <c:tx>
            <c:v>Kill 6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'KP HiLo'!$T$14:$T$15</c:f>
              <c:numCache>
                <c:formatCode>d\-mmm\-yy</c:formatCode>
                <c:ptCount val="2"/>
                <c:pt idx="0">
                  <c:v>42333</c:v>
                </c:pt>
                <c:pt idx="1">
                  <c:v>42333</c:v>
                </c:pt>
              </c:numCache>
            </c:numRef>
          </c:xVal>
          <c:yVal>
            <c:numRef>
              <c:f>'KP HiLo'!$U$14:$U$15</c:f>
              <c:numCache>
                <c:formatCode>General</c:formatCode>
                <c:ptCount val="2"/>
                <c:pt idx="0">
                  <c:v>0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D5A-4694-8FB4-03D44BD428F5}"/>
            </c:ext>
          </c:extLst>
        </c:ser>
        <c:ser>
          <c:idx val="9"/>
          <c:order val="9"/>
          <c:tx>
            <c:v>Kill 7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'KP HiLo'!$T$16:$T$17</c:f>
              <c:numCache>
                <c:formatCode>d\-mmm\-yy</c:formatCode>
                <c:ptCount val="2"/>
                <c:pt idx="0">
                  <c:v>42360</c:v>
                </c:pt>
                <c:pt idx="1">
                  <c:v>42360</c:v>
                </c:pt>
              </c:numCache>
            </c:numRef>
          </c:xVal>
          <c:yVal>
            <c:numRef>
              <c:f>'KP HiLo'!$U$16:$U$17</c:f>
              <c:numCache>
                <c:formatCode>General</c:formatCode>
                <c:ptCount val="2"/>
                <c:pt idx="0">
                  <c:v>0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D5A-4694-8FB4-03D44BD42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71232"/>
        <c:axId val="47473024"/>
      </c:scatterChart>
      <c:valAx>
        <c:axId val="47471232"/>
        <c:scaling>
          <c:orientation val="minMax"/>
          <c:max val="42419"/>
          <c:min val="42293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d\-mmm\-yy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3024"/>
        <c:crosses val="autoZero"/>
        <c:crossBetween val="midCat"/>
        <c:majorUnit val="7"/>
        <c:minorUnit val="1"/>
      </c:valAx>
      <c:valAx>
        <c:axId val="47473024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chemeClr val="tx1"/>
                    </a:solidFill>
                  </a:rPr>
                  <a:t>Gas Rate (MMscf/D)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1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8640111639831725"/>
          <c:y val="0.71077204238359093"/>
          <c:w val="0.28265258187394277"/>
          <c:h val="0.11399293606817665"/>
        </c:manualLayout>
      </c:layout>
      <c:overlay val="0"/>
      <c:spPr>
        <a:solidFill>
          <a:schemeClr val="bg1"/>
        </a:solidFill>
        <a:ln>
          <a:solidFill>
            <a:schemeClr val="accent3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Number of Aliso Canyon Gas Storage Wells Reviewed, Wells with Casing Problems and Casing</a:t>
            </a:r>
            <a:r>
              <a:rPr lang="en-US" sz="1200" baseline="0"/>
              <a:t> Failures </a:t>
            </a:r>
            <a:r>
              <a:rPr lang="en-US" sz="1200"/>
              <a:t>by Spud Date</a:t>
            </a:r>
          </a:p>
        </c:rich>
      </c:tx>
      <c:layout>
        <c:manualLayout>
          <c:xMode val="edge"/>
          <c:yMode val="edge"/>
          <c:x val="0.12914597770651962"/>
          <c:y val="6.802721088435373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43285214348206"/>
          <c:y val="0.1950625787320607"/>
          <c:w val="0.82691447944006991"/>
          <c:h val="0.59590613708655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'RCA Master Well List'!$M$203</c:f>
              <c:strCache>
                <c:ptCount val="1"/>
                <c:pt idx="0">
                  <c:v>No. Wells Reviewed (124)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'RCA Master Well List'!$L$204:$L$211</c:f>
              <c:strCache>
                <c:ptCount val="8"/>
                <c:pt idx="0">
                  <c:v>1939-49</c:v>
                </c:pt>
                <c:pt idx="1">
                  <c:v>1950-59</c:v>
                </c:pt>
                <c:pt idx="2">
                  <c:v>1960-69</c:v>
                </c:pt>
                <c:pt idx="3">
                  <c:v>1970-79</c:v>
                </c:pt>
                <c:pt idx="4">
                  <c:v>1980-89</c:v>
                </c:pt>
                <c:pt idx="5">
                  <c:v>1990-99</c:v>
                </c:pt>
                <c:pt idx="6">
                  <c:v>2000-09</c:v>
                </c:pt>
                <c:pt idx="7">
                  <c:v>2010-15</c:v>
                </c:pt>
              </c:strCache>
            </c:strRef>
          </c:cat>
          <c:val>
            <c:numRef>
              <c:f>'RCA Master Well List'!$M$204:$M$211</c:f>
              <c:numCache>
                <c:formatCode>General</c:formatCode>
                <c:ptCount val="8"/>
                <c:pt idx="0">
                  <c:v>38</c:v>
                </c:pt>
                <c:pt idx="1">
                  <c:v>22</c:v>
                </c:pt>
                <c:pt idx="2">
                  <c:v>1</c:v>
                </c:pt>
                <c:pt idx="3">
                  <c:v>33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9-4F08-B586-72C6DB709258}"/>
            </c:ext>
          </c:extLst>
        </c:ser>
        <c:ser>
          <c:idx val="1"/>
          <c:order val="1"/>
          <c:tx>
            <c:strRef>
              <c:f>'RCA Master Well List'!$N$203</c:f>
              <c:strCache>
                <c:ptCount val="1"/>
                <c:pt idx="0">
                  <c:v>No. Wells with Prob. (49)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'RCA Master Well List'!$L$204:$L$211</c:f>
              <c:strCache>
                <c:ptCount val="8"/>
                <c:pt idx="0">
                  <c:v>1939-49</c:v>
                </c:pt>
                <c:pt idx="1">
                  <c:v>1950-59</c:v>
                </c:pt>
                <c:pt idx="2">
                  <c:v>1960-69</c:v>
                </c:pt>
                <c:pt idx="3">
                  <c:v>1970-79</c:v>
                </c:pt>
                <c:pt idx="4">
                  <c:v>1980-89</c:v>
                </c:pt>
                <c:pt idx="5">
                  <c:v>1990-99</c:v>
                </c:pt>
                <c:pt idx="6">
                  <c:v>2000-09</c:v>
                </c:pt>
                <c:pt idx="7">
                  <c:v>2010-15</c:v>
                </c:pt>
              </c:strCache>
            </c:strRef>
          </c:cat>
          <c:val>
            <c:numRef>
              <c:f>'RCA Master Well List'!$N$204:$N$211</c:f>
              <c:numCache>
                <c:formatCode>General</c:formatCode>
                <c:ptCount val="8"/>
                <c:pt idx="0">
                  <c:v>15</c:v>
                </c:pt>
                <c:pt idx="1">
                  <c:v>9</c:v>
                </c:pt>
                <c:pt idx="2">
                  <c:v>1</c:v>
                </c:pt>
                <c:pt idx="3">
                  <c:v>18</c:v>
                </c:pt>
                <c:pt idx="4">
                  <c:v>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89-4F08-B586-72C6DB709258}"/>
            </c:ext>
          </c:extLst>
        </c:ser>
        <c:ser>
          <c:idx val="2"/>
          <c:order val="2"/>
          <c:tx>
            <c:strRef>
              <c:f>'RCA Master Well List'!$O$203</c:f>
              <c:strCache>
                <c:ptCount val="1"/>
                <c:pt idx="0">
                  <c:v>No. Casing Prob. (99)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'RCA Master Well List'!$L$204:$L$211</c:f>
              <c:strCache>
                <c:ptCount val="8"/>
                <c:pt idx="0">
                  <c:v>1939-49</c:v>
                </c:pt>
                <c:pt idx="1">
                  <c:v>1950-59</c:v>
                </c:pt>
                <c:pt idx="2">
                  <c:v>1960-69</c:v>
                </c:pt>
                <c:pt idx="3">
                  <c:v>1970-79</c:v>
                </c:pt>
                <c:pt idx="4">
                  <c:v>1980-89</c:v>
                </c:pt>
                <c:pt idx="5">
                  <c:v>1990-99</c:v>
                </c:pt>
                <c:pt idx="6">
                  <c:v>2000-09</c:v>
                </c:pt>
                <c:pt idx="7">
                  <c:v>2010-15</c:v>
                </c:pt>
              </c:strCache>
            </c:strRef>
          </c:cat>
          <c:val>
            <c:numRef>
              <c:f>'RCA Master Well List'!$O$204:$O$211</c:f>
              <c:numCache>
                <c:formatCode>General</c:formatCode>
                <c:ptCount val="8"/>
                <c:pt idx="0">
                  <c:v>35</c:v>
                </c:pt>
                <c:pt idx="1">
                  <c:v>10</c:v>
                </c:pt>
                <c:pt idx="2">
                  <c:v>2</c:v>
                </c:pt>
                <c:pt idx="3">
                  <c:v>39</c:v>
                </c:pt>
                <c:pt idx="4">
                  <c:v>12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89-4F08-B586-72C6DB709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472576"/>
        <c:axId val="168474496"/>
      </c:barChart>
      <c:catAx>
        <c:axId val="168472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Spud Date Decade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68474496"/>
        <c:crosses val="autoZero"/>
        <c:auto val="1"/>
        <c:lblAlgn val="ctr"/>
        <c:lblOffset val="100"/>
        <c:noMultiLvlLbl val="0"/>
      </c:catAx>
      <c:valAx>
        <c:axId val="168474496"/>
        <c:scaling>
          <c:orientation val="minMax"/>
          <c:max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Wells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847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430278450114328"/>
          <c:y val="0.24054127962272784"/>
          <c:w val="0.36901748475376311"/>
          <c:h val="0.24093203562896759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0.37405</cdr:x>
      <cdr:y>0.77156</cdr:y>
    </cdr:from>
    <cdr:to>
      <cdr:x>0.54901</cdr:x>
      <cdr:y>0.82551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7425" y="2914650"/>
          <a:ext cx="1055874" cy="20380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81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>
              <a:solidFill>
                <a:srgbClr val="C00000"/>
              </a:solidFill>
            </a:rPr>
            <a:t>Kill Attempts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CE67C-6738-43C5-9299-D8505AC91C68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6DC345-BFF3-47BE-BA7F-F87A8924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6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9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8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8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DC345-BFF3-47BE-BA7F-F87A89247B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0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DC345-BFF3-47BE-BA7F-F87A89247B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5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DC345-BFF3-47BE-BA7F-F87A89247B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5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DC345-BFF3-47BE-BA7F-F87A89247B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7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DC345-BFF3-47BE-BA7F-F87A89247B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0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783" y="3498526"/>
            <a:ext cx="7886700" cy="1470025"/>
          </a:xfrm>
          <a:prstGeom prst="rect">
            <a:avLst/>
          </a:prstGeom>
        </p:spPr>
        <p:txBody>
          <a:bodyPr lIns="84966" tIns="42483" rIns="84966" bIns="42483"/>
          <a:lstStyle>
            <a:lvl1pPr algn="l">
              <a:defRPr>
                <a:solidFill>
                  <a:srgbClr val="3F60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783" y="4968551"/>
            <a:ext cx="7886700" cy="1381136"/>
          </a:xfrm>
        </p:spPr>
        <p:txBody>
          <a:bodyPr/>
          <a:lstStyle>
            <a:lvl1pPr marL="0" indent="0" algn="l">
              <a:buNone/>
              <a:defRPr>
                <a:solidFill>
                  <a:srgbClr val="4D7791"/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C95C-9F69-4215-B0F3-1BB6BC43D022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is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34" y="321906"/>
            <a:ext cx="3568303" cy="310709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62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9755"/>
          </a:xfrm>
          <a:prstGeom prst="rect">
            <a:avLst/>
          </a:prstGeom>
        </p:spPr>
        <p:txBody>
          <a:bodyPr lIns="84966" tIns="42483" rIns="84966" bIns="42483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A707-29C1-45AB-B9EA-322DF90516BD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is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8184"/>
            <a:ext cx="583406" cy="54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3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2314" y="298451"/>
            <a:ext cx="2193925" cy="6372225"/>
          </a:xfrm>
          <a:prstGeom prst="rect">
            <a:avLst/>
          </a:prstGeom>
        </p:spPr>
        <p:txBody>
          <a:bodyPr vert="eaVert" lIns="84966" tIns="42483" rIns="84966" bIns="424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364" y="298451"/>
            <a:ext cx="6432550" cy="6372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D14A-A932-41B0-9D16-8F2E4ED96EFA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is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8184"/>
            <a:ext cx="583406" cy="54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84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43" y="69979"/>
            <a:ext cx="8229600" cy="923731"/>
          </a:xfrm>
          <a:prstGeom prst="rect">
            <a:avLst/>
          </a:prstGeom>
        </p:spPr>
        <p:txBody>
          <a:bodyPr lIns="84966" tIns="42483" rIns="84966" bIns="42483" anchor="ctr" anchorCtr="0">
            <a:normAutofit/>
          </a:bodyPr>
          <a:lstStyle>
            <a:lvl1pPr>
              <a:defRPr sz="3600">
                <a:solidFill>
                  <a:srgbClr val="3F60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49694"/>
            <a:ext cx="8229600" cy="5076469"/>
          </a:xfrm>
        </p:spPr>
        <p:txBody>
          <a:bodyPr/>
          <a:lstStyle>
            <a:lvl1pPr>
              <a:defRPr>
                <a:solidFill>
                  <a:srgbClr val="4D7791"/>
                </a:solidFill>
              </a:defRPr>
            </a:lvl1pPr>
            <a:lvl2pPr>
              <a:defRPr>
                <a:solidFill>
                  <a:srgbClr val="4D7791"/>
                </a:solidFill>
              </a:defRPr>
            </a:lvl2pPr>
            <a:lvl3pPr>
              <a:defRPr>
                <a:solidFill>
                  <a:srgbClr val="4D7791"/>
                </a:solidFill>
              </a:defRPr>
            </a:lvl3pPr>
            <a:lvl4pPr>
              <a:defRPr>
                <a:solidFill>
                  <a:srgbClr val="4D7791"/>
                </a:solidFill>
              </a:defRPr>
            </a:lvl4pPr>
            <a:lvl5pPr>
              <a:defRPr>
                <a:solidFill>
                  <a:srgbClr val="4D7791"/>
                </a:solidFill>
              </a:defRPr>
            </a:lvl5pPr>
          </a:lstStyle>
          <a:p>
            <a:pPr lvl="0"/>
            <a:r>
              <a:rPr lang="en-US" dirty="0"/>
              <a:t>Click to edit Master text styles (32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(26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(22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(22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941A-B768-41D8-9E44-BA6744FAA0AA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is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5750" y="1007706"/>
            <a:ext cx="85725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8184"/>
            <a:ext cx="583406" cy="54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70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lIns="84966" tIns="42483" rIns="84966" bIns="42483" anchor="t"/>
          <a:lstStyle>
            <a:lvl1pPr algn="l">
              <a:defRPr sz="33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B2E2-A163-4DB1-A1B5-846D84ECA81F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is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8184"/>
            <a:ext cx="583406" cy="54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34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79"/>
            <a:ext cx="8229600" cy="923731"/>
          </a:xfrm>
          <a:prstGeom prst="rect">
            <a:avLst/>
          </a:prstGeom>
        </p:spPr>
        <p:txBody>
          <a:bodyPr lIns="84966" tIns="42483" rIns="84966" bIns="42483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715" y="1049694"/>
            <a:ext cx="4313237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352" y="1049694"/>
            <a:ext cx="4313238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0AAC-8289-4021-8954-5743EC930654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is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5750" y="1007706"/>
            <a:ext cx="85725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8184"/>
            <a:ext cx="583406" cy="54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1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180"/>
            <a:ext cx="8229600" cy="923731"/>
          </a:xfrm>
          <a:prstGeom prst="rect">
            <a:avLst/>
          </a:prstGeom>
        </p:spPr>
        <p:txBody>
          <a:bodyPr lIns="84966" tIns="42483" rIns="84966" bIns="42483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727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0" indent="0">
              <a:buNone/>
              <a:defRPr sz="1800" b="1"/>
            </a:lvl3pPr>
            <a:lvl4pPr marL="1371480" indent="0">
              <a:buNone/>
              <a:defRPr sz="1600" b="1"/>
            </a:lvl4pPr>
            <a:lvl5pPr marL="1828640" indent="0">
              <a:buNone/>
              <a:defRPr sz="1600" b="1"/>
            </a:lvl5pPr>
            <a:lvl6pPr marL="2285799" indent="0">
              <a:buNone/>
              <a:defRPr sz="1600" b="1"/>
            </a:lvl6pPr>
            <a:lvl7pPr marL="2742959" indent="0">
              <a:buNone/>
              <a:defRPr sz="1600" b="1"/>
            </a:lvl7pPr>
            <a:lvl8pPr marL="3200118" indent="0">
              <a:buNone/>
              <a:defRPr sz="1600" b="1"/>
            </a:lvl8pPr>
            <a:lvl9pPr marL="36572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703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4727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0" indent="0">
              <a:buNone/>
              <a:defRPr sz="1800" b="1"/>
            </a:lvl3pPr>
            <a:lvl4pPr marL="1371480" indent="0">
              <a:buNone/>
              <a:defRPr sz="1600" b="1"/>
            </a:lvl4pPr>
            <a:lvl5pPr marL="1828640" indent="0">
              <a:buNone/>
              <a:defRPr sz="1600" b="1"/>
            </a:lvl5pPr>
            <a:lvl6pPr marL="2285799" indent="0">
              <a:buNone/>
              <a:defRPr sz="1600" b="1"/>
            </a:lvl6pPr>
            <a:lvl7pPr marL="2742959" indent="0">
              <a:buNone/>
              <a:defRPr sz="1600" b="1"/>
            </a:lvl7pPr>
            <a:lvl8pPr marL="3200118" indent="0">
              <a:buNone/>
              <a:defRPr sz="1600" b="1"/>
            </a:lvl8pPr>
            <a:lvl9pPr marL="36572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8703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793B-2E29-490C-A75A-5FCD5B3C7DC2}" type="datetime1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is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8184"/>
            <a:ext cx="583406" cy="54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285750" y="1007706"/>
            <a:ext cx="85725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79"/>
            <a:ext cx="8229600" cy="923731"/>
          </a:xfrm>
          <a:prstGeom prst="rect">
            <a:avLst/>
          </a:prstGeom>
        </p:spPr>
        <p:txBody>
          <a:bodyPr lIns="84966" tIns="42483" rIns="84966" bIns="42483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B42F-EEF9-4448-88A3-ACDA6FE807A1}" type="datetime1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is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5750" y="1007706"/>
            <a:ext cx="85725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8184"/>
            <a:ext cx="583406" cy="54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35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33BD-2BD8-4424-83D8-B8EEB2A5FD57}" type="datetime1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8184"/>
            <a:ext cx="583406" cy="54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0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84966" tIns="42483" rIns="84966" bIns="42483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0" indent="0">
              <a:buNone/>
              <a:defRPr sz="1000"/>
            </a:lvl3pPr>
            <a:lvl4pPr marL="1371480" indent="0">
              <a:buNone/>
              <a:defRPr sz="900"/>
            </a:lvl4pPr>
            <a:lvl5pPr marL="1828640" indent="0">
              <a:buNone/>
              <a:defRPr sz="900"/>
            </a:lvl5pPr>
            <a:lvl6pPr marL="2285799" indent="0">
              <a:buNone/>
              <a:defRPr sz="900"/>
            </a:lvl6pPr>
            <a:lvl7pPr marL="2742959" indent="0">
              <a:buNone/>
              <a:defRPr sz="900"/>
            </a:lvl7pPr>
            <a:lvl8pPr marL="3200118" indent="0">
              <a:buNone/>
              <a:defRPr sz="900"/>
            </a:lvl8pPr>
            <a:lvl9pPr marL="36572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4CF2-D48A-4B80-9FA5-E3B58B1C6633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is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8184"/>
            <a:ext cx="583406" cy="54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40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84966" tIns="42483" rIns="84966" bIns="42483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0" indent="0">
              <a:buNone/>
              <a:defRPr sz="2400"/>
            </a:lvl3pPr>
            <a:lvl4pPr marL="1371480" indent="0">
              <a:buNone/>
              <a:defRPr sz="2000"/>
            </a:lvl4pPr>
            <a:lvl5pPr marL="1828640" indent="0">
              <a:buNone/>
              <a:defRPr sz="2000"/>
            </a:lvl5pPr>
            <a:lvl6pPr marL="2285799" indent="0">
              <a:buNone/>
              <a:defRPr sz="2000"/>
            </a:lvl6pPr>
            <a:lvl7pPr marL="2742959" indent="0">
              <a:buNone/>
              <a:defRPr sz="2000"/>
            </a:lvl7pPr>
            <a:lvl8pPr marL="3200118" indent="0">
              <a:buNone/>
              <a:defRPr sz="2000"/>
            </a:lvl8pPr>
            <a:lvl9pPr marL="365727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0" indent="0">
              <a:buNone/>
              <a:defRPr sz="1000"/>
            </a:lvl3pPr>
            <a:lvl4pPr marL="1371480" indent="0">
              <a:buNone/>
              <a:defRPr sz="900"/>
            </a:lvl4pPr>
            <a:lvl5pPr marL="1828640" indent="0">
              <a:buNone/>
              <a:defRPr sz="900"/>
            </a:lvl5pPr>
            <a:lvl6pPr marL="2285799" indent="0">
              <a:buNone/>
              <a:defRPr sz="900"/>
            </a:lvl6pPr>
            <a:lvl7pPr marL="2742959" indent="0">
              <a:buNone/>
              <a:defRPr sz="900"/>
            </a:lvl7pPr>
            <a:lvl8pPr marL="3200118" indent="0">
              <a:buNone/>
              <a:defRPr sz="900"/>
            </a:lvl8pPr>
            <a:lvl9pPr marL="36572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33BA-222A-4A8E-A120-AC7A3C22AEEF}" type="datetime1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is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8184"/>
            <a:ext cx="583406" cy="54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94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4"/>
            <a:ext cx="8229600" cy="5080518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AFCF-C162-4B0C-8EC7-DB3D656A1078}" type="datetime1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This is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92F3F-79CF-4998-8286-36A393E6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20" rtl="0" eaLnBrk="1" latinLnBrk="0" hangingPunct="1">
        <a:spcBef>
          <a:spcPct val="0"/>
        </a:spcBef>
        <a:buNone/>
        <a:defRPr sz="4400" kern="1200">
          <a:solidFill>
            <a:srgbClr val="3F6075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4D7791"/>
          </a:solidFill>
          <a:latin typeface="+mn-lt"/>
          <a:ea typeface="+mn-ea"/>
          <a:cs typeface="+mn-cs"/>
        </a:defRPr>
      </a:lvl1pPr>
      <a:lvl2pPr marL="742884" indent="-285725" algn="l" defTabSz="914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4D7791"/>
          </a:solidFill>
          <a:latin typeface="+mn-lt"/>
          <a:ea typeface="+mn-ea"/>
          <a:cs typeface="+mn-cs"/>
        </a:defRPr>
      </a:lvl2pPr>
      <a:lvl3pPr marL="1142899" indent="-228579" algn="l" defTabSz="914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4D7791"/>
          </a:solidFill>
          <a:latin typeface="+mn-lt"/>
          <a:ea typeface="+mn-ea"/>
          <a:cs typeface="+mn-cs"/>
        </a:defRPr>
      </a:lvl3pPr>
      <a:lvl4pPr marL="1600059" indent="-228579" algn="l" defTabSz="914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4D7791"/>
          </a:solidFill>
          <a:latin typeface="+mn-lt"/>
          <a:ea typeface="+mn-ea"/>
          <a:cs typeface="+mn-cs"/>
        </a:defRPr>
      </a:lvl4pPr>
      <a:lvl5pPr marL="2057219" indent="-228579" algn="l" defTabSz="91432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4D7791"/>
          </a:solidFill>
          <a:latin typeface="+mn-lt"/>
          <a:ea typeface="+mn-ea"/>
          <a:cs typeface="+mn-cs"/>
        </a:defRPr>
      </a:lvl5pPr>
      <a:lvl6pPr marL="2514379" indent="-228579" algn="l" defTabSz="914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9" indent="-228579" algn="l" defTabSz="914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9" indent="-228579" algn="l" defTabSz="914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9" indent="-228579" algn="l" defTabSz="914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0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0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0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9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9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8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8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SS-25 Root Cause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California Joint Legislative Oversight Hearing</a:t>
            </a:r>
          </a:p>
          <a:p>
            <a:r>
              <a:rPr lang="en-US" dirty="0"/>
              <a:t>August 6, 2019</a:t>
            </a:r>
          </a:p>
        </p:txBody>
      </p:sp>
    </p:spTree>
    <p:extLst>
      <p:ext uri="{BB962C8B-B14F-4D97-AF65-F5344CB8AC3E}">
        <p14:creationId xmlns:p14="http://schemas.microsoft.com/office/powerpoint/2010/main" val="311942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Leak Events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SS-25 Root Cause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3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 Rate / Kill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044217"/>
              </p:ext>
            </p:extLst>
          </p:nvPr>
        </p:nvGraphicFramePr>
        <p:xfrm>
          <a:off x="152400" y="993710"/>
          <a:ext cx="617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F9C7E55-17B3-4AC4-9F41-5F659E351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991" y="4655199"/>
            <a:ext cx="5476875" cy="16097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746A6C-3ACE-44EB-897B-D012EE90B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817" y="1143000"/>
            <a:ext cx="2664183" cy="3596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38C53E-80A8-4E39-AE33-B68E8D1B1BF9}"/>
              </a:ext>
            </a:extLst>
          </p:cNvPr>
          <p:cNvSpPr txBox="1"/>
          <p:nvPr/>
        </p:nvSpPr>
        <p:spPr>
          <a:xfrm>
            <a:off x="762000" y="6141690"/>
            <a:ext cx="731097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Modeling and Assessment predicts that kill could have been successful with heaver fluids at a higher pump rate</a:t>
            </a:r>
          </a:p>
        </p:txBody>
      </p:sp>
    </p:spTree>
    <p:extLst>
      <p:ext uri="{BB962C8B-B14F-4D97-AF65-F5344CB8AC3E}">
        <p14:creationId xmlns:p14="http://schemas.microsoft.com/office/powerpoint/2010/main" val="47950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Aliso Canyon Casing Integrity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SS-25 Root Cause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0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18805A-765A-4077-9715-D665E43C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Aliso Canyon Casing Integrity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59D037-C0C5-4553-A65D-935092586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10" y="1049694"/>
            <a:ext cx="3581400" cy="507646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Historical Casing Failures</a:t>
            </a:r>
          </a:p>
          <a:p>
            <a:pPr lvl="1"/>
            <a:r>
              <a:rPr lang="en-US" dirty="0"/>
              <a:t>Mitigated immediately</a:t>
            </a:r>
          </a:p>
          <a:p>
            <a:pPr lvl="1"/>
            <a:r>
              <a:rPr lang="en-US" dirty="0"/>
              <a:t>No failure analyses or further investigation</a:t>
            </a:r>
          </a:p>
          <a:p>
            <a:r>
              <a:rPr lang="en-US" dirty="0"/>
              <a:t>1988 Memo on Casing Inspection</a:t>
            </a:r>
          </a:p>
          <a:p>
            <a:pPr lvl="1"/>
            <a:r>
              <a:rPr lang="en-US" dirty="0"/>
              <a:t>7 out of 20 logged (5 had external corrosion)</a:t>
            </a:r>
          </a:p>
          <a:p>
            <a:r>
              <a:rPr lang="en-US" dirty="0"/>
              <a:t>GRC 2016-Testimony in 2014</a:t>
            </a:r>
          </a:p>
          <a:p>
            <a:pPr lvl="1"/>
            <a:r>
              <a:rPr lang="en-US" dirty="0"/>
              <a:t>Risk Assessment as part of SIMP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3E053-062F-4EFD-B17A-21787720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9E043BC-EE30-48E3-AAF0-E90DD4BE0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774919"/>
              </p:ext>
            </p:extLst>
          </p:nvPr>
        </p:nvGraphicFramePr>
        <p:xfrm>
          <a:off x="4106109" y="1049694"/>
          <a:ext cx="4931518" cy="352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DB1220F-7A1A-469C-A175-1A2439F317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3690457" cy="22828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998B2C-F834-4599-BDF0-6C51D53ED2ED}"/>
              </a:ext>
            </a:extLst>
          </p:cNvPr>
          <p:cNvSpPr txBox="1"/>
          <p:nvPr/>
        </p:nvSpPr>
        <p:spPr>
          <a:xfrm>
            <a:off x="974264" y="6387116"/>
            <a:ext cx="542969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Pre-2015 Approach more Reactive rather than Proactive</a:t>
            </a:r>
          </a:p>
        </p:txBody>
      </p:sp>
    </p:spTree>
    <p:extLst>
      <p:ext uri="{BB962C8B-B14F-4D97-AF65-F5344CB8AC3E}">
        <p14:creationId xmlns:p14="http://schemas.microsoft.com/office/powerpoint/2010/main" val="251756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Analysis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SS-25 Root Cause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3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4BAD-81A0-4850-935E-D569091B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8735-3FAD-4E5A-83E9-EA117FC7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</a:t>
            </a:r>
          </a:p>
          <a:p>
            <a:pPr lvl="1"/>
            <a:r>
              <a:rPr lang="en-US" dirty="0"/>
              <a:t>Axial rupture due to microbial corrosion on the OD of the 7 in. casing</a:t>
            </a:r>
          </a:p>
          <a:p>
            <a:pPr lvl="1"/>
            <a:r>
              <a:rPr lang="en-US" dirty="0"/>
              <a:t>Unsuccessful top kills because of insufficient fluid density and pump rates</a:t>
            </a:r>
          </a:p>
          <a:p>
            <a:r>
              <a:rPr lang="en-US" dirty="0"/>
              <a:t>Root Causes Identified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6B3F1-FEA4-4F6B-A75E-0693A32C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42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ACF3-B78C-48FE-8856-48120386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Root Cause</a:t>
            </a:r>
            <a:r>
              <a:rPr lang="en-US" dirty="0"/>
              <a:t>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97E7A-9431-4DD1-BA85-A5A534119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9694"/>
            <a:ext cx="8229600" cy="535110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RCA identified solutions that would have prevented the primary effect</a:t>
            </a:r>
          </a:p>
          <a:p>
            <a:r>
              <a:rPr lang="en-US" dirty="0"/>
              <a:t>Nearly all have been implemented to meet SoCalGas current practices and DOGGR regulations updated after 2015 </a:t>
            </a:r>
          </a:p>
          <a:p>
            <a:r>
              <a:rPr lang="en-US" dirty="0"/>
              <a:t>Solutions: </a:t>
            </a:r>
          </a:p>
          <a:p>
            <a:pPr lvl="1" fontAlgn="ctr"/>
            <a:r>
              <a:rPr lang="en-US" dirty="0"/>
              <a:t>Risk based well integrity management system</a:t>
            </a:r>
          </a:p>
          <a:p>
            <a:pPr lvl="1" fontAlgn="ctr"/>
            <a:r>
              <a:rPr lang="en-US" dirty="0"/>
              <a:t>Casing wall thickness inspections</a:t>
            </a:r>
          </a:p>
          <a:p>
            <a:pPr lvl="1" fontAlgn="ctr"/>
            <a:r>
              <a:rPr lang="en-US" dirty="0"/>
              <a:t>Tubing-packer completions – dual barrier system</a:t>
            </a:r>
          </a:p>
          <a:p>
            <a:pPr lvl="1" fontAlgn="ctr"/>
            <a:r>
              <a:rPr lang="en-US" dirty="0"/>
              <a:t>Real-time well surveillance of surface pressures (tubing and annuli)</a:t>
            </a:r>
          </a:p>
          <a:p>
            <a:pPr lvl="1" fontAlgn="ctr"/>
            <a:r>
              <a:rPr lang="en-US" dirty="0"/>
              <a:t>Detailed well-specific well control plans</a:t>
            </a:r>
          </a:p>
          <a:p>
            <a:pPr lvl="1" fontAlgn="ctr"/>
            <a:r>
              <a:rPr lang="en-US" dirty="0"/>
              <a:t>Casing corrosion study</a:t>
            </a:r>
          </a:p>
          <a:p>
            <a:pPr fontAlgn="ctr"/>
            <a:r>
              <a:rPr lang="en-US" dirty="0"/>
              <a:t>Additional proposed solutions:</a:t>
            </a:r>
          </a:p>
          <a:p>
            <a:pPr lvl="1" fontAlgn="ctr"/>
            <a:r>
              <a:rPr lang="en-US" dirty="0"/>
              <a:t>Conduct casing failure analyses</a:t>
            </a:r>
          </a:p>
          <a:p>
            <a:pPr lvl="1" fontAlgn="ctr"/>
            <a:r>
              <a:rPr lang="en-US" dirty="0"/>
              <a:t>Cement surface and production casings to surface for new wells</a:t>
            </a:r>
          </a:p>
          <a:p>
            <a:pPr lvl="1" fontAlgn="ctr"/>
            <a:r>
              <a:rPr lang="en-US" dirty="0"/>
              <a:t>Implement cathodic protection when appropriate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8556B-7C9E-4559-A6A5-A384824C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5: Integration, Interpretation, and Final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1524000"/>
          </a:xfrm>
        </p:spPr>
        <p:txBody>
          <a:bodyPr>
            <a:noAutofit/>
          </a:bodyPr>
          <a:lstStyle/>
          <a:p>
            <a:r>
              <a:rPr lang="en-US" sz="2800" dirty="0"/>
              <a:t>Main report released May 16, 2019</a:t>
            </a:r>
          </a:p>
          <a:p>
            <a:r>
              <a:rPr lang="en-US" sz="2800" dirty="0"/>
              <a:t>27 Supplementary reports released May 31, 2019</a:t>
            </a:r>
          </a:p>
          <a:p>
            <a:r>
              <a:rPr lang="en-US" sz="2800" dirty="0"/>
              <a:t>Report links on CPUC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625C63-A871-4890-A9A8-F0906CFAB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19" y="2758258"/>
            <a:ext cx="5563047" cy="38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0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C0D351-6FA3-4A55-8363-22CF41B3E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DC1F63-F240-467E-B1E4-0884237E6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SS-25 Root Cause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51418-E5DD-41F4-9DC5-3F1DD8EA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2ADB-151B-4091-AF0D-15321042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368BE-209F-40F4-A874-CBB3F72C3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CPUC</a:t>
            </a:r>
          </a:p>
          <a:p>
            <a:r>
              <a:rPr lang="en-US" dirty="0"/>
              <a:t>DOGGR</a:t>
            </a:r>
          </a:p>
          <a:p>
            <a:r>
              <a:rPr lang="en-US" dirty="0"/>
              <a:t>SOCALGAS</a:t>
            </a:r>
          </a:p>
          <a:p>
            <a:r>
              <a:rPr lang="en-US" dirty="0"/>
              <a:t>Service Companies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F9862-5CFF-45CB-9414-6B5CD5F1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0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Root cause: </a:t>
            </a:r>
          </a:p>
          <a:p>
            <a:pPr lvl="1"/>
            <a:r>
              <a:rPr lang="en-US" dirty="0"/>
              <a:t>Systematic process for identifying the root causes of problems or events and determining methods for responding to and preventing them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Phase 0: Data collection, collation and analyses</a:t>
            </a:r>
          </a:p>
          <a:p>
            <a:r>
              <a:rPr lang="en-US" dirty="0"/>
              <a:t>Phase 1: Site Evidence collection and documentation</a:t>
            </a:r>
          </a:p>
          <a:p>
            <a:r>
              <a:rPr lang="en-US" dirty="0"/>
              <a:t>Phase 2: Site restoration to rig readiness</a:t>
            </a:r>
          </a:p>
          <a:p>
            <a:r>
              <a:rPr lang="en-US" dirty="0"/>
              <a:t>Phase 3: Tubing, casing, and wellhead extraction</a:t>
            </a:r>
          </a:p>
          <a:p>
            <a:r>
              <a:rPr lang="en-US" dirty="0"/>
              <a:t>Phase 4: Non-destructive evaluation and metallurgical examination</a:t>
            </a:r>
          </a:p>
          <a:p>
            <a:r>
              <a:rPr lang="en-US" dirty="0"/>
              <a:t>Phase 5: Integration, interpretation, and final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8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SS-25 Wellbore for Gas Storage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049694"/>
            <a:ext cx="4038600" cy="5076469"/>
          </a:xfrm>
        </p:spPr>
        <p:txBody>
          <a:bodyPr>
            <a:normAutofit/>
          </a:bodyPr>
          <a:lstStyle/>
          <a:p>
            <a:r>
              <a:rPr lang="en-US" sz="2000" dirty="0"/>
              <a:t>Injection and withdrawal through the tubing and casing</a:t>
            </a:r>
          </a:p>
          <a:p>
            <a:r>
              <a:rPr lang="en-US" sz="2000" dirty="0"/>
              <a:t>Casing flow was through open ports in the annular flow safety system above the packer</a:t>
            </a:r>
          </a:p>
          <a:p>
            <a:r>
              <a:rPr lang="en-US" sz="2000" dirty="0"/>
              <a:t>11 ¾ in. cementing problems</a:t>
            </a:r>
          </a:p>
          <a:p>
            <a:r>
              <a:rPr lang="en-US" sz="2000" dirty="0"/>
              <a:t>No leaks or failures in SS-25 until October 23,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957789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2037080" y="5029200"/>
            <a:ext cx="914400" cy="9144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494280" y="3733800"/>
            <a:ext cx="2230120" cy="1295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94280" y="5943601"/>
            <a:ext cx="2230120" cy="83819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52850"/>
            <a:ext cx="4152900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1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BCDD51-1914-4943-A90D-8D2A66F5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SS-25 Failure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A5EF7-D1C3-41AA-96CA-23BDED9D8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SS-25 Root Cause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1D6AB-E4F0-4877-A2C0-D3249871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0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1F7F7-9CB4-45B3-9453-515774DB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E36BD-92B2-4AB2-BFF4-D8E01A206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4795"/>
            <a:ext cx="5181600" cy="66708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3E62B84-0D78-4ACA-B1C2-D8AFEDFDEE5D}"/>
              </a:ext>
            </a:extLst>
          </p:cNvPr>
          <p:cNvGrpSpPr/>
          <p:nvPr/>
        </p:nvGrpSpPr>
        <p:grpSpPr>
          <a:xfrm>
            <a:off x="5410200" y="496186"/>
            <a:ext cx="3886200" cy="5767348"/>
            <a:chOff x="5410200" y="496186"/>
            <a:chExt cx="3886200" cy="57673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1B0291-2CD9-41E4-970E-BE423ED3BF5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96186"/>
              <a:ext cx="3886200" cy="4009395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794F4A-7DF3-4C1D-9CE2-AD844004F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37600" y="4598398"/>
              <a:ext cx="3306400" cy="1665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229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in. Casing Failure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951" y="1053464"/>
            <a:ext cx="2261278" cy="289525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External corrosion with 85% wall reduction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Corrosion caused by microbes resulting in grooves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Notch acted like a stress concentrator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Large patch of corrosion</a:t>
            </a:r>
          </a:p>
          <a:p>
            <a:pPr marL="0" indent="0">
              <a:buNone/>
            </a:pPr>
            <a:r>
              <a:rPr lang="en-US" dirty="0"/>
              <a:t>Axial rupture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Cooled (-76</a:t>
            </a:r>
            <a:r>
              <a:rPr lang="en-US" baseline="30000" dirty="0"/>
              <a:t>o</a:t>
            </a:r>
            <a:r>
              <a:rPr lang="en-US" dirty="0"/>
              <a:t>F to -38</a:t>
            </a:r>
            <a:r>
              <a:rPr lang="en-US" baseline="30000" dirty="0"/>
              <a:t>o</a:t>
            </a:r>
            <a:r>
              <a:rPr lang="en-US" dirty="0"/>
              <a:t>F) and then circumferential parting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567B5D-A92D-4F81-8119-125A6B4BF684}"/>
              </a:ext>
            </a:extLst>
          </p:cNvPr>
          <p:cNvSpPr txBox="1"/>
          <p:nvPr/>
        </p:nvSpPr>
        <p:spPr>
          <a:xfrm>
            <a:off x="3007685" y="6336763"/>
            <a:ext cx="372678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Two separate events-failure sequence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68B3AC-CB99-4089-96C0-14F555BD0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75" y="1067149"/>
            <a:ext cx="2922989" cy="27356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7431E38-D61A-4FFB-9DA8-5B358C3155F8}"/>
              </a:ext>
            </a:extLst>
          </p:cNvPr>
          <p:cNvGrpSpPr>
            <a:grpSpLocks noChangeAspect="1"/>
          </p:cNvGrpSpPr>
          <p:nvPr/>
        </p:nvGrpSpPr>
        <p:grpSpPr>
          <a:xfrm>
            <a:off x="171744" y="1016779"/>
            <a:ext cx="3561277" cy="1818665"/>
            <a:chOff x="171744" y="1016779"/>
            <a:chExt cx="3866087" cy="19743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5F15F2-F284-4FA1-B4E8-1052D7D4B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17" y="1016779"/>
              <a:ext cx="3489307" cy="1275579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3108149-2F1B-4501-9E58-18556AF04EA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265162"/>
              <a:ext cx="1675631" cy="72594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E2F3304-C1BD-4E4D-A15B-40339BC68C37}"/>
                </a:ext>
              </a:extLst>
            </p:cNvPr>
            <p:cNvGrpSpPr/>
            <p:nvPr/>
          </p:nvGrpSpPr>
          <p:grpSpPr>
            <a:xfrm>
              <a:off x="171744" y="2265162"/>
              <a:ext cx="2266656" cy="725942"/>
              <a:chOff x="1219200" y="4821954"/>
              <a:chExt cx="5715000" cy="1485038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7E2654D7-CBBA-40B6-84BD-805A8DBC0F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25500" r="-2108" b="34521"/>
              <a:stretch/>
            </p:blipFill>
            <p:spPr bwMode="auto">
              <a:xfrm>
                <a:off x="1219200" y="4821954"/>
                <a:ext cx="5715000" cy="1485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32B9197-6F51-4F61-AED1-4840AB4363B1}"/>
                  </a:ext>
                </a:extLst>
              </p:cNvPr>
              <p:cNvSpPr/>
              <p:nvPr/>
            </p:nvSpPr>
            <p:spPr bwMode="auto">
              <a:xfrm>
                <a:off x="2636974" y="5161316"/>
                <a:ext cx="987612" cy="553684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D5A4B5-0B98-443B-A347-F06884C3F244}"/>
              </a:ext>
            </a:extLst>
          </p:cNvPr>
          <p:cNvGrpSpPr/>
          <p:nvPr/>
        </p:nvGrpSpPr>
        <p:grpSpPr>
          <a:xfrm>
            <a:off x="151028" y="3048000"/>
            <a:ext cx="3822382" cy="2970555"/>
            <a:chOff x="151028" y="3048000"/>
            <a:chExt cx="3822382" cy="29705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042D23-4CF8-4AD7-847E-B2E7C7FA2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028" y="4076476"/>
              <a:ext cx="3822382" cy="1942079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E985132-0458-480B-9AA3-50E3E9477F3C}"/>
                </a:ext>
              </a:extLst>
            </p:cNvPr>
            <p:cNvCxnSpPr>
              <a:cxnSpLocks/>
            </p:cNvCxnSpPr>
            <p:nvPr/>
          </p:nvCxnSpPr>
          <p:spPr>
            <a:xfrm>
              <a:off x="1981200" y="3048000"/>
              <a:ext cx="0" cy="93740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AFDAE3-FB3C-48A6-BB4F-DAB4CB93B6B7}"/>
              </a:ext>
            </a:extLst>
          </p:cNvPr>
          <p:cNvGrpSpPr/>
          <p:nvPr/>
        </p:nvGrpSpPr>
        <p:grpSpPr>
          <a:xfrm>
            <a:off x="4143278" y="4201650"/>
            <a:ext cx="3686871" cy="1882178"/>
            <a:chOff x="4143278" y="4201650"/>
            <a:chExt cx="3686871" cy="18821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EADBFB-0C99-4508-8A54-D19D3F9DC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201650"/>
              <a:ext cx="2191349" cy="1882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27C79A9-3879-4894-A021-2C3631F33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4771374" y="4325161"/>
              <a:ext cx="231639" cy="1487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7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43" y="69979"/>
            <a:ext cx="2974657" cy="92373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7 in. Corrosion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3200400"/>
            <a:ext cx="2974657" cy="3048000"/>
          </a:xfrm>
        </p:spPr>
        <p:txBody>
          <a:bodyPr>
            <a:normAutofit/>
          </a:bodyPr>
          <a:lstStyle/>
          <a:p>
            <a:r>
              <a:rPr lang="en-US" sz="2400" dirty="0"/>
              <a:t>Annulus groundwater ingress and egress</a:t>
            </a:r>
          </a:p>
          <a:p>
            <a:r>
              <a:rPr lang="en-US" sz="2400" dirty="0"/>
              <a:t>Dry and wet seasons</a:t>
            </a:r>
          </a:p>
          <a:p>
            <a:r>
              <a:rPr lang="en-US" sz="2400" dirty="0"/>
              <a:t>External corrosion due to microbes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77078-A0A8-4DE4-B1C1-2926ACF8EA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7962"/>
            <a:ext cx="585132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35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in. Casing Failure Timeline on Oct. 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049694"/>
            <a:ext cx="4191000" cy="298890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October 23, 2015</a:t>
            </a:r>
          </a:p>
          <a:p>
            <a:pPr lvl="1"/>
            <a:r>
              <a:rPr lang="en-US" dirty="0"/>
              <a:t>Well opened for injection between 3 and 4 AM</a:t>
            </a:r>
          </a:p>
          <a:p>
            <a:pPr lvl="1"/>
            <a:r>
              <a:rPr lang="en-US" dirty="0"/>
              <a:t>Axial rupture happened first</a:t>
            </a:r>
          </a:p>
          <a:p>
            <a:pPr lvl="1"/>
            <a:r>
              <a:rPr lang="en-US" dirty="0"/>
              <a:t>Gas flow increased to a total of 160 </a:t>
            </a:r>
            <a:r>
              <a:rPr lang="en-US" dirty="0" err="1"/>
              <a:t>mmscf</a:t>
            </a:r>
            <a:r>
              <a:rPr lang="en-US" dirty="0"/>
              <a:t>/D </a:t>
            </a:r>
          </a:p>
          <a:p>
            <a:pPr lvl="1"/>
            <a:r>
              <a:rPr lang="en-US" dirty="0"/>
              <a:t>Metal cooling resulted in brittleness and circumferential parting within hours of axial rupture</a:t>
            </a:r>
          </a:p>
          <a:p>
            <a:pPr lvl="1"/>
            <a:r>
              <a:rPr lang="en-US" dirty="0"/>
              <a:t>All failures same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2F3F-79CF-4998-8286-36A393E6234E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2" y="1066800"/>
            <a:ext cx="3965604" cy="5669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85800" y="2971800"/>
            <a:ext cx="13716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2F76F-D7F1-474D-9690-4EF84B1F3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086" y="3951352"/>
            <a:ext cx="3453118" cy="25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de Slide Template 2019-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3299</TotalTime>
  <Words>553</Words>
  <Application>Microsoft Office PowerPoint</Application>
  <PresentationFormat>Letter Paper (8.5x11 in)</PresentationFormat>
  <Paragraphs>118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Blade Slide Template 2019-A</vt:lpstr>
      <vt:lpstr> SS-25 Root Cause Analysis</vt:lpstr>
      <vt:lpstr>ACKNOWLEDGEMENTS</vt:lpstr>
      <vt:lpstr>Phases </vt:lpstr>
      <vt:lpstr>SS-25 Wellbore for Gas Storage </vt:lpstr>
      <vt:lpstr>SS-25 Failure</vt:lpstr>
      <vt:lpstr>PowerPoint Presentation</vt:lpstr>
      <vt:lpstr>7 in. Casing Failure Sequence</vt:lpstr>
      <vt:lpstr>7 in. Corrosion</vt:lpstr>
      <vt:lpstr>7 in. Casing Failure Timeline on Oct. 23</vt:lpstr>
      <vt:lpstr>Post Leak Events</vt:lpstr>
      <vt:lpstr>Flow Rate / Kill Modeling</vt:lpstr>
      <vt:lpstr>Aliso Canyon Casing Integrity</vt:lpstr>
      <vt:lpstr>Aliso Canyon Casing Integrity</vt:lpstr>
      <vt:lpstr>Root Cause Analysis</vt:lpstr>
      <vt:lpstr>Causes</vt:lpstr>
      <vt:lpstr>Root Cause Solutions</vt:lpstr>
      <vt:lpstr>Phase 5: Integration, Interpretation, and Final Report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</dc:title>
  <dc:creator>R Rudolf</dc:creator>
  <cp:lastModifiedBy>Hanson, Patricia</cp:lastModifiedBy>
  <cp:revision>331</cp:revision>
  <cp:lastPrinted>2019-07-25T20:02:04Z</cp:lastPrinted>
  <dcterms:created xsi:type="dcterms:W3CDTF">2019-07-02T20:15:19Z</dcterms:created>
  <dcterms:modified xsi:type="dcterms:W3CDTF">2019-08-07T21:04:37Z</dcterms:modified>
</cp:coreProperties>
</file>