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10" r:id="rId3"/>
    <p:sldId id="311" r:id="rId4"/>
    <p:sldId id="312" r:id="rId5"/>
    <p:sldId id="313" r:id="rId6"/>
    <p:sldId id="314" r:id="rId7"/>
    <p:sldId id="315" r:id="rId8"/>
    <p:sldId id="316" r:id="rId9"/>
    <p:sldId id="317" r:id="rId10"/>
    <p:sldId id="318"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73960"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xPr>
        <a:bodyPr/>
        <a:lstStyle/>
        <a:p>
          <a:pPr>
            <a:defRPr>
              <a:latin typeface="Arial"/>
              <a:cs typeface="Arial"/>
            </a:defRPr>
          </a:pPr>
          <a:endParaRPr lang="en-US"/>
        </a:p>
      </c:txPr>
    </c:title>
    <c:autoTitleDeleted val="0"/>
    <c:plotArea>
      <c:layout/>
      <c:pieChart>
        <c:varyColors val="1"/>
        <c:ser>
          <c:idx val="0"/>
          <c:order val="0"/>
          <c:tx>
            <c:strRef>
              <c:f>Sheet1!$B$1</c:f>
              <c:strCache>
                <c:ptCount val="1"/>
                <c:pt idx="0">
                  <c:v>Sales</c:v>
                </c:pt>
              </c:strCache>
            </c:strRef>
          </c:tx>
          <c:dLbls>
            <c:spPr>
              <a:noFill/>
              <a:ln>
                <a:noFill/>
              </a:ln>
              <a:effectLst/>
            </c:spPr>
            <c:txPr>
              <a:bodyPr/>
              <a:lstStyle/>
              <a:p>
                <a:pPr>
                  <a:defRPr>
                    <a:latin typeface="Arial"/>
                    <a:cs typeface="Aria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7D7-4C08-8C68-F0094BDA4B25}"/>
            </c:ext>
          </c:extLst>
        </c:ser>
        <c:dLbls>
          <c:dLblPos val="outEnd"/>
          <c:showLegendKey val="0"/>
          <c:showVal val="1"/>
          <c:showCatName val="0"/>
          <c:showSerName val="0"/>
          <c:showPercent val="0"/>
          <c:showBubbleSize val="0"/>
          <c:showLeaderLines val="1"/>
        </c:dLbls>
        <c:firstSliceAng val="0"/>
      </c:pieChart>
    </c:plotArea>
    <c:legend>
      <c:legendPos val="r"/>
      <c:overlay val="0"/>
      <c:txPr>
        <a:bodyPr/>
        <a:lstStyle/>
        <a:p>
          <a:pPr>
            <a:defRPr>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xPr>
        <a:bodyPr/>
        <a:lstStyle/>
        <a:p>
          <a:pPr>
            <a:defRPr>
              <a:latin typeface="Arial"/>
              <a:cs typeface="Arial"/>
            </a:defRPr>
          </a:pPr>
          <a:endParaRPr lang="en-US"/>
        </a:p>
      </c:txPr>
    </c:title>
    <c:autoTitleDeleted val="0"/>
    <c:plotArea>
      <c:layout/>
      <c:barChart>
        <c:barDir val="col"/>
        <c:grouping val="clustered"/>
        <c:varyColors val="0"/>
        <c:ser>
          <c:idx val="0"/>
          <c:order val="0"/>
          <c:tx>
            <c:strRef>
              <c:f>Sheet1!$B$1</c:f>
              <c:strCache>
                <c:ptCount val="1"/>
                <c:pt idx="0">
                  <c:v>Sales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988-4F11-A132-F37C5AC7332C}"/>
            </c:ext>
          </c:extLst>
        </c:ser>
        <c:dLbls>
          <c:showLegendKey val="0"/>
          <c:showVal val="0"/>
          <c:showCatName val="0"/>
          <c:showSerName val="0"/>
          <c:showPercent val="0"/>
          <c:showBubbleSize val="0"/>
        </c:dLbls>
        <c:gapWidth val="100"/>
        <c:axId val="57158656"/>
        <c:axId val="57168640"/>
      </c:barChart>
      <c:catAx>
        <c:axId val="57158656"/>
        <c:scaling>
          <c:orientation val="minMax"/>
        </c:scaling>
        <c:delete val="0"/>
        <c:axPos val="b"/>
        <c:numFmt formatCode="General" sourceLinked="0"/>
        <c:majorTickMark val="out"/>
        <c:minorTickMark val="none"/>
        <c:tickLblPos val="nextTo"/>
        <c:txPr>
          <a:bodyPr/>
          <a:lstStyle/>
          <a:p>
            <a:pPr>
              <a:defRPr>
                <a:latin typeface="Arial"/>
                <a:cs typeface="Arial"/>
              </a:defRPr>
            </a:pPr>
            <a:endParaRPr lang="en-US"/>
          </a:p>
        </c:txPr>
        <c:crossAx val="57168640"/>
        <c:crosses val="autoZero"/>
        <c:auto val="1"/>
        <c:lblAlgn val="ctr"/>
        <c:lblOffset val="100"/>
        <c:noMultiLvlLbl val="0"/>
      </c:catAx>
      <c:valAx>
        <c:axId val="57168640"/>
        <c:scaling>
          <c:orientation val="minMax"/>
        </c:scaling>
        <c:delete val="0"/>
        <c:axPos val="l"/>
        <c:majorGridlines/>
        <c:numFmt formatCode="General" sourceLinked="1"/>
        <c:majorTickMark val="out"/>
        <c:minorTickMark val="none"/>
        <c:tickLblPos val="nextTo"/>
        <c:txPr>
          <a:bodyPr/>
          <a:lstStyle/>
          <a:p>
            <a:pPr>
              <a:defRPr>
                <a:latin typeface="Arial"/>
                <a:cs typeface="Arial"/>
              </a:defRPr>
            </a:pPr>
            <a:endParaRPr lang="en-US"/>
          </a:p>
        </c:txPr>
        <c:crossAx val="57158656"/>
        <c:crosses val="autoZero"/>
        <c:crossBetween val="between"/>
      </c:valAx>
    </c:plotArea>
    <c:legend>
      <c:legendPos val="r"/>
      <c:overlay val="0"/>
      <c:txPr>
        <a:bodyPr/>
        <a:lstStyle/>
        <a:p>
          <a:pPr>
            <a:defRPr>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34F44-9B2D-4D17-BF3F-93253D9C66D4}" type="datetimeFigureOut">
              <a:rPr lang="en-US" smtClean="0"/>
              <a:t>8/7/2019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4F099-4CC3-47EF-81B8-50BE91E8A2D5}" type="slidenum">
              <a:rPr lang="en-US" smtClean="0"/>
              <a:t>‹#›</a:t>
            </a:fld>
            <a:endParaRPr lang="en-US"/>
          </a:p>
        </p:txBody>
      </p:sp>
    </p:spTree>
    <p:extLst>
      <p:ext uri="{BB962C8B-B14F-4D97-AF65-F5344CB8AC3E}">
        <p14:creationId xmlns:p14="http://schemas.microsoft.com/office/powerpoint/2010/main" val="253795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2</a:t>
            </a:fld>
            <a:endParaRPr lang="en-US"/>
          </a:p>
        </p:txBody>
      </p:sp>
    </p:spTree>
    <p:extLst>
      <p:ext uri="{BB962C8B-B14F-4D97-AF65-F5344CB8AC3E}">
        <p14:creationId xmlns:p14="http://schemas.microsoft.com/office/powerpoint/2010/main" val="182246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3</a:t>
            </a:fld>
            <a:endParaRPr lang="en-US"/>
          </a:p>
        </p:txBody>
      </p:sp>
    </p:spTree>
    <p:extLst>
      <p:ext uri="{BB962C8B-B14F-4D97-AF65-F5344CB8AC3E}">
        <p14:creationId xmlns:p14="http://schemas.microsoft.com/office/powerpoint/2010/main" val="459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4</a:t>
            </a:fld>
            <a:endParaRPr lang="en-US"/>
          </a:p>
        </p:txBody>
      </p:sp>
    </p:spTree>
    <p:extLst>
      <p:ext uri="{BB962C8B-B14F-4D97-AF65-F5344CB8AC3E}">
        <p14:creationId xmlns:p14="http://schemas.microsoft.com/office/powerpoint/2010/main" val="45776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5</a:t>
            </a:fld>
            <a:endParaRPr lang="en-US"/>
          </a:p>
        </p:txBody>
      </p:sp>
    </p:spTree>
    <p:extLst>
      <p:ext uri="{BB962C8B-B14F-4D97-AF65-F5344CB8AC3E}">
        <p14:creationId xmlns:p14="http://schemas.microsoft.com/office/powerpoint/2010/main" val="177032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6</a:t>
            </a:fld>
            <a:endParaRPr lang="en-US"/>
          </a:p>
        </p:txBody>
      </p:sp>
    </p:spTree>
    <p:extLst>
      <p:ext uri="{BB962C8B-B14F-4D97-AF65-F5344CB8AC3E}">
        <p14:creationId xmlns:p14="http://schemas.microsoft.com/office/powerpoint/2010/main" val="383097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7</a:t>
            </a:fld>
            <a:endParaRPr lang="en-US"/>
          </a:p>
        </p:txBody>
      </p:sp>
    </p:spTree>
    <p:extLst>
      <p:ext uri="{BB962C8B-B14F-4D97-AF65-F5344CB8AC3E}">
        <p14:creationId xmlns:p14="http://schemas.microsoft.com/office/powerpoint/2010/main" val="193827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8</a:t>
            </a:fld>
            <a:endParaRPr lang="en-US"/>
          </a:p>
        </p:txBody>
      </p:sp>
    </p:spTree>
    <p:extLst>
      <p:ext uri="{BB962C8B-B14F-4D97-AF65-F5344CB8AC3E}">
        <p14:creationId xmlns:p14="http://schemas.microsoft.com/office/powerpoint/2010/main" val="60449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9</a:t>
            </a:fld>
            <a:endParaRPr lang="en-US"/>
          </a:p>
        </p:txBody>
      </p:sp>
    </p:spTree>
    <p:extLst>
      <p:ext uri="{BB962C8B-B14F-4D97-AF65-F5344CB8AC3E}">
        <p14:creationId xmlns:p14="http://schemas.microsoft.com/office/powerpoint/2010/main" val="131380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1722.4 Intermediate and production casings, if not cemented to the surface, shall be cemented with sufficient cement to fill the annular space to at least 500 feet above oil and gas zones, and anomalous pressure intervals. Sufficient cement shall also be used to fill the annular space to at least 100 feet above the base of the freshwater zone, either by lifting cement around the casing shoe or cementing through perforations or a cementing device placed at or below the base of the freshwater zone.</a:t>
            </a:r>
            <a:endParaRPr lang="en-US" dirty="0"/>
          </a:p>
        </p:txBody>
      </p:sp>
      <p:sp>
        <p:nvSpPr>
          <p:cNvPr id="4" name="Slide Number Placeholder 3"/>
          <p:cNvSpPr>
            <a:spLocks noGrp="1"/>
          </p:cNvSpPr>
          <p:nvPr>
            <p:ph type="sldNum" sz="quarter" idx="5"/>
          </p:nvPr>
        </p:nvSpPr>
        <p:spPr/>
        <p:txBody>
          <a:bodyPr/>
          <a:lstStyle/>
          <a:p>
            <a:fld id="{CCC4F099-4CC3-47EF-81B8-50BE91E8A2D5}" type="slidenum">
              <a:rPr lang="en-US" smtClean="0"/>
              <a:t>10</a:t>
            </a:fld>
            <a:endParaRPr lang="en-US"/>
          </a:p>
        </p:txBody>
      </p:sp>
    </p:spTree>
    <p:extLst>
      <p:ext uri="{BB962C8B-B14F-4D97-AF65-F5344CB8AC3E}">
        <p14:creationId xmlns:p14="http://schemas.microsoft.com/office/powerpoint/2010/main" val="4055039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06790"/>
            <a:ext cx="10668000" cy="1470025"/>
          </a:xfrm>
          <a:prstGeom prst="rect">
            <a:avLst/>
          </a:prstGeom>
        </p:spPr>
        <p:txBody>
          <a:bodyPr>
            <a:noAutofit/>
          </a:bodyPr>
          <a:lstStyle>
            <a:lvl1pPr>
              <a:lnSpc>
                <a:spcPts val="5900"/>
              </a:lnSpc>
              <a:defRPr sz="5500" b="1" i="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762000" y="2838451"/>
            <a:ext cx="10668000" cy="662708"/>
          </a:xfrm>
        </p:spPr>
        <p:txBody>
          <a:bodyPr>
            <a:normAutofit/>
          </a:bodyPr>
          <a:lstStyle>
            <a:lvl1pPr marL="0" indent="0" algn="ctr">
              <a:buNone/>
              <a:defRPr sz="2400">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a:stretch>
            <a:fillRect/>
          </a:stretch>
        </p:blipFill>
        <p:spPr>
          <a:xfrm>
            <a:off x="762000" y="468746"/>
            <a:ext cx="10668000" cy="114300"/>
          </a:xfrm>
          <a:prstGeom prst="rect">
            <a:avLst/>
          </a:prstGeom>
        </p:spPr>
      </p:pic>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560634" y="3980922"/>
            <a:ext cx="1074945" cy="1078520"/>
          </a:xfrm>
          <a:prstGeom prst="rect">
            <a:avLst/>
          </a:prstGeom>
        </p:spPr>
      </p:pic>
      <p:cxnSp>
        <p:nvCxnSpPr>
          <p:cNvPr id="10" name="Straight Connector 9"/>
          <p:cNvCxnSpPr/>
          <p:nvPr userDrawn="1"/>
        </p:nvCxnSpPr>
        <p:spPr>
          <a:xfrm>
            <a:off x="762000" y="6095999"/>
            <a:ext cx="10668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Footer Placeholder 14"/>
          <p:cNvSpPr>
            <a:spLocks noGrp="1"/>
          </p:cNvSpPr>
          <p:nvPr>
            <p:ph type="ftr" sz="quarter" idx="11"/>
          </p:nvPr>
        </p:nvSpPr>
        <p:spPr>
          <a:xfrm>
            <a:off x="762000" y="6173788"/>
            <a:ext cx="10668000" cy="365125"/>
          </a:xfrm>
          <a:prstGeom prst="rect">
            <a:avLst/>
          </a:prstGeom>
        </p:spPr>
        <p:txBody>
          <a:bodyPr/>
          <a:lstStyle>
            <a:lvl1pPr>
              <a:defRPr sz="1400">
                <a:solidFill>
                  <a:srgbClr val="00BCF2"/>
                </a:solidFill>
                <a:latin typeface="Georgia"/>
              </a:defRPr>
            </a:lvl1pPr>
          </a:lstStyle>
          <a:p>
            <a:r>
              <a:rPr lang="en-US" dirty="0"/>
              <a:t>Additional information can go here</a:t>
            </a:r>
          </a:p>
        </p:txBody>
      </p:sp>
    </p:spTree>
    <p:extLst>
      <p:ext uri="{BB962C8B-B14F-4D97-AF65-F5344CB8AC3E}">
        <p14:creationId xmlns:p14="http://schemas.microsoft.com/office/powerpoint/2010/main" val="22059751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105046" y="1704846"/>
            <a:ext cx="3324953" cy="4421317"/>
          </a:xfrm>
        </p:spPr>
        <p:txBody>
          <a:bodyPr>
            <a:noAutofit/>
          </a:bodyPr>
          <a:lstStyle>
            <a:lvl1pPr marL="0" indent="0">
              <a:lnSpc>
                <a:spcPts val="2200"/>
              </a:lnSpc>
              <a:buNone/>
              <a:defRPr sz="15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9" name="Picture Placeholder 8"/>
          <p:cNvSpPr>
            <a:spLocks noGrp="1"/>
          </p:cNvSpPr>
          <p:nvPr>
            <p:ph type="pic" sz="quarter" idx="13" hasCustomPrompt="1"/>
          </p:nvPr>
        </p:nvSpPr>
        <p:spPr>
          <a:xfrm>
            <a:off x="762001" y="1704846"/>
            <a:ext cx="6987183" cy="4421317"/>
          </a:xfrm>
          <a:solidFill>
            <a:schemeClr val="bg2"/>
          </a:solidFill>
        </p:spPr>
        <p:txBody>
          <a:bodyPr anchor="ctr"/>
          <a:lstStyle>
            <a:lvl1pPr marL="0" indent="0" algn="ctr">
              <a:buNone/>
              <a:defRPr/>
            </a:lvl1pPr>
          </a:lstStyle>
          <a:p>
            <a:r>
              <a:rPr lang="en-US" dirty="0"/>
              <a:t>Insert photo</a:t>
            </a:r>
          </a:p>
        </p:txBody>
      </p:sp>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4"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3" name="Picture 12"/>
          <p:cNvPicPr>
            <a:picLocks noChangeAspect="1"/>
          </p:cNvPicPr>
          <p:nvPr userDrawn="1"/>
        </p:nvPicPr>
        <p:blipFill>
          <a:blip r:embed="rId2"/>
          <a:stretch>
            <a:fillRect/>
          </a:stretch>
        </p:blipFill>
        <p:spPr>
          <a:xfrm>
            <a:off x="762000" y="279866"/>
            <a:ext cx="10668000" cy="114300"/>
          </a:xfrm>
          <a:prstGeom prst="rect">
            <a:avLst/>
          </a:prstGeom>
        </p:spPr>
      </p:pic>
      <p:sp>
        <p:nvSpPr>
          <p:cNvPr id="15"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138617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105046" y="3901694"/>
            <a:ext cx="3324953" cy="2224469"/>
          </a:xfrm>
        </p:spPr>
        <p:txBody>
          <a:bodyPr>
            <a:noAutofit/>
          </a:bodyPr>
          <a:lstStyle>
            <a:lvl1pPr marL="0" indent="0">
              <a:lnSpc>
                <a:spcPts val="2200"/>
              </a:lnSpc>
              <a:buNone/>
              <a:defRPr sz="15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9" name="Picture Placeholder 8"/>
          <p:cNvSpPr>
            <a:spLocks noGrp="1"/>
          </p:cNvSpPr>
          <p:nvPr>
            <p:ph type="pic" sz="quarter" idx="13" hasCustomPrompt="1"/>
          </p:nvPr>
        </p:nvSpPr>
        <p:spPr>
          <a:xfrm>
            <a:off x="762001" y="1739172"/>
            <a:ext cx="3324953" cy="1899358"/>
          </a:xfrm>
          <a:solidFill>
            <a:schemeClr val="bg2"/>
          </a:solidFill>
        </p:spPr>
        <p:txBody>
          <a:bodyPr anchor="ctr"/>
          <a:lstStyle>
            <a:lvl1pPr marL="0" indent="0" algn="ctr">
              <a:buNone/>
              <a:defRPr/>
            </a:lvl1pPr>
          </a:lstStyle>
          <a:p>
            <a:r>
              <a:rPr lang="en-US" dirty="0"/>
              <a:t>Insert photo</a:t>
            </a:r>
          </a:p>
        </p:txBody>
      </p:sp>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4"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sp>
        <p:nvSpPr>
          <p:cNvPr id="11" name="Content Placeholder 3"/>
          <p:cNvSpPr>
            <a:spLocks noGrp="1"/>
          </p:cNvSpPr>
          <p:nvPr>
            <p:ph sz="half" idx="14"/>
          </p:nvPr>
        </p:nvSpPr>
        <p:spPr>
          <a:xfrm>
            <a:off x="4424230" y="3901694"/>
            <a:ext cx="3324953" cy="2224469"/>
          </a:xfrm>
        </p:spPr>
        <p:txBody>
          <a:bodyPr>
            <a:noAutofit/>
          </a:bodyPr>
          <a:lstStyle>
            <a:lvl1pPr marL="0" indent="0">
              <a:lnSpc>
                <a:spcPts val="2200"/>
              </a:lnSpc>
              <a:buNone/>
              <a:defRPr sz="15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13" name="Content Placeholder 3"/>
          <p:cNvSpPr>
            <a:spLocks noGrp="1"/>
          </p:cNvSpPr>
          <p:nvPr>
            <p:ph sz="half" idx="15"/>
          </p:nvPr>
        </p:nvSpPr>
        <p:spPr>
          <a:xfrm>
            <a:off x="762001" y="3901694"/>
            <a:ext cx="3324953" cy="2224469"/>
          </a:xfrm>
        </p:spPr>
        <p:txBody>
          <a:bodyPr>
            <a:noAutofit/>
          </a:bodyPr>
          <a:lstStyle>
            <a:lvl1pPr marL="0" indent="0">
              <a:lnSpc>
                <a:spcPts val="2200"/>
              </a:lnSpc>
              <a:buNone/>
              <a:defRPr sz="15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Picture Placeholder 8"/>
          <p:cNvSpPr>
            <a:spLocks noGrp="1"/>
          </p:cNvSpPr>
          <p:nvPr>
            <p:ph type="pic" sz="quarter" idx="16" hasCustomPrompt="1"/>
          </p:nvPr>
        </p:nvSpPr>
        <p:spPr>
          <a:xfrm>
            <a:off x="4424230" y="1739172"/>
            <a:ext cx="3324953" cy="1899358"/>
          </a:xfrm>
          <a:solidFill>
            <a:schemeClr val="bg2"/>
          </a:solidFill>
        </p:spPr>
        <p:txBody>
          <a:bodyPr anchor="ctr"/>
          <a:lstStyle>
            <a:lvl1pPr marL="0" indent="0" algn="ctr">
              <a:buNone/>
              <a:defRPr/>
            </a:lvl1pPr>
          </a:lstStyle>
          <a:p>
            <a:r>
              <a:rPr lang="en-US" dirty="0"/>
              <a:t>Insert photo</a:t>
            </a:r>
          </a:p>
        </p:txBody>
      </p:sp>
      <p:sp>
        <p:nvSpPr>
          <p:cNvPr id="16" name="Picture Placeholder 8"/>
          <p:cNvSpPr>
            <a:spLocks noGrp="1"/>
          </p:cNvSpPr>
          <p:nvPr>
            <p:ph type="pic" sz="quarter" idx="17" hasCustomPrompt="1"/>
          </p:nvPr>
        </p:nvSpPr>
        <p:spPr>
          <a:xfrm>
            <a:off x="8105048" y="1739172"/>
            <a:ext cx="3324953" cy="1899358"/>
          </a:xfrm>
          <a:solidFill>
            <a:schemeClr val="bg2"/>
          </a:solidFill>
        </p:spPr>
        <p:txBody>
          <a:bodyPr anchor="ctr"/>
          <a:lstStyle>
            <a:lvl1pPr marL="0" indent="0" algn="ctr">
              <a:buNone/>
              <a:defRPr/>
            </a:lvl1pPr>
          </a:lstStyle>
          <a:p>
            <a:r>
              <a:rPr lang="en-US" dirty="0"/>
              <a:t>Insert photo</a:t>
            </a:r>
          </a:p>
        </p:txBody>
      </p:sp>
      <p:pic>
        <p:nvPicPr>
          <p:cNvPr id="18" name="Picture 17"/>
          <p:cNvPicPr>
            <a:picLocks noChangeAspect="1"/>
          </p:cNvPicPr>
          <p:nvPr userDrawn="1"/>
        </p:nvPicPr>
        <p:blipFill>
          <a:blip r:embed="rId2"/>
          <a:stretch>
            <a:fillRect/>
          </a:stretch>
        </p:blipFill>
        <p:spPr>
          <a:xfrm>
            <a:off x="762000" y="279866"/>
            <a:ext cx="10668000" cy="114300"/>
          </a:xfrm>
          <a:prstGeom prst="rect">
            <a:avLst/>
          </a:prstGeom>
        </p:spPr>
      </p:pic>
      <p:sp>
        <p:nvSpPr>
          <p:cNvPr id="19"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229504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9" name="Rectangle 8"/>
          <p:cNvSpPr/>
          <p:nvPr userDrawn="1"/>
        </p:nvSpPr>
        <p:spPr>
          <a:xfrm>
            <a:off x="762004" y="1740429"/>
            <a:ext cx="10652745" cy="41564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5"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1" name="Picture 10"/>
          <p:cNvPicPr>
            <a:picLocks noChangeAspect="1"/>
          </p:cNvPicPr>
          <p:nvPr userDrawn="1"/>
        </p:nvPicPr>
        <p:blipFill>
          <a:blip r:embed="rId2"/>
          <a:stretch>
            <a:fillRect/>
          </a:stretch>
        </p:blipFill>
        <p:spPr>
          <a:xfrm>
            <a:off x="762000" y="279866"/>
            <a:ext cx="10668000" cy="114300"/>
          </a:xfrm>
          <a:prstGeom prst="rect">
            <a:avLst/>
          </a:prstGeom>
        </p:spPr>
      </p:pic>
      <p:sp>
        <p:nvSpPr>
          <p:cNvPr id="12"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graphicFrame>
        <p:nvGraphicFramePr>
          <p:cNvPr id="8" name="Picture Placeholder 6"/>
          <p:cNvGraphicFramePr>
            <a:graphicFrameLocks/>
          </p:cNvGraphicFramePr>
          <p:nvPr userDrawn="1">
            <p:extLst/>
          </p:nvPr>
        </p:nvGraphicFramePr>
        <p:xfrm>
          <a:off x="762000" y="1981956"/>
          <a:ext cx="10668000" cy="3684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931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9" name="Rectangle 8"/>
          <p:cNvSpPr/>
          <p:nvPr userDrawn="1"/>
        </p:nvSpPr>
        <p:spPr>
          <a:xfrm>
            <a:off x="762004" y="1740429"/>
            <a:ext cx="10652745" cy="41564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5"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1" name="Picture 10"/>
          <p:cNvPicPr>
            <a:picLocks noChangeAspect="1"/>
          </p:cNvPicPr>
          <p:nvPr userDrawn="1"/>
        </p:nvPicPr>
        <p:blipFill>
          <a:blip r:embed="rId2"/>
          <a:stretch>
            <a:fillRect/>
          </a:stretch>
        </p:blipFill>
        <p:spPr>
          <a:xfrm>
            <a:off x="762000" y="279866"/>
            <a:ext cx="10668000" cy="114300"/>
          </a:xfrm>
          <a:prstGeom prst="rect">
            <a:avLst/>
          </a:prstGeom>
        </p:spPr>
      </p:pic>
      <p:sp>
        <p:nvSpPr>
          <p:cNvPr id="12"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graphicFrame>
        <p:nvGraphicFramePr>
          <p:cNvPr id="8" name="Chart 7"/>
          <p:cNvGraphicFramePr/>
          <p:nvPr userDrawn="1">
            <p:extLst/>
          </p:nvPr>
        </p:nvGraphicFramePr>
        <p:xfrm>
          <a:off x="762001" y="1863714"/>
          <a:ext cx="10652744" cy="3684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28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5"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graphicFrame>
        <p:nvGraphicFramePr>
          <p:cNvPr id="14" name="Table 13"/>
          <p:cNvGraphicFramePr>
            <a:graphicFrameLocks noGrp="1"/>
          </p:cNvGraphicFramePr>
          <p:nvPr userDrawn="1">
            <p:extLst/>
          </p:nvPr>
        </p:nvGraphicFramePr>
        <p:xfrm>
          <a:off x="761997" y="1704844"/>
          <a:ext cx="10652747" cy="4210632"/>
        </p:xfrm>
        <a:graphic>
          <a:graphicData uri="http://schemas.openxmlformats.org/drawingml/2006/table">
            <a:tbl>
              <a:tblPr firstRow="1" bandRow="1">
                <a:tableStyleId>{B301B821-A1FF-4177-AEE7-76D212191A09}</a:tableStyleId>
              </a:tblPr>
              <a:tblGrid>
                <a:gridCol w="2130549">
                  <a:extLst>
                    <a:ext uri="{9D8B030D-6E8A-4147-A177-3AD203B41FA5}">
                      <a16:colId xmlns:a16="http://schemas.microsoft.com/office/drawing/2014/main" val="20000"/>
                    </a:ext>
                  </a:extLst>
                </a:gridCol>
                <a:gridCol w="2130549">
                  <a:extLst>
                    <a:ext uri="{9D8B030D-6E8A-4147-A177-3AD203B41FA5}">
                      <a16:colId xmlns:a16="http://schemas.microsoft.com/office/drawing/2014/main" val="20001"/>
                    </a:ext>
                  </a:extLst>
                </a:gridCol>
                <a:gridCol w="2130549">
                  <a:extLst>
                    <a:ext uri="{9D8B030D-6E8A-4147-A177-3AD203B41FA5}">
                      <a16:colId xmlns:a16="http://schemas.microsoft.com/office/drawing/2014/main" val="20002"/>
                    </a:ext>
                  </a:extLst>
                </a:gridCol>
                <a:gridCol w="2130549">
                  <a:extLst>
                    <a:ext uri="{9D8B030D-6E8A-4147-A177-3AD203B41FA5}">
                      <a16:colId xmlns:a16="http://schemas.microsoft.com/office/drawing/2014/main" val="20003"/>
                    </a:ext>
                  </a:extLst>
                </a:gridCol>
                <a:gridCol w="2130549">
                  <a:extLst>
                    <a:ext uri="{9D8B030D-6E8A-4147-A177-3AD203B41FA5}">
                      <a16:colId xmlns:a16="http://schemas.microsoft.com/office/drawing/2014/main" val="20004"/>
                    </a:ext>
                  </a:extLst>
                </a:gridCol>
              </a:tblGrid>
              <a:tr h="701772">
                <a:tc>
                  <a:txBody>
                    <a:bodyPr/>
                    <a:lstStyle/>
                    <a:p>
                      <a:r>
                        <a:rPr lang="en-US" dirty="0">
                          <a:latin typeface="Arial"/>
                          <a:cs typeface="Arial"/>
                        </a:rPr>
                        <a:t>Text</a:t>
                      </a:r>
                      <a:r>
                        <a:rPr lang="en-US" baseline="0" dirty="0">
                          <a:latin typeface="Arial"/>
                          <a:cs typeface="Arial"/>
                        </a:rPr>
                        <a:t> here</a:t>
                      </a:r>
                      <a:endParaRPr lang="en-US" dirty="0">
                        <a:latin typeface="Arial"/>
                        <a:cs typeface="Arial"/>
                      </a:endParaRPr>
                    </a:p>
                  </a:txBody>
                  <a:tcPr marL="121920" marR="12192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Text</a:t>
                      </a:r>
                      <a:r>
                        <a:rPr lang="en-US" baseline="0" dirty="0">
                          <a:latin typeface="Arial"/>
                          <a:cs typeface="Arial"/>
                        </a:rPr>
                        <a:t> here</a:t>
                      </a:r>
                      <a:endParaRPr lang="en-US" dirty="0">
                        <a:latin typeface="Arial"/>
                        <a:cs typeface="Arial"/>
                      </a:endParaRPr>
                    </a:p>
                  </a:txBody>
                  <a:tcPr marL="121920" marR="12192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Text</a:t>
                      </a:r>
                      <a:r>
                        <a:rPr lang="en-US" baseline="0" dirty="0">
                          <a:latin typeface="Arial"/>
                          <a:cs typeface="Arial"/>
                        </a:rPr>
                        <a:t> here</a:t>
                      </a:r>
                      <a:endParaRPr lang="en-US" dirty="0">
                        <a:latin typeface="Arial"/>
                        <a:cs typeface="Arial"/>
                      </a:endParaRPr>
                    </a:p>
                  </a:txBody>
                  <a:tcPr marL="121920" marR="12192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Text</a:t>
                      </a:r>
                      <a:r>
                        <a:rPr lang="en-US" baseline="0" dirty="0">
                          <a:latin typeface="Arial"/>
                          <a:cs typeface="Arial"/>
                        </a:rPr>
                        <a:t> here</a:t>
                      </a:r>
                      <a:endParaRPr lang="en-US" dirty="0">
                        <a:latin typeface="Arial"/>
                        <a:cs typeface="Arial"/>
                      </a:endParaRPr>
                    </a:p>
                  </a:txBody>
                  <a:tcPr marL="121920" marR="12192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Text</a:t>
                      </a:r>
                      <a:r>
                        <a:rPr lang="en-US" baseline="0" dirty="0">
                          <a:latin typeface="Arial"/>
                          <a:cs typeface="Arial"/>
                        </a:rPr>
                        <a:t> here</a:t>
                      </a:r>
                      <a:endParaRPr lang="en-US" dirty="0">
                        <a:latin typeface="Arial"/>
                        <a:cs typeface="Arial"/>
                      </a:endParaRPr>
                    </a:p>
                  </a:txBody>
                  <a:tcPr marL="121920" marR="121920" anchor="ctr"/>
                </a:tc>
                <a:extLst>
                  <a:ext uri="{0D108BD9-81ED-4DB2-BD59-A6C34878D82A}">
                    <a16:rowId xmlns:a16="http://schemas.microsoft.com/office/drawing/2014/main" val="10000"/>
                  </a:ext>
                </a:extLst>
              </a:tr>
              <a:tr h="701772">
                <a:tc>
                  <a:txBody>
                    <a:bodyPr/>
                    <a:lstStyle/>
                    <a:p>
                      <a:r>
                        <a:rPr lang="en-US" dirty="0">
                          <a:latin typeface="Arial"/>
                          <a:cs typeface="Arial"/>
                        </a:rPr>
                        <a:t>1</a:t>
                      </a:r>
                      <a:endParaRPr lang="en-US" b="1" dirty="0">
                        <a:latin typeface="Arial"/>
                        <a:cs typeface="Arial"/>
                      </a:endParaRPr>
                    </a:p>
                  </a:txBody>
                  <a:tcPr marL="121920" marR="121920" anchor="ctr"/>
                </a:tc>
                <a:tc>
                  <a:txBody>
                    <a:bodyPr/>
                    <a:lstStyle/>
                    <a:p>
                      <a:r>
                        <a:rPr lang="en-US" dirty="0">
                          <a:latin typeface="Arial"/>
                          <a:cs typeface="Arial"/>
                        </a:rPr>
                        <a:t>2</a:t>
                      </a:r>
                      <a:endParaRPr lang="en-US" b="1" dirty="0">
                        <a:latin typeface="Arial"/>
                        <a:cs typeface="Arial"/>
                      </a:endParaRPr>
                    </a:p>
                  </a:txBody>
                  <a:tcPr marL="121920" marR="121920" anchor="ctr"/>
                </a:tc>
                <a:tc>
                  <a:txBody>
                    <a:bodyPr/>
                    <a:lstStyle/>
                    <a:p>
                      <a:r>
                        <a:rPr lang="en-US" dirty="0">
                          <a:latin typeface="Arial"/>
                          <a:cs typeface="Arial"/>
                        </a:rPr>
                        <a:t>3</a:t>
                      </a:r>
                      <a:endParaRPr lang="en-US" b="1" dirty="0">
                        <a:latin typeface="Arial"/>
                        <a:cs typeface="Arial"/>
                      </a:endParaRPr>
                    </a:p>
                  </a:txBody>
                  <a:tcPr marL="121920" marR="121920" anchor="ctr"/>
                </a:tc>
                <a:tc>
                  <a:txBody>
                    <a:bodyPr/>
                    <a:lstStyle/>
                    <a:p>
                      <a:r>
                        <a:rPr lang="en-US" dirty="0">
                          <a:latin typeface="Arial"/>
                          <a:cs typeface="Arial"/>
                        </a:rPr>
                        <a:t>4</a:t>
                      </a:r>
                      <a:endParaRPr lang="en-US" b="1" dirty="0">
                        <a:latin typeface="Arial"/>
                        <a:cs typeface="Arial"/>
                      </a:endParaRPr>
                    </a:p>
                  </a:txBody>
                  <a:tcPr marL="121920" marR="121920" anchor="ctr"/>
                </a:tc>
                <a:tc>
                  <a:txBody>
                    <a:bodyPr/>
                    <a:lstStyle/>
                    <a:p>
                      <a:r>
                        <a:rPr lang="en-US" dirty="0">
                          <a:latin typeface="Arial"/>
                          <a:cs typeface="Arial"/>
                        </a:rPr>
                        <a:t>5</a:t>
                      </a:r>
                      <a:endParaRPr lang="en-US" b="1" dirty="0">
                        <a:latin typeface="Arial"/>
                        <a:cs typeface="Arial"/>
                      </a:endParaRPr>
                    </a:p>
                  </a:txBody>
                  <a:tcPr marL="121920" marR="121920" anchor="ctr"/>
                </a:tc>
                <a:extLst>
                  <a:ext uri="{0D108BD9-81ED-4DB2-BD59-A6C34878D82A}">
                    <a16:rowId xmlns:a16="http://schemas.microsoft.com/office/drawing/2014/main" val="10001"/>
                  </a:ext>
                </a:extLst>
              </a:tr>
              <a:tr h="701772">
                <a:tc>
                  <a:txBody>
                    <a:bodyPr/>
                    <a:lstStyle/>
                    <a:p>
                      <a:r>
                        <a:rPr lang="en-US" dirty="0">
                          <a:latin typeface="Arial"/>
                          <a:cs typeface="Arial"/>
                        </a:rPr>
                        <a:t>1</a:t>
                      </a:r>
                      <a:endParaRPr lang="en-US" b="1" dirty="0">
                        <a:latin typeface="Arial"/>
                        <a:cs typeface="Arial"/>
                      </a:endParaRPr>
                    </a:p>
                  </a:txBody>
                  <a:tcPr marL="121920" marR="121920" anchor="ctr"/>
                </a:tc>
                <a:tc>
                  <a:txBody>
                    <a:bodyPr/>
                    <a:lstStyle/>
                    <a:p>
                      <a:r>
                        <a:rPr lang="en-US" dirty="0">
                          <a:latin typeface="Arial"/>
                          <a:cs typeface="Arial"/>
                        </a:rPr>
                        <a:t>2</a:t>
                      </a:r>
                      <a:endParaRPr lang="en-US" b="1" dirty="0">
                        <a:latin typeface="Arial"/>
                        <a:cs typeface="Arial"/>
                      </a:endParaRPr>
                    </a:p>
                  </a:txBody>
                  <a:tcPr marL="121920" marR="121920" anchor="ctr"/>
                </a:tc>
                <a:tc>
                  <a:txBody>
                    <a:bodyPr/>
                    <a:lstStyle/>
                    <a:p>
                      <a:r>
                        <a:rPr lang="en-US" dirty="0">
                          <a:latin typeface="Arial"/>
                          <a:cs typeface="Arial"/>
                        </a:rPr>
                        <a:t>3</a:t>
                      </a:r>
                      <a:endParaRPr lang="en-US" b="1" dirty="0">
                        <a:latin typeface="Arial"/>
                        <a:cs typeface="Arial"/>
                      </a:endParaRPr>
                    </a:p>
                  </a:txBody>
                  <a:tcPr marL="121920" marR="121920" anchor="ctr"/>
                </a:tc>
                <a:tc>
                  <a:txBody>
                    <a:bodyPr/>
                    <a:lstStyle/>
                    <a:p>
                      <a:r>
                        <a:rPr lang="en-US" dirty="0">
                          <a:latin typeface="Arial"/>
                          <a:cs typeface="Arial"/>
                        </a:rPr>
                        <a:t>4</a:t>
                      </a:r>
                      <a:endParaRPr lang="en-US" b="1" dirty="0">
                        <a:latin typeface="Arial"/>
                        <a:cs typeface="Arial"/>
                      </a:endParaRPr>
                    </a:p>
                  </a:txBody>
                  <a:tcPr marL="121920" marR="121920" anchor="ctr"/>
                </a:tc>
                <a:tc>
                  <a:txBody>
                    <a:bodyPr/>
                    <a:lstStyle/>
                    <a:p>
                      <a:r>
                        <a:rPr lang="en-US" dirty="0">
                          <a:latin typeface="Arial"/>
                          <a:cs typeface="Arial"/>
                        </a:rPr>
                        <a:t>5</a:t>
                      </a:r>
                      <a:endParaRPr lang="en-US" b="1" dirty="0">
                        <a:latin typeface="Arial"/>
                        <a:cs typeface="Arial"/>
                      </a:endParaRPr>
                    </a:p>
                  </a:txBody>
                  <a:tcPr marL="121920" marR="121920" anchor="ctr"/>
                </a:tc>
                <a:extLst>
                  <a:ext uri="{0D108BD9-81ED-4DB2-BD59-A6C34878D82A}">
                    <a16:rowId xmlns:a16="http://schemas.microsoft.com/office/drawing/2014/main" val="10002"/>
                  </a:ext>
                </a:extLst>
              </a:tr>
              <a:tr h="701772">
                <a:tc>
                  <a:txBody>
                    <a:bodyPr/>
                    <a:lstStyle/>
                    <a:p>
                      <a:r>
                        <a:rPr lang="en-US" dirty="0">
                          <a:latin typeface="Arial"/>
                          <a:cs typeface="Arial"/>
                        </a:rPr>
                        <a:t>1</a:t>
                      </a:r>
                      <a:endParaRPr lang="en-US" b="1" dirty="0">
                        <a:latin typeface="Arial"/>
                        <a:cs typeface="Arial"/>
                      </a:endParaRPr>
                    </a:p>
                  </a:txBody>
                  <a:tcPr marL="121920" marR="121920" anchor="ctr"/>
                </a:tc>
                <a:tc>
                  <a:txBody>
                    <a:bodyPr/>
                    <a:lstStyle/>
                    <a:p>
                      <a:r>
                        <a:rPr lang="en-US" dirty="0">
                          <a:latin typeface="Arial"/>
                          <a:cs typeface="Arial"/>
                        </a:rPr>
                        <a:t>2</a:t>
                      </a:r>
                      <a:endParaRPr lang="en-US" b="1" dirty="0">
                        <a:latin typeface="Arial"/>
                        <a:cs typeface="Arial"/>
                      </a:endParaRPr>
                    </a:p>
                  </a:txBody>
                  <a:tcPr marL="121920" marR="121920" anchor="ctr"/>
                </a:tc>
                <a:tc>
                  <a:txBody>
                    <a:bodyPr/>
                    <a:lstStyle/>
                    <a:p>
                      <a:r>
                        <a:rPr lang="en-US" dirty="0">
                          <a:latin typeface="Arial"/>
                          <a:cs typeface="Arial"/>
                        </a:rPr>
                        <a:t>3</a:t>
                      </a:r>
                      <a:endParaRPr lang="en-US" b="1" dirty="0">
                        <a:latin typeface="Arial"/>
                        <a:cs typeface="Arial"/>
                      </a:endParaRPr>
                    </a:p>
                  </a:txBody>
                  <a:tcPr marL="121920" marR="121920" anchor="ctr"/>
                </a:tc>
                <a:tc>
                  <a:txBody>
                    <a:bodyPr/>
                    <a:lstStyle/>
                    <a:p>
                      <a:r>
                        <a:rPr lang="en-US" dirty="0">
                          <a:latin typeface="Arial"/>
                          <a:cs typeface="Arial"/>
                        </a:rPr>
                        <a:t>4</a:t>
                      </a:r>
                      <a:endParaRPr lang="en-US" b="1" dirty="0">
                        <a:latin typeface="Arial"/>
                        <a:cs typeface="Arial"/>
                      </a:endParaRPr>
                    </a:p>
                  </a:txBody>
                  <a:tcPr marL="121920" marR="121920" anchor="ctr"/>
                </a:tc>
                <a:tc>
                  <a:txBody>
                    <a:bodyPr/>
                    <a:lstStyle/>
                    <a:p>
                      <a:r>
                        <a:rPr lang="en-US" dirty="0">
                          <a:latin typeface="Arial"/>
                          <a:cs typeface="Arial"/>
                        </a:rPr>
                        <a:t>5</a:t>
                      </a:r>
                      <a:endParaRPr lang="en-US" b="1" dirty="0">
                        <a:latin typeface="Arial"/>
                        <a:cs typeface="Arial"/>
                      </a:endParaRPr>
                    </a:p>
                  </a:txBody>
                  <a:tcPr marL="121920" marR="121920" anchor="ctr"/>
                </a:tc>
                <a:extLst>
                  <a:ext uri="{0D108BD9-81ED-4DB2-BD59-A6C34878D82A}">
                    <a16:rowId xmlns:a16="http://schemas.microsoft.com/office/drawing/2014/main" val="10003"/>
                  </a:ext>
                </a:extLst>
              </a:tr>
              <a:tr h="701772">
                <a:tc>
                  <a:txBody>
                    <a:bodyPr/>
                    <a:lstStyle/>
                    <a:p>
                      <a:r>
                        <a:rPr lang="en-US" dirty="0">
                          <a:latin typeface="Arial"/>
                          <a:cs typeface="Arial"/>
                        </a:rPr>
                        <a:t>1</a:t>
                      </a:r>
                      <a:endParaRPr lang="en-US" b="1" dirty="0">
                        <a:latin typeface="Arial"/>
                        <a:cs typeface="Arial"/>
                      </a:endParaRPr>
                    </a:p>
                  </a:txBody>
                  <a:tcPr marL="121920" marR="121920" anchor="ctr"/>
                </a:tc>
                <a:tc>
                  <a:txBody>
                    <a:bodyPr/>
                    <a:lstStyle/>
                    <a:p>
                      <a:r>
                        <a:rPr lang="en-US" dirty="0">
                          <a:latin typeface="Arial"/>
                          <a:cs typeface="Arial"/>
                        </a:rPr>
                        <a:t>2</a:t>
                      </a:r>
                      <a:endParaRPr lang="en-US" b="1" dirty="0">
                        <a:latin typeface="Arial"/>
                        <a:cs typeface="Arial"/>
                      </a:endParaRPr>
                    </a:p>
                  </a:txBody>
                  <a:tcPr marL="121920" marR="121920" anchor="ctr"/>
                </a:tc>
                <a:tc>
                  <a:txBody>
                    <a:bodyPr/>
                    <a:lstStyle/>
                    <a:p>
                      <a:r>
                        <a:rPr lang="en-US" dirty="0">
                          <a:latin typeface="Arial"/>
                          <a:cs typeface="Arial"/>
                        </a:rPr>
                        <a:t>3</a:t>
                      </a:r>
                      <a:endParaRPr lang="en-US" b="1" dirty="0">
                        <a:latin typeface="Arial"/>
                        <a:cs typeface="Arial"/>
                      </a:endParaRPr>
                    </a:p>
                  </a:txBody>
                  <a:tcPr marL="121920" marR="121920" anchor="ctr"/>
                </a:tc>
                <a:tc>
                  <a:txBody>
                    <a:bodyPr/>
                    <a:lstStyle/>
                    <a:p>
                      <a:r>
                        <a:rPr lang="en-US" dirty="0">
                          <a:latin typeface="Arial"/>
                          <a:cs typeface="Arial"/>
                        </a:rPr>
                        <a:t>4</a:t>
                      </a:r>
                      <a:endParaRPr lang="en-US" b="1" dirty="0">
                        <a:latin typeface="Arial"/>
                        <a:cs typeface="Arial"/>
                      </a:endParaRPr>
                    </a:p>
                  </a:txBody>
                  <a:tcPr marL="121920" marR="121920" anchor="ctr"/>
                </a:tc>
                <a:tc>
                  <a:txBody>
                    <a:bodyPr/>
                    <a:lstStyle/>
                    <a:p>
                      <a:r>
                        <a:rPr lang="en-US" dirty="0">
                          <a:latin typeface="Arial"/>
                          <a:cs typeface="Arial"/>
                        </a:rPr>
                        <a:t>5</a:t>
                      </a:r>
                      <a:endParaRPr lang="en-US" b="1" dirty="0">
                        <a:latin typeface="Arial"/>
                        <a:cs typeface="Arial"/>
                      </a:endParaRPr>
                    </a:p>
                  </a:txBody>
                  <a:tcPr marL="121920" marR="121920" anchor="ctr"/>
                </a:tc>
                <a:extLst>
                  <a:ext uri="{0D108BD9-81ED-4DB2-BD59-A6C34878D82A}">
                    <a16:rowId xmlns:a16="http://schemas.microsoft.com/office/drawing/2014/main" val="10004"/>
                  </a:ext>
                </a:extLst>
              </a:tr>
              <a:tr h="701772">
                <a:tc>
                  <a:txBody>
                    <a:bodyPr/>
                    <a:lstStyle/>
                    <a:p>
                      <a:r>
                        <a:rPr lang="en-US" dirty="0">
                          <a:latin typeface="Arial"/>
                          <a:cs typeface="Arial"/>
                        </a:rPr>
                        <a:t>1</a:t>
                      </a:r>
                      <a:endParaRPr lang="en-US" b="1" dirty="0">
                        <a:latin typeface="Arial"/>
                        <a:cs typeface="Arial"/>
                      </a:endParaRPr>
                    </a:p>
                  </a:txBody>
                  <a:tcPr marL="121920" marR="121920" anchor="ctr"/>
                </a:tc>
                <a:tc>
                  <a:txBody>
                    <a:bodyPr/>
                    <a:lstStyle/>
                    <a:p>
                      <a:r>
                        <a:rPr lang="en-US" dirty="0">
                          <a:latin typeface="Arial"/>
                          <a:cs typeface="Arial"/>
                        </a:rPr>
                        <a:t>2</a:t>
                      </a:r>
                      <a:endParaRPr lang="en-US" b="1" dirty="0">
                        <a:latin typeface="Arial"/>
                        <a:cs typeface="Arial"/>
                      </a:endParaRPr>
                    </a:p>
                  </a:txBody>
                  <a:tcPr marL="121920" marR="121920" anchor="ctr"/>
                </a:tc>
                <a:tc>
                  <a:txBody>
                    <a:bodyPr/>
                    <a:lstStyle/>
                    <a:p>
                      <a:r>
                        <a:rPr lang="en-US" dirty="0">
                          <a:latin typeface="Arial"/>
                          <a:cs typeface="Arial"/>
                        </a:rPr>
                        <a:t>3</a:t>
                      </a:r>
                      <a:endParaRPr lang="en-US" b="1" dirty="0">
                        <a:latin typeface="Arial"/>
                        <a:cs typeface="Arial"/>
                      </a:endParaRPr>
                    </a:p>
                  </a:txBody>
                  <a:tcPr marL="121920" marR="121920" anchor="ctr"/>
                </a:tc>
                <a:tc>
                  <a:txBody>
                    <a:bodyPr/>
                    <a:lstStyle/>
                    <a:p>
                      <a:r>
                        <a:rPr lang="en-US" dirty="0">
                          <a:latin typeface="Arial"/>
                          <a:cs typeface="Arial"/>
                        </a:rPr>
                        <a:t>4</a:t>
                      </a:r>
                      <a:endParaRPr lang="en-US" b="1" dirty="0">
                        <a:latin typeface="Arial"/>
                        <a:cs typeface="Arial"/>
                      </a:endParaRPr>
                    </a:p>
                  </a:txBody>
                  <a:tcPr marL="121920" marR="121920" anchor="ctr"/>
                </a:tc>
                <a:tc>
                  <a:txBody>
                    <a:bodyPr/>
                    <a:lstStyle/>
                    <a:p>
                      <a:r>
                        <a:rPr lang="en-US" dirty="0">
                          <a:latin typeface="Arial"/>
                          <a:cs typeface="Arial"/>
                        </a:rPr>
                        <a:t>5</a:t>
                      </a:r>
                      <a:endParaRPr lang="en-US" b="1" dirty="0">
                        <a:latin typeface="Arial"/>
                        <a:cs typeface="Arial"/>
                      </a:endParaRPr>
                    </a:p>
                  </a:txBody>
                  <a:tcPr marL="121920" marR="121920" anchor="ctr"/>
                </a:tc>
                <a:extLst>
                  <a:ext uri="{0D108BD9-81ED-4DB2-BD59-A6C34878D82A}">
                    <a16:rowId xmlns:a16="http://schemas.microsoft.com/office/drawing/2014/main" val="10005"/>
                  </a:ext>
                </a:extLst>
              </a:tr>
            </a:tbl>
          </a:graphicData>
        </a:graphic>
      </p:graphicFrame>
      <p:pic>
        <p:nvPicPr>
          <p:cNvPr id="11" name="Picture 10"/>
          <p:cNvPicPr>
            <a:picLocks noChangeAspect="1"/>
          </p:cNvPicPr>
          <p:nvPr userDrawn="1"/>
        </p:nvPicPr>
        <p:blipFill>
          <a:blip r:embed="rId2"/>
          <a:stretch>
            <a:fillRect/>
          </a:stretch>
        </p:blipFill>
        <p:spPr>
          <a:xfrm>
            <a:off x="762000" y="279866"/>
            <a:ext cx="10668000" cy="114300"/>
          </a:xfrm>
          <a:prstGeom prst="rect">
            <a:avLst/>
          </a:prstGeom>
        </p:spPr>
      </p:pic>
      <p:sp>
        <p:nvSpPr>
          <p:cNvPr id="12"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322152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52848" y="6356351"/>
            <a:ext cx="529552" cy="365125"/>
          </a:xfrm>
        </p:spPr>
        <p:txBody>
          <a:bodyPr/>
          <a:lstStyle/>
          <a:p>
            <a:fld id="{AAA992F6-0A7B-334A-9D55-6AB578A2FA35}" type="slidenum">
              <a:rPr lang="en-US" smtClean="0"/>
              <a:t>‹#›</a:t>
            </a:fld>
            <a:endParaRPr lang="en-US"/>
          </a:p>
        </p:txBody>
      </p:sp>
      <p:pic>
        <p:nvPicPr>
          <p:cNvPr id="5" name="Picture 4"/>
          <p:cNvPicPr>
            <a:picLocks noChangeAspect="1"/>
          </p:cNvPicPr>
          <p:nvPr userDrawn="1"/>
        </p:nvPicPr>
        <p:blipFill>
          <a:blip r:embed="rId2"/>
          <a:stretch>
            <a:fillRect/>
          </a:stretch>
        </p:blipFill>
        <p:spPr>
          <a:xfrm>
            <a:off x="-109254" y="-20484"/>
            <a:ext cx="12410507" cy="6958318"/>
          </a:xfrm>
          <a:prstGeom prst="rect">
            <a:avLst/>
          </a:prstGeom>
          <a:solidFill>
            <a:schemeClr val="bg1"/>
          </a:solidFill>
        </p:spPr>
      </p:pic>
      <p:sp>
        <p:nvSpPr>
          <p:cNvPr id="7" name="Title 6"/>
          <p:cNvSpPr>
            <a:spLocks noGrp="1"/>
          </p:cNvSpPr>
          <p:nvPr>
            <p:ph type="title" hasCustomPrompt="1"/>
          </p:nvPr>
        </p:nvSpPr>
        <p:spPr>
          <a:xfrm>
            <a:off x="1955031" y="2844527"/>
            <a:ext cx="8281939" cy="1384140"/>
          </a:xfrm>
          <a:prstGeom prst="rect">
            <a:avLst/>
          </a:prstGeom>
          <a:solidFill>
            <a:srgbClr val="FFFFFF"/>
          </a:solidFill>
        </p:spPr>
        <p:txBody>
          <a:bodyPr lIns="182880" tIns="137160" rIns="182880" bIns="182880">
            <a:spAutoFit/>
          </a:bodyPr>
          <a:lstStyle>
            <a:lvl1pPr>
              <a:lnSpc>
                <a:spcPts val="4120"/>
              </a:lnSpc>
              <a:defRPr b="1" i="0" baseline="0">
                <a:latin typeface="Arial"/>
                <a:cs typeface="Arial"/>
              </a:defRPr>
            </a:lvl1pPr>
          </a:lstStyle>
          <a:p>
            <a:r>
              <a:rPr lang="en-US" dirty="0"/>
              <a:t>A big bold statement or quote can go here.</a:t>
            </a:r>
          </a:p>
        </p:txBody>
      </p:sp>
      <p:sp>
        <p:nvSpPr>
          <p:cNvPr id="9" name="Slide Number Placeholder 5"/>
          <p:cNvSpPr txBox="1">
            <a:spLocks/>
          </p:cNvSpPr>
          <p:nvPr userDrawn="1"/>
        </p:nvSpPr>
        <p:spPr>
          <a:xfrm>
            <a:off x="11414745" y="6356351"/>
            <a:ext cx="52955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A992F6-0A7B-334A-9D55-6AB578A2FA35}" type="slidenum">
              <a:rPr lang="en-US" sz="1200" smtClean="0"/>
              <a:pPr/>
              <a:t>‹#›</a:t>
            </a:fld>
            <a:endParaRPr lang="en-US" sz="1200" dirty="0"/>
          </a:p>
        </p:txBody>
      </p:sp>
    </p:spTree>
    <p:extLst>
      <p:ext uri="{BB962C8B-B14F-4D97-AF65-F5344CB8AC3E}">
        <p14:creationId xmlns:p14="http://schemas.microsoft.com/office/powerpoint/2010/main" val="3999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5310265-A40C-4A2E-BDDB-3E5E1F3CF6D8}"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D9BF7-4F45-46A6-87ED-F69489D1DA23}" type="slidenum">
              <a:rPr lang="en-US" smtClean="0"/>
              <a:t>‹#›</a:t>
            </a:fld>
            <a:endParaRPr lang="en-US"/>
          </a:p>
        </p:txBody>
      </p:sp>
    </p:spTree>
    <p:extLst>
      <p:ext uri="{BB962C8B-B14F-4D97-AF65-F5344CB8AC3E}">
        <p14:creationId xmlns:p14="http://schemas.microsoft.com/office/powerpoint/2010/main" val="3171759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C5E665-D3DA-404D-B5D2-F4D448B13B7B}"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ED1DC-1244-F748-B859-06FE8B0773CC}" type="slidenum">
              <a:rPr lang="en-US" smtClean="0"/>
              <a:t>‹#›</a:t>
            </a:fld>
            <a:endParaRPr lang="en-US"/>
          </a:p>
        </p:txBody>
      </p:sp>
    </p:spTree>
    <p:extLst>
      <p:ext uri="{BB962C8B-B14F-4D97-AF65-F5344CB8AC3E}">
        <p14:creationId xmlns:p14="http://schemas.microsoft.com/office/powerpoint/2010/main" val="136312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62000" y="468746"/>
            <a:ext cx="10668000" cy="114300"/>
          </a:xfrm>
          <a:prstGeom prst="rect">
            <a:avLst/>
          </a:prstGeom>
        </p:spPr>
      </p:pic>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560634" y="3980922"/>
            <a:ext cx="1074945" cy="1078520"/>
          </a:xfrm>
          <a:prstGeom prst="rect">
            <a:avLst/>
          </a:prstGeom>
        </p:spPr>
      </p:pic>
      <p:cxnSp>
        <p:nvCxnSpPr>
          <p:cNvPr id="10" name="Straight Connector 9"/>
          <p:cNvCxnSpPr/>
          <p:nvPr userDrawn="1"/>
        </p:nvCxnSpPr>
        <p:spPr>
          <a:xfrm>
            <a:off x="762000" y="6095999"/>
            <a:ext cx="10668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762000" y="2838451"/>
            <a:ext cx="10668000" cy="662708"/>
          </a:xfrm>
        </p:spPr>
        <p:txBody>
          <a:bodyPr>
            <a:normAutofit/>
          </a:bodyPr>
          <a:lstStyle>
            <a:lvl1pPr marL="0" indent="0" algn="ctr">
              <a:buNone/>
              <a:defRPr sz="2400">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14"/>
          <p:cNvSpPr>
            <a:spLocks noGrp="1"/>
          </p:cNvSpPr>
          <p:nvPr>
            <p:ph type="ftr" sz="quarter" idx="11"/>
          </p:nvPr>
        </p:nvSpPr>
        <p:spPr>
          <a:xfrm>
            <a:off x="762000" y="6173788"/>
            <a:ext cx="10668000" cy="365125"/>
          </a:xfrm>
          <a:prstGeom prst="rect">
            <a:avLst/>
          </a:prstGeom>
        </p:spPr>
        <p:txBody>
          <a:bodyPr/>
          <a:lstStyle>
            <a:lvl1pPr>
              <a:defRPr sz="1400">
                <a:solidFill>
                  <a:schemeClr val="tx1"/>
                </a:solidFill>
                <a:latin typeface="Georgia"/>
              </a:defRPr>
            </a:lvl1pPr>
          </a:lstStyle>
          <a:p>
            <a:r>
              <a:rPr lang="en-US"/>
              <a:t>Additional information can go here</a:t>
            </a:r>
            <a:endParaRPr lang="en-US" dirty="0"/>
          </a:p>
        </p:txBody>
      </p:sp>
      <p:sp>
        <p:nvSpPr>
          <p:cNvPr id="13" name="Title 1"/>
          <p:cNvSpPr>
            <a:spLocks noGrp="1"/>
          </p:cNvSpPr>
          <p:nvPr>
            <p:ph type="ctrTitle"/>
          </p:nvPr>
        </p:nvSpPr>
        <p:spPr>
          <a:xfrm>
            <a:off x="762000" y="1206790"/>
            <a:ext cx="10668000" cy="1470025"/>
          </a:xfrm>
          <a:prstGeom prst="rect">
            <a:avLst/>
          </a:prstGeom>
        </p:spPr>
        <p:txBody>
          <a:bodyPr>
            <a:noAutofit/>
          </a:bodyPr>
          <a:lstStyle>
            <a:lvl1pPr>
              <a:lnSpc>
                <a:spcPts val="5900"/>
              </a:lnSpc>
              <a:defRPr sz="5500" b="1" i="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4669070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50" name="Text Placeholder 49"/>
          <p:cNvSpPr>
            <a:spLocks noGrp="1"/>
          </p:cNvSpPr>
          <p:nvPr>
            <p:ph type="body" sz="quarter" idx="11" hasCustomPrompt="1"/>
          </p:nvPr>
        </p:nvSpPr>
        <p:spPr>
          <a:xfrm>
            <a:off x="764907" y="1867041"/>
            <a:ext cx="10679120" cy="322695"/>
          </a:xfrm>
        </p:spPr>
        <p:txBody>
          <a:bodyPr anchor="b" anchorCtr="0">
            <a:normAutofit/>
          </a:bodyPr>
          <a:lstStyle>
            <a:lvl1pPr marL="0" indent="0" algn="ctr">
              <a:lnSpc>
                <a:spcPct val="100000"/>
              </a:lnSpc>
              <a:buNone/>
              <a:defRPr sz="1200" b="0" i="1" baseline="0">
                <a:ln>
                  <a:noFill/>
                </a:ln>
                <a:solidFill>
                  <a:schemeClr val="bg1"/>
                </a:solidFill>
                <a:latin typeface="Georgia"/>
              </a:defRPr>
            </a:lvl1pPr>
          </a:lstStyle>
          <a:p>
            <a:pPr lvl="0"/>
            <a:r>
              <a:rPr lang="en-US" dirty="0"/>
              <a:t>Supporting information</a:t>
            </a:r>
          </a:p>
        </p:txBody>
      </p:sp>
      <p:sp>
        <p:nvSpPr>
          <p:cNvPr id="51" name="Text Placeholder 49"/>
          <p:cNvSpPr>
            <a:spLocks noGrp="1"/>
          </p:cNvSpPr>
          <p:nvPr>
            <p:ph type="body" sz="quarter" idx="12" hasCustomPrompt="1"/>
          </p:nvPr>
        </p:nvSpPr>
        <p:spPr>
          <a:xfrm>
            <a:off x="764907" y="2189736"/>
            <a:ext cx="10679120" cy="322695"/>
          </a:xfrm>
        </p:spPr>
        <p:txBody>
          <a:bodyPr anchor="b" anchorCtr="0">
            <a:noAutofit/>
          </a:bodyPr>
          <a:lstStyle>
            <a:lvl1pPr marL="0" indent="0" algn="ctr">
              <a:buNone/>
              <a:defRPr sz="1200" b="0" i="0" baseline="0">
                <a:ln>
                  <a:noFill/>
                </a:ln>
                <a:solidFill>
                  <a:schemeClr val="tx1"/>
                </a:solidFill>
                <a:latin typeface="Georgia"/>
              </a:defRPr>
            </a:lvl1pPr>
          </a:lstStyle>
          <a:p>
            <a:pPr lvl="0"/>
            <a:r>
              <a:rPr lang="en-US" dirty="0"/>
              <a:t>Page number</a:t>
            </a:r>
          </a:p>
        </p:txBody>
      </p:sp>
      <p:sp>
        <p:nvSpPr>
          <p:cNvPr id="53" name="Text Placeholder 52"/>
          <p:cNvSpPr>
            <a:spLocks noGrp="1"/>
          </p:cNvSpPr>
          <p:nvPr>
            <p:ph type="body" sz="quarter" idx="13" hasCustomPrompt="1"/>
          </p:nvPr>
        </p:nvSpPr>
        <p:spPr>
          <a:xfrm>
            <a:off x="764907" y="1470096"/>
            <a:ext cx="10679120" cy="396945"/>
          </a:xfrm>
        </p:spPr>
        <p:txBody>
          <a:bodyPr anchor="b" anchorCtr="0">
            <a:noAutofit/>
          </a:bodyPr>
          <a:lstStyle>
            <a:lvl1pPr marL="0" indent="0" algn="ctr">
              <a:lnSpc>
                <a:spcPct val="100000"/>
              </a:lnSpc>
              <a:buNone/>
              <a:defRPr b="1" i="0">
                <a:solidFill>
                  <a:schemeClr val="tx1"/>
                </a:solidFill>
              </a:defRPr>
            </a:lvl1pPr>
          </a:lstStyle>
          <a:p>
            <a:pPr lvl="0"/>
            <a:r>
              <a:rPr lang="en-US" dirty="0"/>
              <a:t>Headline</a:t>
            </a:r>
          </a:p>
        </p:txBody>
      </p:sp>
      <p:sp>
        <p:nvSpPr>
          <p:cNvPr id="54" name="Text Placeholder 49"/>
          <p:cNvSpPr>
            <a:spLocks noGrp="1"/>
          </p:cNvSpPr>
          <p:nvPr>
            <p:ph type="body" sz="quarter" idx="14" hasCustomPrompt="1"/>
          </p:nvPr>
        </p:nvSpPr>
        <p:spPr>
          <a:xfrm>
            <a:off x="764907" y="3160132"/>
            <a:ext cx="10679120" cy="322695"/>
          </a:xfrm>
        </p:spPr>
        <p:txBody>
          <a:bodyPr anchor="b" anchorCtr="0">
            <a:normAutofit/>
          </a:bodyPr>
          <a:lstStyle>
            <a:lvl1pPr marL="0" indent="0" algn="ctr">
              <a:lnSpc>
                <a:spcPct val="100000"/>
              </a:lnSpc>
              <a:buNone/>
              <a:defRPr sz="1200" b="0" i="1" baseline="0">
                <a:ln>
                  <a:noFill/>
                </a:ln>
                <a:solidFill>
                  <a:schemeClr val="bg1"/>
                </a:solidFill>
                <a:latin typeface="Georgia"/>
              </a:defRPr>
            </a:lvl1pPr>
          </a:lstStyle>
          <a:p>
            <a:pPr lvl="0"/>
            <a:r>
              <a:rPr lang="en-US" dirty="0"/>
              <a:t>Supporting information</a:t>
            </a:r>
          </a:p>
        </p:txBody>
      </p:sp>
      <p:sp>
        <p:nvSpPr>
          <p:cNvPr id="55" name="Text Placeholder 49"/>
          <p:cNvSpPr>
            <a:spLocks noGrp="1"/>
          </p:cNvSpPr>
          <p:nvPr>
            <p:ph type="body" sz="quarter" idx="15" hasCustomPrompt="1"/>
          </p:nvPr>
        </p:nvSpPr>
        <p:spPr>
          <a:xfrm>
            <a:off x="764907" y="3482827"/>
            <a:ext cx="10679120" cy="322695"/>
          </a:xfrm>
        </p:spPr>
        <p:txBody>
          <a:bodyPr anchor="b" anchorCtr="0">
            <a:noAutofit/>
          </a:bodyPr>
          <a:lstStyle>
            <a:lvl1pPr marL="0" indent="0" algn="ctr">
              <a:buNone/>
              <a:defRPr sz="1200" b="0" i="0" baseline="0">
                <a:ln>
                  <a:noFill/>
                </a:ln>
                <a:solidFill>
                  <a:schemeClr val="tx1"/>
                </a:solidFill>
                <a:latin typeface="Georgia"/>
              </a:defRPr>
            </a:lvl1pPr>
          </a:lstStyle>
          <a:p>
            <a:pPr lvl="0"/>
            <a:r>
              <a:rPr lang="en-US" dirty="0"/>
              <a:t>Page number</a:t>
            </a:r>
          </a:p>
        </p:txBody>
      </p:sp>
      <p:sp>
        <p:nvSpPr>
          <p:cNvPr id="56" name="Text Placeholder 52"/>
          <p:cNvSpPr>
            <a:spLocks noGrp="1"/>
          </p:cNvSpPr>
          <p:nvPr>
            <p:ph type="body" sz="quarter" idx="16" hasCustomPrompt="1"/>
          </p:nvPr>
        </p:nvSpPr>
        <p:spPr>
          <a:xfrm>
            <a:off x="764907" y="2751642"/>
            <a:ext cx="10679120" cy="396945"/>
          </a:xfrm>
        </p:spPr>
        <p:txBody>
          <a:bodyPr anchor="b" anchorCtr="0">
            <a:noAutofit/>
          </a:bodyPr>
          <a:lstStyle>
            <a:lvl1pPr marL="0" indent="0" algn="ctr">
              <a:lnSpc>
                <a:spcPct val="100000"/>
              </a:lnSpc>
              <a:buNone/>
              <a:defRPr b="1" i="0">
                <a:solidFill>
                  <a:schemeClr val="tx1"/>
                </a:solidFill>
              </a:defRPr>
            </a:lvl1pPr>
          </a:lstStyle>
          <a:p>
            <a:pPr lvl="0"/>
            <a:r>
              <a:rPr lang="en-US" dirty="0"/>
              <a:t>Headline</a:t>
            </a:r>
          </a:p>
        </p:txBody>
      </p:sp>
      <p:sp>
        <p:nvSpPr>
          <p:cNvPr id="57" name="Text Placeholder 49"/>
          <p:cNvSpPr>
            <a:spLocks noGrp="1"/>
          </p:cNvSpPr>
          <p:nvPr>
            <p:ph type="body" sz="quarter" idx="17" hasCustomPrompt="1"/>
          </p:nvPr>
        </p:nvSpPr>
        <p:spPr>
          <a:xfrm>
            <a:off x="764907" y="4441677"/>
            <a:ext cx="10679120" cy="322695"/>
          </a:xfrm>
        </p:spPr>
        <p:txBody>
          <a:bodyPr anchor="b" anchorCtr="0">
            <a:normAutofit/>
          </a:bodyPr>
          <a:lstStyle>
            <a:lvl1pPr marL="0" indent="0" algn="ctr">
              <a:lnSpc>
                <a:spcPct val="100000"/>
              </a:lnSpc>
              <a:buNone/>
              <a:defRPr sz="1200" b="0" i="1" baseline="0">
                <a:ln>
                  <a:noFill/>
                </a:ln>
                <a:solidFill>
                  <a:schemeClr val="bg1"/>
                </a:solidFill>
                <a:latin typeface="Georgia"/>
              </a:defRPr>
            </a:lvl1pPr>
          </a:lstStyle>
          <a:p>
            <a:pPr lvl="0"/>
            <a:r>
              <a:rPr lang="en-US" dirty="0"/>
              <a:t>Supporting information</a:t>
            </a:r>
          </a:p>
        </p:txBody>
      </p:sp>
      <p:sp>
        <p:nvSpPr>
          <p:cNvPr id="58" name="Text Placeholder 49"/>
          <p:cNvSpPr>
            <a:spLocks noGrp="1"/>
          </p:cNvSpPr>
          <p:nvPr>
            <p:ph type="body" sz="quarter" idx="18" hasCustomPrompt="1"/>
          </p:nvPr>
        </p:nvSpPr>
        <p:spPr>
          <a:xfrm>
            <a:off x="764907" y="4775917"/>
            <a:ext cx="10679120" cy="322695"/>
          </a:xfrm>
        </p:spPr>
        <p:txBody>
          <a:bodyPr anchor="b" anchorCtr="0">
            <a:noAutofit/>
          </a:bodyPr>
          <a:lstStyle>
            <a:lvl1pPr marL="0" indent="0" algn="ctr">
              <a:buNone/>
              <a:defRPr sz="1200" b="0" i="0" baseline="0">
                <a:ln>
                  <a:noFill/>
                </a:ln>
                <a:solidFill>
                  <a:schemeClr val="tx1"/>
                </a:solidFill>
                <a:latin typeface="Georgia"/>
              </a:defRPr>
            </a:lvl1pPr>
          </a:lstStyle>
          <a:p>
            <a:pPr lvl="0"/>
            <a:r>
              <a:rPr lang="en-US" dirty="0"/>
              <a:t>Page number</a:t>
            </a:r>
          </a:p>
        </p:txBody>
      </p:sp>
      <p:sp>
        <p:nvSpPr>
          <p:cNvPr id="59" name="Text Placeholder 52"/>
          <p:cNvSpPr>
            <a:spLocks noGrp="1"/>
          </p:cNvSpPr>
          <p:nvPr>
            <p:ph type="body" sz="quarter" idx="19" hasCustomPrompt="1"/>
          </p:nvPr>
        </p:nvSpPr>
        <p:spPr>
          <a:xfrm>
            <a:off x="764907" y="4021642"/>
            <a:ext cx="10679120" cy="396945"/>
          </a:xfrm>
        </p:spPr>
        <p:txBody>
          <a:bodyPr anchor="b" anchorCtr="0">
            <a:noAutofit/>
          </a:bodyPr>
          <a:lstStyle>
            <a:lvl1pPr marL="0" indent="0" algn="ctr">
              <a:lnSpc>
                <a:spcPct val="100000"/>
              </a:lnSpc>
              <a:buNone/>
              <a:defRPr b="1" i="0">
                <a:solidFill>
                  <a:schemeClr val="tx1"/>
                </a:solidFill>
              </a:defRPr>
            </a:lvl1pPr>
          </a:lstStyle>
          <a:p>
            <a:pPr lvl="0"/>
            <a:r>
              <a:rPr lang="en-US" dirty="0"/>
              <a:t>Headline</a:t>
            </a:r>
          </a:p>
        </p:txBody>
      </p:sp>
      <p:sp>
        <p:nvSpPr>
          <p:cNvPr id="60" name="Text Placeholder 49"/>
          <p:cNvSpPr>
            <a:spLocks noGrp="1"/>
          </p:cNvSpPr>
          <p:nvPr>
            <p:ph type="body" sz="quarter" idx="20" hasCustomPrompt="1"/>
          </p:nvPr>
        </p:nvSpPr>
        <p:spPr>
          <a:xfrm>
            <a:off x="764907" y="5688586"/>
            <a:ext cx="10679120" cy="322695"/>
          </a:xfrm>
        </p:spPr>
        <p:txBody>
          <a:bodyPr anchor="b" anchorCtr="0">
            <a:normAutofit/>
          </a:bodyPr>
          <a:lstStyle>
            <a:lvl1pPr marL="0" indent="0" algn="ctr">
              <a:lnSpc>
                <a:spcPct val="100000"/>
              </a:lnSpc>
              <a:buNone/>
              <a:defRPr sz="1200" b="0" i="1" baseline="0">
                <a:ln>
                  <a:noFill/>
                </a:ln>
                <a:solidFill>
                  <a:schemeClr val="bg1"/>
                </a:solidFill>
                <a:latin typeface="Georgia"/>
              </a:defRPr>
            </a:lvl1pPr>
          </a:lstStyle>
          <a:p>
            <a:pPr lvl="0"/>
            <a:r>
              <a:rPr lang="en-US" dirty="0"/>
              <a:t>Supporting information</a:t>
            </a:r>
          </a:p>
        </p:txBody>
      </p:sp>
      <p:sp>
        <p:nvSpPr>
          <p:cNvPr id="61" name="Text Placeholder 49"/>
          <p:cNvSpPr>
            <a:spLocks noGrp="1"/>
          </p:cNvSpPr>
          <p:nvPr>
            <p:ph type="body" sz="quarter" idx="21" hasCustomPrompt="1"/>
          </p:nvPr>
        </p:nvSpPr>
        <p:spPr>
          <a:xfrm>
            <a:off x="764907" y="6022826"/>
            <a:ext cx="10679120" cy="322695"/>
          </a:xfrm>
        </p:spPr>
        <p:txBody>
          <a:bodyPr anchor="b" anchorCtr="0">
            <a:noAutofit/>
          </a:bodyPr>
          <a:lstStyle>
            <a:lvl1pPr marL="0" indent="0" algn="ctr">
              <a:buNone/>
              <a:defRPr sz="1200" b="0" i="0" baseline="0">
                <a:ln>
                  <a:noFill/>
                </a:ln>
                <a:solidFill>
                  <a:schemeClr val="tx1"/>
                </a:solidFill>
                <a:latin typeface="Georgia"/>
              </a:defRPr>
            </a:lvl1pPr>
          </a:lstStyle>
          <a:p>
            <a:pPr lvl="0"/>
            <a:r>
              <a:rPr lang="en-US" dirty="0"/>
              <a:t>Page number</a:t>
            </a:r>
          </a:p>
        </p:txBody>
      </p:sp>
      <p:sp>
        <p:nvSpPr>
          <p:cNvPr id="62" name="Text Placeholder 52"/>
          <p:cNvSpPr>
            <a:spLocks noGrp="1"/>
          </p:cNvSpPr>
          <p:nvPr>
            <p:ph type="body" sz="quarter" idx="22" hasCustomPrompt="1"/>
          </p:nvPr>
        </p:nvSpPr>
        <p:spPr>
          <a:xfrm>
            <a:off x="764907" y="5268551"/>
            <a:ext cx="10679120" cy="396945"/>
          </a:xfrm>
        </p:spPr>
        <p:txBody>
          <a:bodyPr anchor="b" anchorCtr="0">
            <a:noAutofit/>
          </a:bodyPr>
          <a:lstStyle>
            <a:lvl1pPr marL="0" indent="0" algn="ctr">
              <a:lnSpc>
                <a:spcPct val="100000"/>
              </a:lnSpc>
              <a:buNone/>
              <a:defRPr b="1" i="0">
                <a:solidFill>
                  <a:schemeClr val="tx1"/>
                </a:solidFill>
              </a:defRPr>
            </a:lvl1pPr>
          </a:lstStyle>
          <a:p>
            <a:pPr lvl="0"/>
            <a:r>
              <a:rPr lang="en-US" dirty="0"/>
              <a:t>Headline</a:t>
            </a:r>
          </a:p>
        </p:txBody>
      </p:sp>
      <p:sp>
        <p:nvSpPr>
          <p:cNvPr id="63" name="Title Placeholder 1"/>
          <p:cNvSpPr>
            <a:spLocks noGrp="1"/>
          </p:cNvSpPr>
          <p:nvPr>
            <p:ph type="title" hasCustomPrompt="1"/>
          </p:nvPr>
        </p:nvSpPr>
        <p:spPr>
          <a:xfrm>
            <a:off x="762000" y="582469"/>
            <a:ext cx="10668000" cy="664441"/>
          </a:xfrm>
          <a:prstGeom prst="rect">
            <a:avLst/>
          </a:prstGeom>
        </p:spPr>
        <p:txBody>
          <a:bodyPr vert="horz" lIns="91440" tIns="45720" rIns="91440" bIns="45720" rtlCol="0" anchor="ctr">
            <a:normAutofit/>
          </a:bodyPr>
          <a:lstStyle>
            <a:lvl1pPr>
              <a:defRPr sz="1600" b="1" i="0" kern="1200" cap="all" spc="200">
                <a:solidFill>
                  <a:schemeClr val="bg1"/>
                </a:solidFill>
              </a:defRPr>
            </a:lvl1pPr>
          </a:lstStyle>
          <a:p>
            <a:r>
              <a:rPr lang="en-US" dirty="0"/>
              <a:t>Table of Contents or page header</a:t>
            </a:r>
          </a:p>
        </p:txBody>
      </p:sp>
    </p:spTree>
    <p:extLst>
      <p:ext uri="{BB962C8B-B14F-4D97-AF65-F5344CB8AC3E}">
        <p14:creationId xmlns:p14="http://schemas.microsoft.com/office/powerpoint/2010/main" val="37181623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0" y="2350510"/>
            <a:ext cx="10668000" cy="1470025"/>
          </a:xfrm>
          <a:prstGeom prst="rect">
            <a:avLst/>
          </a:prstGeom>
        </p:spPr>
        <p:txBody>
          <a:bodyPr>
            <a:normAutofit/>
          </a:bodyPr>
          <a:lstStyle>
            <a:lvl1pPr>
              <a:lnSpc>
                <a:spcPts val="4680"/>
              </a:lnSpc>
              <a:defRPr sz="4400" b="1" i="0" baseline="0">
                <a:latin typeface="Arial"/>
                <a:cs typeface="Arial"/>
              </a:defRPr>
            </a:lvl1pPr>
          </a:lstStyle>
          <a:p>
            <a:r>
              <a:rPr lang="en-US" dirty="0"/>
              <a:t>Click to edit section divider or section break title</a:t>
            </a:r>
          </a:p>
        </p:txBody>
      </p:sp>
      <p:sp>
        <p:nvSpPr>
          <p:cNvPr id="8" name="Subtitle 2"/>
          <p:cNvSpPr>
            <a:spLocks noGrp="1"/>
          </p:cNvSpPr>
          <p:nvPr>
            <p:ph type="subTitle" idx="1" hasCustomPrompt="1"/>
          </p:nvPr>
        </p:nvSpPr>
        <p:spPr>
          <a:xfrm>
            <a:off x="762000" y="3820534"/>
            <a:ext cx="10668000" cy="662708"/>
          </a:xfrm>
        </p:spPr>
        <p:txBody>
          <a:bodyPr>
            <a:normAutofit/>
          </a:bodyPr>
          <a:lstStyle>
            <a:lvl1pPr marL="0" indent="0" algn="ctr">
              <a:buNone/>
              <a:defRPr sz="1800" b="0" i="1" baseline="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break subtitle style</a:t>
            </a:r>
          </a:p>
        </p:txBody>
      </p:sp>
      <p:pic>
        <p:nvPicPr>
          <p:cNvPr id="9" name="Picture 8"/>
          <p:cNvPicPr>
            <a:picLocks noChangeAspect="1"/>
          </p:cNvPicPr>
          <p:nvPr userDrawn="1"/>
        </p:nvPicPr>
        <p:blipFill>
          <a:blip r:embed="rId2"/>
          <a:stretch>
            <a:fillRect/>
          </a:stretch>
        </p:blipFill>
        <p:spPr>
          <a:xfrm>
            <a:off x="762000" y="468168"/>
            <a:ext cx="10668000" cy="114300"/>
          </a:xfrm>
          <a:prstGeom prst="rect">
            <a:avLst/>
          </a:prstGeom>
        </p:spPr>
      </p:pic>
      <p:cxnSp>
        <p:nvCxnSpPr>
          <p:cNvPr id="10" name="Straight Connector 9"/>
          <p:cNvCxnSpPr/>
          <p:nvPr userDrawn="1"/>
        </p:nvCxnSpPr>
        <p:spPr>
          <a:xfrm>
            <a:off x="762000" y="6222999"/>
            <a:ext cx="10668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2204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08727"/>
            <a:ext cx="10668000" cy="4417436"/>
          </a:xfrm>
        </p:spPr>
        <p:txBody>
          <a:bodyPr/>
          <a:lstStyle>
            <a:lvl1pPr marL="342900" indent="-342900">
              <a:lnSpc>
                <a:spcPts val="3200"/>
              </a:lnSpc>
              <a:spcBef>
                <a:spcPts val="1200"/>
              </a:spcBef>
              <a:buClr>
                <a:schemeClr val="accent1"/>
              </a:buClr>
              <a:buSzPct val="70000"/>
              <a:buFont typeface="Arial"/>
              <a:buChar char="•"/>
              <a:defRPr sz="2200">
                <a:solidFill>
                  <a:srgbClr val="545454"/>
                </a:solidFill>
              </a:defRPr>
            </a:lvl1pPr>
            <a:lvl2pPr marL="742950" indent="-285750">
              <a:lnSpc>
                <a:spcPts val="3200"/>
              </a:lnSpc>
              <a:spcBef>
                <a:spcPts val="1200"/>
              </a:spcBef>
              <a:buClr>
                <a:schemeClr val="accent1"/>
              </a:buClr>
              <a:buSzPct val="70000"/>
              <a:buFont typeface="Arial"/>
              <a:buChar char="•"/>
              <a:defRPr sz="2200">
                <a:solidFill>
                  <a:srgbClr val="545454"/>
                </a:solidFill>
              </a:defRPr>
            </a:lvl2pPr>
            <a:lvl3pPr marL="1143000" indent="-228600">
              <a:lnSpc>
                <a:spcPts val="3200"/>
              </a:lnSpc>
              <a:spcBef>
                <a:spcPts val="1200"/>
              </a:spcBef>
              <a:buClr>
                <a:schemeClr val="accent1"/>
              </a:buClr>
              <a:buSzPct val="70000"/>
              <a:buFont typeface="Arial"/>
              <a:buChar char="•"/>
              <a:defRPr sz="2200">
                <a:solidFill>
                  <a:srgbClr val="545454"/>
                </a:solidFill>
              </a:defRPr>
            </a:lvl3pPr>
            <a:lvl4pPr marL="1600200" indent="-228600">
              <a:lnSpc>
                <a:spcPts val="3200"/>
              </a:lnSpc>
              <a:spcBef>
                <a:spcPts val="1200"/>
              </a:spcBef>
              <a:buClr>
                <a:schemeClr val="accent1"/>
              </a:buClr>
              <a:buSzPct val="70000"/>
              <a:buFont typeface="Arial"/>
              <a:buChar char="•"/>
              <a:defRPr>
                <a:solidFill>
                  <a:srgbClr val="545454"/>
                </a:solidFill>
              </a:defRPr>
            </a:lvl4pPr>
            <a:lvl5pPr marL="2057400" indent="-228600">
              <a:lnSpc>
                <a:spcPts val="3200"/>
              </a:lnSpc>
              <a:spcBef>
                <a:spcPts val="1200"/>
              </a:spcBef>
              <a:buClr>
                <a:schemeClr val="accent1"/>
              </a:buClr>
              <a:buSzPct val="70000"/>
              <a:buFont typeface="Arial"/>
              <a:buChar char="•"/>
              <a:defRPr>
                <a:solidFill>
                  <a:srgbClr val="5454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stretch>
            <a:fillRect/>
          </a:stretch>
        </p:blipFill>
        <p:spPr>
          <a:xfrm>
            <a:off x="762000" y="279866"/>
            <a:ext cx="10668000" cy="114300"/>
          </a:xfrm>
          <a:prstGeom prst="rect">
            <a:avLst/>
          </a:prstGeom>
        </p:spPr>
      </p:pic>
      <p:cxnSp>
        <p:nvCxnSpPr>
          <p:cNvPr id="11" name="Straight Connector 10"/>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4"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sp>
        <p:nvSpPr>
          <p:cNvPr id="8"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398427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08727"/>
            <a:ext cx="10668000" cy="4417436"/>
          </a:xfrm>
        </p:spPr>
        <p:txBody>
          <a:bodyPr/>
          <a:lstStyle>
            <a:lvl1pPr marL="457200" indent="-457200">
              <a:lnSpc>
                <a:spcPts val="3200"/>
              </a:lnSpc>
              <a:spcBef>
                <a:spcPts val="1200"/>
              </a:spcBef>
              <a:buClr>
                <a:schemeClr val="accent1"/>
              </a:buClr>
              <a:buSzPct val="100000"/>
              <a:buFont typeface="+mj-lt"/>
              <a:buAutoNum type="arabicPeriod"/>
              <a:defRPr sz="2200">
                <a:solidFill>
                  <a:srgbClr val="545454"/>
                </a:solidFill>
              </a:defRPr>
            </a:lvl1pPr>
            <a:lvl2pPr marL="914400" indent="-457200">
              <a:lnSpc>
                <a:spcPts val="3200"/>
              </a:lnSpc>
              <a:spcBef>
                <a:spcPts val="1200"/>
              </a:spcBef>
              <a:buClr>
                <a:schemeClr val="accent1"/>
              </a:buClr>
              <a:buSzPct val="100000"/>
              <a:buFont typeface="+mj-lt"/>
              <a:buAutoNum type="arabicPeriod"/>
              <a:defRPr sz="2200">
                <a:solidFill>
                  <a:srgbClr val="545454"/>
                </a:solidFill>
              </a:defRPr>
            </a:lvl2pPr>
            <a:lvl3pPr marL="1371600" indent="-457200">
              <a:lnSpc>
                <a:spcPts val="3200"/>
              </a:lnSpc>
              <a:spcBef>
                <a:spcPts val="1200"/>
              </a:spcBef>
              <a:buClr>
                <a:schemeClr val="accent1"/>
              </a:buClr>
              <a:buSzPct val="100000"/>
              <a:buFont typeface="+mj-lt"/>
              <a:buAutoNum type="arabicPeriod"/>
              <a:defRPr sz="2200">
                <a:solidFill>
                  <a:srgbClr val="545454"/>
                </a:solidFill>
              </a:defRPr>
            </a:lvl3pPr>
            <a:lvl4pPr marL="1828800" indent="-457200">
              <a:lnSpc>
                <a:spcPts val="3200"/>
              </a:lnSpc>
              <a:spcBef>
                <a:spcPts val="1200"/>
              </a:spcBef>
              <a:buClr>
                <a:schemeClr val="accent1"/>
              </a:buClr>
              <a:buSzPct val="100000"/>
              <a:buFont typeface="+mj-lt"/>
              <a:buAutoNum type="arabicPeriod"/>
              <a:defRPr>
                <a:solidFill>
                  <a:srgbClr val="545454"/>
                </a:solidFill>
              </a:defRPr>
            </a:lvl4pPr>
            <a:lvl5pPr marL="2286000" indent="-457200">
              <a:lnSpc>
                <a:spcPts val="3200"/>
              </a:lnSpc>
              <a:spcBef>
                <a:spcPts val="1200"/>
              </a:spcBef>
              <a:buClr>
                <a:schemeClr val="accent1"/>
              </a:buClr>
              <a:buSzPct val="100000"/>
              <a:buFont typeface="+mj-lt"/>
              <a:buAutoNum type="arabicPeriod"/>
              <a:defRPr>
                <a:solidFill>
                  <a:srgbClr val="5454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5"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0" name="Picture 9"/>
          <p:cNvPicPr>
            <a:picLocks noChangeAspect="1"/>
          </p:cNvPicPr>
          <p:nvPr userDrawn="1"/>
        </p:nvPicPr>
        <p:blipFill>
          <a:blip r:embed="rId2"/>
          <a:stretch>
            <a:fillRect/>
          </a:stretch>
        </p:blipFill>
        <p:spPr>
          <a:xfrm>
            <a:off x="762000" y="279866"/>
            <a:ext cx="10668000" cy="114300"/>
          </a:xfrm>
          <a:prstGeom prst="rect">
            <a:avLst/>
          </a:prstGeom>
        </p:spPr>
      </p:pic>
      <p:sp>
        <p:nvSpPr>
          <p:cNvPr id="14"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385898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2000" y="1708727"/>
            <a:ext cx="10668000" cy="4417436"/>
          </a:xfrm>
        </p:spPr>
        <p:txBody>
          <a:bodyPr lIns="0" tIns="0" rIns="0" bIns="0" anchor="ctr" anchorCtr="0">
            <a:noAutofit/>
          </a:bodyPr>
          <a:lstStyle>
            <a:lvl1pPr marL="0" marR="0" indent="0" algn="l" defTabSz="457200" rtl="0" eaLnBrk="1" fontAlgn="auto" latinLnBrk="0" hangingPunct="1">
              <a:lnSpc>
                <a:spcPts val="3200"/>
              </a:lnSpc>
              <a:spcBef>
                <a:spcPts val="0"/>
              </a:spcBef>
              <a:spcAft>
                <a:spcPts val="0"/>
              </a:spcAft>
              <a:buClr>
                <a:schemeClr val="accent1"/>
              </a:buClr>
              <a:buSzTx/>
              <a:buFont typeface="Arial"/>
              <a:buNone/>
              <a:tabLst/>
              <a:defRPr sz="2200" baseline="0">
                <a:solidFill>
                  <a:srgbClr val="545454"/>
                </a:solidFill>
              </a:defRPr>
            </a:lvl1pPr>
            <a:lvl2pPr marL="457200" indent="0">
              <a:buClr>
                <a:schemeClr val="accent1"/>
              </a:buClr>
              <a:buNone/>
              <a:defRPr sz="2400">
                <a:solidFill>
                  <a:srgbClr val="545454"/>
                </a:solidFill>
              </a:defRPr>
            </a:lvl2pPr>
            <a:lvl3pPr marL="914400" indent="0">
              <a:buClr>
                <a:schemeClr val="accent1"/>
              </a:buClr>
              <a:buNone/>
              <a:defRPr>
                <a:solidFill>
                  <a:srgbClr val="545454"/>
                </a:solidFill>
              </a:defRPr>
            </a:lvl3pPr>
            <a:lvl4pPr marL="1371600" indent="0">
              <a:buClr>
                <a:schemeClr val="accent1"/>
              </a:buClr>
              <a:buNone/>
              <a:defRPr>
                <a:solidFill>
                  <a:srgbClr val="545454"/>
                </a:solidFill>
              </a:defRPr>
            </a:lvl4pPr>
            <a:lvl5pPr marL="1828800" indent="0">
              <a:buClr>
                <a:schemeClr val="accent1"/>
              </a:buClr>
              <a:buNone/>
              <a:defRPr>
                <a:solidFill>
                  <a:srgbClr val="545454"/>
                </a:solidFill>
              </a:defRPr>
            </a:lvl5pPr>
          </a:lstStyle>
          <a:p>
            <a:pPr marL="0" marR="0" lvl="0" indent="0" algn="l" defTabSz="457200" rtl="0" eaLnBrk="1" fontAlgn="auto" latinLnBrk="0" hangingPunct="1">
              <a:lnSpc>
                <a:spcPct val="100000"/>
              </a:lnSpc>
              <a:spcBef>
                <a:spcPct val="20000"/>
              </a:spcBef>
              <a:spcAft>
                <a:spcPts val="0"/>
              </a:spcAft>
              <a:buClr>
                <a:schemeClr val="accent1"/>
              </a:buClr>
              <a:buSzTx/>
              <a:buFont typeface="Arial"/>
              <a:buNone/>
              <a:tabLst/>
              <a:defRPr/>
            </a:pPr>
            <a:r>
              <a:rPr lang="en-US" dirty="0"/>
              <a:t>Click to edit Master text styles Click to edit Master text styles Click to edit Master text styles Click to edit Master text styles Click to edit Master text styles</a:t>
            </a:r>
          </a:p>
          <a:p>
            <a:pPr lvl="0"/>
            <a:endParaRPr lang="en-US" dirty="0"/>
          </a:p>
        </p:txBody>
      </p:sp>
      <p:cxnSp>
        <p:nvCxnSpPr>
          <p:cNvPr id="11" name="Straight Connector 10"/>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4"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2" name="Picture 11"/>
          <p:cNvPicPr>
            <a:picLocks noChangeAspect="1"/>
          </p:cNvPicPr>
          <p:nvPr userDrawn="1"/>
        </p:nvPicPr>
        <p:blipFill>
          <a:blip r:embed="rId2"/>
          <a:stretch>
            <a:fillRect/>
          </a:stretch>
        </p:blipFill>
        <p:spPr>
          <a:xfrm>
            <a:off x="762000" y="279866"/>
            <a:ext cx="10668000" cy="114300"/>
          </a:xfrm>
          <a:prstGeom prst="rect">
            <a:avLst/>
          </a:prstGeom>
        </p:spPr>
      </p:pic>
      <p:sp>
        <p:nvSpPr>
          <p:cNvPr id="15"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225284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1" name="Picture Placeholder 8"/>
          <p:cNvSpPr>
            <a:spLocks noGrp="1"/>
          </p:cNvSpPr>
          <p:nvPr>
            <p:ph type="pic" sz="quarter" idx="13" hasCustomPrompt="1"/>
          </p:nvPr>
        </p:nvSpPr>
        <p:spPr>
          <a:xfrm>
            <a:off x="762000" y="1704846"/>
            <a:ext cx="10668000" cy="4421317"/>
          </a:xfrm>
          <a:solidFill>
            <a:schemeClr val="bg2"/>
          </a:solidFill>
        </p:spPr>
        <p:txBody>
          <a:bodyPr anchor="ctr"/>
          <a:lstStyle>
            <a:lvl1pPr marL="0" indent="0" algn="ctr">
              <a:buNone/>
              <a:defRPr/>
            </a:lvl1pPr>
          </a:lstStyle>
          <a:p>
            <a:r>
              <a:rPr lang="en-US" dirty="0"/>
              <a:t>Insert photo</a:t>
            </a:r>
          </a:p>
        </p:txBody>
      </p:sp>
      <p:sp>
        <p:nvSpPr>
          <p:cNvPr id="13"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5"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2" name="Picture 11"/>
          <p:cNvPicPr>
            <a:picLocks noChangeAspect="1"/>
          </p:cNvPicPr>
          <p:nvPr userDrawn="1"/>
        </p:nvPicPr>
        <p:blipFill>
          <a:blip r:embed="rId2"/>
          <a:stretch>
            <a:fillRect/>
          </a:stretch>
        </p:blipFill>
        <p:spPr>
          <a:xfrm>
            <a:off x="762000" y="279866"/>
            <a:ext cx="10668000" cy="114300"/>
          </a:xfrm>
          <a:prstGeom prst="rect">
            <a:avLst/>
          </a:prstGeom>
        </p:spPr>
      </p:pic>
      <p:sp>
        <p:nvSpPr>
          <p:cNvPr id="16"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208814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57697" y="1704846"/>
            <a:ext cx="5072303" cy="4421317"/>
          </a:xfrm>
        </p:spPr>
        <p:txBody>
          <a:bodyPr>
            <a:noAutofit/>
          </a:bodyPr>
          <a:lstStyle>
            <a:lvl1pPr marL="0" indent="0">
              <a:lnSpc>
                <a:spcPts val="2900"/>
              </a:lnSpc>
              <a:buNone/>
              <a:defRPr sz="20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9" name="Picture Placeholder 8"/>
          <p:cNvSpPr>
            <a:spLocks noGrp="1"/>
          </p:cNvSpPr>
          <p:nvPr>
            <p:ph type="pic" sz="quarter" idx="13" hasCustomPrompt="1"/>
          </p:nvPr>
        </p:nvSpPr>
        <p:spPr>
          <a:xfrm>
            <a:off x="762001" y="1704846"/>
            <a:ext cx="5211233" cy="4421317"/>
          </a:xfrm>
          <a:solidFill>
            <a:schemeClr val="bg2"/>
          </a:solidFill>
        </p:spPr>
        <p:txBody>
          <a:bodyPr anchor="ctr"/>
          <a:lstStyle>
            <a:lvl1pPr marL="0" indent="0" algn="ctr">
              <a:buNone/>
              <a:defRPr/>
            </a:lvl1pPr>
          </a:lstStyle>
          <a:p>
            <a:r>
              <a:rPr lang="en-US" dirty="0"/>
              <a:t>Insert photo</a:t>
            </a:r>
          </a:p>
        </p:txBody>
      </p:sp>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14"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pic>
        <p:nvPicPr>
          <p:cNvPr id="13" name="Picture 12"/>
          <p:cNvPicPr>
            <a:picLocks noChangeAspect="1"/>
          </p:cNvPicPr>
          <p:nvPr userDrawn="1"/>
        </p:nvPicPr>
        <p:blipFill>
          <a:blip r:embed="rId2"/>
          <a:stretch>
            <a:fillRect/>
          </a:stretch>
        </p:blipFill>
        <p:spPr>
          <a:xfrm>
            <a:off x="762000" y="279866"/>
            <a:ext cx="10668000" cy="114300"/>
          </a:xfrm>
          <a:prstGeom prst="rect">
            <a:avLst/>
          </a:prstGeom>
        </p:spPr>
      </p:pic>
      <p:sp>
        <p:nvSpPr>
          <p:cNvPr id="15"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3600">
                <a:solidFill>
                  <a:srgbClr val="14284B"/>
                </a:solidFill>
                <a:latin typeface="Georgia"/>
                <a:cs typeface="Georgia"/>
              </a:defRPr>
            </a:lvl1pPr>
          </a:lstStyle>
          <a:p>
            <a:r>
              <a:rPr lang="en-US" dirty="0"/>
              <a:t>Click to edit Master title style </a:t>
            </a:r>
          </a:p>
        </p:txBody>
      </p:sp>
    </p:spTree>
    <p:extLst>
      <p:ext uri="{BB962C8B-B14F-4D97-AF65-F5344CB8AC3E}">
        <p14:creationId xmlns:p14="http://schemas.microsoft.com/office/powerpoint/2010/main" val="173374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708727"/>
            <a:ext cx="10668000" cy="4417436"/>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AA992F6-0A7B-334A-9D55-6AB578A2FA35}" type="slidenum">
              <a:rPr lang="en-US" smtClean="0"/>
              <a:pPr/>
              <a:t>‹#›</a:t>
            </a:fld>
            <a:endParaRPr lang="en-US" dirty="0"/>
          </a:p>
        </p:txBody>
      </p:sp>
      <p:sp>
        <p:nvSpPr>
          <p:cNvPr id="7"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Arial"/>
                <a:cs typeface="Arial"/>
              </a:defRPr>
            </a:lvl1pPr>
          </a:lstStyle>
          <a:p>
            <a:endParaRPr lang="en-US" dirty="0"/>
          </a:p>
        </p:txBody>
      </p:sp>
    </p:spTree>
    <p:extLst>
      <p:ext uri="{BB962C8B-B14F-4D97-AF65-F5344CB8AC3E}">
        <p14:creationId xmlns:p14="http://schemas.microsoft.com/office/powerpoint/2010/main" val="3712036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marL="0" marR="0" indent="0" algn="ctr" defTabSz="457200" rtl="0" eaLnBrk="1" fontAlgn="auto" latinLnBrk="0" hangingPunct="1">
        <a:lnSpc>
          <a:spcPct val="100000"/>
        </a:lnSpc>
        <a:spcBef>
          <a:spcPct val="0"/>
        </a:spcBef>
        <a:spcAft>
          <a:spcPts val="0"/>
        </a:spcAft>
        <a:buClrTx/>
        <a:buSzTx/>
        <a:buFontTx/>
        <a:buNone/>
        <a:tabLst/>
        <a:defRPr sz="3600" kern="1200">
          <a:solidFill>
            <a:schemeClr val="tx1"/>
          </a:solidFill>
          <a:latin typeface="Georgia"/>
          <a:ea typeface="+mj-ea"/>
          <a:cs typeface="Georgia"/>
        </a:defRPr>
      </a:lvl1pPr>
    </p:titleStyle>
    <p:bodyStyle>
      <a:lvl1pPr marL="342900" indent="-342900" algn="l" defTabSz="457200" rtl="0" eaLnBrk="1" latinLnBrk="0" hangingPunct="1">
        <a:lnSpc>
          <a:spcPts val="3200"/>
        </a:lnSpc>
        <a:spcBef>
          <a:spcPts val="1200"/>
        </a:spcBef>
        <a:buClr>
          <a:schemeClr val="accent1"/>
        </a:buClr>
        <a:buFont typeface="Arial"/>
        <a:buChar char="•"/>
        <a:defRPr sz="2200" kern="1200">
          <a:solidFill>
            <a:srgbClr val="545454"/>
          </a:solidFill>
          <a:latin typeface="Arial"/>
          <a:ea typeface="+mn-ea"/>
          <a:cs typeface="+mn-cs"/>
        </a:defRPr>
      </a:lvl1pPr>
      <a:lvl2pPr marL="742950" indent="-285750" algn="l" defTabSz="457200" rtl="0" eaLnBrk="1" latinLnBrk="0" hangingPunct="1">
        <a:lnSpc>
          <a:spcPts val="3200"/>
        </a:lnSpc>
        <a:spcBef>
          <a:spcPts val="1200"/>
        </a:spcBef>
        <a:buClr>
          <a:schemeClr val="accent1"/>
        </a:buClr>
        <a:buFont typeface="Arial"/>
        <a:buChar char="–"/>
        <a:defRPr sz="2200" kern="1200">
          <a:solidFill>
            <a:srgbClr val="545454"/>
          </a:solidFill>
          <a:latin typeface="Arial"/>
          <a:ea typeface="+mn-ea"/>
          <a:cs typeface="+mn-cs"/>
        </a:defRPr>
      </a:lvl2pPr>
      <a:lvl3pPr marL="1143000" indent="-228600" algn="l" defTabSz="457200" rtl="0" eaLnBrk="1" latinLnBrk="0" hangingPunct="1">
        <a:lnSpc>
          <a:spcPts val="3200"/>
        </a:lnSpc>
        <a:spcBef>
          <a:spcPts val="1200"/>
        </a:spcBef>
        <a:buClr>
          <a:schemeClr val="accent1"/>
        </a:buClr>
        <a:buFont typeface="Arial"/>
        <a:buChar char="•"/>
        <a:defRPr sz="2200" kern="1200">
          <a:solidFill>
            <a:srgbClr val="545454"/>
          </a:solidFill>
          <a:latin typeface="Arial"/>
          <a:ea typeface="+mn-ea"/>
          <a:cs typeface="+mn-cs"/>
        </a:defRPr>
      </a:lvl3pPr>
      <a:lvl4pPr marL="1600200" indent="-228600" algn="l" defTabSz="457200" rtl="0" eaLnBrk="1" latinLnBrk="0" hangingPunct="1">
        <a:lnSpc>
          <a:spcPts val="3200"/>
        </a:lnSpc>
        <a:spcBef>
          <a:spcPts val="1200"/>
        </a:spcBef>
        <a:buClr>
          <a:schemeClr val="accent1"/>
        </a:buClr>
        <a:buFont typeface="Arial"/>
        <a:buChar char="–"/>
        <a:defRPr sz="2000" kern="1200">
          <a:solidFill>
            <a:srgbClr val="545454"/>
          </a:solidFill>
          <a:latin typeface="Arial"/>
          <a:ea typeface="+mn-ea"/>
          <a:cs typeface="+mn-cs"/>
        </a:defRPr>
      </a:lvl4pPr>
      <a:lvl5pPr marL="2057400" indent="-228600" algn="l" defTabSz="457200" rtl="0" eaLnBrk="1" latinLnBrk="0" hangingPunct="1">
        <a:lnSpc>
          <a:spcPts val="3200"/>
        </a:lnSpc>
        <a:spcBef>
          <a:spcPts val="1200"/>
        </a:spcBef>
        <a:buClr>
          <a:schemeClr val="accent1"/>
        </a:buClr>
        <a:buFont typeface="Arial"/>
        <a:buChar char="»"/>
        <a:defRPr sz="2000" kern="1200">
          <a:solidFill>
            <a:srgbClr val="545454"/>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00109"/>
            <a:ext cx="10668000" cy="1470025"/>
          </a:xfrm>
        </p:spPr>
        <p:txBody>
          <a:bodyPr>
            <a:normAutofit fontScale="90000"/>
          </a:bodyPr>
          <a:lstStyle/>
          <a:p>
            <a:pPr>
              <a:lnSpc>
                <a:spcPct val="100000"/>
              </a:lnSpc>
              <a:spcBef>
                <a:spcPts val="0"/>
              </a:spcBef>
            </a:pPr>
            <a:r>
              <a:rPr lang="fr-FR" sz="4400" dirty="0">
                <a:solidFill>
                  <a:schemeClr val="accent3"/>
                </a:solidFill>
              </a:rPr>
              <a:t>Root Cause </a:t>
            </a:r>
            <a:r>
              <a:rPr lang="fr-FR" sz="4400" dirty="0" err="1">
                <a:solidFill>
                  <a:schemeClr val="accent3"/>
                </a:solidFill>
              </a:rPr>
              <a:t>Analysis</a:t>
            </a:r>
            <a:r>
              <a:rPr lang="fr-FR" sz="4400" dirty="0">
                <a:solidFill>
                  <a:schemeClr val="accent3"/>
                </a:solidFill>
              </a:rPr>
              <a:t> - </a:t>
            </a:r>
            <a:r>
              <a:rPr lang="fr-FR" sz="4400" dirty="0" err="1">
                <a:solidFill>
                  <a:schemeClr val="accent3"/>
                </a:solidFill>
              </a:rPr>
              <a:t>Response</a:t>
            </a:r>
            <a:r>
              <a:rPr lang="fr-FR" sz="1000" dirty="0">
                <a:solidFill>
                  <a:schemeClr val="accent3"/>
                </a:solidFill>
              </a:rPr>
              <a:t/>
            </a:r>
            <a:br>
              <a:rPr lang="fr-FR" sz="1000" dirty="0">
                <a:solidFill>
                  <a:schemeClr val="accent3"/>
                </a:solidFill>
              </a:rPr>
            </a:br>
            <a:r>
              <a:rPr lang="en-US" sz="3600" b="0" dirty="0"/>
              <a:t/>
            </a:r>
            <a:br>
              <a:rPr lang="en-US" sz="3600" b="0" dirty="0"/>
            </a:br>
            <a:r>
              <a:rPr lang="en-US" sz="3600" dirty="0">
                <a:solidFill>
                  <a:schemeClr val="accent1"/>
                </a:solidFill>
                <a:latin typeface="Arial" panose="020B0604020202020204" pitchFamily="34" charset="0"/>
                <a:cs typeface="Arial" panose="020B0604020202020204" pitchFamily="34" charset="0"/>
              </a:rPr>
              <a:t>Joint Legislative Oversight Hearing</a:t>
            </a:r>
            <a:r>
              <a:rPr lang="en-US" sz="3100" b="0" dirty="0">
                <a:latin typeface="Arial" panose="020B0604020202020204" pitchFamily="34" charset="0"/>
                <a:cs typeface="Arial" panose="020B0604020202020204" pitchFamily="34" charset="0"/>
              </a:rPr>
              <a:t/>
            </a:r>
            <a:br>
              <a:rPr lang="en-US" sz="3100" b="0" dirty="0">
                <a:latin typeface="Arial" panose="020B0604020202020204" pitchFamily="34" charset="0"/>
                <a:cs typeface="Arial" panose="020B0604020202020204" pitchFamily="34" charset="0"/>
              </a:rPr>
            </a:br>
            <a:r>
              <a:rPr lang="en-US" sz="3100" b="0" dirty="0">
                <a:latin typeface="Arial" panose="020B0604020202020204" pitchFamily="34" charset="0"/>
                <a:cs typeface="Arial" panose="020B0604020202020204" pitchFamily="34" charset="0"/>
              </a:rPr>
              <a:t/>
            </a:r>
            <a:br>
              <a:rPr lang="en-US" sz="3100" b="0" dirty="0">
                <a:latin typeface="Arial" panose="020B0604020202020204" pitchFamily="34" charset="0"/>
                <a:cs typeface="Arial" panose="020B0604020202020204" pitchFamily="34" charset="0"/>
              </a:rPr>
            </a:br>
            <a:r>
              <a:rPr lang="en-US" sz="2200" b="0" dirty="0">
                <a:latin typeface="Arial" panose="020B0604020202020204" pitchFamily="34" charset="0"/>
                <a:cs typeface="Arial" panose="020B0604020202020204" pitchFamily="34" charset="0"/>
              </a:rPr>
              <a:t>What </a:t>
            </a:r>
            <a:r>
              <a:rPr lang="en-US" sz="2200" b="0" dirty="0"/>
              <a:t>Caused the Southern California Gas Company’s 2015 Blowout at Aliso Canyon?</a:t>
            </a:r>
            <a:br>
              <a:rPr lang="en-US" sz="2200" b="0" dirty="0"/>
            </a:br>
            <a:r>
              <a:rPr lang="en-US" sz="2200" b="0" i="1" dirty="0"/>
              <a:t>A Closer Look at the History of the Field and the Emergency Response</a:t>
            </a:r>
            <a:r>
              <a:rPr lang="en-US" sz="2800" b="0" dirty="0"/>
              <a:t/>
            </a:r>
            <a:br>
              <a:rPr lang="en-US" sz="2800" b="0" dirty="0"/>
            </a:br>
            <a:endParaRPr lang="en-US" sz="2700" b="0" dirty="0"/>
          </a:p>
        </p:txBody>
      </p:sp>
      <p:sp>
        <p:nvSpPr>
          <p:cNvPr id="3" name="Subtitle 2"/>
          <p:cNvSpPr>
            <a:spLocks noGrp="1"/>
          </p:cNvSpPr>
          <p:nvPr>
            <p:ph type="subTitle" idx="1"/>
          </p:nvPr>
        </p:nvSpPr>
        <p:spPr>
          <a:xfrm>
            <a:off x="762000" y="5244275"/>
            <a:ext cx="10668000" cy="662708"/>
          </a:xfrm>
        </p:spPr>
        <p:txBody>
          <a:bodyPr>
            <a:noAutofit/>
          </a:bodyPr>
          <a:lstStyle/>
          <a:p>
            <a:pPr>
              <a:lnSpc>
                <a:spcPct val="100000"/>
              </a:lnSpc>
              <a:spcBef>
                <a:spcPts val="0"/>
              </a:spcBef>
            </a:pPr>
            <a:r>
              <a:rPr lang="en-US" dirty="0">
                <a:solidFill>
                  <a:schemeClr val="tx2"/>
                </a:solidFill>
              </a:rPr>
              <a:t>Briana Mordick, Senior Scientist, Natural Resources Defense Council </a:t>
            </a:r>
          </a:p>
          <a:p>
            <a:pPr>
              <a:lnSpc>
                <a:spcPct val="100000"/>
              </a:lnSpc>
              <a:spcBef>
                <a:spcPts val="0"/>
              </a:spcBef>
            </a:pPr>
            <a:r>
              <a:rPr lang="en-US" dirty="0"/>
              <a:t>6 August 2019</a:t>
            </a:r>
          </a:p>
        </p:txBody>
      </p:sp>
    </p:spTree>
    <p:extLst>
      <p:ext uri="{BB962C8B-B14F-4D97-AF65-F5344CB8AC3E}">
        <p14:creationId xmlns:p14="http://schemas.microsoft.com/office/powerpoint/2010/main" val="2014856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10</a:t>
            </a:fld>
            <a:endParaRPr lang="en-US" dirty="0"/>
          </a:p>
        </p:txBody>
      </p:sp>
      <p:graphicFrame>
        <p:nvGraphicFramePr>
          <p:cNvPr id="2" name="Table 1">
            <a:extLst>
              <a:ext uri="{FF2B5EF4-FFF2-40B4-BE49-F238E27FC236}">
                <a16:creationId xmlns:a16="http://schemas.microsoft.com/office/drawing/2014/main" id="{71F0FC43-DDE2-41D5-961A-65412C47CC0F}"/>
              </a:ext>
            </a:extLst>
          </p:cNvPr>
          <p:cNvGraphicFramePr>
            <a:graphicFrameLocks noGrp="1"/>
          </p:cNvGraphicFramePr>
          <p:nvPr>
            <p:extLst>
              <p:ext uri="{D42A27DB-BD31-4B8C-83A1-F6EECF244321}">
                <p14:modId xmlns:p14="http://schemas.microsoft.com/office/powerpoint/2010/main" val="1162346636"/>
              </p:ext>
            </p:extLst>
          </p:nvPr>
        </p:nvGraphicFramePr>
        <p:xfrm>
          <a:off x="135340" y="136523"/>
          <a:ext cx="11921320" cy="6584955"/>
        </p:xfrm>
        <a:graphic>
          <a:graphicData uri="http://schemas.openxmlformats.org/drawingml/2006/table">
            <a:tbl>
              <a:tblPr>
                <a:tableStyleId>{3C2FFA5D-87B4-456A-9821-1D502468CF0F}</a:tableStyleId>
              </a:tblPr>
              <a:tblGrid>
                <a:gridCol w="2555467">
                  <a:extLst>
                    <a:ext uri="{9D8B030D-6E8A-4147-A177-3AD203B41FA5}">
                      <a16:colId xmlns:a16="http://schemas.microsoft.com/office/drawing/2014/main" val="2346400429"/>
                    </a:ext>
                  </a:extLst>
                </a:gridCol>
                <a:gridCol w="1321794">
                  <a:extLst>
                    <a:ext uri="{9D8B030D-6E8A-4147-A177-3AD203B41FA5}">
                      <a16:colId xmlns:a16="http://schemas.microsoft.com/office/drawing/2014/main" val="3576699954"/>
                    </a:ext>
                  </a:extLst>
                </a:gridCol>
                <a:gridCol w="1095200">
                  <a:extLst>
                    <a:ext uri="{9D8B030D-6E8A-4147-A177-3AD203B41FA5}">
                      <a16:colId xmlns:a16="http://schemas.microsoft.com/office/drawing/2014/main" val="3447607135"/>
                    </a:ext>
                  </a:extLst>
                </a:gridCol>
                <a:gridCol w="1007081">
                  <a:extLst>
                    <a:ext uri="{9D8B030D-6E8A-4147-A177-3AD203B41FA5}">
                      <a16:colId xmlns:a16="http://schemas.microsoft.com/office/drawing/2014/main" val="3219459845"/>
                    </a:ext>
                  </a:extLst>
                </a:gridCol>
                <a:gridCol w="931550">
                  <a:extLst>
                    <a:ext uri="{9D8B030D-6E8A-4147-A177-3AD203B41FA5}">
                      <a16:colId xmlns:a16="http://schemas.microsoft.com/office/drawing/2014/main" val="1109833168"/>
                    </a:ext>
                  </a:extLst>
                </a:gridCol>
                <a:gridCol w="969316">
                  <a:extLst>
                    <a:ext uri="{9D8B030D-6E8A-4147-A177-3AD203B41FA5}">
                      <a16:colId xmlns:a16="http://schemas.microsoft.com/office/drawing/2014/main" val="2523736093"/>
                    </a:ext>
                  </a:extLst>
                </a:gridCol>
                <a:gridCol w="969316">
                  <a:extLst>
                    <a:ext uri="{9D8B030D-6E8A-4147-A177-3AD203B41FA5}">
                      <a16:colId xmlns:a16="http://schemas.microsoft.com/office/drawing/2014/main" val="567722995"/>
                    </a:ext>
                  </a:extLst>
                </a:gridCol>
                <a:gridCol w="1057434">
                  <a:extLst>
                    <a:ext uri="{9D8B030D-6E8A-4147-A177-3AD203B41FA5}">
                      <a16:colId xmlns:a16="http://schemas.microsoft.com/office/drawing/2014/main" val="1326436420"/>
                    </a:ext>
                  </a:extLst>
                </a:gridCol>
                <a:gridCol w="1007081">
                  <a:extLst>
                    <a:ext uri="{9D8B030D-6E8A-4147-A177-3AD203B41FA5}">
                      <a16:colId xmlns:a16="http://schemas.microsoft.com/office/drawing/2014/main" val="464699124"/>
                    </a:ext>
                  </a:extLst>
                </a:gridCol>
                <a:gridCol w="1007081">
                  <a:extLst>
                    <a:ext uri="{9D8B030D-6E8A-4147-A177-3AD203B41FA5}">
                      <a16:colId xmlns:a16="http://schemas.microsoft.com/office/drawing/2014/main" val="387365521"/>
                    </a:ext>
                  </a:extLst>
                </a:gridCol>
              </a:tblGrid>
              <a:tr h="655989">
                <a:tc>
                  <a:txBody>
                    <a:bodyPr/>
                    <a:lstStyle/>
                    <a:p>
                      <a:pPr algn="ctr" fontAlgn="ctr"/>
                      <a:r>
                        <a:rPr lang="en-US" sz="1200" b="1" u="none" strike="noStrike">
                          <a:effectLst/>
                        </a:rPr>
                        <a:t>Company Name</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Field Name</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Reservoir Name</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Field Type</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County</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Working Gas Capacity (mcf)</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Total Field Capacity (mcf)</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Maximum Daily Delivery (mcf)</a:t>
                      </a:r>
                      <a:endParaRPr lang="en-US" sz="1200" b="1"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ctr"/>
                      <a:r>
                        <a:rPr lang="en-US" sz="1200" b="1" u="none" strike="noStrike">
                          <a:effectLst/>
                        </a:rPr>
                        <a:t>Reservoir Discovery Date</a:t>
                      </a:r>
                      <a:endParaRPr lang="en-US" sz="1200" b="1"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ctr"/>
                      <a:r>
                        <a:rPr lang="en-US" sz="1200" b="1" u="none" strike="noStrike" dirty="0">
                          <a:effectLst/>
                        </a:rPr>
                        <a:t>Field Discovery Date</a:t>
                      </a:r>
                      <a:endParaRPr lang="en-US" sz="1200" b="1" i="0" u="none" strike="noStrike" dirty="0">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1813549841"/>
                  </a:ext>
                </a:extLst>
              </a:tr>
              <a:tr h="438997">
                <a:tc>
                  <a:txBody>
                    <a:bodyPr/>
                    <a:lstStyle/>
                    <a:p>
                      <a:pPr algn="l" fontAlgn="b"/>
                      <a:r>
                        <a:rPr lang="en-US" sz="1200" u="none" strike="noStrike">
                          <a:effectLst/>
                        </a:rPr>
                        <a:t>WILD GOOSE STORAGE INC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WILD GOOSE</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L4</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Butte</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75,000,000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86,000,000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950,000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1951</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1951</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972984328"/>
                  </a:ext>
                </a:extLst>
              </a:tr>
              <a:tr h="438997">
                <a:tc>
                  <a:txBody>
                    <a:bodyPr/>
                    <a:lstStyle/>
                    <a:p>
                      <a:pPr algn="l" fontAlgn="b"/>
                      <a:r>
                        <a:rPr lang="en-US" sz="1200" u="none" strike="noStrike">
                          <a:effectLst/>
                        </a:rPr>
                        <a:t>CENTRAL VALLEY GAS STORAGE LLC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PRINCETON GAS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PRINCETON GAS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Colusa</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11,000,000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12,400,000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300,000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1953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1953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2756404362"/>
                  </a:ext>
                </a:extLst>
              </a:tr>
              <a:tr h="438997">
                <a:tc>
                  <a:txBody>
                    <a:bodyPr/>
                    <a:lstStyle/>
                    <a:p>
                      <a:pPr algn="l" fontAlgn="b"/>
                      <a:r>
                        <a:rPr lang="en-US" sz="1200" u="none" strike="noStrike">
                          <a:effectLst/>
                        </a:rPr>
                        <a:t>PACIFIC GAS AND ELECTRIC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PLEASANT CREEK</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PETERS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Yolo</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2,250,000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7,328,500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70,000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1948</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1948</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1668324245"/>
                  </a:ext>
                </a:extLst>
              </a:tr>
              <a:tr h="222005">
                <a:tc>
                  <a:txBody>
                    <a:bodyPr/>
                    <a:lstStyle/>
                    <a:p>
                      <a:pPr algn="l" fontAlgn="b"/>
                      <a:r>
                        <a:rPr lang="en-US" sz="1200" u="none" strike="noStrike">
                          <a:effectLst/>
                        </a:rPr>
                        <a:t>LODI GAS STORAGE LLC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KIRBY HILLS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WAGENET</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Aquifer</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Solano</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10,000,000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12,000,000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35236894"/>
                  </a:ext>
                </a:extLst>
              </a:tr>
              <a:tr h="438997">
                <a:tc>
                  <a:txBody>
                    <a:bodyPr/>
                    <a:lstStyle/>
                    <a:p>
                      <a:pPr algn="l" fontAlgn="b"/>
                      <a:r>
                        <a:rPr lang="en-US" sz="1200" u="none" strike="noStrike">
                          <a:effectLst/>
                        </a:rPr>
                        <a:t>LODI GAS STORAGE LLC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KIRBY HILLS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DOMENGINE</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Solano</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5,000,000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7,000,000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50,000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1945</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1945</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1714584447"/>
                  </a:ext>
                </a:extLst>
              </a:tr>
              <a:tr h="438997">
                <a:tc>
                  <a:txBody>
                    <a:bodyPr/>
                    <a:lstStyle/>
                    <a:p>
                      <a:pPr algn="l" fontAlgn="b"/>
                      <a:r>
                        <a:rPr lang="en-US" sz="1200" u="none" strike="noStrike">
                          <a:effectLst/>
                        </a:rPr>
                        <a:t>PACIFIC GAS AND ELECTRIC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LOS MEDANOS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DOMENGINE</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Contra Costa</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17,946,000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29,139,000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400,000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1958</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1958</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476133145"/>
                  </a:ext>
                </a:extLst>
              </a:tr>
              <a:tr h="438997">
                <a:tc>
                  <a:txBody>
                    <a:bodyPr/>
                    <a:lstStyle/>
                    <a:p>
                      <a:pPr algn="l" fontAlgn="b"/>
                      <a:r>
                        <a:rPr lang="en-US" sz="1200" u="none" strike="noStrike">
                          <a:effectLst/>
                        </a:rPr>
                        <a:t>PACIFIC GAS AND ELECTRIC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MCDONALD ISLAND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MCDONALD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San Joaquin</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82,000,000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136,568,000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1,680,000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1936</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1936</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352158142"/>
                  </a:ext>
                </a:extLst>
              </a:tr>
              <a:tr h="438997">
                <a:tc>
                  <a:txBody>
                    <a:bodyPr/>
                    <a:lstStyle/>
                    <a:p>
                      <a:pPr algn="l" fontAlgn="b"/>
                      <a:r>
                        <a:rPr lang="en-US" sz="1200" u="none" strike="noStrike">
                          <a:effectLst/>
                        </a:rPr>
                        <a:t>LODI GAS STORAGE LLC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LODI</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DOMENGINE</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San Joaquin</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8,500,000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10,500,000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250,000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1943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1943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1456214005"/>
                  </a:ext>
                </a:extLst>
              </a:tr>
              <a:tr h="438997">
                <a:tc>
                  <a:txBody>
                    <a:bodyPr/>
                    <a:lstStyle/>
                    <a:p>
                      <a:pPr algn="l" fontAlgn="b"/>
                      <a:r>
                        <a:rPr lang="en-US" sz="1200" u="none" strike="noStrike">
                          <a:effectLst/>
                        </a:rPr>
                        <a:t>LODI GAS STORAGE LLC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LODI</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MIDLAND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San Joaquin</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8,500,000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10,500,000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250,000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1953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1943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3043205664"/>
                  </a:ext>
                </a:extLst>
              </a:tr>
              <a:tr h="438997">
                <a:tc>
                  <a:txBody>
                    <a:bodyPr/>
                    <a:lstStyle/>
                    <a:p>
                      <a:pPr algn="l" fontAlgn="b"/>
                      <a:r>
                        <a:rPr lang="en-US" sz="1200" u="none" strike="noStrike">
                          <a:effectLst/>
                        </a:rPr>
                        <a:t>GILL RANCH STORAGE LLC</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GILL RANCH</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STARKEY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Madera</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20,000,000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23,500,000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650,000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1956</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1943</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2195192366"/>
                  </a:ext>
                </a:extLst>
              </a:tr>
              <a:tr h="438997">
                <a:tc>
                  <a:txBody>
                    <a:bodyPr/>
                    <a:lstStyle/>
                    <a:p>
                      <a:pPr algn="l" fontAlgn="b"/>
                      <a:r>
                        <a:rPr lang="en-US" sz="1200" u="none" strike="noStrike">
                          <a:effectLst/>
                        </a:rPr>
                        <a:t>SOUTHERN CALIFORNIA GAS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LA GOLETA</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VAQUEROS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Santa Barbara</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21,500,000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46,089,073</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420,000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1932</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1932</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2037831022"/>
                  </a:ext>
                </a:extLst>
              </a:tr>
              <a:tr h="438997">
                <a:tc>
                  <a:txBody>
                    <a:bodyPr/>
                    <a:lstStyle/>
                    <a:p>
                      <a:pPr algn="l" fontAlgn="b"/>
                      <a:r>
                        <a:rPr lang="en-US" sz="1200" u="none" strike="noStrike">
                          <a:effectLst/>
                        </a:rPr>
                        <a:t>SOUTHERN CALIFORNIA GAS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ALISO CANYON</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SESNONFREW</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Los Angeles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86,000,000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167,525,000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1,860,000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1940</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1938</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1802507883"/>
                  </a:ext>
                </a:extLst>
              </a:tr>
              <a:tr h="438997">
                <a:tc>
                  <a:txBody>
                    <a:bodyPr/>
                    <a:lstStyle/>
                    <a:p>
                      <a:pPr algn="l" fontAlgn="b"/>
                      <a:r>
                        <a:rPr lang="en-US" sz="1200" u="none" strike="noStrike">
                          <a:effectLst/>
                        </a:rPr>
                        <a:t>SOUTHERN CALIFORNIA GAS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HONOR RANCHO</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WAYSIDE 13</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Los Angeles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24,200,000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44,300,000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1,000,000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1950</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a:effectLst/>
                        </a:rPr>
                        <a:t>1950</a:t>
                      </a:r>
                      <a:endParaRPr lang="en-US" sz="1200" b="0" i="0" u="none" strike="noStrike">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3008755036"/>
                  </a:ext>
                </a:extLst>
              </a:tr>
              <a:tr h="438997">
                <a:tc>
                  <a:txBody>
                    <a:bodyPr/>
                    <a:lstStyle/>
                    <a:p>
                      <a:pPr algn="l" fontAlgn="b"/>
                      <a:r>
                        <a:rPr lang="en-US" sz="1200" u="none" strike="noStrike">
                          <a:effectLst/>
                        </a:rPr>
                        <a:t>SOUTHERN CALIFORNIA GAS COMPANY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PLAYA DEL REY</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PUENTE</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Depleted Field</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l" fontAlgn="b"/>
                      <a:r>
                        <a:rPr lang="en-US" sz="1200" u="none" strike="noStrike">
                          <a:effectLst/>
                        </a:rPr>
                        <a:t>Los Angeles</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2,400,000</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a:effectLst/>
                        </a:rPr>
                        <a:t>6,861,545</a:t>
                      </a:r>
                      <a:endParaRPr lang="en-US" sz="1200" b="0" i="0" u="none" strike="noStrike">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dirty="0">
                          <a:effectLst/>
                        </a:rPr>
                        <a:t>480,000</a:t>
                      </a:r>
                      <a:endParaRPr lang="en-US" sz="1200" b="0" i="0" u="none" strike="noStrike" dirty="0">
                        <a:solidFill>
                          <a:srgbClr val="000000"/>
                        </a:solidFill>
                        <a:effectLst/>
                        <a:latin typeface="Calibri" panose="020F0502020204030204" pitchFamily="34" charset="0"/>
                      </a:endParaRPr>
                    </a:p>
                  </a:txBody>
                  <a:tcPr marL="4225" marR="4225" marT="4225" marB="0" anchor="ctr"/>
                </a:tc>
                <a:tc>
                  <a:txBody>
                    <a:bodyPr/>
                    <a:lstStyle/>
                    <a:p>
                      <a:pPr algn="ctr" fontAlgn="b"/>
                      <a:r>
                        <a:rPr lang="en-US" sz="1200" u="none" strike="noStrike" dirty="0">
                          <a:effectLst/>
                        </a:rPr>
                        <a:t>1929</a:t>
                      </a:r>
                      <a:endParaRPr lang="en-US" sz="1200" b="0" i="0" u="none" strike="noStrike" dirty="0">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tc>
                  <a:txBody>
                    <a:bodyPr/>
                    <a:lstStyle/>
                    <a:p>
                      <a:pPr algn="ctr" fontAlgn="b"/>
                      <a:r>
                        <a:rPr lang="en-US" sz="1200" u="none" strike="noStrike" dirty="0">
                          <a:effectLst/>
                        </a:rPr>
                        <a:t>1929</a:t>
                      </a:r>
                      <a:endParaRPr lang="en-US" sz="1200" b="0" i="0" u="none" strike="noStrike" dirty="0">
                        <a:solidFill>
                          <a:srgbClr val="000000"/>
                        </a:solidFill>
                        <a:effectLst/>
                        <a:latin typeface="Calibri" panose="020F0502020204030204" pitchFamily="34" charset="0"/>
                      </a:endParaRPr>
                    </a:p>
                  </a:txBody>
                  <a:tcPr marL="4225" marR="4225" marT="4225" marB="0" anchor="ctr">
                    <a:solidFill>
                      <a:schemeClr val="accent4">
                        <a:lumMod val="20000"/>
                        <a:lumOff val="80000"/>
                      </a:schemeClr>
                    </a:solidFill>
                  </a:tcPr>
                </a:tc>
                <a:extLst>
                  <a:ext uri="{0D108BD9-81ED-4DB2-BD59-A6C34878D82A}">
                    <a16:rowId xmlns:a16="http://schemas.microsoft.com/office/drawing/2014/main" val="1264471520"/>
                  </a:ext>
                </a:extLst>
              </a:tr>
            </a:tbl>
          </a:graphicData>
        </a:graphic>
      </p:graphicFrame>
    </p:spTree>
    <p:extLst>
      <p:ext uri="{BB962C8B-B14F-4D97-AF65-F5344CB8AC3E}">
        <p14:creationId xmlns:p14="http://schemas.microsoft.com/office/powerpoint/2010/main" val="238386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87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2</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2943418375"/>
              </p:ext>
            </p:extLst>
          </p:nvPr>
        </p:nvGraphicFramePr>
        <p:xfrm>
          <a:off x="88710" y="875347"/>
          <a:ext cx="11996380" cy="519017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dirty="0"/>
                        <a:t>No corrosion protection</a:t>
                      </a:r>
                    </a:p>
                    <a:p>
                      <a:pPr marL="285750" indent="-285750" algn="l">
                        <a:buFont typeface="Arial" panose="020B0604020202020204" pitchFamily="34" charset="0"/>
                        <a:buChar char="•"/>
                      </a:pPr>
                      <a:r>
                        <a:rPr lang="en-US" dirty="0"/>
                        <a:t>No cement outside of 7 in. casing</a:t>
                      </a:r>
                    </a:p>
                    <a:p>
                      <a:pPr marL="285750" indent="-285750" algn="l">
                        <a:buFont typeface="Arial" panose="020B0604020202020204" pitchFamily="34" charset="0"/>
                        <a:buChar char="•"/>
                      </a:pPr>
                      <a:r>
                        <a:rPr lang="en-US" dirty="0"/>
                        <a:t>Bacteria in the “B” annulus water</a:t>
                      </a:r>
                    </a:p>
                    <a:p>
                      <a:pPr marL="285750" indent="-285750" algn="l">
                        <a:buFont typeface="Arial" panose="020B0604020202020204" pitchFamily="34" charset="0"/>
                        <a:buChar char="•"/>
                      </a:pPr>
                      <a:r>
                        <a:rPr lang="en-US" dirty="0"/>
                        <a:t>External corrosion initiated on the 7 in. casing</a:t>
                      </a:r>
                    </a:p>
                    <a:p>
                      <a:pPr marL="285750" indent="-285750" algn="l">
                        <a:buFont typeface="Arial" panose="020B0604020202020204" pitchFamily="34" charset="0"/>
                        <a:buChar char="•"/>
                      </a:pPr>
                      <a:r>
                        <a:rPr lang="en-US" dirty="0"/>
                        <a:t>External corrosion on 7 in. casing had removed 85% of wall</a:t>
                      </a:r>
                    </a:p>
                    <a:p>
                      <a:pPr marL="285750" indent="-285750" algn="l">
                        <a:buFont typeface="Arial" panose="020B0604020202020204" pitchFamily="34" charset="0"/>
                        <a:buChar char="•"/>
                      </a:pPr>
                      <a:r>
                        <a:rPr lang="en-US" dirty="0"/>
                        <a:t>7 in. casing corrosion grew over time</a:t>
                      </a:r>
                    </a:p>
                  </a:txBody>
                  <a:tcPr anchor="ctr"/>
                </a:tc>
                <a:tc>
                  <a:txBody>
                    <a:bodyPr/>
                    <a:lstStyle/>
                    <a:p>
                      <a:pPr algn="ctr"/>
                      <a:r>
                        <a:rPr lang="en-US" dirty="0"/>
                        <a:t>Cement production casing to surface</a:t>
                      </a:r>
                    </a:p>
                  </a:txBody>
                  <a:tcPr anchor="ctr"/>
                </a:tc>
                <a:tc>
                  <a:txBody>
                    <a:bodyPr/>
                    <a:lstStyle/>
                    <a:p>
                      <a:pPr algn="ctr"/>
                      <a:r>
                        <a:rPr lang="en-US" dirty="0"/>
                        <a:t>Not Required</a:t>
                      </a:r>
                    </a:p>
                  </a:txBody>
                  <a:tcPr anchor="ctr">
                    <a:solidFill>
                      <a:schemeClr val="accent4">
                        <a:lumMod val="40000"/>
                        <a:lumOff val="60000"/>
                      </a:schemeClr>
                    </a:solidFill>
                  </a:tcPr>
                </a:tc>
                <a:tc>
                  <a:txBody>
                    <a:bodyPr/>
                    <a:lstStyle/>
                    <a:p>
                      <a:pPr algn="l"/>
                      <a:r>
                        <a:rPr lang="en-US" dirty="0"/>
                        <a:t>1726.5(b)(7)(B) Intermediate and production casings, if not cemented to the surface, are cemented in accordance with the requirements of Section 1722.4. </a:t>
                      </a:r>
                      <a:endParaRPr lang="en-US" sz="1400" dirty="0"/>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dirty="0"/>
                        <a:t>ACTION NEEDED</a:t>
                      </a:r>
                    </a:p>
                    <a:p>
                      <a:pPr marL="457200" indent="-457200" algn="ctr">
                        <a:buFont typeface="Arial" panose="020B0604020202020204" pitchFamily="34" charset="0"/>
                        <a:buChar char="•"/>
                      </a:pPr>
                      <a:r>
                        <a:rPr lang="en-US" sz="2800" dirty="0"/>
                        <a:t>Address through current DOGGR well construction rulemaking process</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138008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3</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3173824872"/>
              </p:ext>
            </p:extLst>
          </p:nvPr>
        </p:nvGraphicFramePr>
        <p:xfrm>
          <a:off x="88710" y="407194"/>
          <a:ext cx="11996380" cy="604361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dirty="0"/>
                        <a:t>No regulations on production casing wall thickness inspection</a:t>
                      </a:r>
                    </a:p>
                    <a:p>
                      <a:pPr marL="285750" indent="-285750" algn="l">
                        <a:buFont typeface="Arial" panose="020B0604020202020204" pitchFamily="34" charset="0"/>
                        <a:buChar char="•"/>
                      </a:pPr>
                      <a:r>
                        <a:rPr lang="en-US" dirty="0"/>
                        <a:t>No down hole inspection log run on SS-25</a:t>
                      </a:r>
                    </a:p>
                    <a:p>
                      <a:pPr marL="285750" indent="-285750" algn="l">
                        <a:buFont typeface="Arial" panose="020B0604020202020204" pitchFamily="34" charset="0"/>
                        <a:buChar char="•"/>
                      </a:pPr>
                      <a:r>
                        <a:rPr lang="en-US" dirty="0"/>
                        <a:t>7 in. casing corrosion not detected</a:t>
                      </a:r>
                    </a:p>
                    <a:p>
                      <a:pPr marL="285750" indent="-285750" algn="l">
                        <a:buFont typeface="Arial" panose="020B0604020202020204" pitchFamily="34" charset="0"/>
                        <a:buChar char="•"/>
                      </a:pPr>
                      <a:r>
                        <a:rPr lang="en-US" dirty="0"/>
                        <a:t>External corrosion on 7 in. casing had removed 85% of wall</a:t>
                      </a:r>
                    </a:p>
                    <a:p>
                      <a:pPr marL="285750" indent="-285750" algn="l">
                        <a:buFont typeface="Arial" panose="020B0604020202020204" pitchFamily="34" charset="0"/>
                        <a:buChar char="•"/>
                      </a:pPr>
                      <a:r>
                        <a:rPr lang="en-US" dirty="0"/>
                        <a:t>7 in. casing corrosion grew over time</a:t>
                      </a:r>
                    </a:p>
                  </a:txBody>
                  <a:tcPr anchor="ctr"/>
                </a:tc>
                <a:tc>
                  <a:txBody>
                    <a:bodyPr/>
                    <a:lstStyle/>
                    <a:p>
                      <a:pPr algn="ctr"/>
                      <a:r>
                        <a:rPr lang="en-US" dirty="0"/>
                        <a:t>Regulations should require wall thickness inspection</a:t>
                      </a:r>
                    </a:p>
                  </a:txBody>
                  <a:tcPr anchor="ctr"/>
                </a:tc>
                <a:tc>
                  <a:txBody>
                    <a:bodyPr/>
                    <a:lstStyle/>
                    <a:p>
                      <a:pPr algn="ctr"/>
                      <a:r>
                        <a:rPr lang="en-US" dirty="0"/>
                        <a:t>Yes </a:t>
                      </a:r>
                    </a:p>
                    <a:p>
                      <a:pPr algn="ctr"/>
                      <a:r>
                        <a:rPr lang="en-US" dirty="0"/>
                        <a:t>(Included in the latest regulations)</a:t>
                      </a:r>
                    </a:p>
                  </a:txBody>
                  <a:tcPr anchor="ctr">
                    <a:solidFill>
                      <a:schemeClr val="accent2">
                        <a:lumMod val="40000"/>
                        <a:lumOff val="60000"/>
                      </a:schemeClr>
                    </a:solidFill>
                  </a:tcPr>
                </a:tc>
                <a:tc>
                  <a:txBody>
                    <a:bodyPr/>
                    <a:lstStyle/>
                    <a:p>
                      <a:pPr algn="l"/>
                      <a:r>
                        <a:rPr lang="en-US" dirty="0"/>
                        <a:t>1726.6(a)(2) </a:t>
                      </a:r>
                    </a:p>
                    <a:p>
                      <a:pPr marL="285750" indent="-285750" algn="l">
                        <a:buFont typeface="Arial" panose="020B0604020202020204" pitchFamily="34" charset="0"/>
                        <a:buChar char="•"/>
                      </a:pPr>
                      <a:r>
                        <a:rPr lang="en-US" dirty="0"/>
                        <a:t>Casing wall thickness inspection at least once every 24 months</a:t>
                      </a:r>
                    </a:p>
                    <a:p>
                      <a:pPr marL="285750" indent="-285750" algn="l">
                        <a:buFont typeface="Arial" panose="020B0604020202020204" pitchFamily="34" charset="0"/>
                        <a:buChar char="•"/>
                      </a:pPr>
                      <a:r>
                        <a:rPr lang="en-US" dirty="0"/>
                        <a:t>Compare results to determine corrosion rate</a:t>
                      </a:r>
                    </a:p>
                    <a:p>
                      <a:pPr marL="285750" indent="-285750" algn="l">
                        <a:buFont typeface="Arial" panose="020B0604020202020204" pitchFamily="34" charset="0"/>
                        <a:buChar char="•"/>
                      </a:pPr>
                      <a:r>
                        <a:rPr lang="en-US" dirty="0"/>
                        <a:t>Remediate if cannot contain 115% of maximum operating pressure</a:t>
                      </a:r>
                    </a:p>
                    <a:p>
                      <a:pPr marL="285750" indent="-285750" algn="l">
                        <a:buFont typeface="Arial" panose="020B0604020202020204" pitchFamily="34" charset="0"/>
                        <a:buChar char="•"/>
                      </a:pPr>
                      <a:r>
                        <a:rPr lang="en-US" dirty="0">
                          <a:solidFill>
                            <a:schemeClr val="accent4"/>
                          </a:solidFill>
                        </a:rPr>
                        <a:t>Less frequent inspection schedule may be approved.</a:t>
                      </a: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285750" indent="-285750" algn="ctr">
                        <a:buFont typeface="Arial" panose="020B0604020202020204" pitchFamily="34" charset="0"/>
                        <a:buChar char="•"/>
                      </a:pPr>
                      <a:r>
                        <a:rPr lang="en-US" sz="2800" kern="1200" dirty="0">
                          <a:solidFill>
                            <a:schemeClr val="dk1"/>
                          </a:solidFill>
                          <a:effectLst/>
                          <a:latin typeface="+mn-lt"/>
                          <a:ea typeface="+mn-ea"/>
                          <a:cs typeface="+mn-cs"/>
                        </a:rPr>
                        <a:t>If casing inspection reveals potential for significant corrosion, require development of corrosion monitoring program based on risk management plan</a:t>
                      </a:r>
                    </a:p>
                    <a:p>
                      <a:pPr marL="285750" indent="-285750" algn="ctr">
                        <a:buFont typeface="Arial" panose="020B0604020202020204" pitchFamily="34" charset="0"/>
                        <a:buChar char="•"/>
                      </a:pPr>
                      <a:r>
                        <a:rPr lang="en-US" sz="2800" kern="1200" dirty="0">
                          <a:solidFill>
                            <a:schemeClr val="dk1"/>
                          </a:solidFill>
                          <a:effectLst/>
                          <a:latin typeface="+mn-lt"/>
                          <a:ea typeface="+mn-ea"/>
                          <a:cs typeface="+mn-cs"/>
                        </a:rPr>
                        <a:t>Eliminate variance for casing inspection frequency</a:t>
                      </a:r>
                      <a:endParaRPr lang="en-US" sz="2800"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216273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4</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1883576405"/>
              </p:ext>
            </p:extLst>
          </p:nvPr>
        </p:nvGraphicFramePr>
        <p:xfrm>
          <a:off x="88710" y="346234"/>
          <a:ext cx="11996380" cy="616553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sz="1400" dirty="0"/>
                        <a:t>TIMP used, but no SIMP</a:t>
                      </a:r>
                    </a:p>
                    <a:p>
                      <a:pPr marL="285750" indent="-285750" algn="l">
                        <a:buFont typeface="Arial" panose="020B0604020202020204" pitchFamily="34" charset="0"/>
                        <a:buChar char="•"/>
                      </a:pPr>
                      <a:r>
                        <a:rPr lang="en-US" sz="1400" dirty="0"/>
                        <a:t>Not proactive in managing failures</a:t>
                      </a:r>
                    </a:p>
                    <a:p>
                      <a:pPr marL="285750" indent="-285750" algn="l">
                        <a:buFont typeface="Arial" panose="020B0604020202020204" pitchFamily="34" charset="0"/>
                        <a:buChar char="•"/>
                      </a:pPr>
                      <a:r>
                        <a:rPr lang="en-US" sz="1400" dirty="0"/>
                        <a:t>No well integrity management in place</a:t>
                      </a:r>
                    </a:p>
                    <a:p>
                      <a:pPr marL="285750" indent="-285750" algn="l">
                        <a:buFont typeface="Arial" panose="020B0604020202020204" pitchFamily="34" charset="0"/>
                        <a:buChar char="•"/>
                      </a:pPr>
                      <a:r>
                        <a:rPr lang="en-US" sz="1400" dirty="0"/>
                        <a:t>No proactive focus on well integrity</a:t>
                      </a:r>
                    </a:p>
                    <a:p>
                      <a:pPr marL="285750" indent="-285750" algn="l">
                        <a:buFont typeface="Arial" panose="020B0604020202020204" pitchFamily="34" charset="0"/>
                        <a:buChar char="•"/>
                      </a:pPr>
                      <a:r>
                        <a:rPr lang="en-US" sz="1400" dirty="0"/>
                        <a:t>Reacted and mitigated casing leaks</a:t>
                      </a:r>
                    </a:p>
                    <a:p>
                      <a:pPr marL="285750" indent="-285750" algn="l">
                        <a:buFont typeface="Arial" panose="020B0604020202020204" pitchFamily="34" charset="0"/>
                        <a:buChar char="•"/>
                      </a:pPr>
                      <a:r>
                        <a:rPr lang="en-US" sz="1400" dirty="0"/>
                        <a:t>Focus on reservoir and facilities</a:t>
                      </a:r>
                    </a:p>
                    <a:p>
                      <a:pPr marL="285750" indent="-285750" algn="l">
                        <a:buFont typeface="Arial" panose="020B0604020202020204" pitchFamily="34" charset="0"/>
                        <a:buChar char="•"/>
                      </a:pPr>
                      <a:r>
                        <a:rPr lang="en-US" sz="1400" dirty="0"/>
                        <a:t>Complacency regarding well blowout control</a:t>
                      </a:r>
                    </a:p>
                    <a:p>
                      <a:pPr marL="285750" indent="-285750" algn="l">
                        <a:buFont typeface="Arial" panose="020B0604020202020204" pitchFamily="34" charset="0"/>
                        <a:buChar char="•"/>
                      </a:pPr>
                      <a:r>
                        <a:rPr lang="en-US" sz="1400" dirty="0"/>
                        <a:t>SS-25 ranked low for production casing inspection</a:t>
                      </a:r>
                    </a:p>
                    <a:p>
                      <a:pPr marL="285750" indent="-285750" algn="l">
                        <a:buFont typeface="Arial" panose="020B0604020202020204" pitchFamily="34" charset="0"/>
                        <a:buChar char="•"/>
                      </a:pPr>
                      <a:r>
                        <a:rPr lang="en-US" sz="1400" dirty="0"/>
                        <a:t>Only acted on high priority wells</a:t>
                      </a:r>
                    </a:p>
                    <a:p>
                      <a:pPr marL="285750" indent="-285750" algn="l">
                        <a:buFont typeface="Arial" panose="020B0604020202020204" pitchFamily="34" charset="0"/>
                        <a:buChar char="•"/>
                      </a:pPr>
                      <a:r>
                        <a:rPr lang="en-US" sz="1400" dirty="0"/>
                        <a:t>Probability of the shallow casing rupture not understood</a:t>
                      </a:r>
                    </a:p>
                    <a:p>
                      <a:pPr marL="285750" indent="-285750" algn="l">
                        <a:buFont typeface="Arial" panose="020B0604020202020204" pitchFamily="34" charset="0"/>
                        <a:buChar char="•"/>
                      </a:pPr>
                      <a:r>
                        <a:rPr lang="en-US" sz="1400" dirty="0"/>
                        <a:t>Did not execute on 1988 memo for 22-25</a:t>
                      </a:r>
                    </a:p>
                    <a:p>
                      <a:pPr marL="285750" indent="-285750" algn="l">
                        <a:buFont typeface="Arial" panose="020B0604020202020204" pitchFamily="34" charset="0"/>
                        <a:buChar char="•"/>
                      </a:pPr>
                      <a:r>
                        <a:rPr lang="en-US" sz="1400" dirty="0"/>
                        <a:t>No Risk Assessment</a:t>
                      </a:r>
                    </a:p>
                  </a:txBody>
                  <a:tcPr anchor="ctr"/>
                </a:tc>
                <a:tc>
                  <a:txBody>
                    <a:bodyPr/>
                    <a:lstStyle/>
                    <a:p>
                      <a:pPr algn="ctr"/>
                      <a:r>
                        <a:rPr lang="en-US" dirty="0"/>
                        <a:t>Implement a Risk Based Integrity Management Plan</a:t>
                      </a:r>
                    </a:p>
                  </a:txBody>
                  <a:tcPr anchor="ctr"/>
                </a:tc>
                <a:tc>
                  <a:txBody>
                    <a:bodyPr/>
                    <a:lstStyle/>
                    <a:p>
                      <a:pPr algn="ctr"/>
                      <a:r>
                        <a:rPr lang="en-US" dirty="0"/>
                        <a:t>Yes </a:t>
                      </a:r>
                    </a:p>
                    <a:p>
                      <a:pPr algn="ctr"/>
                      <a:r>
                        <a:rPr lang="en-US" dirty="0"/>
                        <a:t>(Included in the latest regulations)</a:t>
                      </a:r>
                    </a:p>
                  </a:txBody>
                  <a:tcPr anchor="ctr">
                    <a:solidFill>
                      <a:schemeClr val="accent6">
                        <a:lumMod val="40000"/>
                        <a:lumOff val="60000"/>
                      </a:schemeClr>
                    </a:solidFill>
                  </a:tcPr>
                </a:tc>
                <a:tc>
                  <a:txBody>
                    <a:bodyPr/>
                    <a:lstStyle/>
                    <a:p>
                      <a:pPr algn="l"/>
                      <a:r>
                        <a:rPr lang="en-US" dirty="0"/>
                        <a:t>1726.3. Risk Management Plans.</a:t>
                      </a:r>
                      <a:endParaRPr lang="en-US" dirty="0">
                        <a:solidFill>
                          <a:schemeClr val="accent4"/>
                        </a:solidFill>
                      </a:endParaRP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Public notice and comment process</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Detailed guidance for granting variances</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407976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5</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3069507062"/>
              </p:ext>
            </p:extLst>
          </p:nvPr>
        </p:nvGraphicFramePr>
        <p:xfrm>
          <a:off x="88710" y="163354"/>
          <a:ext cx="11996380" cy="653129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sz="1800" dirty="0"/>
                        <a:t>SCG did not realize that this was exposed to corrosive environment</a:t>
                      </a:r>
                    </a:p>
                    <a:p>
                      <a:pPr marL="285750" indent="-285750" algn="l">
                        <a:buFont typeface="Arial" panose="020B0604020202020204" pitchFamily="34" charset="0"/>
                        <a:buChar char="•"/>
                      </a:pPr>
                      <a:r>
                        <a:rPr lang="en-US" sz="1800" dirty="0"/>
                        <a:t>Reacted and mitigated casing leaks</a:t>
                      </a:r>
                    </a:p>
                    <a:p>
                      <a:pPr marL="285750" indent="-285750" algn="l">
                        <a:buFont typeface="Arial" panose="020B0604020202020204" pitchFamily="34" charset="0"/>
                        <a:buChar char="•"/>
                      </a:pPr>
                      <a:r>
                        <a:rPr lang="en-US" sz="1800" dirty="0"/>
                        <a:t>Probability of the shallow casing rupture not understood</a:t>
                      </a:r>
                    </a:p>
                  </a:txBody>
                  <a:tcPr anchor="ctr"/>
                </a:tc>
                <a:tc>
                  <a:txBody>
                    <a:bodyPr/>
                    <a:lstStyle/>
                    <a:p>
                      <a:pPr algn="ctr"/>
                      <a:r>
                        <a:rPr lang="en-US" dirty="0"/>
                        <a:t>Conduct casing corrosion study</a:t>
                      </a:r>
                    </a:p>
                  </a:txBody>
                  <a:tcPr anchor="ctr"/>
                </a:tc>
                <a:tc>
                  <a:txBody>
                    <a:bodyPr/>
                    <a:lstStyle/>
                    <a:p>
                      <a:pPr algn="ctr"/>
                      <a:r>
                        <a:rPr lang="en-US" dirty="0"/>
                        <a:t>Yes</a:t>
                      </a:r>
                    </a:p>
                  </a:txBody>
                  <a:tcPr anchor="ctr">
                    <a:solidFill>
                      <a:schemeClr val="accent6">
                        <a:lumMod val="40000"/>
                        <a:lumOff val="60000"/>
                      </a:schemeClr>
                    </a:solidFill>
                  </a:tcPr>
                </a:tc>
                <a:tc>
                  <a:txBody>
                    <a:bodyPr/>
                    <a:lstStyle/>
                    <a:p>
                      <a:pPr algn="l"/>
                      <a:r>
                        <a:rPr lang="en-US" sz="1200" dirty="0"/>
                        <a:t>1726.3(d)(4) Corrosion monitoring, evaluation, and mitigation including consideration of at least the following: </a:t>
                      </a:r>
                    </a:p>
                    <a:p>
                      <a:pPr marL="342900" indent="-342900" algn="l">
                        <a:buAutoNum type="alphaUcParenBoth"/>
                      </a:pPr>
                      <a:r>
                        <a:rPr lang="en-US" sz="1200" dirty="0"/>
                        <a:t>Evaluation of tubular integrity and identification of defects caused by corrosion or other chemical or mechanical damage; </a:t>
                      </a:r>
                    </a:p>
                    <a:p>
                      <a:pPr marL="342900" indent="-342900" algn="l">
                        <a:buAutoNum type="alphaUcParenBoth"/>
                      </a:pPr>
                      <a:r>
                        <a:rPr lang="en-US" sz="1200" dirty="0"/>
                        <a:t>Corrosion potential of wellbore produced fluids and solids, including the impact of operating pressures, temperatures, and compositions on the corrosion potential of wellbore fluids and analysis of partial pressures; </a:t>
                      </a:r>
                    </a:p>
                    <a:p>
                      <a:pPr marL="342900" indent="-342900" algn="l">
                        <a:buAutoNum type="alphaUcParenBoth"/>
                      </a:pPr>
                      <a:r>
                        <a:rPr lang="en-US" sz="1200" dirty="0"/>
                        <a:t>Corrosion potential of annular and packer fluid; </a:t>
                      </a:r>
                    </a:p>
                    <a:p>
                      <a:pPr marL="342900" indent="-342900" algn="l">
                        <a:buAutoNum type="alphaUcParenBoth"/>
                      </a:pPr>
                      <a:r>
                        <a:rPr lang="en-US" sz="1200" dirty="0"/>
                        <a:t>Corrosion potential of current flows associated with cathodic protection systems; </a:t>
                      </a:r>
                    </a:p>
                    <a:p>
                      <a:pPr marL="342900" indent="-342900" algn="l">
                        <a:buAutoNum type="alphaUcParenBoth"/>
                      </a:pPr>
                      <a:r>
                        <a:rPr lang="en-US" sz="1200" dirty="0"/>
                        <a:t>Corrosion potential of all formation fluids, including fluids in formations above the storage zone; and </a:t>
                      </a:r>
                    </a:p>
                    <a:p>
                      <a:pPr marL="342900" indent="-342900" algn="l">
                        <a:buAutoNum type="alphaUcParenBoth"/>
                      </a:pPr>
                      <a:r>
                        <a:rPr lang="en-US" sz="1200" dirty="0"/>
                        <a:t>Corrosion potential of uncemented casing.</a:t>
                      </a:r>
                      <a:endParaRPr lang="en-US" sz="1200" dirty="0">
                        <a:solidFill>
                          <a:schemeClr val="accent4"/>
                        </a:solidFill>
                      </a:endParaRP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Public notice and comment process</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Guidance</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421253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6</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3748558038"/>
              </p:ext>
            </p:extLst>
          </p:nvPr>
        </p:nvGraphicFramePr>
        <p:xfrm>
          <a:off x="88710" y="544354"/>
          <a:ext cx="11996380" cy="576929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sz="1800" dirty="0"/>
                        <a:t>Failure analysis was not considered necessary</a:t>
                      </a:r>
                    </a:p>
                    <a:p>
                      <a:pPr marL="285750" indent="-285750" algn="l">
                        <a:buFont typeface="Arial" panose="020B0604020202020204" pitchFamily="34" charset="0"/>
                        <a:buChar char="•"/>
                      </a:pPr>
                      <a:r>
                        <a:rPr lang="en-US" sz="1800" dirty="0"/>
                        <a:t>Reacted and mitigated casing leaks</a:t>
                      </a:r>
                    </a:p>
                    <a:p>
                      <a:pPr marL="285750" indent="-285750" algn="l">
                        <a:buFont typeface="Arial" panose="020B0604020202020204" pitchFamily="34" charset="0"/>
                        <a:buChar char="•"/>
                      </a:pPr>
                      <a:r>
                        <a:rPr lang="en-US" sz="1800" dirty="0"/>
                        <a:t>No failure analysis of any of the prior casing failures</a:t>
                      </a:r>
                    </a:p>
                    <a:p>
                      <a:pPr marL="285750" indent="-285750" algn="l">
                        <a:buFont typeface="Arial" panose="020B0604020202020204" pitchFamily="34" charset="0"/>
                        <a:buChar char="•"/>
                      </a:pPr>
                      <a:r>
                        <a:rPr lang="en-US" sz="1800" dirty="0"/>
                        <a:t>Not proactive in managing failures</a:t>
                      </a:r>
                    </a:p>
                    <a:p>
                      <a:pPr marL="285750" indent="-285750" algn="l">
                        <a:buFont typeface="Arial" panose="020B0604020202020204" pitchFamily="34" charset="0"/>
                        <a:buChar char="•"/>
                      </a:pPr>
                      <a:r>
                        <a:rPr lang="en-US" sz="1800" dirty="0"/>
                        <a:t>Probability of the shallow casing rupture not understood</a:t>
                      </a:r>
                    </a:p>
                  </a:txBody>
                  <a:tcPr anchor="ctr"/>
                </a:tc>
                <a:tc>
                  <a:txBody>
                    <a:bodyPr/>
                    <a:lstStyle/>
                    <a:p>
                      <a:pPr algn="ctr"/>
                      <a:r>
                        <a:rPr lang="en-US" dirty="0"/>
                        <a:t>Conduct casing failure analysis</a:t>
                      </a:r>
                    </a:p>
                  </a:txBody>
                  <a:tcPr anchor="ctr"/>
                </a:tc>
                <a:tc>
                  <a:txBody>
                    <a:bodyPr/>
                    <a:lstStyle/>
                    <a:p>
                      <a:pPr algn="ctr"/>
                      <a:r>
                        <a:rPr lang="en-US" dirty="0"/>
                        <a:t>Not Specifically (would be expected to be part of a risk management plan)</a:t>
                      </a:r>
                    </a:p>
                  </a:txBody>
                  <a:tcPr anchor="ct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284B"/>
                          </a:solidFill>
                          <a:effectLst/>
                          <a:uLnTx/>
                          <a:uFillTx/>
                          <a:latin typeface="+mn-lt"/>
                          <a:ea typeface="+mn-ea"/>
                          <a:cs typeface="+mn-cs"/>
                        </a:rPr>
                        <a:t>1726.3. Risk Management Plans.</a:t>
                      </a:r>
                      <a:endParaRPr kumimoji="0" lang="en-US" sz="1800" b="0" i="0" u="none" strike="noStrike" kern="1200" cap="none" spc="0" normalizeH="0" baseline="0" noProof="0" dirty="0">
                        <a:ln>
                          <a:noFill/>
                        </a:ln>
                        <a:solidFill>
                          <a:srgbClr val="FF605C"/>
                        </a:solidFill>
                        <a:effectLst/>
                        <a:uLnTx/>
                        <a:uFillTx/>
                        <a:latin typeface="+mn-lt"/>
                        <a:ea typeface="+mn-ea"/>
                        <a:cs typeface="+mn-cs"/>
                      </a:endParaRP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Address through current DOGGR well construction rulemaking process</a:t>
                      </a:r>
                      <a:endParaRPr lang="en-US" sz="2800" kern="1200" dirty="0">
                        <a:solidFill>
                          <a:schemeClr val="dk1"/>
                        </a:solidFill>
                        <a:effectLst/>
                        <a:latin typeface="+mn-lt"/>
                        <a:ea typeface="+mn-ea"/>
                        <a:cs typeface="+mn-cs"/>
                      </a:endParaRP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Public notice and comment</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Guidance</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203220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7</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1966232609"/>
              </p:ext>
            </p:extLst>
          </p:nvPr>
        </p:nvGraphicFramePr>
        <p:xfrm>
          <a:off x="88710" y="212884"/>
          <a:ext cx="11996380" cy="643223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sz="1050" dirty="0"/>
                        <a:t>Complacency regarding well blowout control</a:t>
                      </a:r>
                    </a:p>
                    <a:p>
                      <a:pPr marL="285750" indent="-285750" algn="l">
                        <a:buFont typeface="Arial" panose="020B0604020202020204" pitchFamily="34" charset="0"/>
                        <a:buChar char="•"/>
                      </a:pPr>
                      <a:r>
                        <a:rPr lang="en-US" sz="1050" dirty="0"/>
                        <a:t>Did not use available data</a:t>
                      </a:r>
                    </a:p>
                    <a:p>
                      <a:pPr marL="285750" indent="-285750" algn="l">
                        <a:buFont typeface="Arial" panose="020B0604020202020204" pitchFamily="34" charset="0"/>
                        <a:buChar char="•"/>
                      </a:pPr>
                      <a:r>
                        <a:rPr lang="en-US" sz="1050" dirty="0"/>
                        <a:t>They did not analyze the flow test data</a:t>
                      </a:r>
                    </a:p>
                    <a:p>
                      <a:pPr marL="285750" indent="-285750" algn="l">
                        <a:buFont typeface="Arial" panose="020B0604020202020204" pitchFamily="34" charset="0"/>
                        <a:buChar char="•"/>
                      </a:pPr>
                      <a:r>
                        <a:rPr lang="en-US" sz="1050" dirty="0"/>
                        <a:t>Fluid had high TCT</a:t>
                      </a:r>
                    </a:p>
                    <a:p>
                      <a:pPr marL="285750" indent="-285750" algn="l">
                        <a:buFont typeface="Arial" panose="020B0604020202020204" pitchFamily="34" charset="0"/>
                        <a:buChar char="•"/>
                      </a:pPr>
                      <a:r>
                        <a:rPr lang="en-US" sz="1050" dirty="0"/>
                        <a:t>No evidence of kill modeling</a:t>
                      </a:r>
                    </a:p>
                    <a:p>
                      <a:pPr marL="285750" indent="-285750" algn="l">
                        <a:buFont typeface="Arial" panose="020B0604020202020204" pitchFamily="34" charset="0"/>
                        <a:buChar char="•"/>
                      </a:pPr>
                      <a:r>
                        <a:rPr lang="en-US" sz="1050" dirty="0"/>
                        <a:t>Underestimated the well flow rate for kill attempts</a:t>
                      </a:r>
                    </a:p>
                    <a:p>
                      <a:pPr marL="285750" indent="-285750" algn="l">
                        <a:buFont typeface="Arial" panose="020B0604020202020204" pitchFamily="34" charset="0"/>
                        <a:buChar char="•"/>
                      </a:pPr>
                      <a:r>
                        <a:rPr lang="en-US" sz="1050" dirty="0"/>
                        <a:t>Unsuccessful top kill attempts</a:t>
                      </a:r>
                    </a:p>
                    <a:p>
                      <a:pPr marL="285750" indent="-285750" algn="l">
                        <a:buFont typeface="Arial" panose="020B0604020202020204" pitchFamily="34" charset="0"/>
                        <a:buChar char="•"/>
                      </a:pPr>
                      <a:r>
                        <a:rPr lang="en-US" sz="1050" dirty="0"/>
                        <a:t>No lessons learned from prior kill attempt was implemented</a:t>
                      </a:r>
                    </a:p>
                    <a:p>
                      <a:pPr marL="285750" indent="-285750" algn="l">
                        <a:buFont typeface="Arial" panose="020B0604020202020204" pitchFamily="34" charset="0"/>
                        <a:buChar char="•"/>
                      </a:pPr>
                      <a:r>
                        <a:rPr lang="en-US" sz="1050" dirty="0"/>
                        <a:t>Kill attempt #1 failed October 24, 2015</a:t>
                      </a:r>
                    </a:p>
                    <a:p>
                      <a:pPr marL="285750" indent="-285750" algn="l">
                        <a:buFont typeface="Arial" panose="020B0604020202020204" pitchFamily="34" charset="0"/>
                        <a:buChar char="•"/>
                      </a:pPr>
                      <a:r>
                        <a:rPr lang="en-US" sz="1050" dirty="0"/>
                        <a:t>Kill attempts #2-6 failed (November 12-25)</a:t>
                      </a:r>
                    </a:p>
                    <a:p>
                      <a:pPr marL="285750" indent="-285750" algn="l">
                        <a:buFont typeface="Arial" panose="020B0604020202020204" pitchFamily="34" charset="0"/>
                        <a:buChar char="•"/>
                      </a:pPr>
                      <a:r>
                        <a:rPr lang="en-US" sz="1050" dirty="0"/>
                        <a:t>Routine kill operations adequate for previous casing leaks</a:t>
                      </a:r>
                    </a:p>
                    <a:p>
                      <a:pPr marL="285750" indent="-285750" algn="l">
                        <a:buFont typeface="Arial" panose="020B0604020202020204" pitchFamily="34" charset="0"/>
                        <a:buChar char="•"/>
                      </a:pPr>
                      <a:r>
                        <a:rPr lang="en-US" sz="1050" dirty="0"/>
                        <a:t>Previous unsuccessful kill attempts</a:t>
                      </a:r>
                    </a:p>
                    <a:p>
                      <a:pPr marL="285750" indent="-285750" algn="l">
                        <a:buFont typeface="Arial" panose="020B0604020202020204" pitchFamily="34" charset="0"/>
                        <a:buChar char="•"/>
                      </a:pPr>
                      <a:r>
                        <a:rPr lang="en-US" sz="1050" dirty="0"/>
                        <a:t>Thought they could top kill</a:t>
                      </a:r>
                    </a:p>
                    <a:p>
                      <a:pPr marL="285750" indent="-285750" algn="l">
                        <a:buFont typeface="Arial" panose="020B0604020202020204" pitchFamily="34" charset="0"/>
                        <a:buChar char="•"/>
                      </a:pPr>
                      <a:r>
                        <a:rPr lang="en-US" sz="1050" dirty="0"/>
                        <a:t>Insufficient pump rates and fluid density</a:t>
                      </a:r>
                    </a:p>
                    <a:p>
                      <a:pPr marL="285750" indent="-285750" algn="l">
                        <a:buFont typeface="Arial" panose="020B0604020202020204" pitchFamily="34" charset="0"/>
                        <a:buChar char="•"/>
                      </a:pPr>
                      <a:r>
                        <a:rPr lang="en-US" sz="1050" dirty="0"/>
                        <a:t>Modeling was done with the 25MMscf/D</a:t>
                      </a:r>
                    </a:p>
                    <a:p>
                      <a:pPr marL="285750" indent="-285750" algn="l">
                        <a:buFont typeface="Arial" panose="020B0604020202020204" pitchFamily="34" charset="0"/>
                        <a:buChar char="•"/>
                      </a:pPr>
                      <a:r>
                        <a:rPr lang="en-US" sz="1050" dirty="0"/>
                        <a:t>Took decision to drill the relief well on November 20, 2015</a:t>
                      </a:r>
                    </a:p>
                    <a:p>
                      <a:pPr marL="285750" indent="-285750" algn="l">
                        <a:buFont typeface="Arial" panose="020B0604020202020204" pitchFamily="34" charset="0"/>
                        <a:buChar char="•"/>
                      </a:pPr>
                      <a:r>
                        <a:rPr lang="en-US" sz="1050" dirty="0"/>
                        <a:t>Times to drill a directional well to 8650 feet and intersect</a:t>
                      </a:r>
                    </a:p>
                    <a:p>
                      <a:pPr marL="285750" indent="-285750" algn="l">
                        <a:buFont typeface="Arial" panose="020B0604020202020204" pitchFamily="34" charset="0"/>
                        <a:buChar char="•"/>
                      </a:pPr>
                      <a:r>
                        <a:rPr lang="en-US" sz="1050" dirty="0"/>
                        <a:t>No adequate Emergency Response Plan exists</a:t>
                      </a:r>
                    </a:p>
                  </a:txBody>
                  <a:tcPr anchor="ctr"/>
                </a:tc>
                <a:tc>
                  <a:txBody>
                    <a:bodyPr/>
                    <a:lstStyle/>
                    <a:p>
                      <a:pPr algn="ctr"/>
                      <a:r>
                        <a:rPr lang="en-US" dirty="0"/>
                        <a:t>Well-specific detailed well-control plan</a:t>
                      </a:r>
                    </a:p>
                  </a:txBody>
                  <a:tcPr anchor="ctr"/>
                </a:tc>
                <a:tc>
                  <a:txBody>
                    <a:bodyPr/>
                    <a:lstStyle/>
                    <a:p>
                      <a:pPr algn="ctr"/>
                      <a:r>
                        <a:rPr lang="en-US" dirty="0"/>
                        <a:t>Yes</a:t>
                      </a:r>
                    </a:p>
                  </a:txBody>
                  <a:tcPr anchor="ct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1726.3.1 Emergency Response Plan</a:t>
                      </a:r>
                      <a:endParaRPr kumimoji="0" lang="en-US" sz="1800" b="0" i="0" u="none" strike="noStrike" kern="1200" cap="none" spc="0" normalizeH="0" baseline="0" noProof="0" dirty="0">
                        <a:ln>
                          <a:noFill/>
                        </a:ln>
                        <a:solidFill>
                          <a:srgbClr val="FF605C"/>
                        </a:solidFill>
                        <a:effectLst/>
                        <a:uLnTx/>
                        <a:uFillTx/>
                        <a:latin typeface="+mn-lt"/>
                        <a:ea typeface="+mn-ea"/>
                        <a:cs typeface="+mn-cs"/>
                      </a:endParaRP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mn-ea"/>
                          <a:cs typeface="+mn-cs"/>
                        </a:rPr>
                        <a:t>Explicitly require well-specific plans</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Public notice and comment</a:t>
                      </a:r>
                    </a:p>
                    <a:p>
                      <a:pPr marL="457200" indent="-457200" algn="ctr">
                        <a:buFont typeface="Arial" panose="020B0604020202020204" pitchFamily="34" charset="0"/>
                        <a:buChar char="•"/>
                      </a:pPr>
                      <a:r>
                        <a:rPr lang="en-US" sz="2800" kern="1200" dirty="0">
                          <a:solidFill>
                            <a:schemeClr val="dk1"/>
                          </a:solidFill>
                          <a:effectLst/>
                          <a:latin typeface="+mn-lt"/>
                          <a:ea typeface="+mn-ea"/>
                          <a:cs typeface="+mn-cs"/>
                        </a:rPr>
                        <a:t>Guidance</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247725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8</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extLst>
              <p:ext uri="{D42A27DB-BD31-4B8C-83A1-F6EECF244321}">
                <p14:modId xmlns:p14="http://schemas.microsoft.com/office/powerpoint/2010/main" val="1073258948"/>
              </p:ext>
            </p:extLst>
          </p:nvPr>
        </p:nvGraphicFramePr>
        <p:xfrm>
          <a:off x="88710" y="757714"/>
          <a:ext cx="11996380" cy="534257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sz="1800" dirty="0"/>
                        <a:t>Downhole annulus safety system not required by regulations</a:t>
                      </a:r>
                    </a:p>
                    <a:p>
                      <a:pPr marL="285750" indent="-285750" algn="l">
                        <a:buFont typeface="Arial" panose="020B0604020202020204" pitchFamily="34" charset="0"/>
                        <a:buChar char="•"/>
                      </a:pPr>
                      <a:r>
                        <a:rPr lang="en-US" sz="1800" dirty="0"/>
                        <a:t>7 in. production casing acted as the single barrier</a:t>
                      </a:r>
                    </a:p>
                    <a:p>
                      <a:pPr marL="285750" indent="-285750" algn="l">
                        <a:buFont typeface="Arial" panose="020B0604020202020204" pitchFamily="34" charset="0"/>
                        <a:buChar char="•"/>
                      </a:pPr>
                      <a:r>
                        <a:rPr lang="en-US" sz="1800" dirty="0"/>
                        <a:t>No downhole annulus safety system to control the well</a:t>
                      </a:r>
                    </a:p>
                    <a:p>
                      <a:pPr marL="285750" indent="-285750" algn="l">
                        <a:buFont typeface="Arial" panose="020B0604020202020204" pitchFamily="34" charset="0"/>
                        <a:buChar char="•"/>
                      </a:pPr>
                      <a:r>
                        <a:rPr lang="en-US" sz="1800" dirty="0"/>
                        <a:t>SCG using injection/withdrawal primarily through casing</a:t>
                      </a:r>
                    </a:p>
                  </a:txBody>
                  <a:tcPr anchor="ctr"/>
                </a:tc>
                <a:tc>
                  <a:txBody>
                    <a:bodyPr/>
                    <a:lstStyle/>
                    <a:p>
                      <a:pPr algn="ctr"/>
                      <a:r>
                        <a:rPr lang="en-US" dirty="0"/>
                        <a:t>Tuber packer completion-dual barrier system</a:t>
                      </a:r>
                    </a:p>
                  </a:txBody>
                  <a:tcPr anchor="ctr"/>
                </a:tc>
                <a:tc>
                  <a:txBody>
                    <a:bodyPr/>
                    <a:lstStyle/>
                    <a:p>
                      <a:pPr algn="ctr"/>
                      <a:r>
                        <a:rPr lang="en-US" dirty="0"/>
                        <a:t>Yes </a:t>
                      </a:r>
                    </a:p>
                    <a:p>
                      <a:pPr algn="ctr"/>
                      <a:r>
                        <a:rPr lang="en-US" dirty="0"/>
                        <a:t>(included in the latest regulations)</a:t>
                      </a:r>
                    </a:p>
                  </a:txBody>
                  <a:tcPr anchor="ct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1726.5(b)(1) The well has been constructed with both primary and secondary mechanical well barriers to isolate the storage gas within the storage reservoir and transfer storage gas from the surface into and out of the storage reservoir.</a:t>
                      </a:r>
                      <a:endParaRPr kumimoji="0" lang="en-US" sz="1800" b="0" i="0" u="none" strike="noStrike" kern="1200" cap="none" spc="0" normalizeH="0" baseline="0" noProof="0" dirty="0">
                        <a:ln>
                          <a:noFill/>
                        </a:ln>
                        <a:solidFill>
                          <a:srgbClr val="FF605C"/>
                        </a:solidFill>
                        <a:effectLst/>
                        <a:uLnTx/>
                        <a:uFillTx/>
                        <a:latin typeface="+mn-lt"/>
                        <a:ea typeface="+mn-ea"/>
                        <a:cs typeface="+mn-cs"/>
                      </a:endParaRP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mn-ea"/>
                          <a:cs typeface="+mn-cs"/>
                        </a:rPr>
                        <a:t>Explicitly require injection and withdrawal to occur only through tubing set on a packer</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397833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7DF6E-D2DB-4061-9410-DEA2E4943CA9}"/>
              </a:ext>
            </a:extLst>
          </p:cNvPr>
          <p:cNvSpPr>
            <a:spLocks noGrp="1"/>
          </p:cNvSpPr>
          <p:nvPr>
            <p:ph type="sldNum" sz="quarter" idx="12"/>
          </p:nvPr>
        </p:nvSpPr>
        <p:spPr/>
        <p:txBody>
          <a:bodyPr/>
          <a:lstStyle/>
          <a:p>
            <a:fld id="{AAA992F6-0A7B-334A-9D55-6AB578A2FA35}" type="slidenum">
              <a:rPr lang="en-US" smtClean="0"/>
              <a:pPr/>
              <a:t>9</a:t>
            </a:fld>
            <a:endParaRPr lang="en-US" dirty="0"/>
          </a:p>
        </p:txBody>
      </p:sp>
      <p:graphicFrame>
        <p:nvGraphicFramePr>
          <p:cNvPr id="13" name="Content Placeholder 12">
            <a:extLst>
              <a:ext uri="{FF2B5EF4-FFF2-40B4-BE49-F238E27FC236}">
                <a16:creationId xmlns:a16="http://schemas.microsoft.com/office/drawing/2014/main" id="{A56BA543-297E-4494-AEC5-F4B21FB22088}"/>
              </a:ext>
            </a:extLst>
          </p:cNvPr>
          <p:cNvGraphicFramePr>
            <a:graphicFrameLocks noGrp="1"/>
          </p:cNvGraphicFramePr>
          <p:nvPr>
            <p:ph sz="half" idx="4294967295"/>
          </p:nvPr>
        </p:nvGraphicFramePr>
        <p:xfrm>
          <a:off x="88710" y="757714"/>
          <a:ext cx="11996380" cy="5342573"/>
        </p:xfrm>
        <a:graphic>
          <a:graphicData uri="http://schemas.openxmlformats.org/drawingml/2006/table">
            <a:tbl>
              <a:tblPr firstRow="1" bandRow="1">
                <a:tableStyleId>{5C22544A-7EE6-4342-B048-85BDC9FD1C3A}</a:tableStyleId>
              </a:tblPr>
              <a:tblGrid>
                <a:gridCol w="2999095">
                  <a:extLst>
                    <a:ext uri="{9D8B030D-6E8A-4147-A177-3AD203B41FA5}">
                      <a16:colId xmlns:a16="http://schemas.microsoft.com/office/drawing/2014/main" val="2774368519"/>
                    </a:ext>
                  </a:extLst>
                </a:gridCol>
                <a:gridCol w="2999095">
                  <a:extLst>
                    <a:ext uri="{9D8B030D-6E8A-4147-A177-3AD203B41FA5}">
                      <a16:colId xmlns:a16="http://schemas.microsoft.com/office/drawing/2014/main" val="3557037101"/>
                    </a:ext>
                  </a:extLst>
                </a:gridCol>
                <a:gridCol w="2999095">
                  <a:extLst>
                    <a:ext uri="{9D8B030D-6E8A-4147-A177-3AD203B41FA5}">
                      <a16:colId xmlns:a16="http://schemas.microsoft.com/office/drawing/2014/main" val="982720238"/>
                    </a:ext>
                  </a:extLst>
                </a:gridCol>
                <a:gridCol w="2999095">
                  <a:extLst>
                    <a:ext uri="{9D8B030D-6E8A-4147-A177-3AD203B41FA5}">
                      <a16:colId xmlns:a16="http://schemas.microsoft.com/office/drawing/2014/main" val="1500791110"/>
                    </a:ext>
                  </a:extLst>
                </a:gridCol>
              </a:tblGrid>
              <a:tr h="862013">
                <a:tc>
                  <a:txBody>
                    <a:bodyPr/>
                    <a:lstStyle/>
                    <a:p>
                      <a:pPr algn="ctr"/>
                      <a:r>
                        <a:rPr lang="en-US" sz="2400" dirty="0"/>
                        <a:t>Root Cause</a:t>
                      </a:r>
                    </a:p>
                  </a:txBody>
                  <a:tcPr anchor="ctr"/>
                </a:tc>
                <a:tc>
                  <a:txBody>
                    <a:bodyPr/>
                    <a:lstStyle/>
                    <a:p>
                      <a:pPr algn="ctr"/>
                      <a:r>
                        <a:rPr lang="en-US" sz="2400" dirty="0"/>
                        <a:t>Solution</a:t>
                      </a:r>
                    </a:p>
                  </a:txBody>
                  <a:tcPr anchor="ctr"/>
                </a:tc>
                <a:tc>
                  <a:txBody>
                    <a:bodyPr/>
                    <a:lstStyle/>
                    <a:p>
                      <a:pPr algn="ctr"/>
                      <a:r>
                        <a:rPr lang="en-US" sz="2400" dirty="0"/>
                        <a:t>Addressed by Regulation?</a:t>
                      </a:r>
                    </a:p>
                  </a:txBody>
                  <a:tcPr anchor="ctr"/>
                </a:tc>
                <a:tc>
                  <a:txBody>
                    <a:bodyPr/>
                    <a:lstStyle/>
                    <a:p>
                      <a:pPr algn="ctr"/>
                      <a:r>
                        <a:rPr lang="en-US" sz="2400" dirty="0"/>
                        <a:t>DOGGR Rule</a:t>
                      </a:r>
                    </a:p>
                  </a:txBody>
                  <a:tcPr anchor="ctr"/>
                </a:tc>
                <a:extLst>
                  <a:ext uri="{0D108BD9-81ED-4DB2-BD59-A6C34878D82A}">
                    <a16:rowId xmlns:a16="http://schemas.microsoft.com/office/drawing/2014/main" val="3837326975"/>
                  </a:ext>
                </a:extLst>
              </a:tr>
              <a:tr h="862013">
                <a:tc>
                  <a:txBody>
                    <a:bodyPr/>
                    <a:lstStyle/>
                    <a:p>
                      <a:pPr marL="285750" indent="-285750" algn="l">
                        <a:buFont typeface="Arial" panose="020B0604020202020204" pitchFamily="34" charset="0"/>
                        <a:buChar char="•"/>
                      </a:pPr>
                      <a:r>
                        <a:rPr lang="en-US" sz="1800" dirty="0"/>
                        <a:t>Downhole annulus safety system not required by regulations</a:t>
                      </a:r>
                    </a:p>
                    <a:p>
                      <a:pPr marL="285750" indent="-285750" algn="l">
                        <a:buFont typeface="Arial" panose="020B0604020202020204" pitchFamily="34" charset="0"/>
                        <a:buChar char="•"/>
                      </a:pPr>
                      <a:r>
                        <a:rPr lang="en-US" sz="1800" dirty="0"/>
                        <a:t>7 in. production casing acted as the single barrier</a:t>
                      </a:r>
                    </a:p>
                    <a:p>
                      <a:pPr marL="285750" indent="-285750" algn="l">
                        <a:buFont typeface="Arial" panose="020B0604020202020204" pitchFamily="34" charset="0"/>
                        <a:buChar char="•"/>
                      </a:pPr>
                      <a:r>
                        <a:rPr lang="en-US" sz="1800" dirty="0"/>
                        <a:t>No downhole annulus safety system to control the well</a:t>
                      </a:r>
                    </a:p>
                    <a:p>
                      <a:pPr marL="285750" indent="-285750" algn="l">
                        <a:buFont typeface="Arial" panose="020B0604020202020204" pitchFamily="34" charset="0"/>
                        <a:buChar char="•"/>
                      </a:pPr>
                      <a:r>
                        <a:rPr lang="en-US" sz="1800" dirty="0"/>
                        <a:t>SCG using injection/withdrawal primarily through casing</a:t>
                      </a:r>
                    </a:p>
                  </a:txBody>
                  <a:tcPr anchor="ctr"/>
                </a:tc>
                <a:tc>
                  <a:txBody>
                    <a:bodyPr/>
                    <a:lstStyle/>
                    <a:p>
                      <a:pPr algn="ctr"/>
                      <a:r>
                        <a:rPr lang="en-US" dirty="0"/>
                        <a:t>Tuber packer completion-dual barrier system</a:t>
                      </a:r>
                    </a:p>
                  </a:txBody>
                  <a:tcPr anchor="ctr"/>
                </a:tc>
                <a:tc>
                  <a:txBody>
                    <a:bodyPr/>
                    <a:lstStyle/>
                    <a:p>
                      <a:pPr algn="ctr"/>
                      <a:r>
                        <a:rPr lang="en-US" dirty="0"/>
                        <a:t>Yes </a:t>
                      </a:r>
                    </a:p>
                    <a:p>
                      <a:pPr algn="ctr"/>
                      <a:r>
                        <a:rPr lang="en-US" dirty="0"/>
                        <a:t>(included in the latest regulations)</a:t>
                      </a:r>
                    </a:p>
                  </a:txBody>
                  <a:tcPr anchor="ct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1726.5(b)(1) The well has been constructed with both primary and secondary mechanical well barriers to isolate the storage gas within the storage reservoir and transfer storage gas from the surface into and out of the storage reservoir.</a:t>
                      </a:r>
                      <a:endParaRPr kumimoji="0" lang="en-US" sz="1800" b="0" i="0" u="none" strike="noStrike" kern="1200" cap="none" spc="0" normalizeH="0" baseline="0" noProof="0" dirty="0">
                        <a:ln>
                          <a:noFill/>
                        </a:ln>
                        <a:solidFill>
                          <a:srgbClr val="FF605C"/>
                        </a:solidFill>
                        <a:effectLst/>
                        <a:uLnTx/>
                        <a:uFillTx/>
                        <a:latin typeface="+mn-lt"/>
                        <a:ea typeface="+mn-ea"/>
                        <a:cs typeface="+mn-cs"/>
                      </a:endParaRPr>
                    </a:p>
                  </a:txBody>
                  <a:tcPr anchor="ctr"/>
                </a:tc>
                <a:extLst>
                  <a:ext uri="{0D108BD9-81ED-4DB2-BD59-A6C34878D82A}">
                    <a16:rowId xmlns:a16="http://schemas.microsoft.com/office/drawing/2014/main" val="3313654732"/>
                  </a:ext>
                </a:extLst>
              </a:tr>
              <a:tr h="862013">
                <a:tc gridSpan="4">
                  <a:txBody>
                    <a:bodyPr/>
                    <a:lstStyle/>
                    <a:p>
                      <a:pPr marL="0" indent="0" algn="ctr">
                        <a:buFont typeface="Arial" panose="020B0604020202020204" pitchFamily="34" charset="0"/>
                        <a:buNone/>
                      </a:pPr>
                      <a:r>
                        <a:rPr lang="en-US" sz="2800" kern="1200" dirty="0">
                          <a:solidFill>
                            <a:schemeClr val="dk1"/>
                          </a:solidFill>
                          <a:effectLst/>
                          <a:latin typeface="+mn-lt"/>
                          <a:ea typeface="+mn-ea"/>
                          <a:cs typeface="+mn-cs"/>
                        </a:rPr>
                        <a:t>ACTION NEEDED</a:t>
                      </a:r>
                    </a:p>
                    <a:p>
                      <a:pPr marL="457200" marR="0" lvl="0"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mn-ea"/>
                          <a:cs typeface="+mn-cs"/>
                        </a:rPr>
                        <a:t>Explicitly require injection and withdrawal to occur only through tubing set on a packer</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l"/>
                      <a:endParaRPr lang="en-US" sz="1400" dirty="0"/>
                    </a:p>
                  </a:txBody>
                  <a:tcPr anchor="ctr"/>
                </a:tc>
                <a:extLst>
                  <a:ext uri="{0D108BD9-81ED-4DB2-BD59-A6C34878D82A}">
                    <a16:rowId xmlns:a16="http://schemas.microsoft.com/office/drawing/2014/main" val="2880096654"/>
                  </a:ext>
                </a:extLst>
              </a:tr>
            </a:tbl>
          </a:graphicData>
        </a:graphic>
      </p:graphicFrame>
    </p:spTree>
    <p:extLst>
      <p:ext uri="{BB962C8B-B14F-4D97-AF65-F5344CB8AC3E}">
        <p14:creationId xmlns:p14="http://schemas.microsoft.com/office/powerpoint/2010/main" val="1962199565"/>
      </p:ext>
    </p:extLst>
  </p:cSld>
  <p:clrMapOvr>
    <a:masterClrMapping/>
  </p:clrMapOvr>
</p:sld>
</file>

<file path=ppt/theme/theme1.xml><?xml version="1.0" encoding="utf-8"?>
<a:theme xmlns:a="http://schemas.openxmlformats.org/drawingml/2006/main" name="New_NRDC_PPT_template">
  <a:themeElements>
    <a:clrScheme name="Custom 2">
      <a:dk1>
        <a:srgbClr val="14284B"/>
      </a:dk1>
      <a:lt1>
        <a:sysClr val="window" lastClr="FFFFFF"/>
      </a:lt1>
      <a:dk2>
        <a:srgbClr val="444342"/>
      </a:dk2>
      <a:lt2>
        <a:srgbClr val="F0F0F0"/>
      </a:lt2>
      <a:accent1>
        <a:srgbClr val="00BCF2"/>
      </a:accent1>
      <a:accent2>
        <a:srgbClr val="F9CE30"/>
      </a:accent2>
      <a:accent3>
        <a:srgbClr val="FFA310"/>
      </a:accent3>
      <a:accent4>
        <a:srgbClr val="FF605C"/>
      </a:accent4>
      <a:accent5>
        <a:srgbClr val="18D1AE"/>
      </a:accent5>
      <a:accent6>
        <a:srgbClr val="ADD036"/>
      </a:accent6>
      <a:hlink>
        <a:srgbClr val="1E3176"/>
      </a:hlink>
      <a:folHlink>
        <a:srgbClr val="3F42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solidFill>
              <a:schemeClr val="tx1">
                <a:lumMod val="65000"/>
                <a:lumOff val="35000"/>
              </a:schemeClr>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3415</TotalTime>
  <Words>2077</Words>
  <Application>Microsoft Office PowerPoint</Application>
  <PresentationFormat>Widescreen</PresentationFormat>
  <Paragraphs>330</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Georgia</vt:lpstr>
      <vt:lpstr>New_NRDC_PPT_template</vt:lpstr>
      <vt:lpstr>Root Cause Analysis - Response  Joint Legislative Oversight Hearing  What Caused the Southern California Gas Company’s 2015 Blowout at Aliso Canyon? A Closer Look at the History of the Field and the Emergency Response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Mordick, Briana</dc:creator>
  <cp:lastModifiedBy>Hanson, Patricia</cp:lastModifiedBy>
  <cp:revision>25</cp:revision>
  <dcterms:created xsi:type="dcterms:W3CDTF">2018-11-14T03:06:39Z</dcterms:created>
  <dcterms:modified xsi:type="dcterms:W3CDTF">2019-08-07T20:10:29Z</dcterms:modified>
</cp:coreProperties>
</file>