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381" r:id="rId4"/>
    <p:sldId id="385" r:id="rId5"/>
    <p:sldId id="386" r:id="rId6"/>
    <p:sldId id="387" r:id="rId7"/>
    <p:sldId id="388" r:id="rId8"/>
    <p:sldId id="377" r:id="rId9"/>
    <p:sldId id="389" r:id="rId10"/>
    <p:sldId id="390" r:id="rId11"/>
    <p:sldId id="391" r:id="rId12"/>
    <p:sldId id="392" r:id="rId13"/>
    <p:sldId id="395" r:id="rId14"/>
    <p:sldId id="396" r:id="rId15"/>
    <p:sldId id="397" r:id="rId16"/>
    <p:sldId id="393" r:id="rId17"/>
    <p:sldId id="379" r:id="rId18"/>
    <p:sldId id="362" r:id="rId19"/>
    <p:sldId id="394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9694" autoAdjust="0"/>
  </p:normalViewPr>
  <p:slideViewPr>
    <p:cSldViewPr snapToGrid="0" snapToObjects="1">
      <p:cViewPr varScale="1">
        <p:scale>
          <a:sx n="94" d="100"/>
          <a:sy n="94" d="100"/>
        </p:scale>
        <p:origin x="69" y="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aneschanzenbach\Desktop\WI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ws410\Downloads\UNRATE-4.xls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insecure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Average 2017-2019</c:v>
                </c:pt>
                <c:pt idx="1">
                  <c:v>April-July 2020</c:v>
                </c:pt>
                <c:pt idx="2">
                  <c:v>Sept-Oct 2020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9.9000000000000005E-2</c:v>
                </c:pt>
                <c:pt idx="1">
                  <c:v>0.23400000000000001</c:v>
                </c:pt>
                <c:pt idx="2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B-9846-B8C9-003F20A44A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Sometimes/often not enough to eat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Average 2017-2019</c:v>
                </c:pt>
                <c:pt idx="1">
                  <c:v>April-July 2020</c:v>
                </c:pt>
                <c:pt idx="2">
                  <c:v>Sept-Oct 2020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3.5999999999999997E-2</c:v>
                </c:pt>
                <c:pt idx="1">
                  <c:v>0.113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B-9846-B8C9-003F20A44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8342560"/>
        <c:axId val="97972544"/>
      </c:barChart>
      <c:catAx>
        <c:axId val="983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72544"/>
        <c:crosses val="autoZero"/>
        <c:auto val="1"/>
        <c:lblAlgn val="ctr"/>
        <c:lblOffset val="100"/>
        <c:noMultiLvlLbl val="0"/>
      </c:catAx>
      <c:valAx>
        <c:axId val="979725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food hardship</a:t>
                </a:r>
                <a:r>
                  <a:rPr lang="en-US" baseline="0" dirty="0"/>
                  <a:t> in their households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Pay for food</c:v>
                </c:pt>
                <c:pt idx="1">
                  <c:v>Next rent/mortgage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0.29199999999999998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F-5E40-800D-988BCF4910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Pay for food</c:v>
                </c:pt>
                <c:pt idx="1">
                  <c:v>Next rent/mortgage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0.19700000000000001</c:v>
                </c:pt>
                <c:pt idx="1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F-5E40-800D-988BCF4910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Pay for food</c:v>
                </c:pt>
                <c:pt idx="1">
                  <c:v>Next rent/mortgage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0.29399999999999998</c:v>
                </c:pt>
                <c:pt idx="1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3F-5E40-800D-988BCF4910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Pay for food</c:v>
                </c:pt>
                <c:pt idx="1">
                  <c:v>Next rent/mortgage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0.35499999999999998</c:v>
                </c:pt>
                <c:pt idx="1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F-5E40-800D-988BCF49101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Pay for food</c:v>
                </c:pt>
                <c:pt idx="1">
                  <c:v>Next rent/mortgage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0.39600000000000002</c:v>
                </c:pt>
                <c:pt idx="1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3F-5E40-800D-988BCF491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0130847"/>
        <c:axId val="1250590335"/>
      </c:barChart>
      <c:catAx>
        <c:axId val="125013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90335"/>
        <c:crosses val="autoZero"/>
        <c:auto val="1"/>
        <c:lblAlgn val="ctr"/>
        <c:lblOffset val="100"/>
        <c:noMultiLvlLbl val="0"/>
      </c:catAx>
      <c:valAx>
        <c:axId val="1250590335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not at least “moderately” confident</a:t>
                </a:r>
                <a:r>
                  <a:rPr lang="en-US" baseline="0" dirty="0"/>
                  <a:t> in ability to pay for necessities in next 4 weeks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13084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caught up on rent/mortgage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F-5E40-800D-988BCF4910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caught up on rent/mortgage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F-5E40-800D-988BCF4910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caught up on rent/mortgage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3F-5E40-800D-988BCF4910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caught up on rent/mortgage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F-5E40-800D-988BCF49101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caught up on rent/mortgage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3F-5E40-800D-988BCF491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0130847"/>
        <c:axId val="1250590335"/>
      </c:barChart>
      <c:catAx>
        <c:axId val="125013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90335"/>
        <c:crosses val="autoZero"/>
        <c:auto val="1"/>
        <c:lblAlgn val="ctr"/>
        <c:lblOffset val="100"/>
        <c:noMultiLvlLbl val="0"/>
      </c:catAx>
      <c:valAx>
        <c:axId val="1250590335"/>
        <c:scaling>
          <c:orientation val="minMax"/>
          <c:max val="0.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they aren’t caught up on rent/mortgage payments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130847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WIC Participation, Change Since FY2015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Sheet1!$B$1:$M$1</c:f>
              <c:strCache>
                <c:ptCount val="12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Oct 2019</c:v>
                </c:pt>
                <c:pt idx="6">
                  <c:v>Nov 2019</c:v>
                </c:pt>
                <c:pt idx="7">
                  <c:v>Dec 2019</c:v>
                </c:pt>
                <c:pt idx="8">
                  <c:v>Jan 2020</c:v>
                </c:pt>
                <c:pt idx="9">
                  <c:v>Feb 2020</c:v>
                </c:pt>
                <c:pt idx="10">
                  <c:v>Mar 2020</c:v>
                </c:pt>
                <c:pt idx="11">
                  <c:v>Apr 2020</c:v>
                </c:pt>
              </c:strCache>
            </c:strRef>
          </c:cat>
          <c:val>
            <c:numRef>
              <c:f>Sheet1!$B$5:$M$5</c:f>
              <c:numCache>
                <c:formatCode>0.00</c:formatCode>
                <c:ptCount val="12"/>
                <c:pt idx="0">
                  <c:v>1</c:v>
                </c:pt>
                <c:pt idx="1">
                  <c:v>0.95920813468278621</c:v>
                </c:pt>
                <c:pt idx="2">
                  <c:v>0.90807514714936666</c:v>
                </c:pt>
                <c:pt idx="3">
                  <c:v>0.85622485093865897</c:v>
                </c:pt>
                <c:pt idx="4">
                  <c:v>0.79718922305787399</c:v>
                </c:pt>
                <c:pt idx="5">
                  <c:v>0.78985674473839595</c:v>
                </c:pt>
                <c:pt idx="6">
                  <c:v>0.7718318638296745</c:v>
                </c:pt>
                <c:pt idx="7">
                  <c:v>0.75775863025494195</c:v>
                </c:pt>
                <c:pt idx="8">
                  <c:v>0.76761325877059616</c:v>
                </c:pt>
                <c:pt idx="9">
                  <c:v>0.76136841715946335</c:v>
                </c:pt>
                <c:pt idx="10">
                  <c:v>0.77453696066583788</c:v>
                </c:pt>
                <c:pt idx="11">
                  <c:v>0.78052867849561858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0-B542-861F-62249D4F9D85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California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Sheet1!$B$1:$M$1</c:f>
              <c:strCache>
                <c:ptCount val="12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Oct 2019</c:v>
                </c:pt>
                <c:pt idx="6">
                  <c:v>Nov 2019</c:v>
                </c:pt>
                <c:pt idx="7">
                  <c:v>Dec 2019</c:v>
                </c:pt>
                <c:pt idx="8">
                  <c:v>Jan 2020</c:v>
                </c:pt>
                <c:pt idx="9">
                  <c:v>Feb 2020</c:v>
                </c:pt>
                <c:pt idx="10">
                  <c:v>Mar 2020</c:v>
                </c:pt>
                <c:pt idx="11">
                  <c:v>Apr 2020</c:v>
                </c:pt>
              </c:strCache>
            </c:strRef>
          </c:cat>
          <c:val>
            <c:numRef>
              <c:f>Sheet1!$B$6:$M$6</c:f>
              <c:numCache>
                <c:formatCode>0.00</c:formatCode>
                <c:ptCount val="12"/>
                <c:pt idx="0">
                  <c:v>1</c:v>
                </c:pt>
                <c:pt idx="1">
                  <c:v>0.92875102036137791</c:v>
                </c:pt>
                <c:pt idx="2">
                  <c:v>0.85394197636729186</c:v>
                </c:pt>
                <c:pt idx="3">
                  <c:v>0.79801394761009892</c:v>
                </c:pt>
                <c:pt idx="4">
                  <c:v>0.73433904720948784</c:v>
                </c:pt>
                <c:pt idx="5">
                  <c:v>0.69272676931577948</c:v>
                </c:pt>
                <c:pt idx="6">
                  <c:v>0.66286365214689824</c:v>
                </c:pt>
                <c:pt idx="7">
                  <c:v>0.64167559778902106</c:v>
                </c:pt>
                <c:pt idx="8">
                  <c:v>0.65851584410420427</c:v>
                </c:pt>
                <c:pt idx="9">
                  <c:v>0.63944240547618281</c:v>
                </c:pt>
                <c:pt idx="10">
                  <c:v>0.66645652261126975</c:v>
                </c:pt>
                <c:pt idx="11">
                  <c:v>0.7073583291452743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0-B542-861F-62249D4F9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401247"/>
        <c:axId val="2025402895"/>
      </c:barChart>
      <c:catAx>
        <c:axId val="202540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02895"/>
        <c:crosses val="autoZero"/>
        <c:auto val="1"/>
        <c:lblAlgn val="ctr"/>
        <c:lblOffset val="100"/>
        <c:noMultiLvlLbl val="0"/>
      </c:catAx>
      <c:valAx>
        <c:axId val="20254028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0124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Unemployment</a:t>
            </a:r>
            <a:r>
              <a:rPr lang="en-US" baseline="0"/>
              <a:t> Rate + CBO Projections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'FRED Graph'!$B$11</c:f>
              <c:strCache>
                <c:ptCount val="1"/>
                <c:pt idx="0">
                  <c:v>Unemployment</c:v>
                </c:pt>
              </c:strCache>
            </c:strRef>
          </c:tx>
          <c:spPr>
            <a:ln w="50800" cap="rnd">
              <a:solidFill>
                <a:srgbClr val="007FD5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Graph'!$A$12:$A$34</c:f>
              <c:numCache>
                <c:formatCode>0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 formatCode="General">
                  <c:v>2020</c:v>
                </c:pt>
                <c:pt idx="21" formatCode="General">
                  <c:v>2021</c:v>
                </c:pt>
                <c:pt idx="22" formatCode="General">
                  <c:v>2022</c:v>
                </c:pt>
              </c:numCache>
            </c:numRef>
          </c:cat>
          <c:val>
            <c:numRef>
              <c:f>'FRED Graph'!$B$12:$B$34</c:f>
              <c:numCache>
                <c:formatCode>0.0</c:formatCode>
                <c:ptCount val="23"/>
                <c:pt idx="0">
                  <c:v>3.9666666666666668</c:v>
                </c:pt>
                <c:pt idx="1">
                  <c:v>4.7416666666666671</c:v>
                </c:pt>
                <c:pt idx="2">
                  <c:v>5.7833333333333332</c:v>
                </c:pt>
                <c:pt idx="3">
                  <c:v>5.9916666666666671</c:v>
                </c:pt>
                <c:pt idx="4">
                  <c:v>5.541666666666667</c:v>
                </c:pt>
                <c:pt idx="5">
                  <c:v>5.083333333333333</c:v>
                </c:pt>
                <c:pt idx="6">
                  <c:v>4.6083333333333334</c:v>
                </c:pt>
                <c:pt idx="7">
                  <c:v>4.6166666666666671</c:v>
                </c:pt>
                <c:pt idx="8">
                  <c:v>5.8</c:v>
                </c:pt>
                <c:pt idx="9">
                  <c:v>9.2833333333333332</c:v>
                </c:pt>
                <c:pt idx="10">
                  <c:v>9.6083333333333325</c:v>
                </c:pt>
                <c:pt idx="11">
                  <c:v>8.9333333333333336</c:v>
                </c:pt>
                <c:pt idx="12">
                  <c:v>8.0749999999999993</c:v>
                </c:pt>
                <c:pt idx="13">
                  <c:v>7.3583333333333334</c:v>
                </c:pt>
                <c:pt idx="14">
                  <c:v>6.1583333333333332</c:v>
                </c:pt>
                <c:pt idx="15">
                  <c:v>5.2750000000000004</c:v>
                </c:pt>
                <c:pt idx="16">
                  <c:v>4.875</c:v>
                </c:pt>
                <c:pt idx="17">
                  <c:v>4.3416666666666668</c:v>
                </c:pt>
                <c:pt idx="18">
                  <c:v>3.8916666666666666</c:v>
                </c:pt>
                <c:pt idx="19">
                  <c:v>3.6666666666666665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9-B84F-AA02-21B18E1C4DD1}"/>
            </c:ext>
          </c:extLst>
        </c:ser>
        <c:ser>
          <c:idx val="2"/>
          <c:order val="1"/>
          <c:tx>
            <c:strRef>
              <c:f>'FRED Graph'!$C$11</c:f>
              <c:strCache>
                <c:ptCount val="1"/>
                <c:pt idx="0">
                  <c:v>Projected</c:v>
                </c:pt>
              </c:strCache>
            </c:strRef>
          </c:tx>
          <c:spPr>
            <a:ln w="63500" cap="rnd">
              <a:solidFill>
                <a:srgbClr val="007FD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'FRED Graph'!$A$12:$A$34</c:f>
              <c:numCache>
                <c:formatCode>0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 formatCode="General">
                  <c:v>2020</c:v>
                </c:pt>
                <c:pt idx="21" formatCode="General">
                  <c:v>2021</c:v>
                </c:pt>
                <c:pt idx="22" formatCode="General">
                  <c:v>2022</c:v>
                </c:pt>
              </c:numCache>
            </c:numRef>
          </c:cat>
          <c:val>
            <c:numRef>
              <c:f>'FRED Graph'!$C$12:$C$34</c:f>
              <c:numCache>
                <c:formatCode>General</c:formatCode>
                <c:ptCount val="23"/>
                <c:pt idx="19">
                  <c:v>3.7</c:v>
                </c:pt>
                <c:pt idx="20">
                  <c:v>10.6</c:v>
                </c:pt>
                <c:pt idx="21">
                  <c:v>8.4</c:v>
                </c:pt>
                <c:pt idx="22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9-B84F-AA02-21B18E1C4DD1}"/>
            </c:ext>
          </c:extLst>
        </c:ser>
        <c:ser>
          <c:idx val="0"/>
          <c:order val="2"/>
          <c:spPr>
            <a:ln w="12700" cap="rnd">
              <a:solidFill>
                <a:srgbClr val="58B947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'FRED Graph'!$D$12:$D$34</c:f>
              <c:numCache>
                <c:formatCode>General</c:formatCode>
                <c:ptCount val="2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A9-B84F-AA02-21B18E1C4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0629903"/>
        <c:axId val="826329199"/>
      </c:lineChart>
      <c:catAx>
        <c:axId val="78062990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329199"/>
        <c:crosses val="autoZero"/>
        <c:auto val="1"/>
        <c:lblAlgn val="ctr"/>
        <c:lblOffset val="100"/>
        <c:tickLblSkip val="2"/>
        <c:noMultiLvlLbl val="0"/>
      </c:catAx>
      <c:valAx>
        <c:axId val="82632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Unemployment rate,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62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insecure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w/Children</c:v>
                </c:pt>
                <c:pt idx="2">
                  <c:v>Elderly (60+)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0.219</c:v>
                </c:pt>
                <c:pt idx="1">
                  <c:v>0.27900000000000003</c:v>
                </c:pt>
                <c:pt idx="2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7-3945-A76D-33EB8BF3D2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Sometimes/often not enough to eat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w/Children</c:v>
                </c:pt>
                <c:pt idx="2">
                  <c:v>Elderly (60+)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0.10199999999999999</c:v>
                </c:pt>
                <c:pt idx="1">
                  <c:v>0.14599999999999999</c:v>
                </c:pt>
                <c:pt idx="2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7-3945-A76D-33EB8BF3D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71637615"/>
        <c:axId val="1771283487"/>
      </c:barChart>
      <c:catAx>
        <c:axId val="177163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283487"/>
        <c:crosses val="autoZero"/>
        <c:auto val="1"/>
        <c:lblAlgn val="ctr"/>
        <c:lblOffset val="100"/>
        <c:noMultiLvlLbl val="0"/>
      </c:catAx>
      <c:valAx>
        <c:axId val="17712834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food hardship in their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63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0.15304309999999999</c:v>
                </c:pt>
                <c:pt idx="1">
                  <c:v>6.1477799999999999E-2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1E-7E45-8077-EDD0B773AA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0.1562704</c:v>
                </c:pt>
                <c:pt idx="1">
                  <c:v>5.9392299999999995E-2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E-7E45-8077-EDD0B773AA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0.26357259999999999</c:v>
                </c:pt>
                <c:pt idx="1">
                  <c:v>0.1320791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E-7E45-8077-EDD0B773AA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0.29362490000000002</c:v>
                </c:pt>
                <c:pt idx="1">
                  <c:v>0.1539451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E-7E45-8077-EDD0B773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12787248"/>
        <c:axId val="1312616704"/>
      </c:barChart>
      <c:catAx>
        <c:axId val="13127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16704"/>
        <c:crosses val="autoZero"/>
        <c:auto val="1"/>
        <c:lblAlgn val="ctr"/>
        <c:lblOffset val="100"/>
        <c:noMultiLvlLbl val="0"/>
      </c:catAx>
      <c:valAx>
        <c:axId val="1312616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food hardship in their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0.17899999999999999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1E-7E45-8077-EDD0B773AA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0.20100000000000001</c:v>
                </c:pt>
                <c:pt idx="1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E-7E45-8077-EDD0B773AA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0.28199999999999997</c:v>
                </c:pt>
                <c:pt idx="1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E-7E45-8077-EDD0B773AA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0.33800000000000002</c:v>
                </c:pt>
                <c:pt idx="1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E-7E45-8077-EDD0B773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12787248"/>
        <c:axId val="1312616704"/>
      </c:barChart>
      <c:catAx>
        <c:axId val="13127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16704"/>
        <c:crosses val="autoZero"/>
        <c:auto val="1"/>
        <c:lblAlgn val="ctr"/>
        <c:lblOffset val="100"/>
        <c:noMultiLvlLbl val="0"/>
      </c:catAx>
      <c:valAx>
        <c:axId val="1312616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food hardship in their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0.14099999999999999</c:v>
                </c:pt>
                <c:pt idx="1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1E-7E45-8077-EDD0B773AA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0.113</c:v>
                </c:pt>
                <c:pt idx="1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E-7E45-8077-EDD0B773AA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0.214</c:v>
                </c:pt>
                <c:pt idx="1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E-7E45-8077-EDD0B773AA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insecure</c:v>
                </c:pt>
                <c:pt idx="1">
                  <c:v>Sometimes/often not enough to eat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0.27300000000000002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E-7E45-8077-EDD0B773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12787248"/>
        <c:axId val="1312616704"/>
      </c:barChart>
      <c:catAx>
        <c:axId val="13127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16704"/>
        <c:crosses val="autoZero"/>
        <c:auto val="1"/>
        <c:lblAlgn val="ctr"/>
        <c:lblOffset val="100"/>
        <c:noMultiLvlLbl val="0"/>
      </c:catAx>
      <c:valAx>
        <c:axId val="1312616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food hardship in their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Received</a:t>
            </a:r>
            <a:r>
              <a:rPr lang="en-US" baseline="0" dirty="0"/>
              <a:t> Free Meal in Last Week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meal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w/Children</c:v>
                </c:pt>
                <c:pt idx="2">
                  <c:v>Elderly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0.127</c:v>
                </c:pt>
                <c:pt idx="1">
                  <c:v>0.19600000000000001</c:v>
                </c:pt>
                <c:pt idx="2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A-1A46-B954-823890A3B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5304191"/>
        <c:axId val="1065097599"/>
      </c:barChart>
      <c:catAx>
        <c:axId val="106530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097599"/>
        <c:crosses val="autoZero"/>
        <c:auto val="1"/>
        <c:lblAlgn val="ctr"/>
        <c:lblOffset val="100"/>
        <c:noMultiLvlLbl val="0"/>
      </c:catAx>
      <c:valAx>
        <c:axId val="106509759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30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Received Free Meal in Last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Apr-Jul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w/Children</c:v>
                </c:pt>
                <c:pt idx="2">
                  <c:v>Elderly (60+)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0.189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C-294A-A967-B95F39168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208424959"/>
        <c:axId val="1208426607"/>
      </c:barChart>
      <c:catAx>
        <c:axId val="120842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26607"/>
        <c:crosses val="autoZero"/>
        <c:auto val="1"/>
        <c:lblAlgn val="ctr"/>
        <c:lblOffset val="100"/>
        <c:noMultiLvlLbl val="0"/>
      </c:catAx>
      <c:valAx>
        <c:axId val="1208426607"/>
        <c:scaling>
          <c:orientation val="minMax"/>
          <c:max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2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From a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w/Children</c:v>
                </c:pt>
                <c:pt idx="2">
                  <c:v>Elderly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6.4000000000000001E-2</c:v>
                </c:pt>
                <c:pt idx="1">
                  <c:v>0.14299999999999999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D-FE43-9F0C-BD0B8D1CF1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From a food bank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w/Children</c:v>
                </c:pt>
                <c:pt idx="2">
                  <c:v>Elderly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4.5999999999999999E-2</c:v>
                </c:pt>
                <c:pt idx="1">
                  <c:v>5.7000000000000002E-2</c:v>
                </c:pt>
                <c:pt idx="2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D-FE43-9F0C-BD0B8D1CF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12391839"/>
        <c:axId val="1212393487"/>
      </c:barChart>
      <c:catAx>
        <c:axId val="121239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393487"/>
        <c:crosses val="autoZero"/>
        <c:auto val="1"/>
        <c:lblAlgn val="ctr"/>
        <c:lblOffset val="100"/>
        <c:noMultiLvlLbl val="0"/>
      </c:catAx>
      <c:valAx>
        <c:axId val="12123934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free</a:t>
                </a:r>
                <a:r>
                  <a:rPr lang="en-US" baseline="0" dirty="0"/>
                  <a:t> meal, by source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39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bank</c:v>
                </c:pt>
                <c:pt idx="1">
                  <c:v>School*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6.4000000000000001E-2</c:v>
                </c:pt>
                <c:pt idx="1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F-9549-B6C7-5E78551B88AF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bank</c:v>
                </c:pt>
                <c:pt idx="1">
                  <c:v>School*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7.3999999999999996E-2</c:v>
                </c:pt>
                <c:pt idx="1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F-9549-B6C7-5E78551B8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bank</c:v>
                </c:pt>
                <c:pt idx="1">
                  <c:v>School*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0.13500000000000001</c:v>
                </c:pt>
                <c:pt idx="1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F-9549-B6C7-5E78551B88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 bank</c:v>
                </c:pt>
                <c:pt idx="1">
                  <c:v>School*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0.22</c:v>
                </c:pt>
                <c:pt idx="1">
                  <c:v>0.29399999999999998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F-9549-B6C7-5E78551B8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0732800"/>
        <c:axId val="1600734448"/>
      </c:barChart>
      <c:catAx>
        <c:axId val="16007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734448"/>
        <c:crosses val="autoZero"/>
        <c:auto val="1"/>
        <c:lblAlgn val="ctr"/>
        <c:lblOffset val="100"/>
        <c:noMultiLvlLbl val="0"/>
      </c:catAx>
      <c:valAx>
        <c:axId val="1600734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adults reporting free meal, by source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7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</cdr:x>
      <cdr:y>0.21991</cdr:y>
    </cdr:from>
    <cdr:to>
      <cdr:x>0.83889</cdr:x>
      <cdr:y>0.44213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9386D6-176C-7D4E-9470-589269FA5825}"/>
            </a:ext>
          </a:extLst>
        </cdr:cNvPr>
        <cdr:cNvSpPr txBox="1"/>
      </cdr:nvSpPr>
      <cdr:spPr>
        <a:xfrm xmlns:a="http://schemas.openxmlformats.org/drawingml/2006/main">
          <a:off x="3086100" y="603250"/>
          <a:ext cx="7493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CBO's projected </a:t>
          </a:r>
          <a:r>
            <a:rPr lang="en-US" sz="1100" dirty="0" err="1"/>
            <a:t>Unemp</a:t>
          </a:r>
          <a:endParaRPr lang="en-US" sz="1100" dirty="0"/>
        </a:p>
        <a:p xmlns:a="http://schemas.openxmlformats.org/drawingml/2006/main">
          <a:r>
            <a:rPr lang="en-US" sz="1100" dirty="0"/>
            <a:t>Rate</a:t>
          </a:r>
        </a:p>
      </cdr:txBody>
    </cdr:sp>
  </cdr:relSizeAnchor>
  <cdr:relSizeAnchor xmlns:cdr="http://schemas.openxmlformats.org/drawingml/2006/chartDrawing">
    <cdr:from>
      <cdr:x>0.77241</cdr:x>
      <cdr:y>0.32015</cdr:y>
    </cdr:from>
    <cdr:to>
      <cdr:x>0.84741</cdr:x>
      <cdr:y>0.33404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03C1BBFC-05F2-6A4E-9070-BD003D27C929}"/>
            </a:ext>
          </a:extLst>
        </cdr:cNvPr>
        <cdr:cNvCxnSpPr/>
      </cdr:nvCxnSpPr>
      <cdr:spPr>
        <a:xfrm xmlns:a="http://schemas.openxmlformats.org/drawingml/2006/main" flipV="1">
          <a:off x="3948354" y="1405277"/>
          <a:ext cx="383382" cy="6096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these payments, measures of distress are elevated.</a:t>
            </a:r>
          </a:p>
          <a:p>
            <a:r>
              <a:rPr lang="en-US" dirty="0"/>
              <a:t>Here we monitor food insecurity, which is a survey measure designed to assess whether families have enough $ to support adequate food consumption. In normal times, it is measured with a battery of questions asking respondents to what extent they agree with statements such as: our food just didn’t last, and we didn’t have enough money to get more; or reported that adults or children in the family cut the size of meals, skipped meals or went for a day without eating specifically because there wasn’t enough money for food.</a:t>
            </a:r>
          </a:p>
          <a:p>
            <a:r>
              <a:rPr lang="en-US" dirty="0"/>
              <a:t>Subsets of these questions have been asked in both the Census Household Pulse survey and the COVID Impact Survey; </a:t>
            </a:r>
          </a:p>
          <a:p>
            <a:r>
              <a:rPr lang="en-US" dirty="0"/>
              <a:t>In companion work described in the paper we assess how to make the old and new surveys as comparable as possible; you see our preferred method here.</a:t>
            </a:r>
          </a:p>
          <a:p>
            <a:r>
              <a:rPr lang="en-US" dirty="0"/>
              <a:t>In general in the annual time series, see in two downward sloping lines that hover around 10% (orange for </a:t>
            </a:r>
            <a:r>
              <a:rPr lang="en-US" dirty="0" err="1"/>
              <a:t>hh</a:t>
            </a:r>
            <a:r>
              <a:rPr lang="en-US" dirty="0"/>
              <a:t> w/kids; blue overall): </a:t>
            </a:r>
          </a:p>
          <a:p>
            <a:r>
              <a:rPr lang="en-US" dirty="0"/>
              <a:t>FI is an economic measure, varies with the </a:t>
            </a:r>
            <a:r>
              <a:rPr lang="en-US" dirty="0" err="1"/>
              <a:t>unemp</a:t>
            </a:r>
            <a:r>
              <a:rPr lang="en-US" dirty="0"/>
              <a:t> rate. Using that relationship, we can project food insecurity out to Feb 2020 at the economy’s peak, shown with the square markers. 8.5% overall; 9.4% w/kids.</a:t>
            </a:r>
          </a:p>
          <a:p>
            <a:r>
              <a:rPr lang="en-US" dirty="0"/>
              <a:t>During COVID-19, surveys indicate that FI has doubled overall (to 23%). </a:t>
            </a:r>
            <a:r>
              <a:rPr lang="en-US" b="1" dirty="0"/>
              <a:t>Almost all of this increase can be explained </a:t>
            </a:r>
            <a:r>
              <a:rPr lang="en-US" dirty="0"/>
              <a:t>by the increase in UR (adjusting for misclassification).</a:t>
            </a:r>
          </a:p>
          <a:p>
            <a:r>
              <a:rPr lang="en-US" dirty="0"/>
              <a:t>Tripled for families w/children; hit harder on many dimensions including loss of school meals.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CC96E-B81B-AF49-96EF-A256892D8E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4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Second, we must praise Congress for taking action to quickly disburse increased money through SNAP – this has happened much faster as measured by months since business cycle peak during COVID (as illustrated by the solid lines) than the great recession (illustrated by the dotted lines).</a:t>
            </a:r>
          </a:p>
          <a:p>
            <a:r>
              <a:rPr lang="en-US" dirty="0"/>
              <a:t>These benefits are relatively modest, though, at about $40/week, and only went to a subset of participants that were already relatively better off.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CC96E-B81B-AF49-96EF-A256892D8E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rgbClr val="404040"/>
                </a:solidFill>
                <a:latin typeface="Arial"/>
              </a:defRPr>
            </a:lvl1pPr>
          </a:lstStyle>
          <a:p>
            <a:r>
              <a:rPr lang="en-US" dirty="0"/>
              <a:t>Separator </a:t>
            </a:r>
          </a:p>
        </p:txBody>
      </p:sp>
      <p:pic>
        <p:nvPicPr>
          <p:cNvPr id="3" name="Picture 2" descr="NWU PPT Wide Opt 4_Separa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WU PPT Wide Opt 4_Mas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U PPT Wide Opt 4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877" y="1308172"/>
            <a:ext cx="8453123" cy="7958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COVID-19 and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Insecurity in 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881" y="2685014"/>
            <a:ext cx="8453122" cy="948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Diane Whitmore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Schanzenbach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Institute for Policy Research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C887D0-29A1-054D-BAC9-E5E614CC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 in 8 report receipt of free meal </a:t>
            </a:r>
            <a:br>
              <a:rPr lang="en-US" sz="3200" dirty="0"/>
            </a:br>
            <a:r>
              <a:rPr lang="en-US" sz="3200" dirty="0"/>
              <a:t>in past week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91622F-0497-6547-91C9-345559D6A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Sept-Oct 2020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11DE24B-63CD-E24A-8B56-5E823F0E9F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7794096"/>
              </p:ext>
            </p:extLst>
          </p:nvPr>
        </p:nvGraphicFramePr>
        <p:xfrm>
          <a:off x="457200" y="1630363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81B3B8-F367-4847-B64A-9551BD25E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April-July 2020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7244CA0-728D-B649-99CF-71537ECE2D3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0412888"/>
              </p:ext>
            </p:extLst>
          </p:nvPr>
        </p:nvGraphicFramePr>
        <p:xfrm>
          <a:off x="4645025" y="1630363"/>
          <a:ext cx="4041775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F0D87-DF29-D644-9CE2-8D7DFCB9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6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7332-21C3-F449-81C1-57113948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Receipt of free meals in past week, </a:t>
            </a:r>
            <a:br>
              <a:rPr lang="en-US" sz="3200" dirty="0"/>
            </a:br>
            <a:r>
              <a:rPr lang="en-US" sz="3200" dirty="0"/>
              <a:t>by source (Sept-Oct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71DB64-ECC1-1848-8760-A06ACE8F6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0290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261-B275-614F-814B-B88ECFE0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2E60-9A14-884A-8909-166FADFD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Source of free meals in past week, by race/ethnicity (Sept-Oct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A951B8-74F4-2846-8723-958DEF4CB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89493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BB23-3EBD-3144-B1D7-5ECCAB82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68FEA-0E4B-494C-98EC-B4EABEA77660}"/>
              </a:ext>
            </a:extLst>
          </p:cNvPr>
          <p:cNvSpPr txBox="1"/>
          <p:nvPr/>
        </p:nvSpPr>
        <p:spPr>
          <a:xfrm>
            <a:off x="1198605" y="4497860"/>
            <a:ext cx="5090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*Meals from school for households w/children only.</a:t>
            </a:r>
          </a:p>
        </p:txBody>
      </p:sp>
    </p:spTree>
    <p:extLst>
      <p:ext uri="{BB962C8B-B14F-4D97-AF65-F5344CB8AC3E}">
        <p14:creationId xmlns:p14="http://schemas.microsoft.com/office/powerpoint/2010/main" val="416967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74490-0AF9-9F42-89BD-B594F79A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hardship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8F4CC-849D-5946-909B-0C43D6F49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757DB-EF9C-3E43-9EE9-0A8AECFC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3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3DF438-993B-4B4D-B7E7-08543C26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CA Families Lack Confidence in Ability to Finance Consumption in Next Month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F0442F0-1B09-C147-9436-012D194D2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62192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DC6F7-11C8-2F4F-BCFB-B7D03AD8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3DF438-993B-4B4D-B7E7-08543C26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CA Families Report Being Behind </a:t>
            </a:r>
            <a:br>
              <a:rPr lang="en-US" sz="3200" dirty="0"/>
            </a:br>
            <a:r>
              <a:rPr lang="en-US" sz="3200" dirty="0"/>
              <a:t>on Housing Payments (Sept-Oct 2020)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F0442F0-1B09-C147-9436-012D194D2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75259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DC6F7-11C8-2F4F-BCFB-B7D03AD8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0BAF-5FA8-CF47-8A87-F3B6D7E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Relief payments have helped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6B2B4-ECA4-3D43-90EE-19CFE0AAC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C0DFE-99CB-C74B-8F1E-76899958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281D-1350-9443-830B-9DD665A8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lvl="1"/>
            <a:r>
              <a:rPr lang="en-US" sz="3000" dirty="0">
                <a:latin typeface="+mj-lt"/>
              </a:rPr>
              <a:t>California </a:t>
            </a:r>
            <a:r>
              <a:rPr lang="en-US" sz="3000" dirty="0" err="1">
                <a:latin typeface="+mj-lt"/>
              </a:rPr>
              <a:t>CalFresh</a:t>
            </a:r>
            <a:r>
              <a:rPr lang="en-US" sz="3000" dirty="0">
                <a:latin typeface="+mj-lt"/>
              </a:rPr>
              <a:t> response has been strong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37297-E66F-2648-9DB3-86F631839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3" y="1643449"/>
            <a:ext cx="3008313" cy="2951175"/>
          </a:xfrm>
        </p:spPr>
        <p:txBody>
          <a:bodyPr>
            <a:normAutofit/>
          </a:bodyPr>
          <a:lstStyle/>
          <a:p>
            <a:r>
              <a:rPr lang="en-US" sz="1800" dirty="0"/>
              <a:t>SNAP participation declined modestly June – Sept</a:t>
            </a:r>
          </a:p>
          <a:p>
            <a:endParaRPr lang="en-US" sz="1800" dirty="0"/>
          </a:p>
          <a:p>
            <a:r>
              <a:rPr lang="en-US" sz="1800" dirty="0"/>
              <a:t>Still up 16% since February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4438" y="4457700"/>
            <a:ext cx="44178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Bitler, Hoynes and Schanzenbach, BPEA forthcoming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8" y="555499"/>
            <a:ext cx="5129639" cy="37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A1E7E8-6A1E-A140-AA36-1D8FD21D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77" y="204787"/>
            <a:ext cx="6586151" cy="4562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858A1-19A0-F14B-BAF5-90F180DF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204785"/>
            <a:ext cx="2681413" cy="3279819"/>
          </a:xfrm>
        </p:spPr>
        <p:txBody>
          <a:bodyPr>
            <a:noAutofit/>
          </a:bodyPr>
          <a:lstStyle/>
          <a:p>
            <a:r>
              <a:rPr lang="en-US" sz="3200" b="0" dirty="0"/>
              <a:t>Pandemic EBT payments help families, bring $ to state</a:t>
            </a:r>
          </a:p>
        </p:txBody>
      </p:sp>
    </p:spTree>
    <p:extLst>
      <p:ext uri="{BB962C8B-B14F-4D97-AF65-F5344CB8AC3E}">
        <p14:creationId xmlns:p14="http://schemas.microsoft.com/office/powerpoint/2010/main" val="245226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6BFF-86B7-5F4F-85E0-33518156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WIC Caseloads Rebounding,</a:t>
            </a:r>
            <a:br>
              <a:rPr lang="en-US" sz="3200" dirty="0"/>
            </a:br>
            <a:r>
              <a:rPr lang="en-US" sz="3200" dirty="0"/>
              <a:t>Up 11% in CA Feb-Apr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FCB5C-50BB-BC4C-AB95-AF4AF1AB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21840E-03FE-4641-BFCB-A0257B226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7494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24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A6B3-B53C-8448-AB17-33642746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Food insecurity is very high during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FB8B-8E08-3844-9BBE-46DB08383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D4B2-AC52-424F-9C98-50E1019D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E8F20-B64E-3249-B7EA-F330F2816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FABA-52C9-D348-A7D5-14522E47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204786"/>
            <a:ext cx="3117847" cy="170276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Expecting Prolonged Economic Slowdown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AFF68-CDB4-984D-9415-D826DF3A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3" y="2080591"/>
            <a:ext cx="3008313" cy="251403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Much higher rates than during Great Recession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History: </a:t>
            </a:r>
            <a:r>
              <a:rPr lang="en-US" sz="1600" dirty="0" err="1"/>
              <a:t>Unemp</a:t>
            </a:r>
            <a:r>
              <a:rPr lang="en-US" sz="1600" dirty="0"/>
              <a:t> rates higher, recovery slower for Black, Hispanic &amp; low-education groups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-&gt; Increased need will be sustained for a long time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-&gt; even without other factors</a:t>
            </a:r>
          </a:p>
          <a:p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2D1DF73-03B7-1A40-A709-65E0B7840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290878"/>
              </p:ext>
            </p:extLst>
          </p:nvPr>
        </p:nvGraphicFramePr>
        <p:xfrm>
          <a:off x="3575050" y="204788"/>
          <a:ext cx="511175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11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CF29-0350-8742-95DB-95B15D34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Overall Food Hardship in California, </a:t>
            </a:r>
            <a:br>
              <a:rPr lang="en-US" sz="3600" dirty="0"/>
            </a:br>
            <a:r>
              <a:rPr lang="en-US" sz="3600" dirty="0"/>
              <a:t>by Time Period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3544E0-A670-0E4D-90BA-4EB7705A4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538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5535A-B860-F04A-918D-37762671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3354-4B3D-544A-AB0D-A22130CE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Food Hardship in California, </a:t>
            </a:r>
            <a:br>
              <a:rPr lang="en-US" sz="3200" dirty="0"/>
            </a:br>
            <a:r>
              <a:rPr lang="en-US" sz="3200" dirty="0"/>
              <a:t>by Group (Sept-Oct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DAB0D7-0A07-A745-B9C2-DCA5B93B0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190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B49E-3076-9F4D-80B5-B10FAB16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9D57-641A-C94C-8760-C18904F8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Food Hardship in California, </a:t>
            </a:r>
            <a:br>
              <a:rPr lang="en-US" sz="3200" dirty="0"/>
            </a:br>
            <a:r>
              <a:rPr lang="en-US" sz="3200" dirty="0"/>
              <a:t>All Adults by Race/Ethnicity (Sept-Oct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665BD4-7B7D-A14E-B007-F89C91C4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446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C5F0C-176C-1C48-9FDB-AF408903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9D57-641A-C94C-8760-C18904F8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Food Hardship in California, Adults with Children by Race/Ethnicity (Sept-Oct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665BD4-7B7D-A14E-B007-F89C91C4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59009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C5F0C-176C-1C48-9FDB-AF408903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9D57-641A-C94C-8760-C18904F8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Food Hardship in California, Elderly (60+) Adults by Race/Ethnicity (Sept-Oct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665BD4-7B7D-A14E-B007-F89C91C4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2008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C5F0C-176C-1C48-9FDB-AF408903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BC94F-9254-A344-8210-911F8564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6" y="1206072"/>
            <a:ext cx="2949178" cy="2173256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Food insecurity for California tracks the national average closely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1272" y="3874195"/>
            <a:ext cx="52169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COVID-19: Census Pulse Survey, food insufficiency in last 7 days, mapped onto food insecurity</a:t>
            </a:r>
          </a:p>
          <a:p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272" y="552100"/>
            <a:ext cx="4732346" cy="320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776" y="253746"/>
            <a:ext cx="4744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Food Insecurity Among Households with Children, May-July 2020</a:t>
            </a:r>
          </a:p>
        </p:txBody>
      </p:sp>
    </p:spTree>
    <p:extLst>
      <p:ext uri="{BB962C8B-B14F-4D97-AF65-F5344CB8AC3E}">
        <p14:creationId xmlns:p14="http://schemas.microsoft.com/office/powerpoint/2010/main" val="127123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69AA-D16E-0D49-850E-66E87C12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reliance on free meals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22908-F2DB-5749-9549-AA10BEE27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B1C46-78AF-1542-A7E9-470FC83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812</Words>
  <Application>Microsoft Office PowerPoint</Application>
  <PresentationFormat>On-screen Show (16:9)</PresentationFormat>
  <Paragraphs>81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COVID-19 and  Food Insecurity in California</vt:lpstr>
      <vt:lpstr>Food insecurity is very high during covid-19</vt:lpstr>
      <vt:lpstr>Overall Food Hardship in California,  by Time Period</vt:lpstr>
      <vt:lpstr>Food Hardship in California,  by Group (Sept-Oct 2020)</vt:lpstr>
      <vt:lpstr>Food Hardship in California,  All Adults by Race/Ethnicity (Sept-Oct 2020)</vt:lpstr>
      <vt:lpstr>Food Hardship in California, Adults with Children by Race/Ethnicity (Sept-Oct 2020)</vt:lpstr>
      <vt:lpstr>Food Hardship in California, Elderly (60+) Adults by Race/Ethnicity (Sept-Oct 2020)</vt:lpstr>
      <vt:lpstr>Food insecurity for California tracks the national average closely </vt:lpstr>
      <vt:lpstr>Strong reliance on free meals</vt:lpstr>
      <vt:lpstr>1 in 8 report receipt of free meal  in past week</vt:lpstr>
      <vt:lpstr>Receipt of free meals in past week,  by source (Sept-Oct 2020)</vt:lpstr>
      <vt:lpstr>Source of free meals in past week, by race/ethnicity (Sept-Oct 2020)</vt:lpstr>
      <vt:lpstr>Other measures of hardship</vt:lpstr>
      <vt:lpstr>Many CA Families Lack Confidence in Ability to Finance Consumption in Next Month</vt:lpstr>
      <vt:lpstr>Many CA Families Report Being Behind  on Housing Payments (Sept-Oct 2020)</vt:lpstr>
      <vt:lpstr>Relief payments have helped</vt:lpstr>
      <vt:lpstr>California CalFresh response has been strong</vt:lpstr>
      <vt:lpstr>Pandemic EBT payments help families, bring $ to state</vt:lpstr>
      <vt:lpstr>WIC Caseloads Rebounding, Up 11% in CA Feb-Apr</vt:lpstr>
      <vt:lpstr>What to expect</vt:lpstr>
      <vt:lpstr>Expecting Prolonged Economic Slowdown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Insecurity During the  COVID-19 Crisis</dc:title>
  <dc:creator>Diane Whitmore Schanzenbach</dc:creator>
  <cp:lastModifiedBy>Teemer, Mark</cp:lastModifiedBy>
  <cp:revision>51</cp:revision>
  <dcterms:created xsi:type="dcterms:W3CDTF">2020-07-16T03:06:35Z</dcterms:created>
  <dcterms:modified xsi:type="dcterms:W3CDTF">2020-11-18T22:57:03Z</dcterms:modified>
</cp:coreProperties>
</file>