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5" r:id="rId3"/>
    <p:sldId id="258" r:id="rId4"/>
    <p:sldId id="263" r:id="rId5"/>
    <p:sldId id="257" r:id="rId6"/>
    <p:sldId id="262" r:id="rId7"/>
    <p:sldId id="266"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52723" autoAdjust="0"/>
  </p:normalViewPr>
  <p:slideViewPr>
    <p:cSldViewPr snapToGrid="0" snapToObjects="1">
      <p:cViewPr>
        <p:scale>
          <a:sx n="84" d="100"/>
          <a:sy n="84" d="100"/>
        </p:scale>
        <p:origin x="108"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STDs (chlamydia, gonorrhea, total early syphilis)</c:v>
                </c:pt>
              </c:strCache>
            </c:strRef>
          </c:tx>
          <c:spPr>
            <a:solidFill>
              <a:schemeClr val="accent2"/>
            </a:solidFill>
            <a:ln>
              <a:noFill/>
            </a:ln>
            <a:effectLst/>
          </c:spPr>
          <c:invertIfNegative val="0"/>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212655</c:v>
                </c:pt>
                <c:pt idx="1">
                  <c:v>226460</c:v>
                </c:pt>
                <c:pt idx="2">
                  <c:v>253432</c:v>
                </c:pt>
                <c:pt idx="3">
                  <c:v>274230</c:v>
                </c:pt>
                <c:pt idx="4" formatCode="#,##0">
                  <c:v>307819</c:v>
                </c:pt>
              </c:numCache>
            </c:numRef>
          </c:val>
          <c:extLst>
            <c:ext xmlns:c16="http://schemas.microsoft.com/office/drawing/2014/chart" uri="{C3380CC4-5D6E-409C-BE32-E72D297353CC}">
              <c16:uniqueId val="{00000000-393E-9A45-8CBA-854EEACF4DCD}"/>
            </c:ext>
          </c:extLst>
        </c:ser>
        <c:dLbls>
          <c:showLegendKey val="0"/>
          <c:showVal val="0"/>
          <c:showCatName val="0"/>
          <c:showSerName val="0"/>
          <c:showPercent val="0"/>
          <c:showBubbleSize val="0"/>
        </c:dLbls>
        <c:gapWidth val="219"/>
        <c:overlap val="-27"/>
        <c:axId val="434631584"/>
        <c:axId val="67803696"/>
      </c:barChart>
      <c:catAx>
        <c:axId val="43463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803696"/>
        <c:crosses val="autoZero"/>
        <c:auto val="1"/>
        <c:lblAlgn val="ctr"/>
        <c:lblOffset val="100"/>
        <c:noMultiLvlLbl val="0"/>
      </c:catAx>
      <c:valAx>
        <c:axId val="67803696"/>
        <c:scaling>
          <c:orientation val="minMax"/>
          <c:max val="350000"/>
          <c:min val="50000"/>
        </c:scaling>
        <c:delete val="0"/>
        <c:axPos val="l"/>
        <c:majorGridlines>
          <c:spPr>
            <a:ln w="25400" cap="flat" cmpd="sng" algn="ctr">
              <a:solidFill>
                <a:schemeClr val="accent4"/>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4631584"/>
        <c:crosses val="autoZero"/>
        <c:crossBetween val="between"/>
      </c:valAx>
      <c:spPr>
        <a:noFill/>
        <a:ln w="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0D37BDD-8E33-6B42-BE48-9125402796CC}" type="datetimeFigureOut">
              <a:rPr lang="en-US" smtClean="0"/>
              <a:t>3/5/2019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8B97FA5-992A-9241-A8A2-2ED763958DA4}" type="slidenum">
              <a:rPr lang="en-US" smtClean="0"/>
              <a:t>‹#›</a:t>
            </a:fld>
            <a:endParaRPr lang="en-US"/>
          </a:p>
        </p:txBody>
      </p:sp>
    </p:spTree>
    <p:extLst>
      <p:ext uri="{BB962C8B-B14F-4D97-AF65-F5344CB8AC3E}">
        <p14:creationId xmlns:p14="http://schemas.microsoft.com/office/powerpoint/2010/main" val="1077213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B97FA5-992A-9241-A8A2-2ED763958DA4}" type="slidenum">
              <a:rPr lang="en-US" smtClean="0"/>
              <a:t>1</a:t>
            </a:fld>
            <a:endParaRPr lang="en-US"/>
          </a:p>
        </p:txBody>
      </p:sp>
    </p:spTree>
    <p:extLst>
      <p:ext uri="{BB962C8B-B14F-4D97-AF65-F5344CB8AC3E}">
        <p14:creationId xmlns:p14="http://schemas.microsoft.com/office/powerpoint/2010/main" val="2125046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Good afternoon chair and members.</a:t>
            </a:r>
          </a:p>
          <a:p>
            <a:r>
              <a:rPr lang="en-US" sz="1400" dirty="0"/>
              <a:t> </a:t>
            </a:r>
          </a:p>
          <a:p>
            <a:r>
              <a:rPr lang="en-US" sz="1400" dirty="0"/>
              <a:t>Sexually Transmitted Diseases  or STDs has become a state and national emergency, increasing to unprecedented levels, and greatly taxing an already strained public health infrastructure.  Sustained funding is crucial to adequately address this issue.</a:t>
            </a:r>
          </a:p>
          <a:p>
            <a:r>
              <a:rPr lang="en-US" sz="1400" dirty="0"/>
              <a:t> </a:t>
            </a:r>
          </a:p>
          <a:p>
            <a:r>
              <a:rPr lang="en-US" sz="1400" dirty="0"/>
              <a:t>The number of reported STD cases in California has reached record highs.  More than 300,000 cases of chlamydia, gonorrhea and syphilis were reported in California in 2017, a </a:t>
            </a:r>
            <a:r>
              <a:rPr lang="en-US" sz="1400" b="1" dirty="0"/>
              <a:t>45% increase from 5 years ago</a:t>
            </a:r>
            <a:r>
              <a:rPr lang="en-US" sz="1400" dirty="0"/>
              <a:t>.   If left untreated, gonorrhea and chlamydia can lead to infertility, chronic pelvic pain, and ectopic pregnancy and can cause pneumonia and eye infections in newborns.</a:t>
            </a:r>
          </a:p>
          <a:p>
            <a:endParaRPr lang="en-US" dirty="0"/>
          </a:p>
        </p:txBody>
      </p:sp>
      <p:sp>
        <p:nvSpPr>
          <p:cNvPr id="4" name="Slide Number Placeholder 3"/>
          <p:cNvSpPr>
            <a:spLocks noGrp="1"/>
          </p:cNvSpPr>
          <p:nvPr>
            <p:ph type="sldNum" sz="quarter" idx="10"/>
          </p:nvPr>
        </p:nvSpPr>
        <p:spPr/>
        <p:txBody>
          <a:bodyPr/>
          <a:lstStyle/>
          <a:p>
            <a:fld id="{08B97FA5-992A-9241-A8A2-2ED763958DA4}" type="slidenum">
              <a:rPr lang="en-US" smtClean="0"/>
              <a:t>2</a:t>
            </a:fld>
            <a:endParaRPr lang="en-US"/>
          </a:p>
        </p:txBody>
      </p:sp>
    </p:spTree>
    <p:extLst>
      <p:ext uri="{BB962C8B-B14F-4D97-AF65-F5344CB8AC3E}">
        <p14:creationId xmlns:p14="http://schemas.microsoft.com/office/powerpoint/2010/main" val="2856203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Syphilis is of particular concern.  Syphilis can be passed from a pregnant mother to her unborn baby, causing congenital syphilis, and the </a:t>
            </a:r>
            <a:r>
              <a:rPr lang="en-US" sz="1400" b="1" dirty="0"/>
              <a:t>effects to the baby are devastating</a:t>
            </a:r>
            <a:r>
              <a:rPr lang="en-US" sz="1400" dirty="0"/>
              <a:t>.  Congenital syphilis can cause preterm birth, low birth weight, birth defects, blindness, hearing loss and even death.  </a:t>
            </a:r>
          </a:p>
          <a:p>
            <a:endParaRPr lang="en-US" sz="1400" dirty="0"/>
          </a:p>
          <a:p>
            <a:r>
              <a:rPr lang="en-US" sz="1400" dirty="0"/>
              <a:t>In 2017, 283 babies born with congenital syphilis were reported in California, which accounts for one third of all cases nationally.  2017 was the 5</a:t>
            </a:r>
            <a:r>
              <a:rPr lang="en-US" sz="1400" baseline="30000" dirty="0"/>
              <a:t>th</a:t>
            </a:r>
            <a:r>
              <a:rPr lang="en-US" sz="1400" dirty="0"/>
              <a:t> consecutive year of increases in California.  </a:t>
            </a:r>
            <a:r>
              <a:rPr lang="en-US" sz="1400" b="1" dirty="0"/>
              <a:t>This burden of disease hasn’t been seen since 1995.  </a:t>
            </a:r>
            <a:r>
              <a:rPr lang="en-US" sz="1400" dirty="0"/>
              <a:t>Congenital syphilis is completely preventable with timely testing and treatment.  In the City of Long Beach, where I’m Health Officer and STD Controller, we have the 2</a:t>
            </a:r>
            <a:r>
              <a:rPr lang="en-US" sz="1400" baseline="30000" dirty="0"/>
              <a:t>nd</a:t>
            </a:r>
            <a:r>
              <a:rPr lang="en-US" sz="1400" dirty="0"/>
              <a:t> highest rates of chlamydia and gonorrhea and the 3</a:t>
            </a:r>
            <a:r>
              <a:rPr lang="en-US" sz="1400" baseline="30000" dirty="0"/>
              <a:t>rd</a:t>
            </a:r>
            <a:r>
              <a:rPr lang="en-US" sz="1400" dirty="0"/>
              <a:t> highest rates of syphilis reported in the state.</a:t>
            </a:r>
          </a:p>
          <a:p>
            <a:r>
              <a:rPr lang="en-US" sz="1400" dirty="0"/>
              <a:t> </a:t>
            </a:r>
          </a:p>
          <a:p>
            <a:endParaRPr lang="en-US" dirty="0"/>
          </a:p>
        </p:txBody>
      </p:sp>
      <p:sp>
        <p:nvSpPr>
          <p:cNvPr id="4" name="Slide Number Placeholder 3"/>
          <p:cNvSpPr>
            <a:spLocks noGrp="1"/>
          </p:cNvSpPr>
          <p:nvPr>
            <p:ph type="sldNum" sz="quarter" idx="10"/>
          </p:nvPr>
        </p:nvSpPr>
        <p:spPr/>
        <p:txBody>
          <a:bodyPr/>
          <a:lstStyle/>
          <a:p>
            <a:fld id="{08B97FA5-992A-9241-A8A2-2ED763958DA4}" type="slidenum">
              <a:rPr lang="en-US" smtClean="0"/>
              <a:t>3</a:t>
            </a:fld>
            <a:endParaRPr lang="en-US"/>
          </a:p>
        </p:txBody>
      </p:sp>
    </p:spTree>
    <p:extLst>
      <p:ext uri="{BB962C8B-B14F-4D97-AF65-F5344CB8AC3E}">
        <p14:creationId xmlns:p14="http://schemas.microsoft.com/office/powerpoint/2010/main" val="2319770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Local health departments play a crucial role in addressing this epidemic.  We have the unique function of ensuring that patients are appropriately treated, that their partners are tested, and that healthcare providers have the training and the support they need to provide good care.  </a:t>
            </a:r>
          </a:p>
          <a:p>
            <a:r>
              <a:rPr lang="en-US" sz="1300" dirty="0"/>
              <a:t> </a:t>
            </a:r>
          </a:p>
          <a:p>
            <a:r>
              <a:rPr lang="en-US" sz="1300" dirty="0"/>
              <a:t>This is easier said than done.  </a:t>
            </a:r>
            <a:r>
              <a:rPr lang="en-US" sz="1300" b="1" dirty="0"/>
              <a:t>Preventing one case of congenital syphilis requires  boots on the ground work.  </a:t>
            </a:r>
            <a:r>
              <a:rPr lang="en-US" sz="1300" dirty="0"/>
              <a:t>Homelessness, </a:t>
            </a:r>
            <a:r>
              <a:rPr lang="en-US" sz="1300"/>
              <a:t>substance use, </a:t>
            </a:r>
            <a:r>
              <a:rPr lang="en-US" sz="1300" dirty="0"/>
              <a:t>and mental health conditions are significant barriers for many women with syphilis.  In Long Beach, we’ve had women diagnosed with syphilis in the emergency room who left before they could be treated. We search for them, contacting the police and homeless service providers, checking DMV and </a:t>
            </a:r>
            <a:r>
              <a:rPr lang="en-US" sz="1300" dirty="0" err="1"/>
              <a:t>Medi</a:t>
            </a:r>
            <a:r>
              <a:rPr lang="en-US" sz="1300" dirty="0"/>
              <a:t>-Cal records, and even going door to door and to homeless encampments to try to locate them. </a:t>
            </a:r>
          </a:p>
          <a:p>
            <a:r>
              <a:rPr lang="en-US" sz="1300" dirty="0"/>
              <a:t> </a:t>
            </a:r>
          </a:p>
          <a:p>
            <a:r>
              <a:rPr lang="en-US" sz="1300" dirty="0"/>
              <a:t>Beyond case investigations, local health departments must educate community members and healthcare providers about the magnitude of the issue and how to respond.  This work is labor intensive as well.  Many healthcare clinicians have never seen syphilis and are unclear on the complexities of diagnosis and treatment.  In Long Beach many patients who have a positive syphilis test are referred to our health department to be properly diagnosed and treated.  In the many California jurisdictions without STD clinics, this is not even an option.  </a:t>
            </a:r>
            <a:r>
              <a:rPr lang="en-US" sz="1300" b="1" dirty="0"/>
              <a:t>STDs disproportionately affect youth, people of color, and men who have sex with men.  </a:t>
            </a:r>
          </a:p>
          <a:p>
            <a:endParaRPr lang="en-US" dirty="0"/>
          </a:p>
        </p:txBody>
      </p:sp>
      <p:sp>
        <p:nvSpPr>
          <p:cNvPr id="4" name="Slide Number Placeholder 3"/>
          <p:cNvSpPr>
            <a:spLocks noGrp="1"/>
          </p:cNvSpPr>
          <p:nvPr>
            <p:ph type="sldNum" sz="quarter" idx="10"/>
          </p:nvPr>
        </p:nvSpPr>
        <p:spPr/>
        <p:txBody>
          <a:bodyPr/>
          <a:lstStyle/>
          <a:p>
            <a:fld id="{08B97FA5-992A-9241-A8A2-2ED763958DA4}" type="slidenum">
              <a:rPr lang="en-US" smtClean="0"/>
              <a:t>4</a:t>
            </a:fld>
            <a:endParaRPr lang="en-US"/>
          </a:p>
        </p:txBody>
      </p:sp>
    </p:spTree>
    <p:extLst>
      <p:ext uri="{BB962C8B-B14F-4D97-AF65-F5344CB8AC3E}">
        <p14:creationId xmlns:p14="http://schemas.microsoft.com/office/powerpoint/2010/main" val="5803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 do all this with very little staff, and we’ve had to make some hard choices. </a:t>
            </a:r>
            <a:r>
              <a:rPr lang="en-US" sz="1400" b="1" dirty="0"/>
              <a:t>Federal funding for STD Control efforts decreased by $21million dollars between 2003 and 2016.  </a:t>
            </a:r>
            <a:r>
              <a:rPr lang="en-US" sz="1400" dirty="0"/>
              <a:t>This equates to a 40% reduction in purchasing power when adjusted for inflation.  So while rates are reaching all time highs, funding is reaching all time lows.  In Long Beach, although we have some of the highest rates in the state, we only have enough funding for one person dedicated to syphilis investigation.</a:t>
            </a:r>
          </a:p>
          <a:p>
            <a:r>
              <a:rPr lang="en-US" sz="1400" dirty="0"/>
              <a:t> </a:t>
            </a:r>
          </a:p>
          <a:p>
            <a:r>
              <a:rPr lang="en-US" sz="1400" dirty="0"/>
              <a:t>In Long Beach as well as throughout the state, health departments have had to focus their attention and resources on preventing congenital syphilis and it’s still not enough.  Investigating syphilis cases in heterosexual men and men who have sex with men has suffered.  We’ve had to redirect staff who were working on other priorities to just stay barely ahead of the most important cases, not really making a dent in the overall level of disease.</a:t>
            </a:r>
          </a:p>
          <a:p>
            <a:r>
              <a:rPr lang="en-US" sz="1400" dirty="0"/>
              <a:t> </a:t>
            </a:r>
          </a:p>
          <a:p>
            <a:endParaRPr lang="en-US" dirty="0"/>
          </a:p>
        </p:txBody>
      </p:sp>
      <p:sp>
        <p:nvSpPr>
          <p:cNvPr id="4" name="Slide Number Placeholder 3"/>
          <p:cNvSpPr>
            <a:spLocks noGrp="1"/>
          </p:cNvSpPr>
          <p:nvPr>
            <p:ph type="sldNum" sz="quarter" idx="10"/>
          </p:nvPr>
        </p:nvSpPr>
        <p:spPr/>
        <p:txBody>
          <a:bodyPr/>
          <a:lstStyle/>
          <a:p>
            <a:fld id="{08B97FA5-992A-9241-A8A2-2ED763958DA4}" type="slidenum">
              <a:rPr lang="en-US" smtClean="0"/>
              <a:t>5</a:t>
            </a:fld>
            <a:endParaRPr lang="en-US"/>
          </a:p>
        </p:txBody>
      </p:sp>
    </p:spTree>
    <p:extLst>
      <p:ext uri="{BB962C8B-B14F-4D97-AF65-F5344CB8AC3E}">
        <p14:creationId xmlns:p14="http://schemas.microsoft.com/office/powerpoint/2010/main" val="1893502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Getting a head of this unprecedented increase will require sustained, ongoing funding  in order to staff, train and retain a dedicated and  experienced workforce.  Without funding to respond to this urgent epidemic, babies will continue to be born with devastating birth defects under our watch, and STDs will continue to spread at increasing rates across the state. We are doing everything we can, but it simply is not enough.</a:t>
            </a:r>
          </a:p>
          <a:p>
            <a:r>
              <a:rPr lang="en-US" sz="1400" dirty="0"/>
              <a:t> </a:t>
            </a:r>
          </a:p>
          <a:p>
            <a:r>
              <a:rPr lang="en-US" sz="1400"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08B97FA5-992A-9241-A8A2-2ED763958DA4}" type="slidenum">
              <a:rPr lang="en-US" smtClean="0"/>
              <a:t>6</a:t>
            </a:fld>
            <a:endParaRPr lang="en-US"/>
          </a:p>
        </p:txBody>
      </p:sp>
    </p:spTree>
    <p:extLst>
      <p:ext uri="{BB962C8B-B14F-4D97-AF65-F5344CB8AC3E}">
        <p14:creationId xmlns:p14="http://schemas.microsoft.com/office/powerpoint/2010/main" val="690828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sz="1400" dirty="0"/>
              <a:t>Thank you for your time and I’m happy to answer questions.</a:t>
            </a:r>
          </a:p>
          <a:p>
            <a:endParaRPr lang="en-US" dirty="0"/>
          </a:p>
        </p:txBody>
      </p:sp>
      <p:sp>
        <p:nvSpPr>
          <p:cNvPr id="4" name="Slide Number Placeholder 3"/>
          <p:cNvSpPr>
            <a:spLocks noGrp="1"/>
          </p:cNvSpPr>
          <p:nvPr>
            <p:ph type="sldNum" sz="quarter" idx="10"/>
          </p:nvPr>
        </p:nvSpPr>
        <p:spPr/>
        <p:txBody>
          <a:bodyPr/>
          <a:lstStyle/>
          <a:p>
            <a:fld id="{08B97FA5-992A-9241-A8A2-2ED763958DA4}" type="slidenum">
              <a:rPr lang="en-US" smtClean="0"/>
              <a:t>7</a:t>
            </a:fld>
            <a:endParaRPr lang="en-US"/>
          </a:p>
        </p:txBody>
      </p:sp>
    </p:spTree>
    <p:extLst>
      <p:ext uri="{BB962C8B-B14F-4D97-AF65-F5344CB8AC3E}">
        <p14:creationId xmlns:p14="http://schemas.microsoft.com/office/powerpoint/2010/main" val="1511017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286897-E254-AE4E-B468-A7188CFA6944}"/>
              </a:ext>
            </a:extLst>
          </p:cNvPr>
          <p:cNvSpPr/>
          <p:nvPr userDrawn="1"/>
        </p:nvSpPr>
        <p:spPr>
          <a:xfrm>
            <a:off x="0" y="6229292"/>
            <a:ext cx="8065329" cy="628707"/>
          </a:xfrm>
          <a:prstGeom prst="rect">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4492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F86748-7982-EF4A-A8CA-B134196B1087}"/>
              </a:ext>
            </a:extLst>
          </p:cNvPr>
          <p:cNvSpPr/>
          <p:nvPr userDrawn="1"/>
        </p:nvSpPr>
        <p:spPr>
          <a:xfrm>
            <a:off x="0" y="0"/>
            <a:ext cx="12192000" cy="71300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5159" y="6365787"/>
            <a:ext cx="1841040" cy="359692"/>
          </a:xfrm>
          <a:prstGeom prst="rect">
            <a:avLst/>
          </a:prstGeom>
        </p:spPr>
      </p:pic>
      <p:sp>
        <p:nvSpPr>
          <p:cNvPr id="7" name="Rectangle 6">
            <a:extLst>
              <a:ext uri="{FF2B5EF4-FFF2-40B4-BE49-F238E27FC236}">
                <a16:creationId xmlns:a16="http://schemas.microsoft.com/office/drawing/2014/main" id="{35F086A8-9D9D-4745-911C-E4530916C0EA}"/>
              </a:ext>
            </a:extLst>
          </p:cNvPr>
          <p:cNvSpPr/>
          <p:nvPr userDrawn="1"/>
        </p:nvSpPr>
        <p:spPr>
          <a:xfrm>
            <a:off x="0" y="0"/>
            <a:ext cx="12192000" cy="814551"/>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BFF14D-46DC-7047-BA9A-918AC6DFD1AD}"/>
              </a:ext>
            </a:extLst>
          </p:cNvPr>
          <p:cNvSpPr/>
          <p:nvPr userDrawn="1"/>
        </p:nvSpPr>
        <p:spPr>
          <a:xfrm>
            <a:off x="0" y="6229292"/>
            <a:ext cx="9979358" cy="628707"/>
          </a:xfrm>
          <a:prstGeom prst="rect">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7031764"/>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b="4294"/>
          <a:stretch/>
        </p:blipFill>
        <p:spPr>
          <a:xfrm>
            <a:off x="-1" y="444863"/>
            <a:ext cx="12192001" cy="5809288"/>
          </a:xfrm>
          <a:prstGeom prst="rect">
            <a:avLst/>
          </a:prstGeom>
        </p:spPr>
      </p:pic>
      <p:sp>
        <p:nvSpPr>
          <p:cNvPr id="5" name="Rectangle 4"/>
          <p:cNvSpPr/>
          <p:nvPr/>
        </p:nvSpPr>
        <p:spPr>
          <a:xfrm>
            <a:off x="-1" y="3556933"/>
            <a:ext cx="12192001" cy="224825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771088" y="3867223"/>
            <a:ext cx="10515600" cy="813835"/>
          </a:xfrm>
          <a:prstGeom prst="rect">
            <a:avLst/>
          </a:prstGeom>
        </p:spPr>
        <p:txBody>
          <a:bodyPr/>
          <a:lst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a:lstStyle>
          <a:p>
            <a:r>
              <a:rPr lang="en-US" b="1" dirty="0">
                <a:latin typeface="Raleway" charset="0"/>
                <a:ea typeface="Raleway" charset="0"/>
                <a:cs typeface="Raleway" charset="0"/>
              </a:rPr>
              <a:t>Senate Health Informational Hearing: California’s Public Health Infrastructure and Capacity - STDs</a:t>
            </a:r>
          </a:p>
        </p:txBody>
      </p:sp>
      <p:sp>
        <p:nvSpPr>
          <p:cNvPr id="7" name="Title 1"/>
          <p:cNvSpPr txBox="1">
            <a:spLocks/>
          </p:cNvSpPr>
          <p:nvPr/>
        </p:nvSpPr>
        <p:spPr>
          <a:xfrm>
            <a:off x="771088" y="4681058"/>
            <a:ext cx="10515600" cy="813835"/>
          </a:xfrm>
          <a:prstGeom prst="rect">
            <a:avLst/>
          </a:prstGeom>
        </p:spPr>
        <p:txBody>
          <a:bodyPr/>
          <a:lstStyle>
            <a:lvl1pPr algn="l" defTabSz="914400" rtl="0" eaLnBrk="1" latinLnBrk="0" hangingPunct="1">
              <a:lnSpc>
                <a:spcPct val="90000"/>
              </a:lnSpc>
              <a:spcBef>
                <a:spcPct val="0"/>
              </a:spcBef>
              <a:buNone/>
              <a:defRPr sz="2400" b="1" i="0" kern="1200">
                <a:solidFill>
                  <a:schemeClr val="bg1"/>
                </a:solidFill>
                <a:latin typeface="Raleway" charset="0"/>
                <a:ea typeface="Raleway" charset="0"/>
                <a:cs typeface="Raleway" charset="0"/>
              </a:defRPr>
            </a:lvl1pPr>
          </a:lstStyle>
          <a:p>
            <a:r>
              <a:rPr lang="en-US" sz="2000" dirty="0">
                <a:solidFill>
                  <a:schemeClr val="tx1"/>
                </a:solidFill>
              </a:rPr>
              <a:t>Anissa Davis, MD, MPH</a:t>
            </a:r>
          </a:p>
          <a:p>
            <a:r>
              <a:rPr lang="en-US" sz="2000" dirty="0">
                <a:solidFill>
                  <a:schemeClr val="tx1"/>
                </a:solidFill>
              </a:rPr>
              <a:t>City of Long Beach Health Officer</a:t>
            </a:r>
          </a:p>
          <a:p>
            <a:r>
              <a:rPr lang="en-US" sz="2000" dirty="0">
                <a:solidFill>
                  <a:schemeClr val="tx1"/>
                </a:solidFill>
              </a:rPr>
              <a:t>March 6, 2019</a:t>
            </a:r>
          </a:p>
        </p:txBody>
      </p:sp>
      <p:pic>
        <p:nvPicPr>
          <p:cNvPr id="13" name="Picture 12"/>
          <p:cNvPicPr>
            <a:picLocks noChangeAspect="1"/>
          </p:cNvPicPr>
          <p:nvPr/>
        </p:nvPicPr>
        <p:blipFill>
          <a:blip r:embed="rId4"/>
          <a:stretch>
            <a:fillRect/>
          </a:stretch>
        </p:blipFill>
        <p:spPr>
          <a:xfrm>
            <a:off x="7148294" y="4711738"/>
            <a:ext cx="4591050" cy="752475"/>
          </a:xfrm>
          <a:prstGeom prst="rect">
            <a:avLst/>
          </a:prstGeom>
        </p:spPr>
      </p:pic>
    </p:spTree>
    <p:extLst>
      <p:ext uri="{BB962C8B-B14F-4D97-AF65-F5344CB8AC3E}">
        <p14:creationId xmlns:p14="http://schemas.microsoft.com/office/powerpoint/2010/main" val="1562015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276043" y="1301065"/>
            <a:ext cx="11579983" cy="530193"/>
          </a:xfrm>
          <a:prstGeom prst="rect">
            <a:avLst/>
          </a:prstGeom>
        </p:spPr>
        <p:txBody>
          <a:bodyPr anchor="b"/>
          <a:lstStyle>
            <a:lvl1pPr marL="0" indent="0" algn="l" defTabSz="914400" rtl="0" eaLnBrk="1" latinLnBrk="0" hangingPunct="1">
              <a:lnSpc>
                <a:spcPct val="90000"/>
              </a:lnSpc>
              <a:spcBef>
                <a:spcPts val="1000"/>
              </a:spcBef>
              <a:buFont typeface="Arial"/>
              <a:buNone/>
              <a:defRPr sz="2400" b="1" i="0" kern="1200">
                <a:solidFill>
                  <a:schemeClr val="accent1"/>
                </a:solidFill>
                <a:latin typeface="Raleway" charset="0"/>
                <a:ea typeface="Raleway" charset="0"/>
                <a:cs typeface="Raleway" charset="0"/>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algn="ctr">
              <a:lnSpc>
                <a:spcPct val="100000"/>
              </a:lnSpc>
              <a:spcBef>
                <a:spcPts val="0"/>
              </a:spcBef>
            </a:pPr>
            <a:r>
              <a:rPr lang="en-US" dirty="0"/>
              <a:t>California STDs </a:t>
            </a:r>
          </a:p>
          <a:p>
            <a:pPr algn="ctr">
              <a:lnSpc>
                <a:spcPct val="100000"/>
              </a:lnSpc>
              <a:spcBef>
                <a:spcPts val="0"/>
              </a:spcBef>
            </a:pPr>
            <a:r>
              <a:rPr lang="en-US" dirty="0"/>
              <a:t>2013 - 2017</a:t>
            </a:r>
          </a:p>
        </p:txBody>
      </p:sp>
      <p:graphicFrame>
        <p:nvGraphicFramePr>
          <p:cNvPr id="4" name="Chart 3"/>
          <p:cNvGraphicFramePr/>
          <p:nvPr>
            <p:extLst>
              <p:ext uri="{D42A27DB-BD31-4B8C-83A1-F6EECF244321}">
                <p14:modId xmlns:p14="http://schemas.microsoft.com/office/powerpoint/2010/main" val="3347234474"/>
              </p:ext>
            </p:extLst>
          </p:nvPr>
        </p:nvGraphicFramePr>
        <p:xfrm>
          <a:off x="2428988" y="1731067"/>
          <a:ext cx="6496803" cy="4222923"/>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Placeholder 11">
            <a:extLst>
              <a:ext uri="{FF2B5EF4-FFF2-40B4-BE49-F238E27FC236}">
                <a16:creationId xmlns:a16="http://schemas.microsoft.com/office/drawing/2014/main" id="{8E362CF6-9963-F64C-8435-2CA96B23CD47}"/>
              </a:ext>
            </a:extLst>
          </p:cNvPr>
          <p:cNvSpPr txBox="1">
            <a:spLocks/>
          </p:cNvSpPr>
          <p:nvPr/>
        </p:nvSpPr>
        <p:spPr>
          <a:xfrm>
            <a:off x="167080" y="85844"/>
            <a:ext cx="9683501" cy="681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chemeClr val="bg1"/>
                </a:solidFill>
                <a:latin typeface="Raleway" charset="0"/>
                <a:ea typeface="Raleway" charset="0"/>
                <a:cs typeface="Raleway" charset="0"/>
              </a:defRPr>
            </a:lvl1pPr>
          </a:lstStyle>
          <a:p>
            <a:r>
              <a:rPr lang="en-US" sz="3000" dirty="0"/>
              <a:t>Number of Reported Cases of STDs in California</a:t>
            </a:r>
          </a:p>
        </p:txBody>
      </p:sp>
      <p:sp>
        <p:nvSpPr>
          <p:cNvPr id="12" name="Content Placeholder 3"/>
          <p:cNvSpPr txBox="1">
            <a:spLocks/>
          </p:cNvSpPr>
          <p:nvPr/>
        </p:nvSpPr>
        <p:spPr>
          <a:xfrm>
            <a:off x="8045811" y="1978750"/>
            <a:ext cx="1441089" cy="57951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800" b="1" dirty="0">
                <a:solidFill>
                  <a:srgbClr val="FF0000"/>
                </a:solidFill>
              </a:rPr>
              <a:t>45% increase</a:t>
            </a:r>
          </a:p>
        </p:txBody>
      </p:sp>
      <p:cxnSp>
        <p:nvCxnSpPr>
          <p:cNvPr id="14" name="Straight Arrow Connector 13"/>
          <p:cNvCxnSpPr/>
          <p:nvPr/>
        </p:nvCxnSpPr>
        <p:spPr>
          <a:xfrm flipV="1">
            <a:off x="3812220" y="2195770"/>
            <a:ext cx="4147216" cy="1104582"/>
          </a:xfrm>
          <a:prstGeom prst="straightConnector1">
            <a:avLst/>
          </a:prstGeom>
          <a:ln w="28575">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01911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p:cNvPr>
          <p:cNvPicPr>
            <a:picLocks noChangeAspect="1"/>
          </p:cNvPicPr>
          <p:nvPr/>
        </p:nvPicPr>
        <p:blipFill rotWithShape="1">
          <a:blip r:embed="rId3"/>
          <a:srcRect l="26335" t="32807" r="49028" b="15088"/>
          <a:stretch/>
        </p:blipFill>
        <p:spPr>
          <a:xfrm>
            <a:off x="7266621" y="265679"/>
            <a:ext cx="3913213" cy="4655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itle Placeholder 11">
            <a:extLst>
              <a:ext uri="{FF2B5EF4-FFF2-40B4-BE49-F238E27FC236}">
                <a16:creationId xmlns:a16="http://schemas.microsoft.com/office/drawing/2014/main" id="{65C0ACFF-1B46-BC40-97BB-E867B1BBF552}"/>
              </a:ext>
            </a:extLst>
          </p:cNvPr>
          <p:cNvSpPr txBox="1">
            <a:spLocks/>
          </p:cNvSpPr>
          <p:nvPr/>
        </p:nvSpPr>
        <p:spPr>
          <a:xfrm>
            <a:off x="167081" y="85844"/>
            <a:ext cx="6686206" cy="681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chemeClr val="bg1"/>
                </a:solidFill>
                <a:latin typeface="Raleway" charset="0"/>
                <a:ea typeface="Raleway" charset="0"/>
                <a:cs typeface="Raleway" charset="0"/>
              </a:defRPr>
            </a:lvl1pPr>
          </a:lstStyle>
          <a:p>
            <a:r>
              <a:rPr lang="en-US" sz="3000" dirty="0"/>
              <a:t>Congenital Syphilis on the Rise </a:t>
            </a:r>
          </a:p>
        </p:txBody>
      </p:sp>
      <p:sp>
        <p:nvSpPr>
          <p:cNvPr id="10" name="Content Placeholder 3"/>
          <p:cNvSpPr txBox="1">
            <a:spLocks/>
          </p:cNvSpPr>
          <p:nvPr/>
        </p:nvSpPr>
        <p:spPr>
          <a:xfrm>
            <a:off x="559525" y="1085979"/>
            <a:ext cx="5746384" cy="148469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dirty="0"/>
              <a:t>The number of infants born with</a:t>
            </a:r>
          </a:p>
          <a:p>
            <a:pPr marL="0" indent="0" algn="ctr">
              <a:lnSpc>
                <a:spcPct val="100000"/>
              </a:lnSpc>
              <a:spcBef>
                <a:spcPts val="0"/>
              </a:spcBef>
              <a:buNone/>
            </a:pPr>
            <a:r>
              <a:rPr lang="en-US" b="1" dirty="0"/>
              <a:t> </a:t>
            </a:r>
            <a:r>
              <a:rPr lang="en-US" b="1" dirty="0">
                <a:solidFill>
                  <a:srgbClr val="FF0000"/>
                </a:solidFill>
              </a:rPr>
              <a:t>congenital syphilis </a:t>
            </a:r>
          </a:p>
          <a:p>
            <a:pPr marL="0" indent="0" algn="ctr">
              <a:lnSpc>
                <a:spcPct val="100000"/>
              </a:lnSpc>
              <a:spcBef>
                <a:spcPts val="0"/>
              </a:spcBef>
              <a:buNone/>
            </a:pPr>
            <a:r>
              <a:rPr lang="en-US" dirty="0"/>
              <a:t>increased for the </a:t>
            </a:r>
            <a:r>
              <a:rPr lang="en-US" b="1" dirty="0">
                <a:solidFill>
                  <a:srgbClr val="FF0000"/>
                </a:solidFill>
              </a:rPr>
              <a:t>5</a:t>
            </a:r>
            <a:r>
              <a:rPr lang="en-US" b="1" baseline="30000" dirty="0">
                <a:solidFill>
                  <a:srgbClr val="FF0000"/>
                </a:solidFill>
              </a:rPr>
              <a:t>th</a:t>
            </a:r>
            <a:r>
              <a:rPr lang="en-US" b="1" dirty="0">
                <a:solidFill>
                  <a:srgbClr val="FF0000"/>
                </a:solidFill>
              </a:rPr>
              <a:t> year </a:t>
            </a:r>
            <a:r>
              <a:rPr lang="en-US" dirty="0"/>
              <a:t>in a row.</a:t>
            </a:r>
          </a:p>
        </p:txBody>
      </p:sp>
      <p:sp>
        <p:nvSpPr>
          <p:cNvPr id="11" name="Content Placeholder 3"/>
          <p:cNvSpPr txBox="1">
            <a:spLocks/>
          </p:cNvSpPr>
          <p:nvPr/>
        </p:nvSpPr>
        <p:spPr>
          <a:xfrm>
            <a:off x="636992" y="4144871"/>
            <a:ext cx="5746384" cy="148469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dirty="0"/>
              <a:t>71 of those infants were stillbirths, with </a:t>
            </a:r>
            <a:r>
              <a:rPr lang="en-US" b="1" dirty="0">
                <a:solidFill>
                  <a:srgbClr val="FF0000"/>
                </a:solidFill>
              </a:rPr>
              <a:t>30 stillbirths in 2017</a:t>
            </a:r>
            <a:r>
              <a:rPr lang="en-US" dirty="0"/>
              <a:t> alone.</a:t>
            </a: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artisticPhotocopy/>
                    </a14:imgEffect>
                  </a14:imgLayer>
                </a14:imgProps>
              </a:ext>
            </a:extLst>
          </a:blip>
          <a:stretch>
            <a:fillRect/>
          </a:stretch>
        </p:blipFill>
        <p:spPr>
          <a:xfrm>
            <a:off x="2614675" y="2575736"/>
            <a:ext cx="1569136" cy="1569136"/>
          </a:xfrm>
          <a:prstGeom prst="rect">
            <a:avLst/>
          </a:prstGeom>
        </p:spPr>
      </p:pic>
    </p:spTree>
    <p:extLst>
      <p:ext uri="{BB962C8B-B14F-4D97-AF65-F5344CB8AC3E}">
        <p14:creationId xmlns:p14="http://schemas.microsoft.com/office/powerpoint/2010/main" val="1214770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6372043" y="913790"/>
            <a:ext cx="5157787" cy="823912"/>
          </a:xfrm>
          <a:prstGeom prst="rect">
            <a:avLst/>
          </a:prstGeom>
        </p:spPr>
        <p:txBody>
          <a:bodyPr anchor="b"/>
          <a:lstStyle>
            <a:lvl1pPr marL="0" indent="0" algn="l" defTabSz="914400" rtl="0" eaLnBrk="1" latinLnBrk="0" hangingPunct="1">
              <a:lnSpc>
                <a:spcPct val="90000"/>
              </a:lnSpc>
              <a:spcBef>
                <a:spcPts val="1000"/>
              </a:spcBef>
              <a:buFont typeface="Arial"/>
              <a:buNone/>
              <a:defRPr sz="2400" b="1" i="0" kern="1200">
                <a:solidFill>
                  <a:schemeClr val="accent1"/>
                </a:solidFill>
                <a:latin typeface="Raleway" charset="0"/>
                <a:ea typeface="Raleway" charset="0"/>
                <a:cs typeface="Raleway" charset="0"/>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r>
              <a:rPr lang="en-US" sz="3000" dirty="0"/>
              <a:t>Challenges</a:t>
            </a:r>
          </a:p>
        </p:txBody>
      </p:sp>
      <p:sp>
        <p:nvSpPr>
          <p:cNvPr id="7" name="Content Placeholder 3"/>
          <p:cNvSpPr txBox="1">
            <a:spLocks/>
          </p:cNvSpPr>
          <p:nvPr/>
        </p:nvSpPr>
        <p:spPr>
          <a:xfrm>
            <a:off x="217104" y="1884609"/>
            <a:ext cx="5949668" cy="402883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Adequately treated</a:t>
            </a:r>
          </a:p>
          <a:p>
            <a:endParaRPr lang="en-US" dirty="0"/>
          </a:p>
          <a:p>
            <a:r>
              <a:rPr lang="en-US" dirty="0"/>
              <a:t>Sexual partners are tested and treated </a:t>
            </a:r>
          </a:p>
          <a:p>
            <a:endParaRPr lang="en-US" dirty="0"/>
          </a:p>
          <a:p>
            <a:r>
              <a:rPr lang="en-US" dirty="0"/>
              <a:t>Train and support healthcare providers </a:t>
            </a:r>
          </a:p>
        </p:txBody>
      </p:sp>
      <p:sp>
        <p:nvSpPr>
          <p:cNvPr id="8" name="Content Placeholder 3"/>
          <p:cNvSpPr txBox="1">
            <a:spLocks/>
          </p:cNvSpPr>
          <p:nvPr/>
        </p:nvSpPr>
        <p:spPr>
          <a:xfrm>
            <a:off x="6438154" y="1884609"/>
            <a:ext cx="5523690" cy="402883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People experiencing homelessness </a:t>
            </a:r>
          </a:p>
          <a:p>
            <a:endParaRPr lang="en-US" dirty="0"/>
          </a:p>
          <a:p>
            <a:r>
              <a:rPr lang="en-US" dirty="0"/>
              <a:t>Substance use </a:t>
            </a:r>
          </a:p>
          <a:p>
            <a:pPr marL="0" indent="0">
              <a:buNone/>
            </a:pPr>
            <a:endParaRPr lang="en-US" dirty="0"/>
          </a:p>
          <a:p>
            <a:r>
              <a:rPr lang="en-US" dirty="0"/>
              <a:t>Mental health</a:t>
            </a:r>
          </a:p>
        </p:txBody>
      </p:sp>
      <p:cxnSp>
        <p:nvCxnSpPr>
          <p:cNvPr id="10" name="Straight Connector 9"/>
          <p:cNvCxnSpPr/>
          <p:nvPr/>
        </p:nvCxnSpPr>
        <p:spPr>
          <a:xfrm>
            <a:off x="6250122" y="1301066"/>
            <a:ext cx="0" cy="425244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Text Placeholder 2"/>
          <p:cNvSpPr txBox="1">
            <a:spLocks/>
          </p:cNvSpPr>
          <p:nvPr/>
        </p:nvSpPr>
        <p:spPr>
          <a:xfrm>
            <a:off x="142460" y="918931"/>
            <a:ext cx="5364479" cy="823912"/>
          </a:xfrm>
          <a:prstGeom prst="rect">
            <a:avLst/>
          </a:prstGeom>
        </p:spPr>
        <p:txBody>
          <a:bodyPr anchor="b"/>
          <a:lstStyle>
            <a:lvl1pPr marL="0" indent="0" algn="l" defTabSz="914400" rtl="0" eaLnBrk="1" latinLnBrk="0" hangingPunct="1">
              <a:lnSpc>
                <a:spcPct val="90000"/>
              </a:lnSpc>
              <a:spcBef>
                <a:spcPts val="1000"/>
              </a:spcBef>
              <a:buFont typeface="Arial"/>
              <a:buNone/>
              <a:defRPr sz="2400" b="1" i="0" kern="1200">
                <a:solidFill>
                  <a:schemeClr val="accent1"/>
                </a:solidFill>
                <a:latin typeface="Raleway" charset="0"/>
                <a:ea typeface="Raleway" charset="0"/>
                <a:cs typeface="Raleway" charset="0"/>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r>
              <a:rPr lang="en-US" sz="3000" dirty="0"/>
              <a:t>Roles</a:t>
            </a:r>
          </a:p>
        </p:txBody>
      </p:sp>
      <p:sp>
        <p:nvSpPr>
          <p:cNvPr id="12" name="Title Placeholder 11">
            <a:extLst/>
          </p:cNvPr>
          <p:cNvSpPr txBox="1">
            <a:spLocks/>
          </p:cNvSpPr>
          <p:nvPr/>
        </p:nvSpPr>
        <p:spPr>
          <a:xfrm>
            <a:off x="167080" y="85844"/>
            <a:ext cx="10055911" cy="6810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b="1" i="0" kern="1200">
                <a:solidFill>
                  <a:schemeClr val="bg1"/>
                </a:solidFill>
                <a:latin typeface="Raleway" charset="0"/>
                <a:ea typeface="Raleway" charset="0"/>
                <a:cs typeface="Raleway" charset="0"/>
              </a:defRPr>
            </a:lvl1pPr>
          </a:lstStyle>
          <a:p>
            <a:r>
              <a:rPr lang="en-US" sz="3000" dirty="0"/>
              <a:t>Health Jurisdiction Roles and Challenges</a:t>
            </a:r>
          </a:p>
        </p:txBody>
      </p:sp>
    </p:spTree>
    <p:extLst>
      <p:ext uri="{BB962C8B-B14F-4D97-AF65-F5344CB8AC3E}">
        <p14:creationId xmlns:p14="http://schemas.microsoft.com/office/powerpoint/2010/main" val="1233805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1526431" y="5223733"/>
            <a:ext cx="8471139" cy="51758"/>
          </a:xfrm>
          <a:prstGeom prst="line">
            <a:avLst/>
          </a:prstGeom>
        </p:spPr>
        <p:style>
          <a:lnRef idx="1">
            <a:schemeClr val="dk1"/>
          </a:lnRef>
          <a:fillRef idx="0">
            <a:schemeClr val="dk1"/>
          </a:fillRef>
          <a:effectRef idx="0">
            <a:schemeClr val="dk1"/>
          </a:effectRef>
          <a:fontRef idx="minor">
            <a:schemeClr val="tx1"/>
          </a:fontRef>
        </p:style>
      </p:cxnSp>
      <p:sp>
        <p:nvSpPr>
          <p:cNvPr id="2" name="Title Placeholder 11"/>
          <p:cNvSpPr txBox="1">
            <a:spLocks/>
          </p:cNvSpPr>
          <p:nvPr/>
        </p:nvSpPr>
        <p:spPr>
          <a:xfrm>
            <a:off x="167081" y="85844"/>
            <a:ext cx="6686206" cy="681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chemeClr val="bg1"/>
                </a:solidFill>
                <a:latin typeface="Raleway" charset="0"/>
                <a:ea typeface="Raleway" charset="0"/>
                <a:cs typeface="Raleway" charset="0"/>
              </a:defRPr>
            </a:lvl1pPr>
          </a:lstStyle>
          <a:p>
            <a:endParaRPr lang="en-US" sz="3000" dirty="0"/>
          </a:p>
        </p:txBody>
      </p:sp>
      <p:cxnSp>
        <p:nvCxnSpPr>
          <p:cNvPr id="10" name="Straight Connector 9"/>
          <p:cNvCxnSpPr/>
          <p:nvPr/>
        </p:nvCxnSpPr>
        <p:spPr>
          <a:xfrm>
            <a:off x="1263326" y="1083195"/>
            <a:ext cx="17253" cy="4696503"/>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flipH="1">
            <a:off x="1271952" y="5750940"/>
            <a:ext cx="8980099"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1958924" y="5191357"/>
            <a:ext cx="3116924" cy="584775"/>
          </a:xfrm>
          <a:prstGeom prst="rect">
            <a:avLst/>
          </a:prstGeom>
          <a:noFill/>
        </p:spPr>
        <p:txBody>
          <a:bodyPr wrap="square" rtlCol="0">
            <a:spAutoFit/>
          </a:bodyPr>
          <a:lstStyle/>
          <a:p>
            <a:pPr algn="ctr"/>
            <a:r>
              <a:rPr lang="en-US" sz="3200" b="1" dirty="0"/>
              <a:t>Funding</a:t>
            </a:r>
          </a:p>
        </p:txBody>
      </p:sp>
      <p:cxnSp>
        <p:nvCxnSpPr>
          <p:cNvPr id="21" name="Straight Connector 20"/>
          <p:cNvCxnSpPr/>
          <p:nvPr/>
        </p:nvCxnSpPr>
        <p:spPr>
          <a:xfrm>
            <a:off x="1522113" y="4485795"/>
            <a:ext cx="8471139" cy="51758"/>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1539372" y="1993964"/>
            <a:ext cx="8471139" cy="51758"/>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1539372" y="2567319"/>
            <a:ext cx="8471139" cy="51758"/>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3790099" y="3242577"/>
            <a:ext cx="3951665" cy="37016"/>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1539372" y="3229637"/>
            <a:ext cx="1311215" cy="1294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1539372" y="3857056"/>
            <a:ext cx="1311215" cy="12940"/>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8618016" y="3279593"/>
            <a:ext cx="1379554" cy="5336"/>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3873487" y="3883205"/>
            <a:ext cx="3951665" cy="37016"/>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8634846" y="3899735"/>
            <a:ext cx="1379554" cy="5336"/>
          </a:xfrm>
          <a:prstGeom prst="line">
            <a:avLst/>
          </a:prstGeom>
        </p:spPr>
        <p:style>
          <a:lnRef idx="1">
            <a:schemeClr val="dk1"/>
          </a:lnRef>
          <a:fillRef idx="0">
            <a:schemeClr val="dk1"/>
          </a:fillRef>
          <a:effectRef idx="0">
            <a:schemeClr val="dk1"/>
          </a:effectRef>
          <a:fontRef idx="minor">
            <a:schemeClr val="tx1"/>
          </a:fontRef>
        </p:style>
      </p:cxnSp>
      <p:pic>
        <p:nvPicPr>
          <p:cNvPr id="43" name="Picture 42"/>
          <p:cNvPicPr>
            <a:picLocks noChangeAspect="1"/>
          </p:cNvPicPr>
          <p:nvPr/>
        </p:nvPicPr>
        <p:blipFill>
          <a:blip r:embed="rId3"/>
          <a:stretch>
            <a:fillRect/>
          </a:stretch>
        </p:blipFill>
        <p:spPr>
          <a:xfrm>
            <a:off x="1750592" y="1804609"/>
            <a:ext cx="3448121" cy="3448121"/>
          </a:xfrm>
          <a:prstGeom prst="rect">
            <a:avLst/>
          </a:prstGeom>
        </p:spPr>
      </p:pic>
      <p:pic>
        <p:nvPicPr>
          <p:cNvPr id="35" name="Picture 34"/>
          <p:cNvPicPr>
            <a:picLocks noChangeAspect="1"/>
          </p:cNvPicPr>
          <p:nvPr/>
        </p:nvPicPr>
        <p:blipFill>
          <a:blip r:embed="rId4"/>
          <a:stretch>
            <a:fillRect/>
          </a:stretch>
        </p:blipFill>
        <p:spPr>
          <a:xfrm rot="10800000">
            <a:off x="6367107" y="1698558"/>
            <a:ext cx="3863120" cy="3863120"/>
          </a:xfrm>
          <a:prstGeom prst="rect">
            <a:avLst/>
          </a:prstGeom>
        </p:spPr>
      </p:pic>
      <p:sp>
        <p:nvSpPr>
          <p:cNvPr id="44" name="Title Placeholder 11">
            <a:extLst/>
          </p:cNvPr>
          <p:cNvSpPr txBox="1">
            <a:spLocks/>
          </p:cNvSpPr>
          <p:nvPr/>
        </p:nvSpPr>
        <p:spPr>
          <a:xfrm>
            <a:off x="319481" y="76876"/>
            <a:ext cx="6686206" cy="681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chemeClr val="bg1"/>
                </a:solidFill>
                <a:latin typeface="Raleway" charset="0"/>
                <a:ea typeface="Raleway" charset="0"/>
                <a:cs typeface="Raleway" charset="0"/>
              </a:defRPr>
            </a:lvl1pPr>
          </a:lstStyle>
          <a:p>
            <a:r>
              <a:rPr lang="en-US" sz="3000" dirty="0"/>
              <a:t>STDs vs Funding</a:t>
            </a:r>
          </a:p>
        </p:txBody>
      </p:sp>
      <p:sp>
        <p:nvSpPr>
          <p:cNvPr id="45" name="Rectangle 44"/>
          <p:cNvSpPr/>
          <p:nvPr/>
        </p:nvSpPr>
        <p:spPr>
          <a:xfrm>
            <a:off x="7735656" y="2651778"/>
            <a:ext cx="1029008" cy="204622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5"/>
          <a:stretch>
            <a:fillRect/>
          </a:stretch>
        </p:blipFill>
        <p:spPr>
          <a:xfrm>
            <a:off x="7434331" y="2668873"/>
            <a:ext cx="1719592" cy="1719592"/>
          </a:xfrm>
          <a:prstGeom prst="rect">
            <a:avLst/>
          </a:prstGeom>
        </p:spPr>
      </p:pic>
      <p:sp>
        <p:nvSpPr>
          <p:cNvPr id="48" name="TextBox 47"/>
          <p:cNvSpPr txBox="1"/>
          <p:nvPr/>
        </p:nvSpPr>
        <p:spPr>
          <a:xfrm>
            <a:off x="6722709" y="1219835"/>
            <a:ext cx="3151916" cy="584775"/>
          </a:xfrm>
          <a:prstGeom prst="rect">
            <a:avLst/>
          </a:prstGeom>
          <a:noFill/>
        </p:spPr>
        <p:txBody>
          <a:bodyPr wrap="square" rtlCol="0">
            <a:spAutoFit/>
          </a:bodyPr>
          <a:lstStyle/>
          <a:p>
            <a:pPr algn="ctr"/>
            <a:r>
              <a:rPr lang="en-US" sz="3200" b="1" dirty="0"/>
              <a:t>STDs </a:t>
            </a:r>
          </a:p>
        </p:txBody>
      </p:sp>
    </p:spTree>
    <p:extLst>
      <p:ext uri="{BB962C8B-B14F-4D97-AF65-F5344CB8AC3E}">
        <p14:creationId xmlns:p14="http://schemas.microsoft.com/office/powerpoint/2010/main" val="979214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45008" y="757915"/>
            <a:ext cx="12637008" cy="5473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Placeholder 11">
            <a:extLst/>
          </p:cNvPr>
          <p:cNvSpPr txBox="1">
            <a:spLocks/>
          </p:cNvSpPr>
          <p:nvPr/>
        </p:nvSpPr>
        <p:spPr>
          <a:xfrm>
            <a:off x="319481" y="76876"/>
            <a:ext cx="6686206" cy="68103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1800" b="1" i="0" kern="1200">
                <a:solidFill>
                  <a:schemeClr val="bg1"/>
                </a:solidFill>
                <a:latin typeface="Raleway" charset="0"/>
                <a:ea typeface="Raleway" charset="0"/>
                <a:cs typeface="Raleway" charset="0"/>
              </a:defRPr>
            </a:lvl1pPr>
          </a:lstStyle>
          <a:p>
            <a:r>
              <a:rPr lang="en-US" sz="3000" dirty="0"/>
              <a:t>Increase of total early syphilis over time</a:t>
            </a:r>
          </a:p>
        </p:txBody>
      </p:sp>
      <p:pic>
        <p:nvPicPr>
          <p:cNvPr id="22" name="Picture 21"/>
          <p:cNvPicPr>
            <a:picLocks noChangeAspect="1"/>
          </p:cNvPicPr>
          <p:nvPr/>
        </p:nvPicPr>
        <p:blipFill>
          <a:blip r:embed="rId3"/>
          <a:stretch>
            <a:fillRect/>
          </a:stretch>
        </p:blipFill>
        <p:spPr>
          <a:xfrm>
            <a:off x="1021079" y="757915"/>
            <a:ext cx="9731373" cy="5473898"/>
          </a:xfrm>
          <a:prstGeom prst="rect">
            <a:avLst/>
          </a:prstGeom>
        </p:spPr>
      </p:pic>
      <p:pic>
        <p:nvPicPr>
          <p:cNvPr id="2" name="Picture 1"/>
          <p:cNvPicPr>
            <a:picLocks noChangeAspect="1"/>
          </p:cNvPicPr>
          <p:nvPr/>
        </p:nvPicPr>
        <p:blipFill>
          <a:blip r:embed="rId4"/>
          <a:stretch>
            <a:fillRect/>
          </a:stretch>
        </p:blipFill>
        <p:spPr>
          <a:xfrm>
            <a:off x="8302545" y="4013728"/>
            <a:ext cx="2449907" cy="1970295"/>
          </a:xfrm>
          <a:prstGeom prst="rect">
            <a:avLst/>
          </a:prstGeom>
        </p:spPr>
      </p:pic>
    </p:spTree>
    <p:extLst>
      <p:ext uri="{BB962C8B-B14F-4D97-AF65-F5344CB8AC3E}">
        <p14:creationId xmlns:p14="http://schemas.microsoft.com/office/powerpoint/2010/main" val="1233805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40066"/>
            <a:ext cx="12192000" cy="375396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p>
        </p:txBody>
      </p:sp>
      <p:sp>
        <p:nvSpPr>
          <p:cNvPr id="8" name="Text Placeholder 2"/>
          <p:cNvSpPr txBox="1">
            <a:spLocks/>
          </p:cNvSpPr>
          <p:nvPr/>
        </p:nvSpPr>
        <p:spPr>
          <a:xfrm>
            <a:off x="130987" y="1323368"/>
            <a:ext cx="5564646" cy="2812629"/>
          </a:xfrm>
          <a:prstGeom prst="rect">
            <a:avLst/>
          </a:prstGeom>
        </p:spPr>
        <p:txBody>
          <a:bodyPr anchor="ctr"/>
          <a:lstStyle>
            <a:lvl1pPr marL="0" indent="0" algn="l" defTabSz="914400" rtl="0" eaLnBrk="1" latinLnBrk="0" hangingPunct="1">
              <a:lnSpc>
                <a:spcPct val="90000"/>
              </a:lnSpc>
              <a:spcBef>
                <a:spcPts val="1000"/>
              </a:spcBef>
              <a:buFont typeface="Arial"/>
              <a:buNone/>
              <a:defRPr sz="2400" b="1" i="0" kern="1200">
                <a:solidFill>
                  <a:schemeClr val="accent1"/>
                </a:solidFill>
                <a:latin typeface="Raleway" charset="0"/>
                <a:ea typeface="Raleway" charset="0"/>
                <a:cs typeface="Raleway" charset="0"/>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algn="ctr"/>
            <a:r>
              <a:rPr lang="en-US" sz="3600" dirty="0"/>
              <a:t>Thank you</a:t>
            </a:r>
          </a:p>
        </p:txBody>
      </p:sp>
      <p:cxnSp>
        <p:nvCxnSpPr>
          <p:cNvPr id="9" name="Straight Connector 8"/>
          <p:cNvCxnSpPr/>
          <p:nvPr/>
        </p:nvCxnSpPr>
        <p:spPr>
          <a:xfrm>
            <a:off x="6119495" y="1323368"/>
            <a:ext cx="0" cy="353856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6503224" y="1323368"/>
            <a:ext cx="5347998" cy="3538563"/>
          </a:xfrm>
          <a:prstGeom prst="rect">
            <a:avLst/>
          </a:prstGeom>
        </p:spPr>
        <p:txBody>
          <a:bodyPr anchor="ctr"/>
          <a:lst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a:lstStyle>
          <a:p>
            <a:pPr>
              <a:lnSpc>
                <a:spcPct val="150000"/>
              </a:lnSpc>
            </a:pPr>
            <a:r>
              <a:rPr lang="en-US" b="1" dirty="0">
                <a:latin typeface="Raleway" charset="0"/>
                <a:ea typeface="Raleway" charset="0"/>
                <a:cs typeface="Raleway" charset="0"/>
              </a:rPr>
              <a:t>Anissa Davis, MD, MPH</a:t>
            </a:r>
          </a:p>
          <a:p>
            <a:pPr>
              <a:lnSpc>
                <a:spcPct val="150000"/>
              </a:lnSpc>
            </a:pPr>
            <a:r>
              <a:rPr lang="en-US" b="1" dirty="0">
                <a:latin typeface="Raleway" charset="0"/>
                <a:ea typeface="Raleway" charset="0"/>
                <a:cs typeface="Raleway" charset="0"/>
              </a:rPr>
              <a:t>Long Beach City Health Officer</a:t>
            </a:r>
          </a:p>
          <a:p>
            <a:pPr>
              <a:lnSpc>
                <a:spcPct val="150000"/>
              </a:lnSpc>
            </a:pPr>
            <a:r>
              <a:rPr lang="en-US" b="1" dirty="0">
                <a:latin typeface="Raleway" charset="0"/>
                <a:ea typeface="Raleway" charset="0"/>
                <a:cs typeface="Raleway" charset="0"/>
              </a:rPr>
              <a:t>anissa.davis@longbeach.gov </a:t>
            </a:r>
          </a:p>
          <a:p>
            <a:pPr>
              <a:lnSpc>
                <a:spcPct val="150000"/>
              </a:lnSpc>
            </a:pPr>
            <a:r>
              <a:rPr lang="en-US" b="1" dirty="0">
                <a:latin typeface="Raleway" charset="0"/>
                <a:ea typeface="Raleway" charset="0"/>
                <a:cs typeface="Raleway" charset="0"/>
              </a:rPr>
              <a:t>562.570.4047</a:t>
            </a:r>
          </a:p>
          <a:p>
            <a:endParaRPr lang="en-US" b="1" dirty="0">
              <a:latin typeface="Raleway" charset="0"/>
              <a:ea typeface="Raleway" charset="0"/>
              <a:cs typeface="Raleway" charset="0"/>
            </a:endParaRPr>
          </a:p>
        </p:txBody>
      </p:sp>
      <p:pic>
        <p:nvPicPr>
          <p:cNvPr id="3" name="Picture 2"/>
          <p:cNvPicPr>
            <a:picLocks noChangeAspect="1"/>
          </p:cNvPicPr>
          <p:nvPr/>
        </p:nvPicPr>
        <p:blipFill>
          <a:blip r:embed="rId3"/>
          <a:stretch>
            <a:fillRect/>
          </a:stretch>
        </p:blipFill>
        <p:spPr>
          <a:xfrm>
            <a:off x="669530" y="3615700"/>
            <a:ext cx="4591050" cy="752475"/>
          </a:xfrm>
          <a:prstGeom prst="rect">
            <a:avLst/>
          </a:prstGeom>
        </p:spPr>
      </p:pic>
    </p:spTree>
    <p:extLst>
      <p:ext uri="{BB962C8B-B14F-4D97-AF65-F5344CB8AC3E}">
        <p14:creationId xmlns:p14="http://schemas.microsoft.com/office/powerpoint/2010/main" val="896988182"/>
      </p:ext>
    </p:extLst>
  </p:cSld>
  <p:clrMapOvr>
    <a:masterClrMapping/>
  </p:clrMapOvr>
</p:sld>
</file>

<file path=ppt/theme/theme1.xml><?xml version="1.0" encoding="utf-8"?>
<a:theme xmlns:a="http://schemas.openxmlformats.org/drawingml/2006/main" name="Office Theme">
  <a:themeElements>
    <a:clrScheme name="City of Long Beach Colors">
      <a:dk1>
        <a:srgbClr val="000000"/>
      </a:dk1>
      <a:lt1>
        <a:srgbClr val="FFFFFF"/>
      </a:lt1>
      <a:dk2>
        <a:srgbClr val="44546A"/>
      </a:dk2>
      <a:lt2>
        <a:srgbClr val="E7E6E6"/>
      </a:lt2>
      <a:accent1>
        <a:srgbClr val="126194"/>
      </a:accent1>
      <a:accent2>
        <a:srgbClr val="00C4E0"/>
      </a:accent2>
      <a:accent3>
        <a:srgbClr val="02ADED"/>
      </a:accent3>
      <a:accent4>
        <a:srgbClr val="626365"/>
      </a:accent4>
      <a:accent5>
        <a:srgbClr val="939598"/>
      </a:accent5>
      <a:accent6>
        <a:srgbClr val="0083B5"/>
      </a:accent6>
      <a:hlink>
        <a:srgbClr val="09324C"/>
      </a:hlink>
      <a:folHlink>
        <a:srgbClr val="FF675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TotalTime>
  <Words>533</Words>
  <Application>Microsoft Office PowerPoint</Application>
  <PresentationFormat>Widescreen</PresentationFormat>
  <Paragraphs>65</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Huynh</dc:creator>
  <cp:lastModifiedBy>Michelle Gibbons</cp:lastModifiedBy>
  <cp:revision>75</cp:revision>
  <cp:lastPrinted>2019-03-01T23:22:34Z</cp:lastPrinted>
  <dcterms:created xsi:type="dcterms:W3CDTF">2017-10-25T15:59:05Z</dcterms:created>
  <dcterms:modified xsi:type="dcterms:W3CDTF">2019-03-05T18:40:34Z</dcterms:modified>
</cp:coreProperties>
</file>