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0" r:id="rId2"/>
    <p:sldId id="284" r:id="rId3"/>
    <p:sldId id="286" r:id="rId4"/>
    <p:sldId id="290" r:id="rId5"/>
    <p:sldId id="288" r:id="rId6"/>
    <p:sldId id="289" r:id="rId7"/>
    <p:sldId id="295" r:id="rId8"/>
    <p:sldId id="293" r:id="rId9"/>
    <p:sldId id="296" r:id="rId10"/>
    <p:sldId id="297" r:id="rId11"/>
    <p:sldId id="287" r:id="rId12"/>
    <p:sldId id="291" r:id="rId13"/>
    <p:sldId id="298" r:id="rId14"/>
    <p:sldId id="292" r:id="rId15"/>
    <p:sldId id="285" r:id="rId16"/>
    <p:sldId id="299" r:id="rId17"/>
    <p:sldId id="300" r:id="rId18"/>
    <p:sldId id="30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B3"/>
    <a:srgbClr val="642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8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-96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4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70337-B716-483F-8182-54C8FA0F6A87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7432D-D338-4121-BE1C-A09F91353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82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D95D0-E774-4593-A7B4-FA088FBD093C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D4C30-1FFA-4F1A-99C5-1B9EB931E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8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4C30-1FFA-4F1A-99C5-1B9EB931EA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5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2DAD29-8CDE-48B3-9713-18F586A85F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3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2DAD29-8CDE-48B3-9713-18F586A85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9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2DAD29-8CDE-48B3-9713-18F586A85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0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9232" y="804672"/>
            <a:ext cx="5470398" cy="4572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4928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2DAD29-8CDE-48B3-9713-18F586A85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2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18104" y="841249"/>
            <a:ext cx="5623560" cy="1755647"/>
          </a:xfrm>
        </p:spPr>
        <p:txBody>
          <a:bodyPr anchor="b"/>
          <a:lstStyle>
            <a:lvl1pPr>
              <a:defRPr sz="6000" baseline="0">
                <a:solidFill>
                  <a:srgbClr val="642B5D"/>
                </a:solidFill>
              </a:defRPr>
            </a:lvl1pPr>
          </a:lstStyle>
          <a:p>
            <a:r>
              <a:rPr lang="en-US" dirty="0"/>
              <a:t>Replace this slide with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3824" y="2522920"/>
            <a:ext cx="56235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2DAD29-8CDE-48B3-9713-18F586A85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9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18104" y="1216153"/>
            <a:ext cx="5623560" cy="1755647"/>
          </a:xfrm>
        </p:spPr>
        <p:txBody>
          <a:bodyPr anchor="b"/>
          <a:lstStyle>
            <a:lvl1pPr>
              <a:defRPr sz="6000">
                <a:solidFill>
                  <a:srgbClr val="642B5D"/>
                </a:solidFill>
              </a:defRPr>
            </a:lvl1pPr>
          </a:lstStyle>
          <a:p>
            <a:r>
              <a:rPr lang="en-US" dirty="0"/>
              <a:t>HEADER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3824" y="3190432"/>
            <a:ext cx="5623560" cy="1500187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400" baseline="0">
                <a:solidFill>
                  <a:schemeClr val="tx1"/>
                </a:solidFill>
                <a:latin typeface="Baskerville" panose="02020502070401020303" pitchFamily="18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2pPr>
            <a:lvl3pPr marL="0" indent="0">
              <a:lnSpc>
                <a:spcPct val="120000"/>
              </a:lnSpc>
              <a:spcBef>
                <a:spcPts val="1200"/>
              </a:spcBef>
              <a:buNone/>
              <a:defRPr sz="1600" b="0">
                <a:solidFill>
                  <a:srgbClr val="008EB3"/>
                </a:solidFill>
                <a:latin typeface="DIN Condensed" panose="020B0606040000020204" pitchFamily="2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skerville MT Std" panose="02020603050405020304" pitchFamily="18" charset="0"/>
              </a:defRPr>
            </a:lvl1pPr>
          </a:lstStyle>
          <a:p>
            <a:fld id="{D42DAD29-8CDE-48B3-9713-18F586A85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2DAD29-8CDE-48B3-9713-18F586A85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0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2DAD29-8CDE-48B3-9713-18F586A85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8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2DAD29-8CDE-48B3-9713-18F586A85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8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2DAD29-8CDE-48B3-9713-18F586A85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2DAD29-8CDE-48B3-9713-18F586A85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7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4952" y="1143000"/>
            <a:ext cx="547039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8EB3"/>
                </a:solidFill>
              </a:defRPr>
            </a:lvl1pPr>
          </a:lstStyle>
          <a:p>
            <a:fld id="{D42DAD29-8CDE-48B3-9713-18F586A85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1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DIN Condensed" panose="020B06060400000202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rgbClr val="642B5D"/>
          </a:solidFill>
          <a:latin typeface="DIN Condensed" panose="020B06060400000202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Baskerville" panose="02020502070401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skerville" panose="02020502070401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skerville" panose="02020502070401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skerville" panose="02020502070401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4187" y="1435508"/>
            <a:ext cx="5953197" cy="17556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Senate Health Committee</a:t>
            </a:r>
            <a:br>
              <a:rPr lang="en-US" sz="4000" dirty="0"/>
            </a:br>
            <a:r>
              <a:rPr lang="en-US" sz="2200" dirty="0"/>
              <a:t>The Affordable Care Act in California: What’s at Stake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January 19, 2017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71184" y="3191155"/>
            <a:ext cx="6216200" cy="3755318"/>
          </a:xfrm>
        </p:spPr>
        <p:txBody>
          <a:bodyPr>
            <a:normAutofit/>
          </a:bodyPr>
          <a:lstStyle/>
          <a:p>
            <a:r>
              <a:rPr lang="en-US" sz="3200" dirty="0"/>
              <a:t>Deborah Kelch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i="0" dirty="0">
                <a:solidFill>
                  <a:srgbClr val="642B5D"/>
                </a:solidFill>
              </a:rPr>
              <a:t>Executive Director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i="0" dirty="0">
                <a:solidFill>
                  <a:srgbClr val="642B5D"/>
                </a:solidFill>
              </a:rPr>
              <a:t>Insure the Uninsured Project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5625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4952" y="533068"/>
            <a:ext cx="5470398" cy="457200"/>
          </a:xfrm>
        </p:spPr>
        <p:txBody>
          <a:bodyPr/>
          <a:lstStyle/>
          <a:p>
            <a:r>
              <a:rPr lang="en-US" dirty="0"/>
              <a:t>ACA in California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Dramatic Reduction in Number of Uninsured in CA</a:t>
            </a:r>
          </a:p>
          <a:p>
            <a:endParaRPr lang="en-US" dirty="0"/>
          </a:p>
          <a:p>
            <a:pPr lvl="1"/>
            <a:r>
              <a:rPr lang="en-US" dirty="0"/>
              <a:t>Pre-ACA (2013) – 6.5 - 7 million uninsured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With ACA (2015) – 3 - 3.5 million uninsured (8-9%)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 largest reduction in the uninsured of any state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Overall Medi-Cal enrollment increased dramatically; the ACA coverage expansion added 3.9 million beneficiaries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Covered California enrolled 1.4 million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D29-8CDE-48B3-9713-18F586A85F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3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4952" y="659817"/>
            <a:ext cx="5470398" cy="457200"/>
          </a:xfrm>
        </p:spPr>
        <p:txBody>
          <a:bodyPr/>
          <a:lstStyle/>
          <a:p>
            <a:r>
              <a:rPr lang="en-US" sz="4800" dirty="0"/>
              <a:t>Medi-Cal under ACA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/>
              <a:t>Post-ACA Medi-Cal Program</a:t>
            </a:r>
            <a:r>
              <a:rPr lang="en-US" sz="8000" dirty="0"/>
              <a:t/>
            </a:r>
            <a:br>
              <a:rPr lang="en-US" sz="8000" dirty="0"/>
            </a:br>
            <a:endParaRPr lang="en-US" sz="8000" dirty="0"/>
          </a:p>
          <a:p>
            <a:pPr lvl="1"/>
            <a:r>
              <a:rPr lang="en-US" sz="8000" dirty="0"/>
              <a:t>2017-18: Governor’s Budget projects 14.3 million Californians will be enrolled in Medi-Cal</a:t>
            </a:r>
            <a:br>
              <a:rPr lang="en-US" sz="8000" dirty="0"/>
            </a:br>
            <a:endParaRPr lang="en-US" sz="8000" dirty="0"/>
          </a:p>
          <a:p>
            <a:pPr lvl="1"/>
            <a:r>
              <a:rPr lang="en-US" sz="8000" dirty="0"/>
              <a:t>Universal coverage for citizen and lawful resident Californians under 138% of the federal poverty level – Covers children and pregnant women at higher incomes; Covers all low-income children, regardless of immigration status</a:t>
            </a:r>
            <a:br>
              <a:rPr lang="en-US" sz="8000" dirty="0"/>
            </a:br>
            <a:endParaRPr lang="en-US" sz="8000" dirty="0"/>
          </a:p>
          <a:p>
            <a:pPr lvl="1"/>
            <a:r>
              <a:rPr lang="en-US" sz="8000" dirty="0"/>
              <a:t>More than one-third of Californians and 60% of California children covered by Medi-Cal</a:t>
            </a:r>
            <a:br>
              <a:rPr lang="en-US" sz="8000" dirty="0"/>
            </a:br>
            <a:endParaRPr lang="en-US" sz="8000" dirty="0"/>
          </a:p>
          <a:p>
            <a:pPr lvl="1"/>
            <a:r>
              <a:rPr lang="en-US" sz="8000" dirty="0"/>
              <a:t>Improved eligibility and enrollment assistance; Streamlined and online applications </a:t>
            </a:r>
            <a:br>
              <a:rPr lang="en-US" sz="8000" dirty="0"/>
            </a:br>
            <a:endParaRPr lang="en-US" sz="8000" dirty="0"/>
          </a:p>
          <a:p>
            <a:pPr lvl="1"/>
            <a:r>
              <a:rPr lang="en-US" sz="8000" dirty="0"/>
              <a:t>Expanded coverage for mental health and substance </a:t>
            </a:r>
            <a:br>
              <a:rPr lang="en-US" sz="8000" dirty="0"/>
            </a:br>
            <a:r>
              <a:rPr lang="en-US" sz="8000" dirty="0"/>
              <a:t>use disorder (SUD) treatment</a:t>
            </a:r>
            <a:br>
              <a:rPr lang="en-US" sz="8000" dirty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6200" dirty="0"/>
              <a:t/>
            </a:r>
            <a:br>
              <a:rPr lang="en-US" sz="6200" dirty="0"/>
            </a:br>
            <a:endParaRPr lang="en-US" sz="6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D29-8CDE-48B3-9713-18F586A85F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3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Insurance Markets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Level of employer coverage has stabilized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Individual and small employer coverage guaranteed regardless of health status or pre-existing condition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No limits on coverage because of pre-existing conditions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Children can stay on parent coverage until age 26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144087" y="533068"/>
            <a:ext cx="5470398" cy="457200"/>
          </a:xfrm>
        </p:spPr>
        <p:txBody>
          <a:bodyPr/>
          <a:lstStyle/>
          <a:p>
            <a:r>
              <a:rPr lang="en-US" dirty="0"/>
              <a:t>ACA in California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D29-8CDE-48B3-9713-18F586A85F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9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4952" y="533068"/>
            <a:ext cx="5470398" cy="457200"/>
          </a:xfrm>
        </p:spPr>
        <p:txBody>
          <a:bodyPr/>
          <a:lstStyle/>
          <a:p>
            <a:r>
              <a:rPr lang="en-US" dirty="0"/>
              <a:t>ACA in California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300" dirty="0"/>
              <a:t>Consistent Standards Regardless of Regulator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No annual and lifetime dollar limits for coverage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Annual limits on consumer out-of-pocket costs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Individual and small employer plans -- Minimum coverage of medically necessary services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“Essential health benefits” include coverage for prescription drugs, prenatal care, mental health and SUD treatment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No cost sharing for preventive services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Annual premium rate filings and rate review – Rates </a:t>
            </a:r>
            <a:br>
              <a:rPr lang="en-US" dirty="0"/>
            </a:br>
            <a:r>
              <a:rPr lang="en-US" dirty="0"/>
              <a:t>based solely on age and geography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D29-8CDE-48B3-9713-18F586A85F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1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4952" y="569282"/>
            <a:ext cx="5470398" cy="457200"/>
          </a:xfrm>
        </p:spPr>
        <p:txBody>
          <a:bodyPr/>
          <a:lstStyle/>
          <a:p>
            <a:r>
              <a:rPr lang="en-US" sz="4000" dirty="0"/>
              <a:t>ACA Marketplace in CA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1078" y="1863472"/>
            <a:ext cx="7886700" cy="4492879"/>
          </a:xfrm>
        </p:spPr>
        <p:txBody>
          <a:bodyPr>
            <a:normAutofit fontScale="47500" lnSpcReduction="20000"/>
          </a:bodyPr>
          <a:lstStyle/>
          <a:p>
            <a:r>
              <a:rPr lang="en-US" sz="5900" dirty="0"/>
              <a:t>Covered California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sz="3800" dirty="0"/>
              <a:t>Created an exchange that is an active purchaser, negotiating with health plans on behalf of its enrollees</a:t>
            </a:r>
            <a:br>
              <a:rPr lang="en-US" sz="3800" dirty="0"/>
            </a:br>
            <a:endParaRPr lang="en-US" sz="3800" dirty="0"/>
          </a:p>
          <a:p>
            <a:pPr lvl="1"/>
            <a:r>
              <a:rPr lang="en-US" sz="3800" dirty="0"/>
              <a:t>Subsidized premiums and cost sharing up to 400% federal poverty level</a:t>
            </a:r>
            <a:br>
              <a:rPr lang="en-US" sz="3800" dirty="0"/>
            </a:br>
            <a:r>
              <a:rPr lang="en-US" sz="3800" dirty="0"/>
              <a:t>with 90% of enrollees receiving subsidies </a:t>
            </a:r>
            <a:br>
              <a:rPr lang="en-US" sz="3800" dirty="0"/>
            </a:br>
            <a:endParaRPr lang="en-US" sz="3800" dirty="0"/>
          </a:p>
          <a:p>
            <a:pPr lvl="1"/>
            <a:r>
              <a:rPr lang="en-US" sz="3800" dirty="0"/>
              <a:t>Allowed Covered California to standardize benefits to help </a:t>
            </a:r>
            <a:br>
              <a:rPr lang="en-US" sz="3800" dirty="0"/>
            </a:br>
            <a:r>
              <a:rPr lang="en-US" sz="3800" dirty="0"/>
              <a:t>consumers comparison shop and required the same standard products in the outside market</a:t>
            </a:r>
            <a:br>
              <a:rPr lang="en-US" sz="3800" dirty="0"/>
            </a:br>
            <a:endParaRPr lang="en-US" sz="3800" dirty="0"/>
          </a:p>
          <a:p>
            <a:pPr lvl="1"/>
            <a:r>
              <a:rPr lang="en-US" sz="3800" dirty="0"/>
              <a:t>Online application and eligibility portal for Covered California and Medi-Cal</a:t>
            </a:r>
            <a:br>
              <a:rPr lang="en-US" sz="3800" dirty="0"/>
            </a:br>
            <a:endParaRPr lang="en-US" sz="3800" dirty="0"/>
          </a:p>
          <a:p>
            <a:pPr lvl="1"/>
            <a:r>
              <a:rPr lang="en-US" sz="3800" dirty="0"/>
              <a:t>California went beyond federal law to establish a viable and robust private market imposing consistent rules on coverage inside and outside of </a:t>
            </a:r>
            <a:br>
              <a:rPr lang="en-US" sz="3800" dirty="0"/>
            </a:br>
            <a:r>
              <a:rPr lang="en-US" sz="3800" dirty="0"/>
              <a:t>Covered California</a:t>
            </a:r>
            <a:br>
              <a:rPr lang="en-US" sz="3800" dirty="0"/>
            </a:br>
            <a:endParaRPr lang="en-US" sz="3800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D29-8CDE-48B3-9713-18F586A85F4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73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2194" y="677923"/>
            <a:ext cx="5470398" cy="457200"/>
          </a:xfrm>
        </p:spPr>
        <p:txBody>
          <a:bodyPr/>
          <a:lstStyle/>
          <a:p>
            <a:r>
              <a:rPr lang="en-US" sz="4000" dirty="0"/>
              <a:t>Large Employer Coverage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ACA Consumer Protections Also Apply to Large Employer Coverage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No cost sharing for preventive services</a:t>
            </a:r>
          </a:p>
          <a:p>
            <a:pPr lvl="1"/>
            <a:r>
              <a:rPr lang="en-US" dirty="0"/>
              <a:t>No annual or lifetime limits on coverage</a:t>
            </a:r>
          </a:p>
          <a:p>
            <a:pPr lvl="1"/>
            <a:r>
              <a:rPr lang="en-US" dirty="0"/>
              <a:t>Limit on annual out-of-pocket costs</a:t>
            </a:r>
          </a:p>
          <a:p>
            <a:pPr lvl="1"/>
            <a:r>
              <a:rPr lang="en-US" dirty="0"/>
              <a:t>Adult children stay on parents’ coverage until age 26</a:t>
            </a:r>
          </a:p>
          <a:p>
            <a:pPr lvl="1"/>
            <a:r>
              <a:rPr lang="en-US" dirty="0"/>
              <a:t>Right to external review of health plan coverage decisions</a:t>
            </a:r>
          </a:p>
          <a:p>
            <a:pPr lvl="1"/>
            <a:r>
              <a:rPr lang="en-US" dirty="0"/>
              <a:t>No waiting periods to be covered under employer plan</a:t>
            </a:r>
          </a:p>
          <a:p>
            <a:pPr lvl="1"/>
            <a:r>
              <a:rPr lang="en-US" dirty="0"/>
              <a:t>Benefits that meet a minimum value of 60%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D29-8CDE-48B3-9713-18F586A85F4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81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952" y="659816"/>
            <a:ext cx="5470398" cy="457200"/>
          </a:xfrm>
        </p:spPr>
        <p:txBody>
          <a:bodyPr/>
          <a:lstStyle/>
          <a:p>
            <a:r>
              <a:rPr lang="en-US" dirty="0"/>
              <a:t>What’s At Stake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Details of ACA repeal and replacement unknown but what’s at stake for California?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Coverage expansions – Federal funds for Medi-Cal and Covered California may be reduced or eliminated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Individuals could once again be denied coverage or charged higher rates based on health status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Insurance markets could be disrupted and consumer protections could be compromised or eliminated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Depending on federal action, some of California’s</a:t>
            </a:r>
            <a:br>
              <a:rPr lang="en-US" dirty="0"/>
            </a:br>
            <a:r>
              <a:rPr lang="en-US" dirty="0"/>
              <a:t>implementing laws could be automatically repealed</a:t>
            </a:r>
            <a:br>
              <a:rPr lang="en-US" dirty="0"/>
            </a:br>
            <a:r>
              <a:rPr lang="en-US" dirty="0"/>
              <a:t>within 12 months or become unenforceable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D29-8CDE-48B3-9713-18F586A85F4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07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952" y="596443"/>
            <a:ext cx="5470398" cy="457200"/>
          </a:xfrm>
        </p:spPr>
        <p:txBody>
          <a:bodyPr/>
          <a:lstStyle/>
          <a:p>
            <a:r>
              <a:rPr lang="en-US" sz="4200" dirty="0"/>
              <a:t>Potential Federal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90" y="1689822"/>
            <a:ext cx="7886700" cy="4492879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2015 Budget Reconciliation (H.R. 3762):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1143000" lvl="1" indent="-457200"/>
            <a:r>
              <a:rPr lang="en-US" dirty="0"/>
              <a:t>Restricted the federal government from operating health care exchanges</a:t>
            </a:r>
            <a:br>
              <a:rPr lang="en-US" dirty="0"/>
            </a:br>
            <a:endParaRPr lang="en-US" dirty="0"/>
          </a:p>
          <a:p>
            <a:pPr marL="1143000" lvl="1" indent="-457200"/>
            <a:r>
              <a:rPr lang="en-US" dirty="0"/>
              <a:t>Phased out premium subsidies through the health care exchanges</a:t>
            </a:r>
            <a:br>
              <a:rPr lang="en-US" dirty="0"/>
            </a:br>
            <a:endParaRPr lang="en-US" dirty="0"/>
          </a:p>
          <a:p>
            <a:pPr marL="1143000" lvl="1" indent="-457200"/>
            <a:r>
              <a:rPr lang="en-US" dirty="0"/>
              <a:t>Eliminated mandate tax penalties for individuals and employers</a:t>
            </a:r>
            <a:br>
              <a:rPr lang="en-US" dirty="0"/>
            </a:br>
            <a:endParaRPr lang="en-US" dirty="0"/>
          </a:p>
          <a:p>
            <a:pPr marL="1143000" lvl="1" indent="-457200"/>
            <a:r>
              <a:rPr lang="en-US" dirty="0"/>
              <a:t>Eliminated taxes on medical devices and the “Cadillac tax” on the most expensive health care plans</a:t>
            </a:r>
            <a:br>
              <a:rPr lang="en-US" dirty="0"/>
            </a:br>
            <a:r>
              <a:rPr lang="en-US" dirty="0"/>
              <a:t> </a:t>
            </a:r>
          </a:p>
          <a:p>
            <a:pPr marL="1143000" lvl="1" indent="-457200"/>
            <a:r>
              <a:rPr lang="en-US" dirty="0"/>
              <a:t>Phased out the expansion of Medicaid over </a:t>
            </a:r>
            <a:br>
              <a:rPr lang="en-US" dirty="0"/>
            </a:br>
            <a:r>
              <a:rPr lang="en-US" dirty="0"/>
              <a:t>a two-year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D29-8CDE-48B3-9713-18F586A85F4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93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997" y="614549"/>
            <a:ext cx="5470398" cy="457200"/>
          </a:xfrm>
        </p:spPr>
        <p:txBody>
          <a:bodyPr/>
          <a:lstStyle/>
          <a:p>
            <a:r>
              <a:rPr lang="en-US" sz="4800" dirty="0"/>
              <a:t>What’s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Federal “repeal and replace” or “repeal and delay” still unknown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Multiple proposals and approaches emerging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ITUP believes that California can and should still lead the nation in expanding accessing and improving the </a:t>
            </a:r>
            <a:br>
              <a:rPr lang="en-US" dirty="0"/>
            </a:br>
            <a:r>
              <a:rPr lang="en-US" dirty="0"/>
              <a:t>health of Californians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ITUP will monitor issues and events and remain a resource to California health care leaders and policymakers to meet the challenge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D29-8CDE-48B3-9713-18F586A85F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22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8104" y="1746410"/>
            <a:ext cx="5623560" cy="1421663"/>
          </a:xfrm>
        </p:spPr>
        <p:txBody>
          <a:bodyPr>
            <a:normAutofit/>
          </a:bodyPr>
          <a:lstStyle/>
          <a:p>
            <a:r>
              <a:rPr lang="en-US" sz="8000" dirty="0"/>
              <a:t>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D29-8CDE-48B3-9713-18F586A85F4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3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6927" y="587389"/>
            <a:ext cx="5470398" cy="457200"/>
          </a:xfrm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Insured the Uninsured Project (ITUP)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Nonpartisan, independent 501 (c)(3) organization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Founded in 1996 after failure of federal health reform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ITUP’s mission is to advance creative and workable policy solutions that expand health care access and improve the health of Californians 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ITUP implements its mission through policy-focused research and broad-based stakeholder </a:t>
            </a:r>
            <a:br>
              <a:rPr lang="en-US" sz="2400" b="0" dirty="0"/>
            </a:br>
            <a:r>
              <a:rPr lang="en-US" sz="2400" b="0" dirty="0"/>
              <a:t>engagement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D29-8CDE-48B3-9713-18F586A85F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7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40792" y="505908"/>
            <a:ext cx="5470398" cy="4572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0421" y="1689822"/>
            <a:ext cx="7886700" cy="4492879"/>
          </a:xfrm>
        </p:spPr>
        <p:txBody>
          <a:bodyPr/>
          <a:lstStyle/>
          <a:p>
            <a:r>
              <a:rPr lang="en-US" dirty="0"/>
              <a:t>Main Points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Overview of pre-Affordable Care Act (ACA) coverage and markets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Highlights of California’s ACA implementation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What’s At Stake for California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D29-8CDE-48B3-9713-18F586A85F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9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4952" y="524015"/>
            <a:ext cx="5470398" cy="457200"/>
          </a:xfrm>
        </p:spPr>
        <p:txBody>
          <a:bodyPr/>
          <a:lstStyle/>
          <a:p>
            <a:r>
              <a:rPr lang="en-US" dirty="0"/>
              <a:t>CA Before ACA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  <a:latin typeface="Baskerville"/>
              </a:rPr>
              <a:t>High rates of uninsured hovering around 20% for decades – 6.5 to 7 million uninsured Californians in 2013</a:t>
            </a:r>
            <a:br>
              <a:rPr lang="en-US" b="0" dirty="0">
                <a:solidFill>
                  <a:schemeClr val="tx1"/>
                </a:solidFill>
                <a:latin typeface="Baskerville"/>
              </a:rPr>
            </a:br>
            <a:endParaRPr lang="en-US" b="0" dirty="0">
              <a:solidFill>
                <a:schemeClr val="tx1"/>
              </a:solidFill>
              <a:latin typeface="Baskerville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  <a:latin typeface="Baskerville"/>
              </a:rPr>
              <a:t>Employer-sponsored coverage was declining with employees paying a higher share of costs</a:t>
            </a:r>
            <a:br>
              <a:rPr lang="en-US" b="0" dirty="0">
                <a:solidFill>
                  <a:schemeClr val="tx1"/>
                </a:solidFill>
                <a:latin typeface="Baskerville"/>
              </a:rPr>
            </a:br>
            <a:endParaRPr lang="en-US" b="0" dirty="0">
              <a:solidFill>
                <a:schemeClr val="tx1"/>
              </a:solidFill>
              <a:latin typeface="Baskerville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  <a:latin typeface="Baskerville"/>
              </a:rPr>
              <a:t>Individual coverage was not available to people with pre-existing conditions; Coverage priced out of reach for most low- and moderate income Californians</a:t>
            </a:r>
            <a:br>
              <a:rPr lang="en-US" b="0" dirty="0">
                <a:solidFill>
                  <a:schemeClr val="tx1"/>
                </a:solidFill>
                <a:latin typeface="Baskerville"/>
              </a:rPr>
            </a:br>
            <a:endParaRPr lang="en-US" b="0" dirty="0">
              <a:solidFill>
                <a:schemeClr val="tx1"/>
              </a:solidFill>
              <a:latin typeface="Baskerville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  <a:latin typeface="Baskerville"/>
              </a:rPr>
              <a:t>Many Californians had low-benefit, low-value coverage with high premiums</a:t>
            </a:r>
            <a:br>
              <a:rPr lang="en-US" b="0" dirty="0">
                <a:solidFill>
                  <a:schemeClr val="tx1"/>
                </a:solidFill>
                <a:latin typeface="Baskerville"/>
              </a:rPr>
            </a:br>
            <a:endParaRPr lang="en-US" b="0" dirty="0">
              <a:solidFill>
                <a:schemeClr val="tx1"/>
              </a:solidFill>
              <a:latin typeface="Baskerville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  <a:latin typeface="Baskerville"/>
              </a:rPr>
              <a:t>Medi-Cal was only available to children, seniors </a:t>
            </a:r>
            <a:br>
              <a:rPr lang="en-US" b="0" dirty="0">
                <a:solidFill>
                  <a:schemeClr val="tx1"/>
                </a:solidFill>
                <a:latin typeface="Baskerville"/>
              </a:rPr>
            </a:br>
            <a:r>
              <a:rPr lang="en-US" b="0" dirty="0">
                <a:solidFill>
                  <a:schemeClr val="tx1"/>
                </a:solidFill>
                <a:latin typeface="Baskerville"/>
              </a:rPr>
              <a:t>and disabled, and some low-income parents</a:t>
            </a:r>
            <a:r>
              <a:rPr lang="en-US" dirty="0">
                <a:latin typeface="Baskerville"/>
              </a:rPr>
              <a:t/>
            </a:r>
            <a:br>
              <a:rPr lang="en-US" dirty="0">
                <a:latin typeface="Baskerville"/>
              </a:rPr>
            </a:br>
            <a:endParaRPr lang="en-US" dirty="0">
              <a:latin typeface="Baskerville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D29-8CDE-48B3-9713-18F586A85F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5980" y="596442"/>
            <a:ext cx="5470398" cy="457200"/>
          </a:xfrm>
        </p:spPr>
        <p:txBody>
          <a:bodyPr/>
          <a:lstStyle/>
          <a:p>
            <a:r>
              <a:rPr lang="en-US" sz="4800" dirty="0"/>
              <a:t>Medi-Cal Pre-ACA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2012-13: 7.9 million enrolled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Eligibility tied to income but also based on other factors:</a:t>
            </a:r>
            <a:br>
              <a:rPr lang="en-US" dirty="0"/>
            </a:br>
            <a:endParaRPr lang="en-US" dirty="0"/>
          </a:p>
          <a:p>
            <a:pPr lvl="2"/>
            <a:r>
              <a:rPr lang="en-US" sz="2200" dirty="0"/>
              <a:t>Children and some parents of children</a:t>
            </a:r>
          </a:p>
          <a:p>
            <a:pPr lvl="2"/>
            <a:r>
              <a:rPr lang="en-US" sz="2200" dirty="0"/>
              <a:t>Pregnant women</a:t>
            </a:r>
          </a:p>
          <a:p>
            <a:pPr lvl="2"/>
            <a:r>
              <a:rPr lang="en-US" sz="2200" dirty="0"/>
              <a:t>Seniors and qualifying persons with disabilities</a:t>
            </a:r>
          </a:p>
          <a:p>
            <a:pPr lvl="2"/>
            <a:r>
              <a:rPr lang="en-US" sz="2200" dirty="0"/>
              <a:t>Working adults without children were </a:t>
            </a:r>
            <a:r>
              <a:rPr lang="en-US" sz="2200" u="sng" dirty="0"/>
              <a:t>not eligible regardless of income</a:t>
            </a:r>
            <a:br>
              <a:rPr lang="en-US" sz="2200" u="sng" dirty="0"/>
            </a:br>
            <a:endParaRPr lang="en-US" sz="2200" u="sng" dirty="0"/>
          </a:p>
          <a:p>
            <a:pPr lvl="1"/>
            <a:r>
              <a:rPr lang="en-US" dirty="0"/>
              <a:t>Complex enrollment system with limited application entry points and inadequate application assistance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D29-8CDE-48B3-9713-18F586A85F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7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44911" y="578336"/>
            <a:ext cx="5470398" cy="457200"/>
          </a:xfrm>
        </p:spPr>
        <p:txBody>
          <a:bodyPr/>
          <a:lstStyle/>
          <a:p>
            <a:r>
              <a:rPr lang="en-US" sz="3800" dirty="0"/>
              <a:t>Pre-ACA Insurance market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Pre-ACA Individual Market characteristics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Coverage denied based on pre-existing health issues such as cancer, HIV/AIDs, other life-threatening illnesses and even common conditions such as diabetes, hay fever, etc. Coverage  availability at insurer discretion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Rates higher for those with health issues or claims history if they could get coverage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California administered a high-risk pool for people who had been denied individual coverage. State struggled to fund the program, plagued with waiting lists, expensive for </a:t>
            </a:r>
            <a:br>
              <a:rPr lang="en-US" dirty="0"/>
            </a:br>
            <a:r>
              <a:rPr lang="en-US" dirty="0"/>
              <a:t>enrollees and capped benefits ($75,000 per year)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D29-8CDE-48B3-9713-18F586A85F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80301" y="632656"/>
            <a:ext cx="5470398" cy="457200"/>
          </a:xfrm>
        </p:spPr>
        <p:txBody>
          <a:bodyPr/>
          <a:lstStyle/>
          <a:p>
            <a:r>
              <a:rPr lang="en-US" sz="3600" dirty="0"/>
              <a:t>Private Insurance Market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Pre-ACA Individual Market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Many policies with limited benefits and inadequate coverage – no minimum value standard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Annual and lifetime dollar limits on benefits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No limits on consumer out-of-pocket costs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Premium rates not publicly available; Limited </a:t>
            </a:r>
            <a:br>
              <a:rPr lang="en-US" dirty="0"/>
            </a:br>
            <a:r>
              <a:rPr lang="en-US" dirty="0"/>
              <a:t>regulatory review of rates and rate increases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D29-8CDE-48B3-9713-18F586A85F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9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35034" y="578336"/>
            <a:ext cx="5470398" cy="457200"/>
          </a:xfrm>
        </p:spPr>
        <p:txBody>
          <a:bodyPr/>
          <a:lstStyle/>
          <a:p>
            <a:r>
              <a:rPr lang="en-US" sz="4000" dirty="0"/>
              <a:t>Private Insurance market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Pre-ACA Individual Market characteristics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Two state regulators with very different coverage and benefit standards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Department of Insurance</a:t>
            </a:r>
          </a:p>
          <a:p>
            <a:pPr lvl="2"/>
            <a:r>
              <a:rPr lang="en-US" dirty="0"/>
              <a:t>Policies might only cover hospital and limited office visits</a:t>
            </a:r>
          </a:p>
          <a:p>
            <a:pPr lvl="2"/>
            <a:r>
              <a:rPr lang="en-US" dirty="0"/>
              <a:t>Fixed dollar and service limits – e.g., number of hospital days</a:t>
            </a:r>
          </a:p>
          <a:p>
            <a:pPr lvl="2"/>
            <a:r>
              <a:rPr lang="en-US" dirty="0"/>
              <a:t>No requirement to cover all medically necessary services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Department of Managed Health Care Coverage</a:t>
            </a:r>
          </a:p>
          <a:p>
            <a:pPr lvl="2"/>
            <a:r>
              <a:rPr lang="en-US" dirty="0"/>
              <a:t>Medically necessary basic services – doctors, hospitals, lab/X-ray, etc.</a:t>
            </a:r>
          </a:p>
          <a:p>
            <a:pPr lvl="2"/>
            <a:r>
              <a:rPr lang="en-US" dirty="0"/>
              <a:t>Prescription drug coverage not mandatory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Hard for consumers to understand or compare</a:t>
            </a:r>
            <a:br>
              <a:rPr lang="en-US" dirty="0"/>
            </a:br>
            <a:r>
              <a:rPr lang="en-US" dirty="0"/>
              <a:t> coverage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D29-8CDE-48B3-9713-18F586A85F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4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08326" y="587389"/>
            <a:ext cx="5470398" cy="457200"/>
          </a:xfrm>
        </p:spPr>
        <p:txBody>
          <a:bodyPr/>
          <a:lstStyle/>
          <a:p>
            <a:r>
              <a:rPr lang="en-US" dirty="0"/>
              <a:t>ACA in California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California embraced the ACA soon after passage (2010)</a:t>
            </a:r>
          </a:p>
          <a:p>
            <a:endParaRPr lang="en-US" sz="1800" dirty="0"/>
          </a:p>
          <a:p>
            <a:pPr lvl="1"/>
            <a:r>
              <a:rPr lang="en-US" dirty="0"/>
              <a:t>Enacted the first law in the country to create an ACA marketplace (exchange) with California-specific enhancements (Covered California)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Passed and improved ACA insurance reforms for the individual and small employer markets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Expanded Medi-Cal eligibility to the maximum</a:t>
            </a:r>
            <a:br>
              <a:rPr lang="en-US" dirty="0"/>
            </a:br>
            <a:r>
              <a:rPr lang="en-US" dirty="0"/>
              <a:t>allowed under the ACA and covered all low-income children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Invested in statewide marketing, outreach and enrollment</a:t>
            </a:r>
            <a:br>
              <a:rPr lang="en-US" dirty="0"/>
            </a:br>
            <a:r>
              <a:rPr lang="en-US" dirty="0"/>
              <a:t> assistance to enroll Californians in Medi-Cal and</a:t>
            </a:r>
            <a:br>
              <a:rPr lang="en-US" dirty="0"/>
            </a:br>
            <a:r>
              <a:rPr lang="en-US" dirty="0"/>
              <a:t> Covered California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D29-8CDE-48B3-9713-18F586A85F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94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987</TotalTime>
  <Words>279</Words>
  <Application>Microsoft Office PowerPoint</Application>
  <PresentationFormat>On-screen Show (4:3)</PresentationFormat>
  <Paragraphs>143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  Senate Health Committee The Affordable Care Act in California: What’s at Stake  January 19, 2017 </vt:lpstr>
      <vt:lpstr>Who We Are</vt:lpstr>
      <vt:lpstr>Summary</vt:lpstr>
      <vt:lpstr>CA Before ACA</vt:lpstr>
      <vt:lpstr>Medi-Cal Pre-ACA</vt:lpstr>
      <vt:lpstr>Pre-ACA Insurance market</vt:lpstr>
      <vt:lpstr>Private Insurance Market</vt:lpstr>
      <vt:lpstr>Private Insurance market</vt:lpstr>
      <vt:lpstr>ACA in California</vt:lpstr>
      <vt:lpstr>ACA in California</vt:lpstr>
      <vt:lpstr>Medi-Cal under ACA</vt:lpstr>
      <vt:lpstr>ACA in California</vt:lpstr>
      <vt:lpstr>ACA in California</vt:lpstr>
      <vt:lpstr>ACA Marketplace in CA</vt:lpstr>
      <vt:lpstr>Large Employer Coverage</vt:lpstr>
      <vt:lpstr>What’s At Stake</vt:lpstr>
      <vt:lpstr>Potential Federal Action</vt:lpstr>
      <vt:lpstr>What’s Next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Larsen</dc:creator>
  <cp:lastModifiedBy>Anspach, Aimee</cp:lastModifiedBy>
  <cp:revision>83</cp:revision>
  <dcterms:created xsi:type="dcterms:W3CDTF">2016-12-26T22:21:58Z</dcterms:created>
  <dcterms:modified xsi:type="dcterms:W3CDTF">2017-01-19T17:23:13Z</dcterms:modified>
</cp:coreProperties>
</file>