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7" r:id="rId3"/>
    <p:sldId id="277" r:id="rId4"/>
    <p:sldId id="276" r:id="rId5"/>
    <p:sldId id="278" r:id="rId6"/>
    <p:sldId id="284" r:id="rId7"/>
    <p:sldId id="286" r:id="rId8"/>
    <p:sldId id="274" r:id="rId9"/>
    <p:sldId id="275" r:id="rId10"/>
    <p:sldId id="282" r:id="rId11"/>
    <p:sldId id="279" r:id="rId12"/>
    <p:sldId id="285" r:id="rId13"/>
    <p:sldId id="283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91361" autoAdjust="0"/>
  </p:normalViewPr>
  <p:slideViewPr>
    <p:cSldViewPr snapToGrid="0">
      <p:cViewPr varScale="1">
        <p:scale>
          <a:sx n="81" d="100"/>
          <a:sy n="81" d="100"/>
        </p:scale>
        <p:origin x="-653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Darren%20Urada\AppData\Local\Microsoft\Windows\INetCache\Content.Outlook\PH3YEIB6\LOS2016to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/>
              <a:t>Statewide</a:t>
            </a:r>
            <a:r>
              <a:rPr lang="en-US" sz="2000" b="1" baseline="0" dirty="0" smtClean="0"/>
              <a:t> Time in Treatment Among Residential Treatment Completers Discharged Jan 1 2016- Dec 30 2017 </a:t>
            </a:r>
            <a:endParaRPr lang="en-US" sz="200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5875">
              <a:solidFill>
                <a:schemeClr val="tx1"/>
              </a:solidFill>
            </a:ln>
            <a:effectLst/>
          </c:spPr>
          <c:invertIfNegative val="0"/>
          <c:cat>
            <c:numRef>
              <c:f>[LOS2016to2017.xlsx]LOS2016to2017!$B$2:$B$367</c:f>
              <c:numCache>
                <c:formatCode>General</c:formatCode>
                <c:ptCount val="36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</c:numCache>
            </c:numRef>
          </c:cat>
          <c:val>
            <c:numRef>
              <c:f>[LOS2016to2017.xlsx]LOS2016to2017!$C$2:$C$367</c:f>
              <c:numCache>
                <c:formatCode>General</c:formatCode>
                <c:ptCount val="366"/>
                <c:pt idx="0">
                  <c:v>106</c:v>
                </c:pt>
                <c:pt idx="1">
                  <c:v>44</c:v>
                </c:pt>
                <c:pt idx="2">
                  <c:v>78</c:v>
                </c:pt>
                <c:pt idx="3">
                  <c:v>182</c:v>
                </c:pt>
                <c:pt idx="4">
                  <c:v>214</c:v>
                </c:pt>
                <c:pt idx="5">
                  <c:v>245</c:v>
                </c:pt>
                <c:pt idx="6">
                  <c:v>354</c:v>
                </c:pt>
                <c:pt idx="7">
                  <c:v>722</c:v>
                </c:pt>
                <c:pt idx="8">
                  <c:v>121</c:v>
                </c:pt>
                <c:pt idx="9">
                  <c:v>88</c:v>
                </c:pt>
                <c:pt idx="10">
                  <c:v>73</c:v>
                </c:pt>
                <c:pt idx="11">
                  <c:v>51</c:v>
                </c:pt>
                <c:pt idx="12">
                  <c:v>55</c:v>
                </c:pt>
                <c:pt idx="13">
                  <c:v>46</c:v>
                </c:pt>
                <c:pt idx="14">
                  <c:v>104</c:v>
                </c:pt>
                <c:pt idx="15">
                  <c:v>59</c:v>
                </c:pt>
                <c:pt idx="16">
                  <c:v>38</c:v>
                </c:pt>
                <c:pt idx="17">
                  <c:v>48</c:v>
                </c:pt>
                <c:pt idx="18">
                  <c:v>38</c:v>
                </c:pt>
                <c:pt idx="19">
                  <c:v>51</c:v>
                </c:pt>
                <c:pt idx="20">
                  <c:v>56</c:v>
                </c:pt>
                <c:pt idx="21">
                  <c:v>104</c:v>
                </c:pt>
                <c:pt idx="22">
                  <c:v>67</c:v>
                </c:pt>
                <c:pt idx="23">
                  <c:v>93</c:v>
                </c:pt>
                <c:pt idx="24">
                  <c:v>67</c:v>
                </c:pt>
                <c:pt idx="25">
                  <c:v>72</c:v>
                </c:pt>
                <c:pt idx="26">
                  <c:v>98</c:v>
                </c:pt>
                <c:pt idx="27">
                  <c:v>669</c:v>
                </c:pt>
                <c:pt idx="28">
                  <c:v>350</c:v>
                </c:pt>
                <c:pt idx="29">
                  <c:v>582</c:v>
                </c:pt>
                <c:pt idx="30">
                  <c:v>1139</c:v>
                </c:pt>
                <c:pt idx="31">
                  <c:v>460</c:v>
                </c:pt>
                <c:pt idx="32">
                  <c:v>130</c:v>
                </c:pt>
                <c:pt idx="33">
                  <c:v>112</c:v>
                </c:pt>
                <c:pt idx="34">
                  <c:v>136</c:v>
                </c:pt>
                <c:pt idx="35">
                  <c:v>160</c:v>
                </c:pt>
                <c:pt idx="36">
                  <c:v>141</c:v>
                </c:pt>
                <c:pt idx="37">
                  <c:v>132</c:v>
                </c:pt>
                <c:pt idx="38">
                  <c:v>129</c:v>
                </c:pt>
                <c:pt idx="39">
                  <c:v>114</c:v>
                </c:pt>
                <c:pt idx="40">
                  <c:v>96</c:v>
                </c:pt>
                <c:pt idx="41">
                  <c:v>154</c:v>
                </c:pt>
                <c:pt idx="42">
                  <c:v>213</c:v>
                </c:pt>
                <c:pt idx="43">
                  <c:v>231</c:v>
                </c:pt>
                <c:pt idx="44">
                  <c:v>439</c:v>
                </c:pt>
                <c:pt idx="45">
                  <c:v>685</c:v>
                </c:pt>
                <c:pt idx="46">
                  <c:v>120</c:v>
                </c:pt>
                <c:pt idx="47">
                  <c:v>91</c:v>
                </c:pt>
                <c:pt idx="48">
                  <c:v>109</c:v>
                </c:pt>
                <c:pt idx="49">
                  <c:v>108</c:v>
                </c:pt>
                <c:pt idx="50">
                  <c:v>92</c:v>
                </c:pt>
                <c:pt idx="51">
                  <c:v>65</c:v>
                </c:pt>
                <c:pt idx="52">
                  <c:v>73</c:v>
                </c:pt>
                <c:pt idx="53">
                  <c:v>62</c:v>
                </c:pt>
                <c:pt idx="54">
                  <c:v>69</c:v>
                </c:pt>
                <c:pt idx="55">
                  <c:v>88</c:v>
                </c:pt>
                <c:pt idx="56">
                  <c:v>111</c:v>
                </c:pt>
                <c:pt idx="57">
                  <c:v>126</c:v>
                </c:pt>
                <c:pt idx="58">
                  <c:v>158</c:v>
                </c:pt>
                <c:pt idx="59">
                  <c:v>400</c:v>
                </c:pt>
                <c:pt idx="60">
                  <c:v>760</c:v>
                </c:pt>
                <c:pt idx="61">
                  <c:v>246</c:v>
                </c:pt>
                <c:pt idx="62">
                  <c:v>117</c:v>
                </c:pt>
                <c:pt idx="63">
                  <c:v>107</c:v>
                </c:pt>
                <c:pt idx="64">
                  <c:v>67</c:v>
                </c:pt>
                <c:pt idx="65">
                  <c:v>63</c:v>
                </c:pt>
                <c:pt idx="66">
                  <c:v>63</c:v>
                </c:pt>
                <c:pt idx="67">
                  <c:v>60</c:v>
                </c:pt>
                <c:pt idx="68">
                  <c:v>62</c:v>
                </c:pt>
                <c:pt idx="69">
                  <c:v>57</c:v>
                </c:pt>
                <c:pt idx="70">
                  <c:v>85</c:v>
                </c:pt>
                <c:pt idx="71">
                  <c:v>58</c:v>
                </c:pt>
                <c:pt idx="72">
                  <c:v>64</c:v>
                </c:pt>
                <c:pt idx="73">
                  <c:v>56</c:v>
                </c:pt>
                <c:pt idx="74">
                  <c:v>72</c:v>
                </c:pt>
                <c:pt idx="75">
                  <c:v>50</c:v>
                </c:pt>
                <c:pt idx="76">
                  <c:v>63</c:v>
                </c:pt>
                <c:pt idx="77">
                  <c:v>71</c:v>
                </c:pt>
                <c:pt idx="78">
                  <c:v>84</c:v>
                </c:pt>
                <c:pt idx="79">
                  <c:v>65</c:v>
                </c:pt>
                <c:pt idx="80">
                  <c:v>67</c:v>
                </c:pt>
                <c:pt idx="81">
                  <c:v>69</c:v>
                </c:pt>
                <c:pt idx="82">
                  <c:v>81</c:v>
                </c:pt>
                <c:pt idx="83">
                  <c:v>114</c:v>
                </c:pt>
                <c:pt idx="84">
                  <c:v>134</c:v>
                </c:pt>
                <c:pt idx="85">
                  <c:v>144</c:v>
                </c:pt>
                <c:pt idx="86">
                  <c:v>153</c:v>
                </c:pt>
                <c:pt idx="87">
                  <c:v>160</c:v>
                </c:pt>
                <c:pt idx="88">
                  <c:v>285</c:v>
                </c:pt>
                <c:pt idx="89">
                  <c:v>772</c:v>
                </c:pt>
                <c:pt idx="90">
                  <c:v>3184</c:v>
                </c:pt>
                <c:pt idx="91">
                  <c:v>494</c:v>
                </c:pt>
                <c:pt idx="92">
                  <c:v>272</c:v>
                </c:pt>
                <c:pt idx="93">
                  <c:v>104</c:v>
                </c:pt>
                <c:pt idx="94">
                  <c:v>73</c:v>
                </c:pt>
                <c:pt idx="95">
                  <c:v>78</c:v>
                </c:pt>
                <c:pt idx="96">
                  <c:v>68</c:v>
                </c:pt>
                <c:pt idx="97">
                  <c:v>68</c:v>
                </c:pt>
                <c:pt idx="98">
                  <c:v>82</c:v>
                </c:pt>
                <c:pt idx="99">
                  <c:v>64</c:v>
                </c:pt>
                <c:pt idx="100">
                  <c:v>66</c:v>
                </c:pt>
                <c:pt idx="101">
                  <c:v>44</c:v>
                </c:pt>
                <c:pt idx="102">
                  <c:v>44</c:v>
                </c:pt>
                <c:pt idx="103">
                  <c:v>48</c:v>
                </c:pt>
                <c:pt idx="104">
                  <c:v>47</c:v>
                </c:pt>
                <c:pt idx="105">
                  <c:v>57</c:v>
                </c:pt>
                <c:pt idx="106">
                  <c:v>57</c:v>
                </c:pt>
                <c:pt idx="107">
                  <c:v>43</c:v>
                </c:pt>
                <c:pt idx="108">
                  <c:v>48</c:v>
                </c:pt>
                <c:pt idx="109">
                  <c:v>37</c:v>
                </c:pt>
                <c:pt idx="110">
                  <c:v>49</c:v>
                </c:pt>
                <c:pt idx="111">
                  <c:v>52</c:v>
                </c:pt>
                <c:pt idx="112">
                  <c:v>46</c:v>
                </c:pt>
                <c:pt idx="113">
                  <c:v>58</c:v>
                </c:pt>
                <c:pt idx="114">
                  <c:v>51</c:v>
                </c:pt>
                <c:pt idx="115">
                  <c:v>53</c:v>
                </c:pt>
                <c:pt idx="116">
                  <c:v>53</c:v>
                </c:pt>
                <c:pt idx="117">
                  <c:v>45</c:v>
                </c:pt>
                <c:pt idx="118">
                  <c:v>94</c:v>
                </c:pt>
                <c:pt idx="119">
                  <c:v>212</c:v>
                </c:pt>
                <c:pt idx="120">
                  <c:v>299</c:v>
                </c:pt>
                <c:pt idx="121">
                  <c:v>97</c:v>
                </c:pt>
                <c:pt idx="122">
                  <c:v>82</c:v>
                </c:pt>
                <c:pt idx="123">
                  <c:v>70</c:v>
                </c:pt>
                <c:pt idx="124">
                  <c:v>53</c:v>
                </c:pt>
                <c:pt idx="125">
                  <c:v>43</c:v>
                </c:pt>
                <c:pt idx="126">
                  <c:v>44</c:v>
                </c:pt>
                <c:pt idx="127">
                  <c:v>41</c:v>
                </c:pt>
                <c:pt idx="128">
                  <c:v>32</c:v>
                </c:pt>
                <c:pt idx="129">
                  <c:v>28</c:v>
                </c:pt>
                <c:pt idx="130">
                  <c:v>24</c:v>
                </c:pt>
                <c:pt idx="131">
                  <c:v>31</c:v>
                </c:pt>
                <c:pt idx="132">
                  <c:v>26</c:v>
                </c:pt>
                <c:pt idx="133">
                  <c:v>35</c:v>
                </c:pt>
                <c:pt idx="134">
                  <c:v>35</c:v>
                </c:pt>
                <c:pt idx="135">
                  <c:v>17</c:v>
                </c:pt>
                <c:pt idx="136">
                  <c:v>29</c:v>
                </c:pt>
                <c:pt idx="137">
                  <c:v>31</c:v>
                </c:pt>
                <c:pt idx="138">
                  <c:v>21</c:v>
                </c:pt>
                <c:pt idx="139">
                  <c:v>18</c:v>
                </c:pt>
                <c:pt idx="140">
                  <c:v>30</c:v>
                </c:pt>
                <c:pt idx="141">
                  <c:v>27</c:v>
                </c:pt>
                <c:pt idx="142">
                  <c:v>18</c:v>
                </c:pt>
                <c:pt idx="143">
                  <c:v>32</c:v>
                </c:pt>
                <c:pt idx="144">
                  <c:v>27</c:v>
                </c:pt>
                <c:pt idx="145">
                  <c:v>18</c:v>
                </c:pt>
                <c:pt idx="146">
                  <c:v>31</c:v>
                </c:pt>
                <c:pt idx="147">
                  <c:v>26</c:v>
                </c:pt>
                <c:pt idx="148">
                  <c:v>41</c:v>
                </c:pt>
                <c:pt idx="149">
                  <c:v>33</c:v>
                </c:pt>
                <c:pt idx="150">
                  <c:v>36</c:v>
                </c:pt>
                <c:pt idx="151">
                  <c:v>24</c:v>
                </c:pt>
                <c:pt idx="152">
                  <c:v>33</c:v>
                </c:pt>
                <c:pt idx="153">
                  <c:v>19</c:v>
                </c:pt>
                <c:pt idx="154">
                  <c:v>34</c:v>
                </c:pt>
                <c:pt idx="155">
                  <c:v>20</c:v>
                </c:pt>
                <c:pt idx="156">
                  <c:v>21</c:v>
                </c:pt>
                <c:pt idx="157">
                  <c:v>20</c:v>
                </c:pt>
                <c:pt idx="158">
                  <c:v>23</c:v>
                </c:pt>
                <c:pt idx="159">
                  <c:v>18</c:v>
                </c:pt>
                <c:pt idx="160">
                  <c:v>23</c:v>
                </c:pt>
                <c:pt idx="161">
                  <c:v>27</c:v>
                </c:pt>
                <c:pt idx="162">
                  <c:v>33</c:v>
                </c:pt>
                <c:pt idx="163">
                  <c:v>23</c:v>
                </c:pt>
                <c:pt idx="164">
                  <c:v>28</c:v>
                </c:pt>
                <c:pt idx="165">
                  <c:v>28</c:v>
                </c:pt>
                <c:pt idx="166">
                  <c:v>26</c:v>
                </c:pt>
                <c:pt idx="167">
                  <c:v>30</c:v>
                </c:pt>
                <c:pt idx="168">
                  <c:v>30</c:v>
                </c:pt>
                <c:pt idx="169">
                  <c:v>32</c:v>
                </c:pt>
                <c:pt idx="170">
                  <c:v>24</c:v>
                </c:pt>
                <c:pt idx="171">
                  <c:v>27</c:v>
                </c:pt>
                <c:pt idx="172">
                  <c:v>25</c:v>
                </c:pt>
                <c:pt idx="173">
                  <c:v>24</c:v>
                </c:pt>
                <c:pt idx="174">
                  <c:v>23</c:v>
                </c:pt>
                <c:pt idx="175">
                  <c:v>39</c:v>
                </c:pt>
                <c:pt idx="176">
                  <c:v>46</c:v>
                </c:pt>
                <c:pt idx="177">
                  <c:v>64</c:v>
                </c:pt>
                <c:pt idx="178">
                  <c:v>78</c:v>
                </c:pt>
                <c:pt idx="179">
                  <c:v>179</c:v>
                </c:pt>
                <c:pt idx="180">
                  <c:v>292</c:v>
                </c:pt>
                <c:pt idx="181">
                  <c:v>122</c:v>
                </c:pt>
                <c:pt idx="182">
                  <c:v>91</c:v>
                </c:pt>
                <c:pt idx="183">
                  <c:v>88</c:v>
                </c:pt>
                <c:pt idx="184">
                  <c:v>59</c:v>
                </c:pt>
                <c:pt idx="185">
                  <c:v>30</c:v>
                </c:pt>
                <c:pt idx="186">
                  <c:v>32</c:v>
                </c:pt>
                <c:pt idx="187">
                  <c:v>19</c:v>
                </c:pt>
                <c:pt idx="188">
                  <c:v>24</c:v>
                </c:pt>
                <c:pt idx="189">
                  <c:v>24</c:v>
                </c:pt>
                <c:pt idx="190">
                  <c:v>21</c:v>
                </c:pt>
                <c:pt idx="191">
                  <c:v>20</c:v>
                </c:pt>
                <c:pt idx="192">
                  <c:v>15</c:v>
                </c:pt>
                <c:pt idx="193">
                  <c:v>15</c:v>
                </c:pt>
                <c:pt idx="194">
                  <c:v>12</c:v>
                </c:pt>
                <c:pt idx="195">
                  <c:v>19</c:v>
                </c:pt>
                <c:pt idx="196">
                  <c:v>20</c:v>
                </c:pt>
                <c:pt idx="197">
                  <c:v>17</c:v>
                </c:pt>
                <c:pt idx="198">
                  <c:v>10</c:v>
                </c:pt>
                <c:pt idx="199">
                  <c:v>15</c:v>
                </c:pt>
                <c:pt idx="200">
                  <c:v>11</c:v>
                </c:pt>
                <c:pt idx="201">
                  <c:v>9</c:v>
                </c:pt>
                <c:pt idx="202">
                  <c:v>7</c:v>
                </c:pt>
                <c:pt idx="203">
                  <c:v>10</c:v>
                </c:pt>
                <c:pt idx="204">
                  <c:v>15</c:v>
                </c:pt>
                <c:pt idx="205">
                  <c:v>7</c:v>
                </c:pt>
                <c:pt idx="206">
                  <c:v>10</c:v>
                </c:pt>
                <c:pt idx="207">
                  <c:v>8</c:v>
                </c:pt>
                <c:pt idx="208">
                  <c:v>6</c:v>
                </c:pt>
                <c:pt idx="209">
                  <c:v>15</c:v>
                </c:pt>
                <c:pt idx="210">
                  <c:v>12</c:v>
                </c:pt>
                <c:pt idx="211">
                  <c:v>13</c:v>
                </c:pt>
                <c:pt idx="212">
                  <c:v>17</c:v>
                </c:pt>
                <c:pt idx="213">
                  <c:v>9</c:v>
                </c:pt>
                <c:pt idx="214">
                  <c:v>7</c:v>
                </c:pt>
                <c:pt idx="215">
                  <c:v>7</c:v>
                </c:pt>
                <c:pt idx="216">
                  <c:v>8</c:v>
                </c:pt>
                <c:pt idx="217">
                  <c:v>13</c:v>
                </c:pt>
                <c:pt idx="218">
                  <c:v>13</c:v>
                </c:pt>
                <c:pt idx="219">
                  <c:v>10</c:v>
                </c:pt>
                <c:pt idx="220">
                  <c:v>7</c:v>
                </c:pt>
                <c:pt idx="221">
                  <c:v>12</c:v>
                </c:pt>
                <c:pt idx="222">
                  <c:v>8</c:v>
                </c:pt>
                <c:pt idx="223">
                  <c:v>5</c:v>
                </c:pt>
                <c:pt idx="224">
                  <c:v>6</c:v>
                </c:pt>
                <c:pt idx="225">
                  <c:v>7</c:v>
                </c:pt>
                <c:pt idx="226">
                  <c:v>10</c:v>
                </c:pt>
                <c:pt idx="227">
                  <c:v>9</c:v>
                </c:pt>
                <c:pt idx="228">
                  <c:v>8</c:v>
                </c:pt>
                <c:pt idx="229">
                  <c:v>9</c:v>
                </c:pt>
                <c:pt idx="230">
                  <c:v>4</c:v>
                </c:pt>
                <c:pt idx="231">
                  <c:v>8</c:v>
                </c:pt>
                <c:pt idx="232">
                  <c:v>7</c:v>
                </c:pt>
                <c:pt idx="233">
                  <c:v>7</c:v>
                </c:pt>
                <c:pt idx="234">
                  <c:v>5</c:v>
                </c:pt>
                <c:pt idx="235">
                  <c:v>5</c:v>
                </c:pt>
                <c:pt idx="236">
                  <c:v>4</c:v>
                </c:pt>
                <c:pt idx="237">
                  <c:v>2</c:v>
                </c:pt>
                <c:pt idx="238">
                  <c:v>10</c:v>
                </c:pt>
                <c:pt idx="239">
                  <c:v>9</c:v>
                </c:pt>
                <c:pt idx="240">
                  <c:v>10</c:v>
                </c:pt>
                <c:pt idx="241">
                  <c:v>9</c:v>
                </c:pt>
                <c:pt idx="242">
                  <c:v>6</c:v>
                </c:pt>
                <c:pt idx="243">
                  <c:v>4</c:v>
                </c:pt>
                <c:pt idx="244">
                  <c:v>6</c:v>
                </c:pt>
                <c:pt idx="245">
                  <c:v>7</c:v>
                </c:pt>
                <c:pt idx="246">
                  <c:v>6</c:v>
                </c:pt>
                <c:pt idx="247">
                  <c:v>5</c:v>
                </c:pt>
                <c:pt idx="248">
                  <c:v>6</c:v>
                </c:pt>
                <c:pt idx="249">
                  <c:v>10</c:v>
                </c:pt>
                <c:pt idx="250">
                  <c:v>6</c:v>
                </c:pt>
                <c:pt idx="251">
                  <c:v>9</c:v>
                </c:pt>
                <c:pt idx="252">
                  <c:v>3</c:v>
                </c:pt>
                <c:pt idx="253">
                  <c:v>8</c:v>
                </c:pt>
                <c:pt idx="254">
                  <c:v>4</c:v>
                </c:pt>
                <c:pt idx="255">
                  <c:v>5</c:v>
                </c:pt>
                <c:pt idx="256">
                  <c:v>4</c:v>
                </c:pt>
                <c:pt idx="257">
                  <c:v>6</c:v>
                </c:pt>
                <c:pt idx="258">
                  <c:v>5</c:v>
                </c:pt>
                <c:pt idx="259">
                  <c:v>8</c:v>
                </c:pt>
                <c:pt idx="260">
                  <c:v>8</c:v>
                </c:pt>
                <c:pt idx="261">
                  <c:v>12</c:v>
                </c:pt>
                <c:pt idx="262">
                  <c:v>4</c:v>
                </c:pt>
                <c:pt idx="263">
                  <c:v>2</c:v>
                </c:pt>
                <c:pt idx="264">
                  <c:v>4</c:v>
                </c:pt>
                <c:pt idx="265">
                  <c:v>6</c:v>
                </c:pt>
                <c:pt idx="266">
                  <c:v>8</c:v>
                </c:pt>
                <c:pt idx="267">
                  <c:v>4</c:v>
                </c:pt>
                <c:pt idx="268">
                  <c:v>4</c:v>
                </c:pt>
                <c:pt idx="269">
                  <c:v>9</c:v>
                </c:pt>
                <c:pt idx="270">
                  <c:v>15</c:v>
                </c:pt>
                <c:pt idx="271">
                  <c:v>6</c:v>
                </c:pt>
                <c:pt idx="272">
                  <c:v>4</c:v>
                </c:pt>
                <c:pt idx="273">
                  <c:v>11</c:v>
                </c:pt>
                <c:pt idx="274">
                  <c:v>11</c:v>
                </c:pt>
                <c:pt idx="275">
                  <c:v>11</c:v>
                </c:pt>
                <c:pt idx="276">
                  <c:v>5</c:v>
                </c:pt>
                <c:pt idx="277">
                  <c:v>8</c:v>
                </c:pt>
                <c:pt idx="278">
                  <c:v>4</c:v>
                </c:pt>
                <c:pt idx="279">
                  <c:v>5</c:v>
                </c:pt>
                <c:pt idx="280">
                  <c:v>8</c:v>
                </c:pt>
                <c:pt idx="281">
                  <c:v>4</c:v>
                </c:pt>
                <c:pt idx="282">
                  <c:v>3</c:v>
                </c:pt>
                <c:pt idx="283">
                  <c:v>3</c:v>
                </c:pt>
                <c:pt idx="284">
                  <c:v>5</c:v>
                </c:pt>
                <c:pt idx="285">
                  <c:v>5</c:v>
                </c:pt>
                <c:pt idx="286">
                  <c:v>3</c:v>
                </c:pt>
                <c:pt idx="287">
                  <c:v>8</c:v>
                </c:pt>
                <c:pt idx="288">
                  <c:v>3</c:v>
                </c:pt>
                <c:pt idx="289">
                  <c:v>1</c:v>
                </c:pt>
                <c:pt idx="290">
                  <c:v>3</c:v>
                </c:pt>
                <c:pt idx="291">
                  <c:v>5</c:v>
                </c:pt>
                <c:pt idx="292">
                  <c:v>1</c:v>
                </c:pt>
                <c:pt idx="293">
                  <c:v>8</c:v>
                </c:pt>
                <c:pt idx="294">
                  <c:v>3</c:v>
                </c:pt>
                <c:pt idx="295">
                  <c:v>3</c:v>
                </c:pt>
                <c:pt idx="296">
                  <c:v>8</c:v>
                </c:pt>
                <c:pt idx="297">
                  <c:v>4</c:v>
                </c:pt>
                <c:pt idx="298">
                  <c:v>3</c:v>
                </c:pt>
                <c:pt idx="299">
                  <c:v>1</c:v>
                </c:pt>
                <c:pt idx="300">
                  <c:v>0</c:v>
                </c:pt>
                <c:pt idx="301">
                  <c:v>3</c:v>
                </c:pt>
                <c:pt idx="302">
                  <c:v>3</c:v>
                </c:pt>
                <c:pt idx="303">
                  <c:v>3</c:v>
                </c:pt>
                <c:pt idx="304">
                  <c:v>4</c:v>
                </c:pt>
                <c:pt idx="305">
                  <c:v>3</c:v>
                </c:pt>
                <c:pt idx="306">
                  <c:v>2</c:v>
                </c:pt>
                <c:pt idx="307">
                  <c:v>2</c:v>
                </c:pt>
                <c:pt idx="308">
                  <c:v>2</c:v>
                </c:pt>
                <c:pt idx="309">
                  <c:v>3</c:v>
                </c:pt>
                <c:pt idx="310">
                  <c:v>4</c:v>
                </c:pt>
                <c:pt idx="311">
                  <c:v>4</c:v>
                </c:pt>
                <c:pt idx="312">
                  <c:v>2</c:v>
                </c:pt>
                <c:pt idx="313">
                  <c:v>1</c:v>
                </c:pt>
                <c:pt idx="314">
                  <c:v>1</c:v>
                </c:pt>
                <c:pt idx="315">
                  <c:v>2</c:v>
                </c:pt>
                <c:pt idx="316">
                  <c:v>1</c:v>
                </c:pt>
                <c:pt idx="317">
                  <c:v>3</c:v>
                </c:pt>
                <c:pt idx="318">
                  <c:v>2</c:v>
                </c:pt>
                <c:pt idx="319">
                  <c:v>4</c:v>
                </c:pt>
                <c:pt idx="320">
                  <c:v>2</c:v>
                </c:pt>
                <c:pt idx="321">
                  <c:v>3</c:v>
                </c:pt>
                <c:pt idx="322">
                  <c:v>4</c:v>
                </c:pt>
                <c:pt idx="323">
                  <c:v>4</c:v>
                </c:pt>
                <c:pt idx="324">
                  <c:v>0</c:v>
                </c:pt>
                <c:pt idx="325">
                  <c:v>0</c:v>
                </c:pt>
                <c:pt idx="326">
                  <c:v>2</c:v>
                </c:pt>
                <c:pt idx="327">
                  <c:v>0</c:v>
                </c:pt>
                <c:pt idx="328">
                  <c:v>1</c:v>
                </c:pt>
                <c:pt idx="329">
                  <c:v>1</c:v>
                </c:pt>
                <c:pt idx="330">
                  <c:v>1</c:v>
                </c:pt>
                <c:pt idx="331">
                  <c:v>1</c:v>
                </c:pt>
                <c:pt idx="332">
                  <c:v>2</c:v>
                </c:pt>
                <c:pt idx="333">
                  <c:v>2</c:v>
                </c:pt>
                <c:pt idx="334">
                  <c:v>1</c:v>
                </c:pt>
                <c:pt idx="335">
                  <c:v>3</c:v>
                </c:pt>
                <c:pt idx="336">
                  <c:v>2</c:v>
                </c:pt>
                <c:pt idx="337">
                  <c:v>0</c:v>
                </c:pt>
                <c:pt idx="338">
                  <c:v>1</c:v>
                </c:pt>
                <c:pt idx="339">
                  <c:v>1</c:v>
                </c:pt>
                <c:pt idx="340">
                  <c:v>1</c:v>
                </c:pt>
                <c:pt idx="341">
                  <c:v>0</c:v>
                </c:pt>
                <c:pt idx="342">
                  <c:v>2</c:v>
                </c:pt>
                <c:pt idx="343">
                  <c:v>1</c:v>
                </c:pt>
                <c:pt idx="344">
                  <c:v>0</c:v>
                </c:pt>
                <c:pt idx="345">
                  <c:v>1</c:v>
                </c:pt>
                <c:pt idx="346">
                  <c:v>1</c:v>
                </c:pt>
                <c:pt idx="347">
                  <c:v>2</c:v>
                </c:pt>
                <c:pt idx="348">
                  <c:v>1</c:v>
                </c:pt>
                <c:pt idx="349">
                  <c:v>1</c:v>
                </c:pt>
                <c:pt idx="350">
                  <c:v>2</c:v>
                </c:pt>
                <c:pt idx="351">
                  <c:v>1</c:v>
                </c:pt>
                <c:pt idx="352">
                  <c:v>2</c:v>
                </c:pt>
                <c:pt idx="353">
                  <c:v>3</c:v>
                </c:pt>
                <c:pt idx="354">
                  <c:v>2</c:v>
                </c:pt>
                <c:pt idx="355">
                  <c:v>2</c:v>
                </c:pt>
                <c:pt idx="356">
                  <c:v>0</c:v>
                </c:pt>
                <c:pt idx="357">
                  <c:v>2</c:v>
                </c:pt>
                <c:pt idx="358">
                  <c:v>0</c:v>
                </c:pt>
                <c:pt idx="359">
                  <c:v>3</c:v>
                </c:pt>
                <c:pt idx="360">
                  <c:v>7</c:v>
                </c:pt>
                <c:pt idx="361">
                  <c:v>5</c:v>
                </c:pt>
                <c:pt idx="362">
                  <c:v>2</c:v>
                </c:pt>
                <c:pt idx="363">
                  <c:v>2</c:v>
                </c:pt>
                <c:pt idx="364">
                  <c:v>6</c:v>
                </c:pt>
                <c:pt idx="365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FC5-459D-848F-6E55331136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367360"/>
        <c:axId val="76369280"/>
      </c:barChart>
      <c:catAx>
        <c:axId val="763673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200" dirty="0" smtClean="0"/>
                  <a:t>Days in Treatment at Completion</a:t>
                </a:r>
                <a:r>
                  <a:rPr lang="en-US" sz="2200" baseline="0" dirty="0" smtClean="0"/>
                  <a:t> </a:t>
                </a:r>
                <a:endParaRPr lang="en-US" sz="22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369280"/>
        <c:crosses val="autoZero"/>
        <c:auto val="1"/>
        <c:lblAlgn val="ctr"/>
        <c:lblOffset val="100"/>
        <c:tickLblSkip val="20"/>
        <c:noMultiLvlLbl val="0"/>
      </c:catAx>
      <c:valAx>
        <c:axId val="76369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200" dirty="0" smtClean="0"/>
                  <a:t>Number of Clients</a:t>
                </a:r>
                <a:endParaRPr lang="en-US" sz="22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367360"/>
        <c:crossesAt val="1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66300-77D3-4E71-8362-22896CB5F50C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022EE-C6BF-4FC3-B0D2-21C79744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1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022EE-C6BF-4FC3-B0D2-21C7974468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39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Analysis of 78 rigorous</a:t>
            </a:r>
            <a:r>
              <a:rPr lang="en-US" baseline="0" dirty="0" smtClean="0"/>
              <a:t> studies conducted over more than 30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022EE-C6BF-4FC3-B0D2-21C7974468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62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022EE-C6BF-4FC3-B0D2-21C79744682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81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Partly inspired</a:t>
            </a:r>
            <a:r>
              <a:rPr lang="en-US" baseline="0" dirty="0" smtClean="0"/>
              <a:t> by Santa Clara’s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022EE-C6BF-4FC3-B0D2-21C79744682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4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022EE-C6BF-4FC3-B0D2-21C79744682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4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6945-1A1E-48EB-AA67-B68A4006676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E8F2-ABAF-4199-8DB2-D2EAE731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1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6945-1A1E-48EB-AA67-B68A4006676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E8F2-ABAF-4199-8DB2-D2EAE731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4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6945-1A1E-48EB-AA67-B68A4006676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E8F2-ABAF-4199-8DB2-D2EAE731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5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6945-1A1E-48EB-AA67-B68A4006676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E8F2-ABAF-4199-8DB2-D2EAE731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1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6945-1A1E-48EB-AA67-B68A4006676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E8F2-ABAF-4199-8DB2-D2EAE731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0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6945-1A1E-48EB-AA67-B68A4006676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E8F2-ABAF-4199-8DB2-D2EAE731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0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6945-1A1E-48EB-AA67-B68A4006676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E8F2-ABAF-4199-8DB2-D2EAE731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89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6945-1A1E-48EB-AA67-B68A4006676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E8F2-ABAF-4199-8DB2-D2EAE731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5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6945-1A1E-48EB-AA67-B68A4006676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E8F2-ABAF-4199-8DB2-D2EAE731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4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6945-1A1E-48EB-AA67-B68A4006676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E8F2-ABAF-4199-8DB2-D2EAE731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61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6945-1A1E-48EB-AA67-B68A4006676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E8F2-ABAF-4199-8DB2-D2EAE731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2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36945-1A1E-48EB-AA67-B68A4006676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8E8F2-ABAF-4199-8DB2-D2EAE731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8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durada@mednet.ucla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ugabuse.gov/publications/principles-drug-addiction-treatment-research-based-guide-third-edition/frequently-asked-questions/how-effective-drug-addiction-treatment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7891" y="895757"/>
            <a:ext cx="9144000" cy="203959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Overview of the Substance Use Disorder Treatment System in California</a:t>
            </a:r>
            <a:endParaRPr lang="en-US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78865"/>
            <a:ext cx="12192000" cy="3101737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Darren Urada, Ph.D.</a:t>
            </a:r>
          </a:p>
          <a:p>
            <a:r>
              <a:rPr lang="en-US" sz="22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UCLA Integrated Substance Abuse Programs</a:t>
            </a:r>
          </a:p>
          <a:p>
            <a:endParaRPr lang="en-US" sz="22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en-US" sz="22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January 31, 2018</a:t>
            </a:r>
          </a:p>
          <a:p>
            <a:r>
              <a:rPr lang="en-US" sz="22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Senate Health Committee</a:t>
            </a:r>
            <a:endParaRPr lang="en-US" sz="22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en-US" sz="22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Sacramento, CA</a:t>
            </a:r>
          </a:p>
          <a:p>
            <a:endParaRPr lang="en-US" sz="2200" dirty="0" smtClean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en-US" sz="17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All views expressed are my own, </a:t>
            </a:r>
          </a:p>
          <a:p>
            <a:r>
              <a:rPr lang="en-US" sz="17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and do not necessarily reflect those of UCLA or my funders (DHCS, Kern County).</a:t>
            </a:r>
          </a:p>
        </p:txBody>
      </p:sp>
      <p:pic>
        <p:nvPicPr>
          <p:cNvPr id="1026" name="Picture 2" descr="Image result for ucla is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2666" y="5219845"/>
            <a:ext cx="1488498" cy="156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ucl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94" y="5157066"/>
            <a:ext cx="1700934" cy="170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36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586" y="2395944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How do we get there?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46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499" y="365125"/>
            <a:ext cx="11599523" cy="1325563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Drug Medi-Cal Organized Delivery System Waiver (Part of Medi-Cal 2020)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7655"/>
            <a:ext cx="10515600" cy="473137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Covers 97.5% of the state’s population (40/58 counties)</a:t>
            </a:r>
          </a:p>
          <a:p>
            <a:r>
              <a:rPr lang="en-US" dirty="0" smtClean="0"/>
              <a:t>Partly inspired by Santa Clara’s system</a:t>
            </a:r>
          </a:p>
          <a:p>
            <a:r>
              <a:rPr lang="en-US" dirty="0" smtClean="0"/>
              <a:t>Level of care determined by ASAM criteria assessment</a:t>
            </a:r>
          </a:p>
          <a:p>
            <a:pPr marL="285750" indent="-285750"/>
            <a:r>
              <a:rPr lang="en-US" dirty="0" smtClean="0"/>
              <a:t>Continuum </a:t>
            </a:r>
            <a:r>
              <a:rPr lang="en-US" dirty="0"/>
              <a:t>of care based on </a:t>
            </a:r>
            <a:r>
              <a:rPr lang="en-US" dirty="0" smtClean="0"/>
              <a:t>ASAM Criteria</a:t>
            </a:r>
            <a:endParaRPr lang="en-US" dirty="0"/>
          </a:p>
          <a:p>
            <a:pPr marL="285750" indent="-285750"/>
            <a:r>
              <a:rPr lang="en-US" dirty="0" smtClean="0"/>
              <a:t>Increased </a:t>
            </a:r>
            <a:r>
              <a:rPr lang="en-US" dirty="0"/>
              <a:t>local control and accountability</a:t>
            </a:r>
          </a:p>
          <a:p>
            <a:pPr marL="285750" indent="-285750"/>
            <a:r>
              <a:rPr lang="en-US" dirty="0" smtClean="0"/>
              <a:t>Provisions </a:t>
            </a:r>
            <a:r>
              <a:rPr lang="en-US" dirty="0"/>
              <a:t>for program integrity and beneficiary protections</a:t>
            </a:r>
          </a:p>
          <a:p>
            <a:pPr marL="285750" indent="-285750"/>
            <a:r>
              <a:rPr lang="en-US" dirty="0" smtClean="0"/>
              <a:t>Utilization </a:t>
            </a:r>
            <a:r>
              <a:rPr lang="en-US" dirty="0"/>
              <a:t>tools to improve care and manage resources</a:t>
            </a:r>
          </a:p>
          <a:p>
            <a:pPr marL="285750" indent="-285750"/>
            <a:r>
              <a:rPr lang="en-US" dirty="0" smtClean="0"/>
              <a:t>Evidence-based </a:t>
            </a:r>
            <a:r>
              <a:rPr lang="en-US" dirty="0"/>
              <a:t>practices</a:t>
            </a:r>
          </a:p>
          <a:p>
            <a:pPr marL="285750" indent="-285750"/>
            <a:r>
              <a:rPr lang="en-US" dirty="0" smtClean="0"/>
              <a:t>Coordination </a:t>
            </a:r>
            <a:r>
              <a:rPr lang="en-US" dirty="0"/>
              <a:t>with other systems of </a:t>
            </a:r>
            <a:r>
              <a:rPr lang="en-US" dirty="0" smtClean="0"/>
              <a:t>care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DMC-ODS is just getting started. Evaluation underway (data needed)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78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579" y="97998"/>
            <a:ext cx="11733087" cy="1325563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American Society of Addiction Medicine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Levels of Care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912" y="1618769"/>
            <a:ext cx="10685123" cy="5434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0.5 	Early Intervention</a:t>
            </a:r>
          </a:p>
          <a:p>
            <a:pPr marL="0" indent="0">
              <a:buNone/>
            </a:pPr>
            <a:r>
              <a:rPr lang="en-US" dirty="0" smtClean="0"/>
              <a:t>1	Outpatient</a:t>
            </a:r>
          </a:p>
          <a:p>
            <a:pPr marL="0" indent="0">
              <a:buNone/>
            </a:pPr>
            <a:r>
              <a:rPr lang="en-US" dirty="0" smtClean="0"/>
              <a:t>2.1	Intensive Outpatient</a:t>
            </a:r>
          </a:p>
          <a:p>
            <a:pPr marL="0" indent="0">
              <a:buNone/>
            </a:pPr>
            <a:r>
              <a:rPr lang="en-US" dirty="0" smtClean="0"/>
              <a:t>2.5	Partial Hospitalization</a:t>
            </a:r>
          </a:p>
          <a:p>
            <a:pPr marL="0" indent="0">
              <a:buNone/>
            </a:pPr>
            <a:r>
              <a:rPr lang="en-US" dirty="0" smtClean="0"/>
              <a:t>3.1	Clinically Managed Low-Intensity Residential</a:t>
            </a:r>
          </a:p>
          <a:p>
            <a:pPr marL="0" indent="0">
              <a:buNone/>
            </a:pPr>
            <a:r>
              <a:rPr lang="en-US" dirty="0" smtClean="0"/>
              <a:t>3.3 	Clinically Managed Population Specific High-Intensity Residential</a:t>
            </a:r>
          </a:p>
          <a:p>
            <a:pPr marL="0" indent="0">
              <a:buNone/>
            </a:pPr>
            <a:r>
              <a:rPr lang="en-US" dirty="0" smtClean="0"/>
              <a:t>3.5	Clinically Managed High-Intensity Residential</a:t>
            </a:r>
          </a:p>
          <a:p>
            <a:pPr marL="0" indent="0">
              <a:buNone/>
            </a:pPr>
            <a:r>
              <a:rPr lang="en-US" dirty="0" smtClean="0"/>
              <a:t>3.7	Medically Monitored Intensive Inpatient</a:t>
            </a:r>
          </a:p>
          <a:p>
            <a:pPr marL="514350" indent="-514350">
              <a:buAutoNum type="arabicPlain" startAt="4"/>
            </a:pPr>
            <a:r>
              <a:rPr lang="en-US" dirty="0" smtClean="0"/>
              <a:t>     Medically Managed Intensive Inpatient</a:t>
            </a:r>
          </a:p>
          <a:p>
            <a:pPr marL="0" indent="0">
              <a:buNone/>
            </a:pPr>
            <a:r>
              <a:rPr lang="en-US" dirty="0" smtClean="0"/>
              <a:t>Opiate Treatment Program / Narcotic Treatment Program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3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11" y="365125"/>
            <a:ext cx="11322122" cy="1325563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Summary and Conclusions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611" y="2054831"/>
            <a:ext cx="11250202" cy="4122132"/>
          </a:xfrm>
        </p:spPr>
        <p:txBody>
          <a:bodyPr/>
          <a:lstStyle/>
          <a:p>
            <a:r>
              <a:rPr lang="en-US" dirty="0" smtClean="0"/>
              <a:t>Treatment works.</a:t>
            </a:r>
          </a:p>
          <a:p>
            <a:r>
              <a:rPr lang="en-US" dirty="0"/>
              <a:t>Sober living environments and counselor certification are </a:t>
            </a:r>
            <a:r>
              <a:rPr lang="en-US" dirty="0" smtClean="0"/>
              <a:t>not </a:t>
            </a:r>
            <a:r>
              <a:rPr lang="en-US" dirty="0"/>
              <a:t>currently overseen by the </a:t>
            </a:r>
            <a:r>
              <a:rPr lang="en-US" dirty="0" smtClean="0"/>
              <a:t>state.</a:t>
            </a:r>
            <a:endParaRPr lang="en-US" dirty="0"/>
          </a:p>
          <a:p>
            <a:r>
              <a:rPr lang="en-US" dirty="0" smtClean="0"/>
              <a:t>Need to balance “clamping </a:t>
            </a:r>
            <a:r>
              <a:rPr lang="en-US" dirty="0"/>
              <a:t>down” </a:t>
            </a:r>
            <a:r>
              <a:rPr lang="en-US" dirty="0" smtClean="0"/>
              <a:t>with encouraging capacity </a:t>
            </a:r>
            <a:r>
              <a:rPr lang="en-US" dirty="0"/>
              <a:t>expansion</a:t>
            </a:r>
          </a:p>
          <a:p>
            <a:r>
              <a:rPr lang="en-US" dirty="0" smtClean="0"/>
              <a:t>A major effort to transform the Medi-Cal funded treatment system is underway.</a:t>
            </a:r>
          </a:p>
          <a:p>
            <a:r>
              <a:rPr lang="en-US" dirty="0" smtClean="0"/>
              <a:t>Drugs affect crime, employment, child welfare, etc. Data from multiple departments is needed to provide policymakers with the full picture, but often isn’t available. Legislation would help.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6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162843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Questions? Comments?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Darren Urada, Ph.D.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durada@mednet.ucla.edu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72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Today’s (brief) talk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70589"/>
            <a:ext cx="10515600" cy="3906374"/>
          </a:xfrm>
        </p:spPr>
        <p:txBody>
          <a:bodyPr/>
          <a:lstStyle/>
          <a:p>
            <a:r>
              <a:rPr lang="en-US" dirty="0" smtClean="0"/>
              <a:t>Does treatment work?</a:t>
            </a:r>
          </a:p>
          <a:p>
            <a:r>
              <a:rPr lang="en-US" dirty="0" smtClean="0"/>
              <a:t>SUD Treatment in California</a:t>
            </a:r>
          </a:p>
          <a:p>
            <a:pPr lvl="1"/>
            <a:r>
              <a:rPr lang="en-US" dirty="0" smtClean="0"/>
              <a:t>Terminology</a:t>
            </a:r>
          </a:p>
          <a:p>
            <a:pPr lvl="1"/>
            <a:r>
              <a:rPr lang="en-US" dirty="0" smtClean="0"/>
              <a:t>Illustration in 2 graphs</a:t>
            </a:r>
          </a:p>
          <a:p>
            <a:pPr lvl="1"/>
            <a:r>
              <a:rPr lang="en-US" dirty="0" smtClean="0"/>
              <a:t>Drug Medi-Cal Organized Delivery System</a:t>
            </a:r>
          </a:p>
          <a:p>
            <a:pPr lvl="1"/>
            <a:r>
              <a:rPr lang="en-US" dirty="0" smtClean="0"/>
              <a:t>Levels of care</a:t>
            </a:r>
          </a:p>
          <a:p>
            <a:r>
              <a:rPr lang="en-US" dirty="0" smtClean="0"/>
              <a:t>Summary &amp; Conclusions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49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676" y="196536"/>
            <a:ext cx="11722814" cy="1325563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Does treatment work?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1613" y="1992783"/>
            <a:ext cx="8284557" cy="30622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633591" y="5003515"/>
            <a:ext cx="100973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“</a:t>
            </a:r>
            <a:r>
              <a:rPr lang="en-US" sz="3600" i="1" dirty="0"/>
              <a:t>drug abuse treatment has both a statistically significant and a clinically </a:t>
            </a:r>
            <a:r>
              <a:rPr lang="en-US" sz="3600" i="1" dirty="0" smtClean="0"/>
              <a:t>meaningful effect </a:t>
            </a:r>
            <a:r>
              <a:rPr lang="en-US" sz="3600" i="1" dirty="0"/>
              <a:t>in </a:t>
            </a:r>
            <a:r>
              <a:rPr lang="en-US" sz="3600" i="1" dirty="0" smtClean="0"/>
              <a:t>reducing drug </a:t>
            </a:r>
            <a:r>
              <a:rPr lang="en-US" sz="3600" i="1" dirty="0"/>
              <a:t>use and </a:t>
            </a:r>
            <a:r>
              <a:rPr lang="en-US" sz="3600" i="1" dirty="0" smtClean="0"/>
              <a:t>crime”</a:t>
            </a:r>
            <a:endParaRPr lang="en-US" sz="3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486399" y="1460314"/>
            <a:ext cx="101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YES!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4765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488" y="77448"/>
            <a:ext cx="11876568" cy="1325563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People do relapse, but 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at rates </a:t>
            </a:r>
            <a:r>
              <a:rPr lang="en-US" sz="4000" b="1" i="1" dirty="0" smtClean="0">
                <a:solidFill>
                  <a:schemeClr val="bg1"/>
                </a:solidFill>
              </a:rPr>
              <a:t>similar to other health conditions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s://d14rmgtrwzf5a.cloudfront.net/sites/default/files/images/colorbox/relapsegrap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991" y="1403011"/>
            <a:ext cx="8752367" cy="4757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5060" y="6147321"/>
            <a:ext cx="119509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Source: National Institute on Drug Abuse </a:t>
            </a:r>
          </a:p>
          <a:p>
            <a:r>
              <a:rPr lang="en-US" sz="1200" dirty="0" smtClean="0">
                <a:hlinkClick r:id="rId3"/>
              </a:rPr>
              <a:t>https</a:t>
            </a:r>
            <a:r>
              <a:rPr lang="en-US" sz="1200" dirty="0">
                <a:hlinkClick r:id="rId3"/>
              </a:rPr>
              <a:t>://</a:t>
            </a:r>
            <a:r>
              <a:rPr lang="en-US" sz="1200" dirty="0" smtClean="0">
                <a:hlinkClick r:id="rId3"/>
              </a:rPr>
              <a:t>www.drugabuse.gov/publications/principles-drug-addiction-treatment-research-based-guide-third-edition/frequently-asked-questions/how-effective-drug-addiction-treatment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1706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011" y="475501"/>
            <a:ext cx="9610725" cy="2228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87011" y="3246633"/>
            <a:ext cx="94933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“Drug </a:t>
            </a:r>
            <a:r>
              <a:rPr lang="en-US" sz="3000" dirty="0"/>
              <a:t>dependence generally has been treated as if it were an acute </a:t>
            </a:r>
            <a:r>
              <a:rPr lang="en-US" sz="3000" dirty="0" smtClean="0"/>
              <a:t>illness . . . long-term </a:t>
            </a:r>
            <a:r>
              <a:rPr lang="en-US" sz="3000" dirty="0"/>
              <a:t>care strategies of medication management and continued monitoring produce lasting benefits. Drug dependence should be insured, treated, and evaluated like other chronic illnesses</a:t>
            </a:r>
            <a:r>
              <a:rPr lang="en-US" sz="3000" dirty="0" smtClean="0"/>
              <a:t>.“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5956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313" y="2471327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Substance Use Disorder Treatment in California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5346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676" y="365125"/>
            <a:ext cx="11722814" cy="1325563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Terminology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429923"/>
              </p:ext>
            </p:extLst>
          </p:nvPr>
        </p:nvGraphicFramePr>
        <p:xfrm>
          <a:off x="575012" y="2768689"/>
          <a:ext cx="10986307" cy="2512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Worksheet" r:id="rId3" imgW="5581780" imgH="1276419" progId="Excel.Sheet.12">
                  <p:embed/>
                </p:oleObj>
              </mc:Choice>
              <mc:Fallback>
                <p:oleObj name="Worksheet" r:id="rId3" imgW="5581780" imgH="1276419" progId="Excel.Sheet.12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5012" y="2768689"/>
                        <a:ext cx="10986307" cy="25122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984331" y="1849347"/>
            <a:ext cx="4223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“Rehab” is not a specific service.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338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9008892"/>
              </p:ext>
            </p:extLst>
          </p:nvPr>
        </p:nvGraphicFramePr>
        <p:xfrm>
          <a:off x="0" y="1"/>
          <a:ext cx="10489914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489915" y="2047335"/>
            <a:ext cx="170208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Residential </a:t>
            </a:r>
          </a:p>
          <a:p>
            <a:r>
              <a:rPr lang="en-US" sz="2200" dirty="0"/>
              <a:t>t</a:t>
            </a:r>
            <a:r>
              <a:rPr lang="en-US" sz="2200" dirty="0" smtClean="0"/>
              <a:t>ime in </a:t>
            </a:r>
          </a:p>
          <a:p>
            <a:r>
              <a:rPr lang="en-US" sz="2200" dirty="0"/>
              <a:t>t</a:t>
            </a:r>
            <a:r>
              <a:rPr lang="en-US" sz="2200" dirty="0" smtClean="0"/>
              <a:t>reatment has</a:t>
            </a:r>
          </a:p>
          <a:p>
            <a:r>
              <a:rPr lang="en-US" sz="2200" dirty="0" smtClean="0"/>
              <a:t>historically</a:t>
            </a:r>
          </a:p>
          <a:p>
            <a:r>
              <a:rPr lang="en-US" sz="2200" dirty="0" smtClean="0"/>
              <a:t>been driven </a:t>
            </a:r>
          </a:p>
          <a:p>
            <a:r>
              <a:rPr lang="en-US" sz="2200" dirty="0" smtClean="0"/>
              <a:t>By program,</a:t>
            </a:r>
          </a:p>
          <a:p>
            <a:r>
              <a:rPr lang="en-US" sz="2200" dirty="0"/>
              <a:t>f</a:t>
            </a:r>
            <a:r>
              <a:rPr lang="en-US" sz="2200" dirty="0" smtClean="0"/>
              <a:t>unding.</a:t>
            </a:r>
          </a:p>
        </p:txBody>
      </p:sp>
    </p:spTree>
    <p:extLst>
      <p:ext uri="{BB962C8B-B14F-4D97-AF65-F5344CB8AC3E}">
        <p14:creationId xmlns:p14="http://schemas.microsoft.com/office/powerpoint/2010/main" val="19870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191964" cy="681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0149432" y="2682713"/>
            <a:ext cx="21186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Treatment based</a:t>
            </a:r>
          </a:p>
          <a:p>
            <a:r>
              <a:rPr lang="en-US" sz="2200" dirty="0" smtClean="0"/>
              <a:t>on patient needs</a:t>
            </a:r>
          </a:p>
          <a:p>
            <a:r>
              <a:rPr lang="en-US" sz="2200" dirty="0" smtClean="0"/>
              <a:t>IS possible.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167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7219</TotalTime>
  <Words>437</Words>
  <Application>Microsoft Office PowerPoint</Application>
  <PresentationFormat>Custom</PresentationFormat>
  <Paragraphs>85</Paragraphs>
  <Slides>14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Worksheet</vt:lpstr>
      <vt:lpstr>Overview of the Substance Use Disorder Treatment System in California</vt:lpstr>
      <vt:lpstr>Today’s (brief) talk</vt:lpstr>
      <vt:lpstr>Does treatment work?</vt:lpstr>
      <vt:lpstr>People do relapse, but  at rates similar to other health conditions.</vt:lpstr>
      <vt:lpstr>PowerPoint Presentation</vt:lpstr>
      <vt:lpstr>Substance Use Disorder Treatment in California</vt:lpstr>
      <vt:lpstr>Terminology</vt:lpstr>
      <vt:lpstr>PowerPoint Presentation</vt:lpstr>
      <vt:lpstr>PowerPoint Presentation</vt:lpstr>
      <vt:lpstr>How do we get there?</vt:lpstr>
      <vt:lpstr>Drug Medi-Cal Organized Delivery System Waiver (Part of Medi-Cal 2020)</vt:lpstr>
      <vt:lpstr>American Society of Addiction Medicine  Levels of Care</vt:lpstr>
      <vt:lpstr>Summary and Conclusions</vt:lpstr>
      <vt:lpstr>Questions? Comments?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Howard Padwa</dc:creator>
  <cp:lastModifiedBy>Anspach, Aimee</cp:lastModifiedBy>
  <cp:revision>92</cp:revision>
  <dcterms:created xsi:type="dcterms:W3CDTF">2017-07-19T05:24:51Z</dcterms:created>
  <dcterms:modified xsi:type="dcterms:W3CDTF">2018-01-30T20:12:00Z</dcterms:modified>
</cp:coreProperties>
</file>