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355" r:id="rId6"/>
    <p:sldId id="333" r:id="rId7"/>
    <p:sldId id="260" r:id="rId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028E73-8043-482C-87CC-85BF506670E4}">
          <p14:sldIdLst>
            <p14:sldId id="256"/>
            <p14:sldId id="355"/>
            <p14:sldId id="333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drita Claiborne" initials="CC" lastIdx="1" clrIdx="0">
    <p:extLst>
      <p:ext uri="{19B8F6BF-5375-455C-9EA6-DF929625EA0E}">
        <p15:presenceInfo xmlns:p15="http://schemas.microsoft.com/office/powerpoint/2012/main" userId="S::cclaibor@cchealth.org::3621e690-6958-4e64-a99a-76a07bcb37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67568" autoAdjust="0"/>
  </p:normalViewPr>
  <p:slideViewPr>
    <p:cSldViewPr snapToGrid="0">
      <p:cViewPr varScale="1">
        <p:scale>
          <a:sx n="39" d="100"/>
          <a:sy n="39" d="100"/>
        </p:scale>
        <p:origin x="12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hendri2\Desktop\Contra%20Costa%20County%20Smoking%20Rates\CHSS%20Smoker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 percentage of 11th graders surveyed in Contra Costa County who reported current vaping use in the past 30 days increased between </a:t>
            </a:r>
          </a:p>
          <a:p>
            <a:pPr>
              <a:defRPr/>
            </a:pPr>
            <a:r>
              <a:rPr lang="en-US"/>
              <a:t>2016-2017 and 2018-2019</a:t>
            </a:r>
          </a:p>
        </c:rich>
      </c:tx>
      <c:layout>
        <c:manualLayout>
          <c:xMode val="edge"/>
          <c:yMode val="edge"/>
          <c:x val="0.1157999418930087"/>
          <c:y val="7.768347368450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157665486654885E-2"/>
          <c:y val="0.27662439754364737"/>
          <c:w val="0.93888888888888888"/>
          <c:h val="0.46590025381204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'CHKS Data'!$O$78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'CHKS Data'!$N$79:$N$81</c:f>
              <c:strCache>
                <c:ptCount val="3"/>
                <c:pt idx="0">
                  <c:v>MUSD</c:v>
                </c:pt>
                <c:pt idx="1">
                  <c:v>SRUSD</c:v>
                </c:pt>
                <c:pt idx="2">
                  <c:v>LUUSD</c:v>
                </c:pt>
              </c:strCache>
            </c:strRef>
          </c:cat>
          <c:val>
            <c:numRef>
              <c:f>'CHKS Data'!$O$79:$O$81</c:f>
              <c:numCache>
                <c:formatCode>0%</c:formatCode>
                <c:ptCount val="3"/>
                <c:pt idx="0">
                  <c:v>0.08</c:v>
                </c:pt>
                <c:pt idx="1">
                  <c:v>0.13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E-473C-8C3C-AF5E7D286E00}"/>
            </c:ext>
          </c:extLst>
        </c:ser>
        <c:ser>
          <c:idx val="1"/>
          <c:order val="1"/>
          <c:tx>
            <c:strRef>
              <c:f>'CHKS Data'!$P$78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'CHKS Data'!$N$79:$N$81</c:f>
              <c:strCache>
                <c:ptCount val="3"/>
                <c:pt idx="0">
                  <c:v>MUSD</c:v>
                </c:pt>
                <c:pt idx="1">
                  <c:v>SRUSD</c:v>
                </c:pt>
                <c:pt idx="2">
                  <c:v>LUUSD</c:v>
                </c:pt>
              </c:strCache>
            </c:strRef>
          </c:cat>
          <c:val>
            <c:numRef>
              <c:f>'CHKS Data'!$P$79:$P$81</c:f>
              <c:numCache>
                <c:formatCode>0%</c:formatCode>
                <c:ptCount val="3"/>
                <c:pt idx="0">
                  <c:v>0.3</c:v>
                </c:pt>
                <c:pt idx="1">
                  <c:v>0.19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BE-473C-8C3C-AF5E7D286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255008"/>
        <c:axId val="419249432"/>
      </c:barChart>
      <c:catAx>
        <c:axId val="41925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49432"/>
        <c:crosses val="autoZero"/>
        <c:auto val="1"/>
        <c:lblAlgn val="ctr"/>
        <c:lblOffset val="100"/>
        <c:noMultiLvlLbl val="0"/>
      </c:catAx>
      <c:valAx>
        <c:axId val="419249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597513304090109"/>
          <c:y val="0.83815503134742753"/>
          <c:w val="0.22529100204667868"/>
          <c:h val="4.76792042923245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0.91146</cdr:y>
    </cdr:from>
    <cdr:to>
      <cdr:x>0.97292</cdr:x>
      <cdr:y>0.97396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6260B9B-87F2-4862-91FB-AB361BAA3483}"/>
            </a:ext>
          </a:extLst>
        </cdr:cNvPr>
        <cdr:cNvSpPr txBox="1"/>
      </cdr:nvSpPr>
      <cdr:spPr>
        <a:xfrm xmlns:a="http://schemas.openxmlformats.org/drawingml/2006/main">
          <a:off x="381000" y="2500313"/>
          <a:ext cx="406717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0.05044</cdr:x>
      <cdr:y>0.90722</cdr:y>
    </cdr:from>
    <cdr:to>
      <cdr:x>0.99579</cdr:x>
      <cdr:y>0.98547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56032" y="2713939"/>
          <a:ext cx="4798771" cy="234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0.00277</cdr:x>
      <cdr:y>0.91686</cdr:y>
    </cdr:from>
    <cdr:to>
      <cdr:x>1</cdr:x>
      <cdr:y>1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4484" y="4997663"/>
          <a:ext cx="8814715" cy="453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i="1" dirty="0"/>
            <a:t>Source</a:t>
          </a:r>
          <a:r>
            <a:rPr lang="en-US" sz="1000" dirty="0"/>
            <a:t>: </a:t>
          </a:r>
          <a:r>
            <a:rPr lang="en-US" sz="1000" b="0" i="1" u="none" strike="noStrike" baseline="0" dirty="0">
              <a:latin typeface="+mn-lt"/>
              <a:ea typeface="+mn-ea"/>
              <a:cs typeface="+mn-cs"/>
            </a:rPr>
            <a:t>California Healthy Kids Survey, 2016-17 &amp; 2018-2019 School District Reports</a:t>
          </a:r>
          <a:endParaRPr lang="en-US" sz="1000" dirty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3" cy="3155775"/>
          </a:xfrm>
          <a:prstGeom prst="rect">
            <a:avLst/>
          </a:prstGeom>
        </p:spPr>
        <p:txBody>
          <a:bodyPr vert="horz" lIns="189290" tIns="94645" rIns="189290" bIns="94645" rtlCol="0"/>
          <a:lstStyle>
            <a:lvl1pPr algn="l">
              <a:defRPr sz="2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3" cy="3155775"/>
          </a:xfrm>
          <a:prstGeom prst="rect">
            <a:avLst/>
          </a:prstGeom>
        </p:spPr>
        <p:txBody>
          <a:bodyPr vert="horz" lIns="189290" tIns="94645" rIns="189290" bIns="94645" rtlCol="0"/>
          <a:lstStyle>
            <a:lvl1pPr algn="r">
              <a:defRPr sz="2500"/>
            </a:lvl1pPr>
          </a:lstStyle>
          <a:p>
            <a:fld id="{B5D26E7C-AFDB-42F4-905D-917CDAFC1F6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4219238" y="7862888"/>
            <a:ext cx="37734876" cy="21226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9290" tIns="94645" rIns="189290" bIns="946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3" y="30269204"/>
            <a:ext cx="7437120" cy="24765712"/>
          </a:xfrm>
          <a:prstGeom prst="rect">
            <a:avLst/>
          </a:prstGeom>
        </p:spPr>
        <p:txBody>
          <a:bodyPr vert="horz" lIns="189290" tIns="94645" rIns="189290" bIns="946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9741288"/>
            <a:ext cx="4028443" cy="3155769"/>
          </a:xfrm>
          <a:prstGeom prst="rect">
            <a:avLst/>
          </a:prstGeom>
        </p:spPr>
        <p:txBody>
          <a:bodyPr vert="horz" lIns="189290" tIns="94645" rIns="189290" bIns="94645" rtlCol="0" anchor="b"/>
          <a:lstStyle>
            <a:lvl1pPr algn="l">
              <a:defRPr sz="2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59741288"/>
            <a:ext cx="4028443" cy="3155769"/>
          </a:xfrm>
          <a:prstGeom prst="rect">
            <a:avLst/>
          </a:prstGeom>
        </p:spPr>
        <p:txBody>
          <a:bodyPr vert="horz" lIns="189290" tIns="94645" rIns="189290" bIns="94645" rtlCol="0" anchor="b"/>
          <a:lstStyle>
            <a:lvl1pPr algn="r">
              <a:defRPr sz="2500"/>
            </a:lvl1pPr>
          </a:lstStyle>
          <a:p>
            <a:fld id="{0BFAB069-0769-44EF-81B9-7884F692B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AB069-0769-44EF-81B9-7884F692BC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07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AB069-0769-44EF-81B9-7884F692BC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3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0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>
              <a:lnSpc>
                <a:spcPct val="90000"/>
              </a:lnSpc>
              <a:spcBef>
                <a:spcPts val="2070"/>
              </a:spcBef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AB069-0769-44EF-81B9-7884F692BC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AB069-0769-44EF-81B9-7884F692BC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597" y="3424348"/>
            <a:ext cx="9426806" cy="1424410"/>
          </a:xfrm>
        </p:spPr>
        <p:txBody>
          <a:bodyPr anchor="b">
            <a:noAutofit/>
          </a:bodyPr>
          <a:lstStyle/>
          <a:p>
            <a:r>
              <a:rPr lang="en-US" sz="3200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 COSTA COUNTY </a:t>
            </a:r>
            <a:br>
              <a:rPr lang="en-US" sz="3200" b="1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 ON THE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SALE OF E-SMOKING DEVICES AND FLAVORED TOBACCO</a:t>
            </a:r>
            <a:endParaRPr lang="en-US" sz="3200" dirty="0">
              <a:solidFill>
                <a:srgbClr val="1B1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1957" y="505936"/>
            <a:ext cx="4498984" cy="11395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 Senate Health Committee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Sacramento, 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February 12, 2020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B1B1B"/>
                </a:solidFill>
                <a:latin typeface="Arial"/>
                <a:cs typeface="Arial"/>
              </a:rPr>
              <a:t> </a:t>
            </a:r>
            <a:endParaRPr lang="en-US" sz="1400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cs typeface="Calibri"/>
            </a:endParaRPr>
          </a:p>
        </p:txBody>
      </p:sp>
      <p:sp>
        <p:nvSpPr>
          <p:cNvPr id="18" name="Oval 8">
            <a:extLst>
              <a:ext uri="{FF2B5EF4-FFF2-40B4-BE49-F238E27FC236}">
                <a16:creationId xmlns:a16="http://schemas.microsoft.com/office/drawing/2014/main" id="{FBC3EAFD-A275-4F9B-8F62-72B6678F35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8526" y="933319"/>
            <a:ext cx="2463430" cy="24860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0">
            <a:extLst>
              <a:ext uri="{FF2B5EF4-FFF2-40B4-BE49-F238E27FC236}">
                <a16:creationId xmlns:a16="http://schemas.microsoft.com/office/drawing/2014/main" id="{06E64A6D-2B9F-4AAD-AB42-A61BAF01AC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92" y="1268361"/>
            <a:ext cx="1956816" cy="1953058"/>
          </a:xfrm>
          <a:prstGeom prst="ellipse">
            <a:avLst/>
          </a:prstGeom>
          <a:solidFill>
            <a:srgbClr val="FFFF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67571EA-AD34-434A-945C-38C9CD625D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392" r="318" b="-7"/>
          <a:stretch/>
        </p:blipFill>
        <p:spPr>
          <a:xfrm>
            <a:off x="5181600" y="1330490"/>
            <a:ext cx="1828800" cy="1828800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20" name="Picture 12">
            <a:extLst>
              <a:ext uri="{FF2B5EF4-FFF2-40B4-BE49-F238E27FC236}">
                <a16:creationId xmlns:a16="http://schemas.microsoft.com/office/drawing/2014/main" id="{C51881DD-AD85-41BE-8A49-C2FB45800E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5" t="5243" r="33525" b="36180"/>
          <a:stretch>
            <a:fillRect/>
          </a:stretch>
        </p:blipFill>
        <p:spPr>
          <a:xfrm>
            <a:off x="4860081" y="896194"/>
            <a:ext cx="2560320" cy="2560320"/>
          </a:xfrm>
          <a:custGeom>
            <a:avLst/>
            <a:gdLst>
              <a:gd name="connsiteX0" fmla="*/ 2008598 w 4017196"/>
              <a:gd name="connsiteY0" fmla="*/ 0 h 4017196"/>
              <a:gd name="connsiteX1" fmla="*/ 4017196 w 4017196"/>
              <a:gd name="connsiteY1" fmla="*/ 2008598 h 4017196"/>
              <a:gd name="connsiteX2" fmla="*/ 2008598 w 4017196"/>
              <a:gd name="connsiteY2" fmla="*/ 4017196 h 4017196"/>
              <a:gd name="connsiteX3" fmla="*/ 0 w 4017196"/>
              <a:gd name="connsiteY3" fmla="*/ 2008598 h 4017196"/>
              <a:gd name="connsiteX4" fmla="*/ 2008598 w 4017196"/>
              <a:gd name="connsiteY4" fmla="*/ 0 h 401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7196" h="4017196">
                <a:moveTo>
                  <a:pt x="2008598" y="0"/>
                </a:moveTo>
                <a:cubicBezTo>
                  <a:pt x="3117916" y="0"/>
                  <a:pt x="4017196" y="899280"/>
                  <a:pt x="4017196" y="2008598"/>
                </a:cubicBezTo>
                <a:cubicBezTo>
                  <a:pt x="4017196" y="3117916"/>
                  <a:pt x="3117916" y="4017196"/>
                  <a:pt x="2008598" y="4017196"/>
                </a:cubicBezTo>
                <a:cubicBezTo>
                  <a:pt x="899280" y="4017196"/>
                  <a:pt x="0" y="3117916"/>
                  <a:pt x="0" y="2008598"/>
                </a:cubicBezTo>
                <a:cubicBezTo>
                  <a:pt x="0" y="899280"/>
                  <a:pt x="899280" y="0"/>
                  <a:pt x="2008598" y="0"/>
                </a:cubicBezTo>
                <a:close/>
              </a:path>
            </a:pathLst>
          </a:custGeom>
        </p:spPr>
      </p:pic>
      <p:cxnSp>
        <p:nvCxnSpPr>
          <p:cNvPr id="21" name="Straight Connector 14">
            <a:extLst>
              <a:ext uri="{FF2B5EF4-FFF2-40B4-BE49-F238E27FC236}">
                <a16:creationId xmlns:a16="http://schemas.microsoft.com/office/drawing/2014/main" id="{9AD20FE8-ED02-4CDE-83B1-A1436305C3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5960" y="4971278"/>
            <a:ext cx="640080" cy="0"/>
          </a:xfrm>
          <a:prstGeom prst="line">
            <a:avLst/>
          </a:prstGeom>
          <a:ln w="28575">
            <a:solidFill>
              <a:srgbClr val="E633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BFE5B885-33DD-449A-BDFF-7DDE39539F7A}"/>
              </a:ext>
            </a:extLst>
          </p:cNvPr>
          <p:cNvSpPr txBox="1">
            <a:spLocks/>
          </p:cNvSpPr>
          <p:nvPr/>
        </p:nvSpPr>
        <p:spPr>
          <a:xfrm>
            <a:off x="6794349" y="5303652"/>
            <a:ext cx="4015053" cy="5719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1B1B1B"/>
                </a:solidFill>
                <a:latin typeface="Arial"/>
                <a:cs typeface="Arial"/>
              </a:rPr>
              <a:t>Dr. Chris </a:t>
            </a:r>
            <a:r>
              <a:rPr lang="en-US" sz="2000" b="1" dirty="0" err="1">
                <a:solidFill>
                  <a:srgbClr val="1B1B1B"/>
                </a:solidFill>
                <a:latin typeface="Arial"/>
                <a:cs typeface="Arial"/>
              </a:rPr>
              <a:t>Farnitano</a:t>
            </a:r>
            <a:r>
              <a:rPr lang="en-US" sz="2000" b="1" dirty="0">
                <a:solidFill>
                  <a:srgbClr val="1B1B1B"/>
                </a:solidFill>
                <a:latin typeface="Arial"/>
                <a:cs typeface="Arial"/>
              </a:rPr>
              <a:t>, MD </a:t>
            </a:r>
            <a:endParaRPr lang="en-US" sz="2800" b="1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B1B1B"/>
                </a:solidFill>
                <a:latin typeface="Arial"/>
                <a:cs typeface="Arial"/>
              </a:rPr>
              <a:t>Health Officer</a:t>
            </a:r>
            <a:endParaRPr lang="en-US" sz="1800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B1B1B"/>
                </a:solidFill>
                <a:latin typeface="Arial"/>
                <a:cs typeface="Arial"/>
              </a:rPr>
              <a:t>Contra Costa County</a:t>
            </a:r>
            <a:endParaRPr lang="en-US" sz="1800" dirty="0">
              <a:cs typeface="Calibri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C6B1624-2553-468D-B98C-959F83028500}"/>
              </a:ext>
            </a:extLst>
          </p:cNvPr>
          <p:cNvSpPr txBox="1">
            <a:spLocks/>
          </p:cNvSpPr>
          <p:nvPr/>
        </p:nvSpPr>
        <p:spPr>
          <a:xfrm>
            <a:off x="1382598" y="5303652"/>
            <a:ext cx="4015053" cy="5719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1B1B1B"/>
                </a:solidFill>
                <a:latin typeface="Arial"/>
                <a:cs typeface="Arial"/>
              </a:rPr>
              <a:t>Daniel </a:t>
            </a:r>
            <a:r>
              <a:rPr lang="en-US" sz="2000" b="1" dirty="0" err="1">
                <a:solidFill>
                  <a:srgbClr val="1B1B1B"/>
                </a:solidFill>
                <a:latin typeface="Arial"/>
                <a:cs typeface="Arial"/>
              </a:rPr>
              <a:t>Peddycord</a:t>
            </a:r>
            <a:r>
              <a:rPr lang="en-US" sz="2000" b="1" dirty="0">
                <a:solidFill>
                  <a:srgbClr val="1B1B1B"/>
                </a:solidFill>
                <a:latin typeface="Arial"/>
                <a:cs typeface="Arial"/>
              </a:rPr>
              <a:t>, RN/MPA/HA</a:t>
            </a:r>
            <a:endParaRPr lang="en-US" sz="2800" b="1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B1B1B"/>
                </a:solidFill>
                <a:latin typeface="Arial"/>
                <a:cs typeface="Arial"/>
              </a:rPr>
              <a:t>Director of Public Health</a:t>
            </a:r>
            <a:endParaRPr lang="en-US" sz="1800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B1B1B"/>
                </a:solidFill>
                <a:latin typeface="Arial"/>
                <a:cs typeface="Arial"/>
              </a:rPr>
              <a:t>Contra Costa Health Services</a:t>
            </a:r>
            <a:endParaRPr lang="en-US" sz="1800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E574F7-5F8E-409F-B17E-140045015D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832" y="221114"/>
            <a:ext cx="3522641" cy="142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EB9807-EFF3-47C5-95F9-286DA83EED2B}"/>
              </a:ext>
            </a:extLst>
          </p:cNvPr>
          <p:cNvSpPr txBox="1">
            <a:spLocks/>
          </p:cNvSpPr>
          <p:nvPr/>
        </p:nvSpPr>
        <p:spPr>
          <a:xfrm>
            <a:off x="-1957" y="382845"/>
            <a:ext cx="11357344" cy="10243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>
                <a:solidFill>
                  <a:srgbClr val="FFFFFF"/>
                </a:solidFill>
                <a:latin typeface="Arial"/>
                <a:cs typeface="Arial"/>
              </a:rPr>
              <a:t>  Youth Vaping in Contra Costa County</a:t>
            </a:r>
            <a:endParaRPr lang="en-US" sz="3400" dirty="0">
              <a:solidFill>
                <a:srgbClr val="FFFFFF"/>
              </a:solidFill>
              <a:ea typeface="+mj-lt"/>
              <a:cs typeface="+mj-lt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6415217-FD9E-4C9F-8879-81349A7BEC88}"/>
              </a:ext>
            </a:extLst>
          </p:cNvPr>
          <p:cNvGraphicFramePr/>
          <p:nvPr/>
        </p:nvGraphicFramePr>
        <p:xfrm>
          <a:off x="1588169" y="1407154"/>
          <a:ext cx="8839199" cy="5450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C460D9C-5AE2-4D2C-877B-AB6D5232541E}"/>
              </a:ext>
            </a:extLst>
          </p:cNvPr>
          <p:cNvSpPr txBox="1"/>
          <p:nvPr/>
        </p:nvSpPr>
        <p:spPr>
          <a:xfrm>
            <a:off x="2779295" y="5690935"/>
            <a:ext cx="12633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Martinez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BBD10-30DF-43D8-ACFA-F16699CF3C78}"/>
              </a:ext>
            </a:extLst>
          </p:cNvPr>
          <p:cNvSpPr txBox="1"/>
          <p:nvPr/>
        </p:nvSpPr>
        <p:spPr>
          <a:xfrm>
            <a:off x="5632736" y="5690935"/>
            <a:ext cx="1094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San Ramon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EDF374-F5C0-42D6-A963-5A395200779C}"/>
              </a:ext>
            </a:extLst>
          </p:cNvPr>
          <p:cNvSpPr txBox="1"/>
          <p:nvPr/>
        </p:nvSpPr>
        <p:spPr>
          <a:xfrm>
            <a:off x="8402008" y="5710986"/>
            <a:ext cx="1094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Brentwood</a:t>
            </a:r>
          </a:p>
        </p:txBody>
      </p:sp>
    </p:spTree>
    <p:extLst>
      <p:ext uri="{BB962C8B-B14F-4D97-AF65-F5344CB8AC3E}">
        <p14:creationId xmlns:p14="http://schemas.microsoft.com/office/powerpoint/2010/main" val="181180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7BFB805-DF6E-493E-B42A-1931D10CA6EC}"/>
              </a:ext>
            </a:extLst>
          </p:cNvPr>
          <p:cNvSpPr/>
          <p:nvPr/>
        </p:nvSpPr>
        <p:spPr>
          <a:xfrm>
            <a:off x="8013411" y="4663373"/>
            <a:ext cx="3537502" cy="20159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0FC612-0BAB-4604-8090-9FB880E47B1F}"/>
              </a:ext>
            </a:extLst>
          </p:cNvPr>
          <p:cNvSpPr/>
          <p:nvPr/>
        </p:nvSpPr>
        <p:spPr>
          <a:xfrm>
            <a:off x="126155" y="4645094"/>
            <a:ext cx="3537502" cy="20159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EB9807-EFF3-47C5-95F9-286DA83EED2B}"/>
              </a:ext>
            </a:extLst>
          </p:cNvPr>
          <p:cNvSpPr txBox="1">
            <a:spLocks/>
          </p:cNvSpPr>
          <p:nvPr/>
        </p:nvSpPr>
        <p:spPr>
          <a:xfrm>
            <a:off x="-1957" y="382845"/>
            <a:ext cx="11357344" cy="10243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FF"/>
                </a:solidFill>
                <a:latin typeface="Arial"/>
                <a:ea typeface="+mj-lt"/>
                <a:cs typeface="Arial"/>
              </a:rPr>
              <a:t>  Summary of Ordinance</a:t>
            </a:r>
          </a:p>
        </p:txBody>
      </p:sp>
      <p:sp>
        <p:nvSpPr>
          <p:cNvPr id="39" name="Content Placeholder 4">
            <a:extLst>
              <a:ext uri="{FF2B5EF4-FFF2-40B4-BE49-F238E27FC236}">
                <a16:creationId xmlns:a16="http://schemas.microsoft.com/office/drawing/2014/main" id="{7A6380CB-7674-4BE2-AFA2-9593398F8778}"/>
              </a:ext>
            </a:extLst>
          </p:cNvPr>
          <p:cNvSpPr txBox="1">
            <a:spLocks/>
          </p:cNvSpPr>
          <p:nvPr/>
        </p:nvSpPr>
        <p:spPr>
          <a:xfrm>
            <a:off x="341771" y="3427458"/>
            <a:ext cx="3537502" cy="3430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1E2753D-9970-4137-B38A-2E13297A9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95" y="2411234"/>
            <a:ext cx="2111144" cy="21111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52D651-4DC8-4D53-AA45-15C8D1F9BF7E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46" y="2464680"/>
            <a:ext cx="1552363" cy="18577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6703A1-A4E1-4F2A-B0B8-744F7CDCE7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16" y="2679374"/>
            <a:ext cx="1661605" cy="1661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8F4B95B-3BDD-40EA-A588-650EBE1D01C5}"/>
              </a:ext>
            </a:extLst>
          </p:cNvPr>
          <p:cNvSpPr/>
          <p:nvPr/>
        </p:nvSpPr>
        <p:spPr>
          <a:xfrm>
            <a:off x="341771" y="4842064"/>
            <a:ext cx="2986639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sale of flavored tobacco is restricted in </a:t>
            </a:r>
            <a:r>
              <a:rPr lang="en-US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areas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unincorporated County</a:t>
            </a:r>
          </a:p>
          <a:p>
            <a:pPr algn="ctr">
              <a:spcBef>
                <a:spcPts val="300"/>
              </a:spcBef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EEF66F-1894-4017-9C3E-BC6B850D38A3}"/>
              </a:ext>
            </a:extLst>
          </p:cNvPr>
          <p:cNvSpPr/>
          <p:nvPr/>
        </p:nvSpPr>
        <p:spPr>
          <a:xfrm>
            <a:off x="8224658" y="4814818"/>
            <a:ext cx="31307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207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sale and delivery of cannabis vaping devices and e-liquids are restricted in all areas of the unincorporated areas of the County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58AE54-01F6-4322-B180-4CEC1C5D80EC}"/>
              </a:ext>
            </a:extLst>
          </p:cNvPr>
          <p:cNvSpPr/>
          <p:nvPr/>
        </p:nvSpPr>
        <p:spPr>
          <a:xfrm>
            <a:off x="1487718" y="1681514"/>
            <a:ext cx="814375" cy="82169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07B8CB-6E0A-4CA0-AA4F-D4D7CC63DBD0}"/>
              </a:ext>
            </a:extLst>
          </p:cNvPr>
          <p:cNvSpPr/>
          <p:nvPr/>
        </p:nvSpPr>
        <p:spPr>
          <a:xfrm>
            <a:off x="4122614" y="4645094"/>
            <a:ext cx="3537502" cy="20159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BC0E51-11E7-4C41-9CB6-C2F1F12480F6}"/>
              </a:ext>
            </a:extLst>
          </p:cNvPr>
          <p:cNvSpPr/>
          <p:nvPr/>
        </p:nvSpPr>
        <p:spPr>
          <a:xfrm>
            <a:off x="4368814" y="4842064"/>
            <a:ext cx="30451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207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sale of tobacco vaping devices and e-liquids is restricted until a premarket review order from the FDA is obtained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FFD4B7-898A-4320-85EE-733F344437D7}"/>
              </a:ext>
            </a:extLst>
          </p:cNvPr>
          <p:cNvSpPr/>
          <p:nvPr/>
        </p:nvSpPr>
        <p:spPr>
          <a:xfrm>
            <a:off x="5484177" y="1681514"/>
            <a:ext cx="814375" cy="82169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712A013-08DD-4AF6-A3E7-3705DC0A13D7}"/>
              </a:ext>
            </a:extLst>
          </p:cNvPr>
          <p:cNvSpPr/>
          <p:nvPr/>
        </p:nvSpPr>
        <p:spPr>
          <a:xfrm>
            <a:off x="9382834" y="1642983"/>
            <a:ext cx="814375" cy="82169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0411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85F58C-8B40-4BBE-8D55-276926584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511" y="1607033"/>
            <a:ext cx="5757187" cy="34974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551F30-1185-4A4C-8DEA-E7C81DFD91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29" y="1263459"/>
            <a:ext cx="5606582" cy="433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6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7AF299EB20AD4AAD49A8B62F13BE4C" ma:contentTypeVersion="5" ma:contentTypeDescription="Create a new document." ma:contentTypeScope="" ma:versionID="b8c3eaed912f324fbf4d099bc9708f09">
  <xsd:schema xmlns:xsd="http://www.w3.org/2001/XMLSchema" xmlns:xs="http://www.w3.org/2001/XMLSchema" xmlns:p="http://schemas.microsoft.com/office/2006/metadata/properties" xmlns:ns3="db692db2-d89e-4ae9-b18f-5fe92d26c757" xmlns:ns4="1d16131f-e81f-4c82-ba7a-faaf3e59996f" targetNamespace="http://schemas.microsoft.com/office/2006/metadata/properties" ma:root="true" ma:fieldsID="a0d38fb14bdc027413aa81368b0053ae" ns3:_="" ns4:_="">
    <xsd:import namespace="db692db2-d89e-4ae9-b18f-5fe92d26c757"/>
    <xsd:import namespace="1d16131f-e81f-4c82-ba7a-faaf3e5999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92db2-d89e-4ae9-b18f-5fe92d26c7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131f-e81f-4c82-ba7a-faaf3e599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075E32-98B9-4EBC-B0E6-FD7DD7762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92db2-d89e-4ae9-b18f-5fe92d26c757"/>
    <ds:schemaRef ds:uri="1d16131f-e81f-4c82-ba7a-faaf3e5999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DC93D4-31DC-4CCD-B806-135350D025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b692db2-d89e-4ae9-b18f-5fe92d26c757"/>
    <ds:schemaRef ds:uri="1d16131f-e81f-4c82-ba7a-faaf3e59996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C5EF1F-ED6E-4B56-82C0-836F985B5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</TotalTime>
  <Words>169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 CONTRA COSTA COUNTY  RESTRICTION ON THE SALE OF E-SMOKING DEVICES AND FLAVORED TOBACCO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Ryyn Schumacher</dc:creator>
  <cp:lastModifiedBy>Anspach, Aimee</cp:lastModifiedBy>
  <cp:revision>31</cp:revision>
  <cp:lastPrinted>2020-02-10T23:24:29Z</cp:lastPrinted>
  <dcterms:created xsi:type="dcterms:W3CDTF">2013-07-15T20:26:40Z</dcterms:created>
  <dcterms:modified xsi:type="dcterms:W3CDTF">2020-02-11T21:15:14Z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0x0101001B7AF299EB20AD4AAD49A8B62F13BE4C</vt:lpwstr>
  </property>
</Properties>
</file>