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1" r:id="rId6"/>
    <p:sldId id="265" r:id="rId7"/>
    <p:sldId id="263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Patient Population of </a:t>
            </a:r>
            <a:r>
              <a:rPr lang="en-US" dirty="0" smtClean="0"/>
              <a:t>California = 38 m</a:t>
            </a: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Patient Population of California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Delegated Groups</c:v>
                </c:pt>
                <c:pt idx="1">
                  <c:v>Remaining Population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0.47000000000000003</c:v>
                </c:pt>
                <c:pt idx="1">
                  <c:v>0.53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5750388840283869"/>
          <c:y val="0.47173562841764283"/>
          <c:w val="0.33323685233790235"/>
          <c:h val="0.23433289224856677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0.64815</cdr:x>
      <cdr:y>0.26938</cdr:y>
    </cdr:from>
    <cdr:to>
      <cdr:x>0.83333</cdr:x>
      <cdr:y>0.40407</cdr:y>
    </cdr:to>
    <cdr:sp macro="" textlink="">
      <cdr:nvSpPr>
        <cdr:cNvPr id="2" name="Rounded Rectangular Callout 1"/>
        <cdr:cNvSpPr/>
      </cdr:nvSpPr>
      <cdr:spPr>
        <a:xfrm xmlns:a="http://schemas.openxmlformats.org/drawingml/2006/main">
          <a:off x="5334000" y="1219200"/>
          <a:ext cx="1524000" cy="609600"/>
        </a:xfrm>
        <a:prstGeom xmlns:a="http://schemas.openxmlformats.org/drawingml/2006/main" prst="wedgeRoundRectCallout">
          <a:avLst>
            <a:gd name="adj1" fmla="val -83258"/>
            <a:gd name="adj2" fmla="val 100379"/>
            <a:gd name="adj3" fmla="val 16667"/>
          </a:avLst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3600" dirty="0" smtClean="0"/>
            <a:t>18 m</a:t>
          </a:r>
          <a:endParaRPr lang="en-US" sz="36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BC30-800C-4FB7-A81B-08F5E55E297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77F1-1295-4ADC-AB79-9FFE10251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BC30-800C-4FB7-A81B-08F5E55E297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77F1-1295-4ADC-AB79-9FFE10251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BC30-800C-4FB7-A81B-08F5E55E297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77F1-1295-4ADC-AB79-9FFE10251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BC30-800C-4FB7-A81B-08F5E55E297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77F1-1295-4ADC-AB79-9FFE10251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BC30-800C-4FB7-A81B-08F5E55E297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77F1-1295-4ADC-AB79-9FFE10251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BC30-800C-4FB7-A81B-08F5E55E297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77F1-1295-4ADC-AB79-9FFE10251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BC30-800C-4FB7-A81B-08F5E55E297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77F1-1295-4ADC-AB79-9FFE10251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BC30-800C-4FB7-A81B-08F5E55E297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77F1-1295-4ADC-AB79-9FFE10251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BC30-800C-4FB7-A81B-08F5E55E297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77F1-1295-4ADC-AB79-9FFE10251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BC30-800C-4FB7-A81B-08F5E55E297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77F1-1295-4ADC-AB79-9FFE10251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BC30-800C-4FB7-A81B-08F5E55E297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77F1-1295-4ADC-AB79-9FFE10251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DBC30-800C-4FB7-A81B-08F5E55E297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177F1-1295-4ADC-AB79-9FFE10251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Presentation by Bill Barcellona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Sr. V.P. - California Association of Physician Groups</a:t>
            </a:r>
            <a:endParaRPr lang="en-US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APGlogoHorizRegForm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4648200"/>
            <a:ext cx="5047488" cy="82905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Delegated Physician Groups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Delivery System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67,000 Active-practice physicians</a:t>
            </a:r>
          </a:p>
          <a:p>
            <a:r>
              <a:rPr lang="en-US" dirty="0" smtClean="0"/>
              <a:t>200 California delegated physician groups</a:t>
            </a:r>
          </a:p>
          <a:p>
            <a:r>
              <a:rPr lang="en-US" dirty="0" smtClean="0"/>
              <a:t>Employ 20,000+ primary care physicians</a:t>
            </a:r>
          </a:p>
          <a:p>
            <a:r>
              <a:rPr lang="en-US" dirty="0" smtClean="0"/>
              <a:t>59,000 total physicians in system</a:t>
            </a:r>
          </a:p>
          <a:p>
            <a:r>
              <a:rPr lang="en-US" dirty="0" smtClean="0"/>
              <a:t>Serve all payers – Commercial, Medicare, Medi-Cal managed care</a:t>
            </a:r>
          </a:p>
          <a:p>
            <a:r>
              <a:rPr lang="en-US" dirty="0" smtClean="0"/>
              <a:t>Serve as physician recruiters and employers as demand for services increases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1999" y="2895600"/>
            <a:ext cx="7732713" cy="2873375"/>
          </a:xfrm>
        </p:spPr>
        <p:txBody>
          <a:bodyPr/>
          <a:lstStyle/>
          <a:p>
            <a:r>
              <a:rPr lang="en-US" dirty="0" smtClean="0"/>
              <a:t>Advanced primary care program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8200" y="4343400"/>
            <a:ext cx="7772400" cy="1500187"/>
          </a:xfrm>
        </p:spPr>
        <p:txBody>
          <a:bodyPr/>
          <a:lstStyle/>
          <a:p>
            <a:r>
              <a:rPr lang="en-US" dirty="0" smtClean="0"/>
              <a:t>Slides courtesy of John Jenrette, MD – CEO, Sharp Comm. Med. Group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Oval 2"/>
          <p:cNvSpPr>
            <a:spLocks noChangeArrowheads="1"/>
          </p:cNvSpPr>
          <p:nvPr/>
        </p:nvSpPr>
        <p:spPr bwMode="auto">
          <a:xfrm>
            <a:off x="228600" y="914400"/>
            <a:ext cx="8686800" cy="5651500"/>
          </a:xfrm>
          <a:prstGeom prst="ellipse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5399088" y="1871663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4820" name="Oval 4"/>
          <p:cNvSpPr>
            <a:spLocks noChangeArrowheads="1"/>
          </p:cNvSpPr>
          <p:nvPr/>
        </p:nvSpPr>
        <p:spPr bwMode="auto">
          <a:xfrm>
            <a:off x="1295400" y="2255838"/>
            <a:ext cx="6553200" cy="4325937"/>
          </a:xfrm>
          <a:prstGeom prst="ellipse">
            <a:avLst/>
          </a:prstGeom>
          <a:solidFill>
            <a:srgbClr val="FFCC99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4821" name="Oval 5"/>
          <p:cNvSpPr>
            <a:spLocks noChangeArrowheads="1"/>
          </p:cNvSpPr>
          <p:nvPr/>
        </p:nvSpPr>
        <p:spPr bwMode="auto">
          <a:xfrm>
            <a:off x="2057400" y="3657600"/>
            <a:ext cx="5029200" cy="2919413"/>
          </a:xfrm>
          <a:prstGeom prst="ellipse">
            <a:avLst/>
          </a:prstGeom>
          <a:solidFill>
            <a:srgbClr val="FFFF99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4822" name="Oval 6"/>
          <p:cNvSpPr>
            <a:spLocks noChangeArrowheads="1"/>
          </p:cNvSpPr>
          <p:nvPr/>
        </p:nvSpPr>
        <p:spPr bwMode="auto">
          <a:xfrm>
            <a:off x="3429000" y="5410200"/>
            <a:ext cx="2286000" cy="1177925"/>
          </a:xfrm>
          <a:prstGeom prst="ellipse">
            <a:avLst/>
          </a:prstGeom>
          <a:solidFill>
            <a:srgbClr val="CC99FF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3810000" y="5486400"/>
            <a:ext cx="156686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marL="115888" indent="-115888" defTabSz="6842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520700" defTabSz="6842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defTabSz="6842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defTabSz="6842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defTabSz="6842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</a:pPr>
            <a:r>
              <a:rPr lang="en-US" sz="1400" b="1" u="sng">
                <a:solidFill>
                  <a:srgbClr val="000000"/>
                </a:solidFill>
                <a:cs typeface="Arial" pitchFamily="34" charset="0"/>
              </a:rPr>
              <a:t>Patient &amp; Family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2895600" y="3810000"/>
            <a:ext cx="34512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marL="115888" indent="-115888" defTabSz="6842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520700" defTabSz="6842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defTabSz="6842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defTabSz="6842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defTabSz="6842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</a:pPr>
            <a:r>
              <a:rPr lang="en-US" sz="1400" b="1" u="sng">
                <a:solidFill>
                  <a:srgbClr val="000000"/>
                </a:solidFill>
                <a:cs typeface="Arial" pitchFamily="34" charset="0"/>
              </a:rPr>
              <a:t>Advanced Primary Care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</a:pPr>
            <a:r>
              <a:rPr lang="en-US" sz="1400" b="1" u="sng">
                <a:solidFill>
                  <a:srgbClr val="000000"/>
                </a:solidFill>
                <a:cs typeface="Arial" pitchFamily="34" charset="0"/>
              </a:rPr>
              <a:t>Under Patient-Centered Medical Home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2667000" y="2286000"/>
            <a:ext cx="3886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defTabSz="6842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520700" defTabSz="6842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defTabSz="6842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defTabSz="6842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defTabSz="6842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</a:pPr>
            <a:r>
              <a:rPr lang="en-US" sz="1400" b="1" u="sng">
                <a:solidFill>
                  <a:srgbClr val="000000"/>
                </a:solidFill>
                <a:cs typeface="Arial" pitchFamily="34" charset="0"/>
              </a:rPr>
              <a:t>Medical Group 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</a:pPr>
            <a:r>
              <a:rPr lang="en-US" sz="1400" b="1" u="sng">
                <a:solidFill>
                  <a:srgbClr val="000000"/>
                </a:solidFill>
                <a:cs typeface="Arial" pitchFamily="34" charset="0"/>
              </a:rPr>
              <a:t>&amp; Enterprise Level Activities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2924175" y="1081088"/>
            <a:ext cx="3295650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defTabSz="6842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520700" defTabSz="6842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defTabSz="6842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defTabSz="6842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defTabSz="6842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</a:pPr>
            <a:r>
              <a:rPr lang="en-US" sz="1400" b="1" u="sng">
                <a:solidFill>
                  <a:srgbClr val="000000"/>
                </a:solidFill>
                <a:cs typeface="Arial" pitchFamily="34" charset="0"/>
              </a:rPr>
              <a:t>Accountable Care Organization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5486400" y="1371600"/>
            <a:ext cx="2057400" cy="108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marL="115888" indent="-115888" defTabSz="6842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354013" defTabSz="6842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defTabSz="6842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defTabSz="6842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defTabSz="6842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sz="1200" b="1" u="sng">
                <a:solidFill>
                  <a:srgbClr val="000000"/>
                </a:solidFill>
                <a:cs typeface="Arial" pitchFamily="34" charset="0"/>
              </a:rPr>
              <a:t>Hospitals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1200">
                <a:solidFill>
                  <a:srgbClr val="000000"/>
                </a:solidFill>
                <a:cs typeface="Arial" pitchFamily="34" charset="0"/>
              </a:rPr>
              <a:t>Service Line Integration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1200">
                <a:solidFill>
                  <a:srgbClr val="000000"/>
                </a:solidFill>
                <a:cs typeface="Arial" pitchFamily="34" charset="0"/>
              </a:rPr>
              <a:t>Medical Staff Alignment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1200">
                <a:solidFill>
                  <a:srgbClr val="000000"/>
                </a:solidFill>
                <a:cs typeface="Arial" pitchFamily="34" charset="0"/>
              </a:rPr>
              <a:t>Incentives for Efficiency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1200">
                <a:solidFill>
                  <a:srgbClr val="000000"/>
                </a:solidFill>
                <a:cs typeface="Arial" pitchFamily="34" charset="0"/>
              </a:rPr>
              <a:t>Quality (SCIP, Leap Frog)</a:t>
            </a:r>
          </a:p>
          <a:p>
            <a:pPr lv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1200">
                <a:solidFill>
                  <a:srgbClr val="000000"/>
                </a:solidFill>
                <a:cs typeface="Arial" pitchFamily="34" charset="0"/>
              </a:rPr>
              <a:t>Safety</a:t>
            </a: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2971800" y="1371600"/>
            <a:ext cx="2286000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marL="115888" indent="-115888" defTabSz="6842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520700" defTabSz="6842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defTabSz="6842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defTabSz="6842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defTabSz="6842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sz="1200" b="1" u="sng">
                <a:solidFill>
                  <a:srgbClr val="000000"/>
                </a:solidFill>
                <a:cs typeface="Arial" pitchFamily="34" charset="0"/>
              </a:rPr>
              <a:t>Skilled Nursing Facilities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1200">
                <a:solidFill>
                  <a:srgbClr val="000000"/>
                </a:solidFill>
                <a:cs typeface="Arial" pitchFamily="34" charset="0"/>
              </a:rPr>
              <a:t>SNFists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1200">
                <a:solidFill>
                  <a:srgbClr val="000000"/>
                </a:solidFill>
                <a:cs typeface="Arial" pitchFamily="34" charset="0"/>
              </a:rPr>
              <a:t>On-site Case Management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1200">
                <a:solidFill>
                  <a:srgbClr val="000000"/>
                </a:solidFill>
                <a:cs typeface="Arial" pitchFamily="34" charset="0"/>
              </a:rPr>
              <a:t>Efficiency Rating Systems “Preferred Facilities”</a:t>
            </a: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1447800" y="1828800"/>
            <a:ext cx="152241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marL="115888" indent="-115888" defTabSz="6842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520700" defTabSz="6842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defTabSz="6842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defTabSz="6842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defTabSz="6842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sz="1100" b="1" u="sng">
                <a:solidFill>
                  <a:srgbClr val="000000"/>
                </a:solidFill>
                <a:cs typeface="Arial" pitchFamily="34" charset="0"/>
              </a:rPr>
              <a:t>Ancillary Services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1100">
                <a:solidFill>
                  <a:srgbClr val="000000"/>
                </a:solidFill>
                <a:cs typeface="Arial" pitchFamily="34" charset="0"/>
              </a:rPr>
              <a:t>Free-Standing ASC &amp; Diagnostic Testing Centers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762000" y="2514600"/>
            <a:ext cx="1479550" cy="84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marL="115888" indent="-115888" defTabSz="6842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520700" defTabSz="6842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defTabSz="6842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defTabSz="6842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defTabSz="6842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sz="1100" b="1" u="sng">
                <a:solidFill>
                  <a:srgbClr val="000000"/>
                </a:solidFill>
                <a:cs typeface="Arial" pitchFamily="34" charset="0"/>
              </a:rPr>
              <a:t>Home Care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1100">
                <a:solidFill>
                  <a:srgbClr val="000000"/>
                </a:solidFill>
                <a:cs typeface="Arial" pitchFamily="34" charset="0"/>
              </a:rPr>
              <a:t>Home Safety Visits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1100">
                <a:solidFill>
                  <a:srgbClr val="000000"/>
                </a:solidFill>
                <a:cs typeface="Arial" pitchFamily="34" charset="0"/>
              </a:rPr>
              <a:t>Post Discharge Visits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1100">
                <a:solidFill>
                  <a:srgbClr val="000000"/>
                </a:solidFill>
                <a:cs typeface="Arial" pitchFamily="34" charset="0"/>
              </a:rPr>
              <a:t>Home Health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457200" y="3429000"/>
            <a:ext cx="101282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marL="115888" indent="-115888" defTabSz="6842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520700" defTabSz="6842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defTabSz="6842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defTabSz="6842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defTabSz="6842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sz="1100" b="1" u="sng">
                <a:solidFill>
                  <a:srgbClr val="000000"/>
                </a:solidFill>
                <a:cs typeface="Arial" pitchFamily="34" charset="0"/>
              </a:rPr>
              <a:t>Hospice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1100">
                <a:solidFill>
                  <a:srgbClr val="000000"/>
                </a:solidFill>
                <a:cs typeface="Arial" pitchFamily="34" charset="0"/>
              </a:rPr>
              <a:t>Home Palliative Care</a:t>
            </a: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2667000" y="2743200"/>
            <a:ext cx="23622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marL="115888" indent="-115888" defTabSz="6842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520700" defTabSz="6842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defTabSz="6842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defTabSz="6842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defTabSz="6842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1100">
                <a:solidFill>
                  <a:srgbClr val="000000"/>
                </a:solidFill>
                <a:cs typeface="Arial" pitchFamily="34" charset="0"/>
              </a:rPr>
              <a:t>PCP/SCP Incentives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1100">
                <a:solidFill>
                  <a:srgbClr val="000000"/>
                </a:solidFill>
                <a:cs typeface="Arial" pitchFamily="34" charset="0"/>
              </a:rPr>
              <a:t>Pay for Performance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1100">
                <a:solidFill>
                  <a:srgbClr val="000000"/>
                </a:solidFill>
                <a:cs typeface="Arial" pitchFamily="34" charset="0"/>
              </a:rPr>
              <a:t>Hospitalists, Post Discharge Follow-Up</a:t>
            </a: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7620000" y="3048000"/>
            <a:ext cx="1295400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marL="115888" indent="-115888" defTabSz="6842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520700" defTabSz="6842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defTabSz="6842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defTabSz="6842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defTabSz="6842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sz="1200" b="1" u="sng">
                <a:solidFill>
                  <a:srgbClr val="000000"/>
                </a:solidFill>
                <a:cs typeface="Arial" pitchFamily="34" charset="0"/>
              </a:rPr>
              <a:t>DME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1200">
                <a:solidFill>
                  <a:srgbClr val="000000"/>
                </a:solidFill>
                <a:cs typeface="Arial" pitchFamily="34" charset="0"/>
              </a:rPr>
              <a:t>Integration &amp; Oversight by Care Management</a:t>
            </a:r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7010400" y="2286000"/>
            <a:ext cx="16002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marL="115888" indent="-115888" defTabSz="6842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520700" defTabSz="6842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defTabSz="6842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defTabSz="6842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defTabSz="6842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1200">
                <a:solidFill>
                  <a:srgbClr val="000000"/>
                </a:solidFill>
                <a:cs typeface="Arial" pitchFamily="34" charset="0"/>
              </a:rPr>
              <a:t>Outcomes &amp; Evidence Based Medicine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1200">
                <a:solidFill>
                  <a:srgbClr val="000000"/>
                </a:solidFill>
                <a:cs typeface="Arial" pitchFamily="34" charset="0"/>
              </a:rPr>
              <a:t>Call Coverage</a:t>
            </a: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4953000" y="2743200"/>
            <a:ext cx="2206625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marL="115888" indent="-115888" defTabSz="6842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520700" defTabSz="6842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defTabSz="6842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defTabSz="6842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defTabSz="6842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1100">
                <a:solidFill>
                  <a:srgbClr val="000000"/>
                </a:solidFill>
                <a:cs typeface="Arial" pitchFamily="34" charset="0"/>
              </a:rPr>
              <a:t>ER Avoidance Programs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1100">
                <a:solidFill>
                  <a:srgbClr val="000000"/>
                </a:solidFill>
                <a:cs typeface="Arial" pitchFamily="34" charset="0"/>
              </a:rPr>
              <a:t>Urgent Care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1100">
                <a:solidFill>
                  <a:srgbClr val="000000"/>
                </a:solidFill>
                <a:cs typeface="Arial" pitchFamily="34" charset="0"/>
              </a:rPr>
              <a:t>End of Life (Palliative Care)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3810000" y="5715000"/>
            <a:ext cx="1727200" cy="84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marL="115888" indent="-115888" defTabSz="6842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520700" defTabSz="6842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defTabSz="6842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defTabSz="6842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defTabSz="6842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1100">
                <a:solidFill>
                  <a:srgbClr val="000000"/>
                </a:solidFill>
                <a:cs typeface="Arial" pitchFamily="34" charset="0"/>
              </a:rPr>
              <a:t>Personal Health Record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1100">
                <a:solidFill>
                  <a:srgbClr val="000000"/>
                </a:solidFill>
                <a:cs typeface="Arial" pitchFamily="34" charset="0"/>
              </a:rPr>
              <a:t>Patient Portal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1100">
                <a:solidFill>
                  <a:srgbClr val="000000"/>
                </a:solidFill>
                <a:cs typeface="Arial" pitchFamily="34" charset="0"/>
              </a:rPr>
              <a:t>Health Risk Assessment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1100">
                <a:solidFill>
                  <a:srgbClr val="000000"/>
                </a:solidFill>
                <a:cs typeface="Arial" pitchFamily="34" charset="0"/>
              </a:rPr>
              <a:t>Patient Engagement &amp; Activation</a:t>
            </a: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2590800" y="4267200"/>
            <a:ext cx="2103438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marL="115888" indent="-115888" defTabSz="6842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520700" defTabSz="6842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defTabSz="6842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defTabSz="6842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defTabSz="6842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1100">
                <a:solidFill>
                  <a:srgbClr val="000000"/>
                </a:solidFill>
                <a:cs typeface="Arial" pitchFamily="34" charset="0"/>
              </a:rPr>
              <a:t>Prevention &amp; Wellness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1100">
                <a:solidFill>
                  <a:srgbClr val="000000"/>
                </a:solidFill>
                <a:cs typeface="Arial" pitchFamily="34" charset="0"/>
              </a:rPr>
              <a:t>Point of Care Analytics &amp; Clinical Decision Support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1100">
                <a:solidFill>
                  <a:srgbClr val="000000"/>
                </a:solidFill>
                <a:cs typeface="Arial" pitchFamily="34" charset="0"/>
              </a:rPr>
              <a:t>Gaps in Care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1100">
                <a:solidFill>
                  <a:srgbClr val="000000"/>
                </a:solidFill>
                <a:cs typeface="Arial" pitchFamily="34" charset="0"/>
              </a:rPr>
              <a:t>Population Management &amp; Chronic Care Registries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1100">
                <a:solidFill>
                  <a:srgbClr val="000000"/>
                </a:solidFill>
                <a:cs typeface="Arial" pitchFamily="34" charset="0"/>
              </a:rPr>
              <a:t>Generic Prescribing 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sz="1100">
                <a:solidFill>
                  <a:srgbClr val="000000"/>
                </a:solidFill>
                <a:cs typeface="Arial" pitchFamily="34" charset="0"/>
              </a:rPr>
              <a:t>	Program</a:t>
            </a: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4724400" y="4267200"/>
            <a:ext cx="2438400" cy="114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marL="115888" indent="-115888" defTabSz="6842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520700" defTabSz="6842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defTabSz="6842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defTabSz="6842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defTabSz="6842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1100">
                <a:solidFill>
                  <a:srgbClr val="000000"/>
                </a:solidFill>
                <a:cs typeface="Arial" pitchFamily="34" charset="0"/>
              </a:rPr>
              <a:t>Cost Effective Medical Management &amp; Utilization of Services (SCP, Ancillary)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1100">
                <a:solidFill>
                  <a:srgbClr val="000000"/>
                </a:solidFill>
                <a:cs typeface="Arial" pitchFamily="34" charset="0"/>
              </a:rPr>
              <a:t>Access, Same Day Appointments, e-Visits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1100">
                <a:solidFill>
                  <a:srgbClr val="000000"/>
                </a:solidFill>
                <a:cs typeface="Arial" pitchFamily="34" charset="0"/>
              </a:rPr>
              <a:t>Patient Satisfaction &amp; Loyalty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1100">
                <a:solidFill>
                  <a:srgbClr val="000000"/>
                </a:solidFill>
                <a:cs typeface="Arial" pitchFamily="34" charset="0"/>
              </a:rPr>
              <a:t>Provider &amp; Office Staff Satisfaction</a:t>
            </a:r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1600200" y="3429000"/>
            <a:ext cx="1871663" cy="84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marL="115888" indent="-115888" defTabSz="6842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520700" defTabSz="6842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defTabSz="6842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defTabSz="6842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defTabSz="6842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1100">
                <a:solidFill>
                  <a:srgbClr val="000000"/>
                </a:solidFill>
                <a:cs typeface="Arial" pitchFamily="34" charset="0"/>
              </a:rPr>
              <a:t>Care management (Acute, Chronic, Inpatient, SNF)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1100">
                <a:solidFill>
                  <a:srgbClr val="000000"/>
                </a:solidFill>
                <a:cs typeface="Arial" pitchFamily="34" charset="0"/>
              </a:rPr>
              <a:t>Health Coaching         (Shared Decision       Making) </a:t>
            </a: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6019800" y="3276600"/>
            <a:ext cx="169862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marL="115888" indent="-115888" defTabSz="6842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520700" defTabSz="6842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defTabSz="6842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defTabSz="6842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defTabSz="6842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1100">
                <a:solidFill>
                  <a:srgbClr val="000000"/>
                </a:solidFill>
                <a:cs typeface="Arial" pitchFamily="34" charset="0"/>
              </a:rPr>
              <a:t>Transitions of Care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1100">
                <a:solidFill>
                  <a:srgbClr val="000000"/>
                </a:solidFill>
                <a:cs typeface="Arial" pitchFamily="34" charset="0"/>
              </a:rPr>
              <a:t>Coordination of Behavioral &amp; Mental Health Services</a:t>
            </a:r>
          </a:p>
        </p:txBody>
      </p:sp>
      <p:sp>
        <p:nvSpPr>
          <p:cNvPr id="34841" name="Rectangle 2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185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sz="2800" b="1"/>
              <a:t>Care Transformation Model</a:t>
            </a:r>
            <a:br>
              <a:rPr lang="en-US" sz="2800" b="1"/>
            </a:br>
            <a:r>
              <a:rPr lang="en-US" sz="2800" b="1"/>
              <a:t>Clinical Systems</a:t>
            </a:r>
          </a:p>
        </p:txBody>
      </p:sp>
    </p:spTree>
    <p:extLst>
      <p:ext uri="{BB962C8B-B14F-4D97-AF65-F5344CB8AC3E}">
        <p14:creationId xmlns="" xmlns:p14="http://schemas.microsoft.com/office/powerpoint/2010/main" val="42635690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val 2"/>
          <p:cNvSpPr>
            <a:spLocks noChangeArrowheads="1"/>
          </p:cNvSpPr>
          <p:nvPr/>
        </p:nvSpPr>
        <p:spPr bwMode="auto">
          <a:xfrm>
            <a:off x="260350" y="915988"/>
            <a:ext cx="8605838" cy="5651500"/>
          </a:xfrm>
          <a:prstGeom prst="ellipse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1850"/>
          </a:xfrm>
        </p:spPr>
        <p:txBody>
          <a:bodyPr>
            <a:normAutofit fontScale="90000"/>
          </a:bodyPr>
          <a:lstStyle/>
          <a:p>
            <a:r>
              <a:rPr lang="en-US" sz="2800" b="1"/>
              <a:t>Care Transformation Model</a:t>
            </a:r>
            <a:br>
              <a:rPr lang="en-US" sz="2800" b="1"/>
            </a:br>
            <a:r>
              <a:rPr lang="en-US" sz="2800" b="1"/>
              <a:t>Clinical Systems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5399088" y="1871663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1443038" y="2255838"/>
            <a:ext cx="6283325" cy="4325937"/>
          </a:xfrm>
          <a:prstGeom prst="ellipse">
            <a:avLst/>
          </a:prstGeom>
          <a:solidFill>
            <a:srgbClr val="FFCC99"/>
          </a:solidFill>
          <a:ln w="12700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228600" y="914400"/>
            <a:ext cx="8686800" cy="5662613"/>
          </a:xfrm>
          <a:prstGeom prst="ellipse">
            <a:avLst/>
          </a:prstGeom>
          <a:solidFill>
            <a:srgbClr val="FFFF99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3124200" y="5638800"/>
            <a:ext cx="2819400" cy="949325"/>
          </a:xfrm>
          <a:prstGeom prst="ellipse">
            <a:avLst/>
          </a:prstGeom>
          <a:solidFill>
            <a:srgbClr val="CC99FF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2057400" y="5867400"/>
            <a:ext cx="50292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marL="115888" indent="-115888" defTabSz="6842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520700" defTabSz="6842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defTabSz="6842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defTabSz="6842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defTabSz="6842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</a:pPr>
            <a:r>
              <a:rPr lang="en-US" b="1" u="sng">
                <a:solidFill>
                  <a:srgbClr val="000000"/>
                </a:solidFill>
                <a:cs typeface="Arial" pitchFamily="34" charset="0"/>
              </a:rPr>
              <a:t>Patient &amp; Family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1828800" y="1371600"/>
            <a:ext cx="56388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marL="115888" indent="-115888" defTabSz="6842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520700" defTabSz="6842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defTabSz="6842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defTabSz="6842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defTabSz="6842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</a:pPr>
            <a:r>
              <a:rPr lang="en-US" sz="3200" b="1" u="sng">
                <a:solidFill>
                  <a:srgbClr val="000000"/>
                </a:solidFill>
                <a:cs typeface="Arial" pitchFamily="34" charset="0"/>
              </a:rPr>
              <a:t>Advanced Primary Care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</a:pPr>
            <a:r>
              <a:rPr lang="en-US" sz="3200" b="1" u="sng">
                <a:solidFill>
                  <a:srgbClr val="000000"/>
                </a:solidFill>
                <a:cs typeface="Arial" pitchFamily="34" charset="0"/>
              </a:rPr>
              <a:t>Under Patient-Centered Medical Home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990600" y="2895600"/>
            <a:ext cx="4038600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marL="177800" indent="-177800" defTabSz="6842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520700" defTabSz="6842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defTabSz="6842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defTabSz="6842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defTabSz="6842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2200">
                <a:solidFill>
                  <a:srgbClr val="000000"/>
                </a:solidFill>
                <a:cs typeface="Arial" pitchFamily="34" charset="0"/>
              </a:rPr>
              <a:t>Prevention &amp; Wellness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2200">
                <a:solidFill>
                  <a:srgbClr val="000000"/>
                </a:solidFill>
                <a:cs typeface="Arial" pitchFamily="34" charset="0"/>
              </a:rPr>
              <a:t>Point of Care Analytics &amp; Clinical Decision Support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2200">
                <a:solidFill>
                  <a:srgbClr val="000000"/>
                </a:solidFill>
                <a:cs typeface="Arial" pitchFamily="34" charset="0"/>
              </a:rPr>
              <a:t>Gaps in Care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2200">
                <a:solidFill>
                  <a:srgbClr val="000000"/>
                </a:solidFill>
                <a:cs typeface="Arial" pitchFamily="34" charset="0"/>
              </a:rPr>
              <a:t>Population Management &amp; Chronic Care Registries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2200">
                <a:solidFill>
                  <a:srgbClr val="000000"/>
                </a:solidFill>
                <a:cs typeface="Arial" pitchFamily="34" charset="0"/>
              </a:rPr>
              <a:t>Generic Prescribing 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sz="2200">
                <a:solidFill>
                  <a:srgbClr val="000000"/>
                </a:solidFill>
                <a:cs typeface="Arial" pitchFamily="34" charset="0"/>
              </a:rPr>
              <a:t>	Program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4724400" y="2895600"/>
            <a:ext cx="4419600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marL="177800" indent="-177800" defTabSz="6842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520700" defTabSz="6842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defTabSz="6842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defTabSz="6842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defTabSz="6842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2200">
                <a:solidFill>
                  <a:srgbClr val="000000"/>
                </a:solidFill>
                <a:cs typeface="Arial" pitchFamily="34" charset="0"/>
              </a:rPr>
              <a:t>Cost Effective Medical Management &amp; Utilization of Services (SCP, Ancillary)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2200">
                <a:solidFill>
                  <a:srgbClr val="000000"/>
                </a:solidFill>
                <a:cs typeface="Arial" pitchFamily="34" charset="0"/>
              </a:rPr>
              <a:t>Access, Same Day Appointments, e-Visits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2200">
                <a:solidFill>
                  <a:srgbClr val="000000"/>
                </a:solidFill>
                <a:cs typeface="Arial" pitchFamily="34" charset="0"/>
              </a:rPr>
              <a:t>Patient Satisfaction &amp; Loyalty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2200">
                <a:solidFill>
                  <a:srgbClr val="000000"/>
                </a:solidFill>
                <a:cs typeface="Arial" pitchFamily="34" charset="0"/>
              </a:rPr>
              <a:t>Provider &amp; Office Staff Satisfaction</a:t>
            </a:r>
          </a:p>
        </p:txBody>
      </p:sp>
    </p:spTree>
    <p:extLst>
      <p:ext uri="{BB962C8B-B14F-4D97-AF65-F5344CB8AC3E}">
        <p14:creationId xmlns="" xmlns:p14="http://schemas.microsoft.com/office/powerpoint/2010/main" val="31330810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Oval 2"/>
          <p:cNvSpPr>
            <a:spLocks noChangeArrowheads="1"/>
          </p:cNvSpPr>
          <p:nvPr/>
        </p:nvSpPr>
        <p:spPr bwMode="auto">
          <a:xfrm>
            <a:off x="228600" y="915988"/>
            <a:ext cx="8686800" cy="5651500"/>
          </a:xfrm>
          <a:prstGeom prst="ellipse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5399088" y="1871663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7892" name="Oval 4"/>
          <p:cNvSpPr>
            <a:spLocks noChangeArrowheads="1"/>
          </p:cNvSpPr>
          <p:nvPr/>
        </p:nvSpPr>
        <p:spPr bwMode="auto">
          <a:xfrm>
            <a:off x="990600" y="2328863"/>
            <a:ext cx="7086600" cy="4254500"/>
          </a:xfrm>
          <a:prstGeom prst="ellipse">
            <a:avLst/>
          </a:prstGeom>
          <a:solidFill>
            <a:srgbClr val="FFCC99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7893" name="Oval 5"/>
          <p:cNvSpPr>
            <a:spLocks noChangeArrowheads="1"/>
          </p:cNvSpPr>
          <p:nvPr/>
        </p:nvSpPr>
        <p:spPr bwMode="auto">
          <a:xfrm>
            <a:off x="228600" y="914400"/>
            <a:ext cx="8686800" cy="5675313"/>
          </a:xfrm>
          <a:prstGeom prst="ellipse">
            <a:avLst/>
          </a:prstGeom>
          <a:solidFill>
            <a:srgbClr val="FFFF99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7894" name="Oval 6"/>
          <p:cNvSpPr>
            <a:spLocks noChangeArrowheads="1"/>
          </p:cNvSpPr>
          <p:nvPr/>
        </p:nvSpPr>
        <p:spPr bwMode="auto">
          <a:xfrm>
            <a:off x="3200400" y="5224463"/>
            <a:ext cx="2743200" cy="1365250"/>
          </a:xfrm>
          <a:prstGeom prst="ellipse">
            <a:avLst/>
          </a:prstGeom>
          <a:solidFill>
            <a:srgbClr val="CC99FF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3200400" y="5638800"/>
            <a:ext cx="27432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marL="115888" indent="-115888" defTabSz="6842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520700" defTabSz="6842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defTabSz="6842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defTabSz="6842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defTabSz="6842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</a:pPr>
            <a:r>
              <a:rPr lang="en-US" sz="2400" b="1" u="sng">
                <a:solidFill>
                  <a:srgbClr val="000000"/>
                </a:solidFill>
                <a:cs typeface="Arial" pitchFamily="34" charset="0"/>
              </a:rPr>
              <a:t>Patient &amp; Family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1600200" y="1524000"/>
            <a:ext cx="5943600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marL="115888" indent="-115888" defTabSz="6842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520700" defTabSz="6842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defTabSz="6842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defTabSz="6842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defTabSz="6842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</a:pPr>
            <a:r>
              <a:rPr lang="en-US" sz="2800" b="1" u="sng">
                <a:solidFill>
                  <a:srgbClr val="000000"/>
                </a:solidFill>
                <a:cs typeface="Arial" pitchFamily="34" charset="0"/>
              </a:rPr>
              <a:t>Advanced Primary Care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</a:pPr>
            <a:r>
              <a:rPr lang="en-US" sz="2800" b="1" u="sng">
                <a:solidFill>
                  <a:srgbClr val="000000"/>
                </a:solidFill>
                <a:cs typeface="Arial" pitchFamily="34" charset="0"/>
              </a:rPr>
              <a:t>Under Patient-Centered Medical Home</a:t>
            </a:r>
          </a:p>
        </p:txBody>
      </p:sp>
      <p:sp>
        <p:nvSpPr>
          <p:cNvPr id="37897" name="Rectangle 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CC99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r>
              <a:rPr lang="en-US" sz="2600" b="1"/>
              <a:t>Care Transformation Model</a:t>
            </a:r>
            <a:br>
              <a:rPr lang="en-US" sz="2600" b="1"/>
            </a:br>
            <a:r>
              <a:rPr lang="en-US" sz="2600" b="1"/>
              <a:t>Operational Systems and Structure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1219200" y="2895600"/>
            <a:ext cx="3505200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marL="177800" indent="-177800" defTabSz="6842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520700" defTabSz="6842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defTabSz="6842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defTabSz="6842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defTabSz="6842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2200">
                <a:solidFill>
                  <a:srgbClr val="000000"/>
                </a:solidFill>
                <a:cs typeface="Arial" pitchFamily="34" charset="0"/>
              </a:rPr>
              <a:t>Work Flow Redesign &amp; Process Changes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2200">
                <a:solidFill>
                  <a:srgbClr val="000000"/>
                </a:solidFill>
                <a:cs typeface="Arial" pitchFamily="34" charset="0"/>
              </a:rPr>
              <a:t>Education of Staff, PCPs, Team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2200">
                <a:solidFill>
                  <a:srgbClr val="000000"/>
                </a:solidFill>
                <a:cs typeface="Arial" pitchFamily="34" charset="0"/>
              </a:rPr>
              <a:t>Measurement Sets, Dashboards</a:t>
            </a: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4953000" y="2895600"/>
            <a:ext cx="3200400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marL="177800" indent="-177800" defTabSz="6842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520700" defTabSz="6842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defTabSz="6842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defTabSz="6842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defTabSz="6842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2200">
                <a:solidFill>
                  <a:srgbClr val="000000"/>
                </a:solidFill>
                <a:cs typeface="Arial" pitchFamily="34" charset="0"/>
              </a:rPr>
              <a:t>Point of Care Analytics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2200">
                <a:solidFill>
                  <a:srgbClr val="000000"/>
                </a:solidFill>
                <a:cs typeface="Arial" pitchFamily="34" charset="0"/>
              </a:rPr>
              <a:t>Job Descriptions for Additional Staffing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2200">
                <a:solidFill>
                  <a:srgbClr val="000000"/>
                </a:solidFill>
                <a:cs typeface="Arial" pitchFamily="34" charset="0"/>
              </a:rPr>
              <a:t>Adeq</a:t>
            </a:r>
            <a:r>
              <a:rPr lang="en-US" sz="2200">
                <a:solidFill>
                  <a:srgbClr val="000000"/>
                </a:solidFill>
              </a:rPr>
              <a:t>uate Primary Care Base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2200">
                <a:solidFill>
                  <a:srgbClr val="000000"/>
                </a:solidFill>
              </a:rPr>
              <a:t>Financial Modeling</a:t>
            </a:r>
          </a:p>
        </p:txBody>
      </p:sp>
    </p:spTree>
    <p:extLst>
      <p:ext uri="{BB962C8B-B14F-4D97-AF65-F5344CB8AC3E}">
        <p14:creationId xmlns="" xmlns:p14="http://schemas.microsoft.com/office/powerpoint/2010/main" val="18689448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725" y="1119188"/>
            <a:ext cx="8210550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392</Words>
  <Application>Microsoft Office PowerPoint</Application>
  <PresentationFormat>On-screen Show (4:3)</PresentationFormat>
  <Paragraphs>91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Presentation by Bill Barcellona Sr. V.P. - California Association of Physician Groups</vt:lpstr>
      <vt:lpstr>Delegated Physician Groups</vt:lpstr>
      <vt:lpstr>Delivery System Infrastructure</vt:lpstr>
      <vt:lpstr>Advanced primary care program</vt:lpstr>
      <vt:lpstr>Care Transformation Model Clinical Systems</vt:lpstr>
      <vt:lpstr>Care Transformation Model Clinical Systems</vt:lpstr>
      <vt:lpstr>Care Transformation Model Operational Systems and Structure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by Bill Barcellona Sr. V.P. California Association of Physician Groups</dc:title>
  <dc:creator>William Barcellona</dc:creator>
  <cp:lastModifiedBy>William Barcellona</cp:lastModifiedBy>
  <cp:revision>15</cp:revision>
  <dcterms:created xsi:type="dcterms:W3CDTF">2012-03-13T21:18:02Z</dcterms:created>
  <dcterms:modified xsi:type="dcterms:W3CDTF">2012-03-13T22:01:49Z</dcterms:modified>
</cp:coreProperties>
</file>