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7" r:id="rId2"/>
    <p:sldId id="263" r:id="rId3"/>
    <p:sldId id="258" r:id="rId4"/>
    <p:sldId id="273" r:id="rId5"/>
    <p:sldId id="280" r:id="rId6"/>
    <p:sldId id="278" r:id="rId7"/>
    <p:sldId id="279" r:id="rId8"/>
    <p:sldId id="281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5750477396505246E-2"/>
          <c:y val="3.3607830619516006E-2"/>
          <c:w val="0.89250275170420668"/>
          <c:h val="0.77463167616357853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Sheet1!$A$3:$A$22</c:f>
              <c:numCache>
                <c:formatCode>General</c:formatCode>
                <c:ptCount val="20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</c:numCache>
            </c:numRef>
          </c:cat>
          <c:val>
            <c:numRef>
              <c:f>Sheet1!$B$3:$B$22</c:f>
              <c:numCache>
                <c:formatCode>General</c:formatCode>
                <c:ptCount val="20"/>
                <c:pt idx="0">
                  <c:v>1.5309999999999999</c:v>
                </c:pt>
                <c:pt idx="1">
                  <c:v>1.5589999999999999</c:v>
                </c:pt>
                <c:pt idx="2">
                  <c:v>1.6160000000000001</c:v>
                </c:pt>
                <c:pt idx="3">
                  <c:v>1.6850000000000001</c:v>
                </c:pt>
                <c:pt idx="4">
                  <c:v>1.7689999999999999</c:v>
                </c:pt>
                <c:pt idx="5">
                  <c:v>1.8520000000000001</c:v>
                </c:pt>
                <c:pt idx="6">
                  <c:v>1.9259999999999999</c:v>
                </c:pt>
                <c:pt idx="7">
                  <c:v>2.0049999999999999</c:v>
                </c:pt>
                <c:pt idx="8">
                  <c:v>2.0649999999999999</c:v>
                </c:pt>
                <c:pt idx="9">
                  <c:v>2.0979999999999999</c:v>
                </c:pt>
                <c:pt idx="10">
                  <c:v>2.1320000000000001</c:v>
                </c:pt>
                <c:pt idx="11">
                  <c:v>2.202</c:v>
                </c:pt>
                <c:pt idx="12">
                  <c:v>2.2360000000000002</c:v>
                </c:pt>
                <c:pt idx="13">
                  <c:v>2.2650000000000001</c:v>
                </c:pt>
                <c:pt idx="14">
                  <c:v>2.2909999999999999</c:v>
                </c:pt>
                <c:pt idx="15">
                  <c:v>2.3220000000000001</c:v>
                </c:pt>
                <c:pt idx="16">
                  <c:v>2.3519999999999999</c:v>
                </c:pt>
                <c:pt idx="17">
                  <c:v>2.387</c:v>
                </c:pt>
                <c:pt idx="18">
                  <c:v>2.423</c:v>
                </c:pt>
                <c:pt idx="19">
                  <c:v>2.4500000000000002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812919072"/>
        <c:axId val="812919616"/>
      </c:lineChart>
      <c:catAx>
        <c:axId val="8129190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i="0" baseline="0">
                    <a:solidFill>
                      <a:schemeClr val="tx1"/>
                    </a:solidFill>
                    <a:effectLst/>
                  </a:rPr>
                  <a:t>Year</a:t>
                </a:r>
                <a:endParaRPr lang="en-US" sz="1600"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>
                    <a:solidFill>
                      <a:schemeClr val="tx1"/>
                    </a:solidFill>
                  </a:defRPr>
                </a:pPr>
                <a:endParaRPr lang="en-US" sz="160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919616"/>
        <c:crosses val="autoZero"/>
        <c:auto val="1"/>
        <c:lblAlgn val="ctr"/>
        <c:lblOffset val="100"/>
        <c:noMultiLvlLbl val="0"/>
      </c:catAx>
      <c:valAx>
        <c:axId val="81291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0" i="0" baseline="0" dirty="0" smtClean="0">
                    <a:solidFill>
                      <a:schemeClr val="tx1"/>
                    </a:solidFill>
                    <a:effectLst/>
                  </a:rPr>
                  <a:t>Millions</a:t>
                </a:r>
                <a:endParaRPr lang="en-US" sz="1600" dirty="0"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>
                    <a:solidFill>
                      <a:schemeClr val="tx1"/>
                    </a:solidFill>
                  </a:defRPr>
                </a:pPr>
                <a:endParaRPr lang="en-US" sz="160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6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91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A20F8A-1080-4F34-96F9-EC4595497517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E2483E-6842-4EE4-B23C-C80EF7001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15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4738" y="1370013"/>
            <a:ext cx="658018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72E6354-9775-462D-9235-DF1EA1CAAC7B}" type="datetime9">
              <a:rPr lang="en-US" smtClean="0">
                <a:solidFill>
                  <a:prstClr val="black"/>
                </a:solidFill>
              </a:rPr>
              <a:pPr/>
              <a:t>2/25/2020 5:55:53 PM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5D6842-6558-4A2B-83AB-2FB1A40AAF9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329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2650" y="1262063"/>
            <a:ext cx="6057900" cy="3406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DF203-FC1D-4F98-8DFB-3C04529C9F6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AF16F22-9A3D-43A4-8619-E2270853B519}" type="datetime9">
              <a:rPr lang="en-US" smtClean="0">
                <a:solidFill>
                  <a:prstClr val="black"/>
                </a:solidFill>
              </a:rPr>
              <a:pPr/>
              <a:t>2/25/2020 5:55:53 PM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482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2650" y="1262063"/>
            <a:ext cx="6057900" cy="3406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DF203-FC1D-4F98-8DFB-3C04529C9F69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AF16F22-9A3D-43A4-8619-E2270853B519}" type="datetime9">
              <a:rPr lang="en-US" smtClean="0">
                <a:solidFill>
                  <a:prstClr val="black"/>
                </a:solidFill>
              </a:rPr>
              <a:pPr/>
              <a:t>2/25/2020 5:55:53 PM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14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2650" y="1262063"/>
            <a:ext cx="6057900" cy="3406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DF203-FC1D-4F98-8DFB-3C04529C9F69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AF16F22-9A3D-43A4-8619-E2270853B519}" type="datetime9">
              <a:rPr lang="en-US" smtClean="0">
                <a:solidFill>
                  <a:prstClr val="black"/>
                </a:solidFill>
              </a:rPr>
              <a:pPr/>
              <a:t>2/25/2020 5:55:53 PM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624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2650" y="1262063"/>
            <a:ext cx="6057900" cy="3406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DF203-FC1D-4F98-8DFB-3C04529C9F6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AF16F22-9A3D-43A4-8619-E2270853B519}" type="datetime9">
              <a:rPr lang="en-US" smtClean="0">
                <a:solidFill>
                  <a:prstClr val="black"/>
                </a:solidFill>
              </a:rPr>
              <a:pPr/>
              <a:t>2/25/2020 5:55:53 PM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678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2650" y="1262063"/>
            <a:ext cx="6057900" cy="3406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DF203-FC1D-4F98-8DFB-3C04529C9F6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AF16F22-9A3D-43A4-8619-E2270853B519}" type="datetime9">
              <a:rPr lang="en-US" smtClean="0">
                <a:solidFill>
                  <a:prstClr val="black"/>
                </a:solidFill>
              </a:rPr>
              <a:pPr/>
              <a:t>2/25/2020 5:55:53 PM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530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2650" y="1262063"/>
            <a:ext cx="6057900" cy="3406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DF203-FC1D-4F98-8DFB-3C04529C9F6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AF16F22-9A3D-43A4-8619-E2270853B519}" type="datetime9">
              <a:rPr lang="en-US" smtClean="0">
                <a:solidFill>
                  <a:prstClr val="black"/>
                </a:solidFill>
              </a:rPr>
              <a:pPr/>
              <a:t>2/25/2020 5:55:53 PM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714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2650" y="1262063"/>
            <a:ext cx="6057900" cy="3406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DF203-FC1D-4F98-8DFB-3C04529C9F6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AF16F22-9A3D-43A4-8619-E2270853B519}" type="datetime9">
              <a:rPr lang="en-US" smtClean="0">
                <a:solidFill>
                  <a:prstClr val="black"/>
                </a:solidFill>
              </a:rPr>
              <a:pPr/>
              <a:t>2/25/2020 5:55:53 PM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076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0938-02E3-407F-BA24-298CE8CC89B1}" type="datetime9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2/25/2020 5:55:53 PM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2696-2573-4B26-85DB-4A4CF474F0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110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13250-01CA-489F-9236-D7423710C24F}" type="datetime9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2/25/2020 5:55:53 PM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2696-2573-4B26-85DB-4A4CF474F0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42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0F93C-6225-4275-AB7A-B867F122A6EF}" type="datetime9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2/25/2020 5:55:53 PM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2696-2573-4B26-85DB-4A4CF474F0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54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DA4BF-9406-4539-A993-414C3D612459}" type="datetime9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2/25/2020 5:55:53 PM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2696-2573-4B26-85DB-4A4CF474F0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452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B58FF-9189-48CF-BEFE-48BC0E2BCF6D}" type="datetime9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2/25/2020 5:55:53 PM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2696-2573-4B26-85DB-4A4CF474F0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74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3AE08-880E-4007-8D19-74F69BB8E6A1}" type="datetime9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2/25/2020 5:55:53 PM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2696-2573-4B26-85DB-4A4CF474F0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59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FAD1-ECEC-45B9-940B-0BD13291B928}" type="datetime9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2/25/2020 5:55:53 PM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2696-2573-4B26-85DB-4A4CF474F0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21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83A2-930C-40A3-BDC8-EB62A4206924}" type="datetime9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2/25/2020 5:55:53 PM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2696-2573-4B26-85DB-4A4CF474F0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063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92529-A931-4A84-867B-DAED675D429E}" type="datetime9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2/25/2020 5:55:53 PM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2696-2573-4B26-85DB-4A4CF474F0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7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485D7-78AC-48E0-AA74-BE5D9A33CEAA}" type="datetime9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2/25/2020 5:55:53 PM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2696-2573-4B26-85DB-4A4CF474F0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1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706A-2FD1-4187-8D2C-0670A38BF8BF}" type="datetime9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2/25/2020 5:55:53 PM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A2696-2573-4B26-85DB-4A4CF474F0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065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1E6DBEC4-24C1-43D1-BC28-F387A5081963}" type="datetime9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2/25/2020 5:55:53 PM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464A2696-2573-4B26-85DB-4A4CF474F0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498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131" y="695404"/>
            <a:ext cx="11271738" cy="3856348"/>
          </a:xfrm>
          <a:noFill/>
        </p:spPr>
        <p:txBody>
          <a:bodyPr anchor="ctr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40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lt"/>
                <a:cs typeface="Aharoni" panose="02010803020104030203" pitchFamily="2" charset="-79"/>
              </a:rPr>
              <a:t/>
            </a:r>
            <a:br>
              <a:rPr lang="en-US" sz="4000" b="1" dirty="0" smtClean="0"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n-lt"/>
                <a:cs typeface="Aharoni" panose="02010803020104030203" pitchFamily="2" charset="-79"/>
              </a:rPr>
            </a:br>
            <a:endParaRPr lang="en-US" sz="3600" dirty="0">
              <a:effectLst>
                <a:glow rad="228600">
                  <a:schemeClr val="bg1">
                    <a:alpha val="40000"/>
                  </a:schemeClr>
                </a:glow>
              </a:effectLst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" y="2051718"/>
            <a:ext cx="121315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Bahnschrift SemiBold" panose="020B0502040204020203" pitchFamily="34" charset="0"/>
                <a:cs typeface="Aharoni" panose="02010803020104030203" pitchFamily="2" charset="-79"/>
              </a:rPr>
              <a:t>Local Government Impact Fees</a:t>
            </a:r>
          </a:p>
          <a:p>
            <a:pPr algn="ctr"/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Bahnschrift SemiBold" panose="020B0502040204020203" pitchFamily="34" charset="0"/>
                <a:cs typeface="Aharoni" panose="02010803020104030203" pitchFamily="2" charset="-79"/>
              </a:rPr>
              <a:t>Riverside County’s Perspective</a:t>
            </a:r>
            <a:endParaRPr lang="en-US" sz="4800" b="1" dirty="0">
              <a:solidFill>
                <a:schemeClr val="accent1">
                  <a:lumMod val="50000"/>
                </a:schemeClr>
              </a:solidFill>
              <a:effectLst>
                <a:glow rad="228600">
                  <a:prstClr val="white">
                    <a:alpha val="40000"/>
                  </a:prstClr>
                </a:glow>
              </a:effectLst>
              <a:latin typeface="Bahnschrift SemiBold" panose="020B0502040204020203" pitchFamily="34" charset="0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97651" y="6130758"/>
            <a:ext cx="3451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Bahnschrift SemiBold" panose="020B0502040204020203" pitchFamily="34" charset="0"/>
                <a:cs typeface="Aharoni" panose="02010803020104030203" pitchFamily="2" charset="-79"/>
              </a:rPr>
              <a:t>February 26,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Bahnschrift SemiBold" panose="020B0502040204020203" pitchFamily="34" charset="0"/>
                <a:cs typeface="Aharoni" panose="02010803020104030203" pitchFamily="2" charset="-79"/>
              </a:rPr>
              <a:t>2020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Bahnschrift SemiBold" panose="020B0502040204020203" pitchFamily="34" charset="0"/>
                <a:cs typeface="Aharoni" panose="02010803020104030203" pitchFamily="2" charset="-79"/>
              </a:rPr>
              <a:t> 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55759"/>
            <a:ext cx="1873805" cy="187380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311950" y="3667958"/>
            <a:ext cx="350769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50000"/>
                  </a:schemeClr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Bahnschrift SemiBold" panose="020B0502040204020203" pitchFamily="34" charset="0"/>
                <a:cs typeface="Aharoni" panose="02010803020104030203" pitchFamily="2" charset="-79"/>
              </a:rPr>
              <a:t>Juan C. 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Bahnschrift SemiBold" panose="020B0502040204020203" pitchFamily="34" charset="0"/>
                <a:cs typeface="Aharoni" panose="02010803020104030203" pitchFamily="2" charset="-79"/>
              </a:rPr>
              <a:t>Perez</a:t>
            </a:r>
          </a:p>
          <a:p>
            <a:pPr algn="ctr"/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effectLst>
                  <a:glow rad="228600">
                    <a:prstClr val="white">
                      <a:alpha val="40000"/>
                    </a:prstClr>
                  </a:glow>
                </a:effectLst>
                <a:latin typeface="Bahnschrift SemiBold" panose="020B0502040204020203" pitchFamily="34" charset="0"/>
                <a:cs typeface="Aharoni" panose="02010803020104030203" pitchFamily="2" charset="-79"/>
              </a:rPr>
              <a:t>Assistant CE0 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90141" y="202254"/>
            <a:ext cx="1997059" cy="2061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6066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48785" y="1064471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1048" y="264793"/>
            <a:ext cx="10722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US" sz="36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Riverside County’s Innovative Mitigation Fee Programs </a:t>
            </a:r>
            <a:endParaRPr lang="en-US" sz="3600" b="1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5913750"/>
            <a:ext cx="12192000" cy="944251"/>
            <a:chOff x="0" y="5913750"/>
            <a:chExt cx="12192000" cy="944251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5913750"/>
              <a:ext cx="12192000" cy="94425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054" y="6020083"/>
              <a:ext cx="3432345" cy="731583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392402" y="1156368"/>
            <a:ext cx="11620225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Riverside </a:t>
            </a:r>
            <a:r>
              <a:rPr lang="en-US" sz="2400" dirty="0">
                <a:solidFill>
                  <a:prstClr val="black"/>
                </a:solidFill>
              </a:rPr>
              <a:t>County has 2</a:t>
            </a:r>
            <a:r>
              <a:rPr lang="en-US" sz="2400" dirty="0" smtClean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regional Transportation </a:t>
            </a:r>
            <a:r>
              <a:rPr lang="en-US" sz="2400" dirty="0" smtClean="0">
                <a:solidFill>
                  <a:prstClr val="black"/>
                </a:solidFill>
              </a:rPr>
              <a:t>Uniform Mitigation </a:t>
            </a:r>
            <a:r>
              <a:rPr lang="en-US" sz="2400" dirty="0">
                <a:solidFill>
                  <a:prstClr val="black"/>
                </a:solidFill>
              </a:rPr>
              <a:t>Fee </a:t>
            </a:r>
            <a:r>
              <a:rPr lang="en-US" sz="2400" dirty="0" smtClean="0">
                <a:solidFill>
                  <a:prstClr val="black"/>
                </a:solidFill>
              </a:rPr>
              <a:t>(TUMF) Programs: </a:t>
            </a:r>
            <a:endParaRPr lang="en-US" sz="2400" dirty="0">
              <a:solidFill>
                <a:prstClr val="black"/>
              </a:solidFill>
            </a:endParaRP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prstClr val="black"/>
                </a:solidFill>
              </a:rPr>
              <a:t>Coachella Valley (1999) &amp; Western County (2003)</a:t>
            </a:r>
            <a:endParaRPr lang="en-US" sz="2400" dirty="0">
              <a:solidFill>
                <a:prstClr val="black"/>
              </a:solidFill>
            </a:endParaRP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Two regional </a:t>
            </a:r>
            <a:r>
              <a:rPr lang="en-US" sz="2400" dirty="0" smtClean="0">
                <a:solidFill>
                  <a:prstClr val="black"/>
                </a:solidFill>
              </a:rPr>
              <a:t>Open </a:t>
            </a:r>
            <a:r>
              <a:rPr lang="en-US" sz="2400" dirty="0">
                <a:solidFill>
                  <a:prstClr val="black"/>
                </a:solidFill>
              </a:rPr>
              <a:t>S</a:t>
            </a:r>
            <a:r>
              <a:rPr lang="en-US" sz="2400" dirty="0" smtClean="0">
                <a:solidFill>
                  <a:prstClr val="black"/>
                </a:solidFill>
              </a:rPr>
              <a:t>pace </a:t>
            </a:r>
            <a:r>
              <a:rPr lang="en-US" sz="2400" dirty="0">
                <a:solidFill>
                  <a:prstClr val="black"/>
                </a:solidFill>
              </a:rPr>
              <a:t>fee </a:t>
            </a:r>
            <a:r>
              <a:rPr lang="en-US" sz="2400" dirty="0" smtClean="0">
                <a:solidFill>
                  <a:prstClr val="black"/>
                </a:solidFill>
              </a:rPr>
              <a:t>programs:</a:t>
            </a:r>
            <a:endParaRPr lang="en-US" sz="2400" dirty="0">
              <a:solidFill>
                <a:prstClr val="black"/>
              </a:solidFill>
            </a:endParaRP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prstClr val="black"/>
                </a:solidFill>
              </a:rPr>
              <a:t>Western County (2004) &amp; Coachella Valley (2008)</a:t>
            </a:r>
            <a:endParaRPr lang="en-US" sz="2400" dirty="0">
              <a:solidFill>
                <a:prstClr val="black"/>
              </a:solidFill>
            </a:endParaRP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County has a separate DIF program customized for 20 Area Plans</a:t>
            </a:r>
            <a:endParaRPr lang="en-US" sz="2400" dirty="0">
              <a:solidFill>
                <a:prstClr val="black"/>
              </a:solidFill>
            </a:endParaRP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</a:rPr>
              <a:t>These programs have been a </a:t>
            </a:r>
            <a:r>
              <a:rPr lang="en-US" sz="2400" b="1" dirty="0" smtClean="0">
                <a:solidFill>
                  <a:prstClr val="black"/>
                </a:solidFill>
              </a:rPr>
              <a:t>contributor, </a:t>
            </a:r>
            <a:r>
              <a:rPr lang="en-US" sz="2400" b="1" dirty="0">
                <a:solidFill>
                  <a:prstClr val="black"/>
                </a:solidFill>
              </a:rPr>
              <a:t>not an </a:t>
            </a:r>
            <a:r>
              <a:rPr lang="en-US" sz="2400" b="1" dirty="0" smtClean="0">
                <a:solidFill>
                  <a:prstClr val="black"/>
                </a:solidFill>
              </a:rPr>
              <a:t>impediment, to Riverside </a:t>
            </a:r>
            <a:r>
              <a:rPr lang="en-US" sz="2400" b="1" dirty="0">
                <a:solidFill>
                  <a:prstClr val="black"/>
                </a:solidFill>
              </a:rPr>
              <a:t>County being the </a:t>
            </a:r>
            <a:r>
              <a:rPr lang="en-US" sz="2400" b="1" dirty="0" smtClean="0">
                <a:solidFill>
                  <a:prstClr val="black"/>
                </a:solidFill>
              </a:rPr>
              <a:t>fastest </a:t>
            </a:r>
            <a:r>
              <a:rPr lang="en-US" sz="2400" b="1" dirty="0">
                <a:solidFill>
                  <a:prstClr val="black"/>
                </a:solidFill>
              </a:rPr>
              <a:t>growing County in </a:t>
            </a:r>
            <a:r>
              <a:rPr lang="en-US" sz="2400" b="1" dirty="0" smtClean="0">
                <a:solidFill>
                  <a:prstClr val="black"/>
                </a:solidFill>
              </a:rPr>
              <a:t>California in the </a:t>
            </a:r>
            <a:r>
              <a:rPr lang="en-US" sz="2400" b="1" dirty="0">
                <a:solidFill>
                  <a:prstClr val="black"/>
                </a:solidFill>
              </a:rPr>
              <a:t>last 20 </a:t>
            </a:r>
            <a:r>
              <a:rPr lang="en-US" sz="2400" b="1" dirty="0" smtClean="0">
                <a:solidFill>
                  <a:prstClr val="black"/>
                </a:solidFill>
              </a:rPr>
              <a:t>years </a:t>
            </a:r>
            <a:endParaRPr lang="en-US" sz="2400" b="1" dirty="0">
              <a:solidFill>
                <a:prstClr val="black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089" y="5983556"/>
            <a:ext cx="811341" cy="80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0751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48785" y="1064471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81756" y="78298"/>
            <a:ext cx="76415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US" sz="36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Riverside County Population (Millions) </a:t>
            </a:r>
            <a:endParaRPr lang="en-US" sz="3600" b="1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5913750"/>
            <a:ext cx="12192000" cy="944251"/>
            <a:chOff x="0" y="5913750"/>
            <a:chExt cx="12192000" cy="944251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5913750"/>
              <a:ext cx="12192000" cy="94425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054" y="6020083"/>
              <a:ext cx="3432345" cy="731583"/>
            </a:xfrm>
            <a:prstGeom prst="rect">
              <a:avLst/>
            </a:prstGeom>
          </p:spPr>
        </p:pic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089" y="5983556"/>
            <a:ext cx="811341" cy="804635"/>
          </a:xfrm>
          <a:prstGeom prst="rect">
            <a:avLst/>
          </a:prstGeom>
        </p:spPr>
      </p:pic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7904410"/>
              </p:ext>
            </p:extLst>
          </p:nvPr>
        </p:nvGraphicFramePr>
        <p:xfrm>
          <a:off x="82054" y="592667"/>
          <a:ext cx="11892630" cy="5579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1078669" y="4066183"/>
            <a:ext cx="2327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Coachella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</a:rPr>
              <a:t> Valley TUMF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62894" y="3338354"/>
            <a:ext cx="40126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noProof="0" dirty="0" smtClean="0"/>
              <a:t>Western County TUMF &amp; </a:t>
            </a:r>
            <a:r>
              <a:rPr lang="en-US" kern="0" noProof="0" dirty="0" err="1" smtClean="0"/>
              <a:t>Riv</a:t>
            </a:r>
            <a:r>
              <a:rPr lang="en-US" kern="0" dirty="0" smtClean="0"/>
              <a:t>. County DIF</a:t>
            </a:r>
            <a:endParaRPr kumimoji="0" lang="en-US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64580" y="3615313"/>
            <a:ext cx="9135" cy="133470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triangle"/>
            <a:tailEnd type="none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3797429" y="3896906"/>
            <a:ext cx="3021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kern="0" dirty="0" smtClean="0">
                <a:solidFill>
                  <a:prstClr val="black"/>
                </a:solidFill>
              </a:rPr>
              <a:t>Open Space (Western County)</a:t>
            </a:r>
            <a:endParaRPr lang="en-US" kern="0" dirty="0">
              <a:solidFill>
                <a:prstClr val="black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147998" y="4209152"/>
            <a:ext cx="9135" cy="74116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triangle"/>
            <a:tailEnd type="none"/>
          </a:ln>
          <a:effectLst/>
        </p:spPr>
      </p:cxnSp>
      <p:cxnSp>
        <p:nvCxnSpPr>
          <p:cNvPr id="18" name="Straight Arrow Connector 17"/>
          <p:cNvCxnSpPr/>
          <p:nvPr/>
        </p:nvCxnSpPr>
        <p:spPr>
          <a:xfrm>
            <a:off x="1430198" y="4357190"/>
            <a:ext cx="9135" cy="74116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triangle"/>
            <a:tailEnd type="none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5910163" y="4162720"/>
            <a:ext cx="3021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kern="0" dirty="0" smtClean="0">
                <a:solidFill>
                  <a:prstClr val="black"/>
                </a:solidFill>
              </a:rPr>
              <a:t>Open Space (Coachella Valley)</a:t>
            </a:r>
            <a:endParaRPr lang="en-US" kern="0" dirty="0">
              <a:solidFill>
                <a:prstClr val="black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264665" y="4431414"/>
            <a:ext cx="9135" cy="74116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triangle"/>
            <a:tailEnd type="none"/>
          </a:ln>
          <a:effectLst/>
        </p:spPr>
      </p:cxnSp>
      <p:cxnSp>
        <p:nvCxnSpPr>
          <p:cNvPr id="17" name="Straight Arrow Connector 16"/>
          <p:cNvCxnSpPr/>
          <p:nvPr/>
        </p:nvCxnSpPr>
        <p:spPr>
          <a:xfrm>
            <a:off x="11570090" y="1840614"/>
            <a:ext cx="9135" cy="741168"/>
          </a:xfrm>
          <a:prstGeom prst="straightConnector1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  <a:headEnd type="triangle"/>
            <a:tailEnd type="none"/>
          </a:ln>
          <a:effectLst/>
        </p:spPr>
      </p:cxnSp>
      <p:sp>
        <p:nvSpPr>
          <p:cNvPr id="2" name="Rectangle 1"/>
          <p:cNvSpPr/>
          <p:nvPr/>
        </p:nvSpPr>
        <p:spPr>
          <a:xfrm>
            <a:off x="9135099" y="2545323"/>
            <a:ext cx="27622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000" b="1" kern="0" dirty="0" smtClean="0">
                <a:solidFill>
                  <a:prstClr val="black"/>
                </a:solidFill>
              </a:rPr>
              <a:t>1 Million New Residents</a:t>
            </a:r>
          </a:p>
          <a:p>
            <a:pPr lvl="0">
              <a:defRPr/>
            </a:pPr>
            <a:r>
              <a:rPr lang="en-US" sz="2000" b="1" kern="0" dirty="0" smtClean="0">
                <a:solidFill>
                  <a:prstClr val="black"/>
                </a:solidFill>
              </a:rPr>
              <a:t>60% Growth</a:t>
            </a:r>
            <a:endParaRPr lang="en-US" sz="2000" b="1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288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48785" y="1064471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7208" y="311805"/>
            <a:ext cx="99118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US" sz="36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Fee Programs Have Supported Population Growth  </a:t>
            </a:r>
            <a:endParaRPr lang="en-US" sz="3600" b="1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5913750"/>
            <a:ext cx="12192000" cy="944251"/>
            <a:chOff x="0" y="5913750"/>
            <a:chExt cx="12192000" cy="944251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5913750"/>
              <a:ext cx="12192000" cy="94425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054" y="6020083"/>
              <a:ext cx="3432345" cy="731583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1347208" y="1414371"/>
            <a:ext cx="9574792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Provides for fair-share contributions to infrastructure – </a:t>
            </a:r>
            <a:r>
              <a:rPr lang="en-US" sz="2400" dirty="0">
                <a:solidFill>
                  <a:prstClr val="black"/>
                </a:solidFill>
              </a:rPr>
              <a:t>rather than first-in facing an insurmountable cost to </a:t>
            </a:r>
            <a:r>
              <a:rPr lang="en-US" sz="2400" dirty="0" smtClean="0">
                <a:solidFill>
                  <a:prstClr val="black"/>
                </a:solidFill>
              </a:rPr>
              <a:t>develop</a:t>
            </a:r>
            <a:endParaRPr lang="en-US" sz="2400" dirty="0">
              <a:solidFill>
                <a:prstClr val="black"/>
              </a:solidFill>
            </a:endParaRPr>
          </a:p>
          <a:p>
            <a:pPr marL="342900" indent="-342900">
              <a:spcAft>
                <a:spcPts val="1800"/>
              </a:spcAft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Provided </a:t>
            </a:r>
            <a:r>
              <a:rPr lang="en-US" sz="2400" dirty="0" smtClean="0">
                <a:solidFill>
                  <a:prstClr val="black"/>
                </a:solidFill>
              </a:rPr>
              <a:t>CEQA cumulative mitigation – reduce legal </a:t>
            </a:r>
            <a:r>
              <a:rPr lang="en-US" sz="2400" dirty="0">
                <a:solidFill>
                  <a:prstClr val="black"/>
                </a:solidFill>
              </a:rPr>
              <a:t>challenges to </a:t>
            </a:r>
            <a:r>
              <a:rPr lang="en-US" sz="2400" dirty="0" smtClean="0">
                <a:solidFill>
                  <a:prstClr val="black"/>
                </a:solidFill>
              </a:rPr>
              <a:t>housing growth</a:t>
            </a:r>
            <a:endParaRPr lang="en-US" sz="2400" dirty="0">
              <a:solidFill>
                <a:prstClr val="black"/>
              </a:solidFill>
            </a:endParaRPr>
          </a:p>
          <a:p>
            <a:pPr marL="342900" indent="-342900">
              <a:spcAft>
                <a:spcPts val="1800"/>
              </a:spcAft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Leverage and match Federal and State </a:t>
            </a:r>
            <a:r>
              <a:rPr lang="en-US" sz="2400" dirty="0" smtClean="0">
                <a:solidFill>
                  <a:prstClr val="black"/>
                </a:solidFill>
              </a:rPr>
              <a:t>dollars </a:t>
            </a:r>
            <a:r>
              <a:rPr lang="en-US" sz="2400" dirty="0">
                <a:solidFill>
                  <a:prstClr val="black"/>
                </a:solidFill>
              </a:rPr>
              <a:t>for both </a:t>
            </a:r>
            <a:r>
              <a:rPr lang="en-US" sz="2400" dirty="0" smtClean="0">
                <a:solidFill>
                  <a:prstClr val="black"/>
                </a:solidFill>
              </a:rPr>
              <a:t>infrastructure </a:t>
            </a:r>
            <a:r>
              <a:rPr lang="en-US" sz="2400" dirty="0">
                <a:solidFill>
                  <a:prstClr val="black"/>
                </a:solidFill>
              </a:rPr>
              <a:t>and open </a:t>
            </a:r>
            <a:r>
              <a:rPr lang="en-US" sz="2400" dirty="0" smtClean="0">
                <a:solidFill>
                  <a:prstClr val="black"/>
                </a:solidFill>
              </a:rPr>
              <a:t>space</a:t>
            </a:r>
            <a:endParaRPr lang="en-US" sz="2400" dirty="0">
              <a:solidFill>
                <a:prstClr val="black"/>
              </a:solidFill>
            </a:endParaRPr>
          </a:p>
          <a:p>
            <a:pPr marL="342900" indent="-342900">
              <a:spcAft>
                <a:spcPts val="1800"/>
              </a:spcAft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M</a:t>
            </a:r>
            <a:r>
              <a:rPr lang="en-US" sz="2400" dirty="0" smtClean="0">
                <a:solidFill>
                  <a:prstClr val="black"/>
                </a:solidFill>
              </a:rPr>
              <a:t>itigation </a:t>
            </a:r>
            <a:r>
              <a:rPr lang="en-US" sz="2400" dirty="0">
                <a:solidFill>
                  <a:prstClr val="black"/>
                </a:solidFill>
              </a:rPr>
              <a:t>for Federal environmental permits – Endangered </a:t>
            </a:r>
            <a:r>
              <a:rPr lang="en-US" sz="2400" dirty="0" smtClean="0">
                <a:solidFill>
                  <a:prstClr val="black"/>
                </a:solidFill>
              </a:rPr>
              <a:t>Species Act</a:t>
            </a:r>
            <a:r>
              <a:rPr lang="en-US" sz="2400" dirty="0">
                <a:solidFill>
                  <a:prstClr val="black"/>
                </a:solidFill>
              </a:rPr>
              <a:t>, Clean Water </a:t>
            </a:r>
            <a:r>
              <a:rPr lang="en-US" sz="2400" dirty="0" smtClean="0">
                <a:solidFill>
                  <a:prstClr val="black"/>
                </a:solidFill>
              </a:rPr>
              <a:t>Act</a:t>
            </a:r>
            <a:endParaRPr lang="en-US" sz="2400" dirty="0">
              <a:solidFill>
                <a:prstClr val="black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089" y="5983556"/>
            <a:ext cx="811341" cy="80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4872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48785" y="1064471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7208" y="311805"/>
            <a:ext cx="99118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US" sz="36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Fee Programs Have Supported Population Growth  </a:t>
            </a:r>
            <a:endParaRPr lang="en-US" sz="3600" b="1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5913750"/>
            <a:ext cx="12192000" cy="944251"/>
            <a:chOff x="0" y="5913750"/>
            <a:chExt cx="12192000" cy="944251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5913750"/>
              <a:ext cx="12192000" cy="94425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054" y="6020083"/>
              <a:ext cx="3432345" cy="731583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812403" y="1390806"/>
            <a:ext cx="10559463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800"/>
              </a:spcAft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Over $1 Billion invested </a:t>
            </a:r>
            <a:r>
              <a:rPr lang="en-US" sz="2400" dirty="0">
                <a:solidFill>
                  <a:prstClr val="black"/>
                </a:solidFill>
              </a:rPr>
              <a:t>to directly deliver infrastructure that supports growth – expand freeways, highways, interchanges, bridges</a:t>
            </a:r>
          </a:p>
          <a:p>
            <a:pPr marL="342900" lvl="0" indent="-342900">
              <a:spcAft>
                <a:spcPts val="1800"/>
              </a:spcAft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Over 155,000 acres </a:t>
            </a:r>
            <a:r>
              <a:rPr lang="en-US" sz="2400" dirty="0">
                <a:solidFill>
                  <a:prstClr val="black"/>
                </a:solidFill>
              </a:rPr>
              <a:t>of open space preserved for </a:t>
            </a:r>
            <a:r>
              <a:rPr lang="en-US" sz="2400" dirty="0" smtClean="0">
                <a:solidFill>
                  <a:prstClr val="black"/>
                </a:solidFill>
              </a:rPr>
              <a:t>over 150 protected species</a:t>
            </a:r>
            <a:endParaRPr lang="en-US" sz="2400" dirty="0">
              <a:solidFill>
                <a:prstClr val="black"/>
              </a:solidFill>
            </a:endParaRPr>
          </a:p>
          <a:p>
            <a:pPr marL="342900" lvl="0" indent="-342900">
              <a:spcAft>
                <a:spcPts val="1800"/>
              </a:spcAft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Results:</a:t>
            </a: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prstClr val="black"/>
                </a:solidFill>
              </a:rPr>
              <a:t>Provide means </a:t>
            </a:r>
            <a:r>
              <a:rPr lang="en-US" sz="2400" dirty="0">
                <a:solidFill>
                  <a:prstClr val="black"/>
                </a:solidFill>
              </a:rPr>
              <a:t>to build </a:t>
            </a:r>
            <a:r>
              <a:rPr lang="en-US" sz="2400" dirty="0" smtClean="0">
                <a:solidFill>
                  <a:prstClr val="black"/>
                </a:solidFill>
              </a:rPr>
              <a:t>infrastructure</a:t>
            </a: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P</a:t>
            </a:r>
            <a:r>
              <a:rPr lang="en-US" sz="2400" dirty="0" smtClean="0">
                <a:solidFill>
                  <a:prstClr val="black"/>
                </a:solidFill>
              </a:rPr>
              <a:t>rotect </a:t>
            </a:r>
            <a:r>
              <a:rPr lang="en-US" sz="2400" dirty="0">
                <a:solidFill>
                  <a:prstClr val="black"/>
                </a:solidFill>
              </a:rPr>
              <a:t>open </a:t>
            </a:r>
            <a:r>
              <a:rPr lang="en-US" sz="2400" dirty="0" smtClean="0">
                <a:solidFill>
                  <a:prstClr val="black"/>
                </a:solidFill>
              </a:rPr>
              <a:t>space</a:t>
            </a:r>
          </a:p>
          <a:p>
            <a:pPr marL="800100" lvl="1" indent="-342900"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prstClr val="black"/>
                </a:solidFill>
              </a:rPr>
              <a:t>R</a:t>
            </a:r>
            <a:r>
              <a:rPr lang="en-US" sz="2400" dirty="0" smtClean="0">
                <a:solidFill>
                  <a:prstClr val="black"/>
                </a:solidFill>
              </a:rPr>
              <a:t>educe </a:t>
            </a:r>
            <a:r>
              <a:rPr lang="en-US" sz="2400" dirty="0">
                <a:solidFill>
                  <a:prstClr val="black"/>
                </a:solidFill>
              </a:rPr>
              <a:t>public pressures against growth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089" y="5983556"/>
            <a:ext cx="811341" cy="80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8933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48785" y="1064471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15979" y="176926"/>
            <a:ext cx="97953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US" sz="36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Local Mitigation Fees Are Only Part of the Picture  </a:t>
            </a:r>
            <a:endParaRPr lang="en-US" sz="3600" b="1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5913750"/>
            <a:ext cx="12192000" cy="944251"/>
            <a:chOff x="0" y="5913750"/>
            <a:chExt cx="12192000" cy="944251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5913750"/>
              <a:ext cx="12192000" cy="94425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054" y="6020083"/>
              <a:ext cx="3432345" cy="731583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089" y="5983556"/>
            <a:ext cx="811341" cy="8046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/>
          <a:srcRect t="22690"/>
          <a:stretch/>
        </p:blipFill>
        <p:spPr>
          <a:xfrm>
            <a:off x="2463801" y="1064471"/>
            <a:ext cx="6519334" cy="479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9412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48785" y="1064471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5724" y="336189"/>
            <a:ext cx="112894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US" sz="36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How Do We Provide for Housing Growth into the Future?  </a:t>
            </a:r>
            <a:endParaRPr lang="en-US" sz="3600" b="1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5913750"/>
            <a:ext cx="12192000" cy="944251"/>
            <a:chOff x="0" y="5913750"/>
            <a:chExt cx="12192000" cy="944251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5913750"/>
              <a:ext cx="12192000" cy="94425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054" y="6020083"/>
              <a:ext cx="3432345" cy="731583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089" y="5983556"/>
            <a:ext cx="811341" cy="80463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49800" y="1673434"/>
            <a:ext cx="968467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3600"/>
              </a:spcAft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Mitigation fees </a:t>
            </a:r>
            <a:r>
              <a:rPr lang="en-US" sz="2400" dirty="0" smtClean="0">
                <a:solidFill>
                  <a:prstClr val="black"/>
                </a:solidFill>
              </a:rPr>
              <a:t>provide a needed </a:t>
            </a:r>
            <a:r>
              <a:rPr lang="en-US" sz="2400" dirty="0">
                <a:solidFill>
                  <a:prstClr val="black"/>
                </a:solidFill>
              </a:rPr>
              <a:t>way to build infrastructure and open space– part of the funding and investment picture</a:t>
            </a:r>
          </a:p>
          <a:p>
            <a:pPr marL="342900" lvl="0" indent="-342900">
              <a:spcAft>
                <a:spcPts val="3600"/>
              </a:spcAft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Mitigation Fees provide </a:t>
            </a:r>
            <a:r>
              <a:rPr lang="en-US" sz="2400" dirty="0">
                <a:solidFill>
                  <a:prstClr val="black"/>
                </a:solidFill>
              </a:rPr>
              <a:t>CEQA and Federal permitting mitigation – what is the alternative?</a:t>
            </a:r>
          </a:p>
          <a:p>
            <a:pPr marL="342900" lvl="0" indent="-342900">
              <a:spcAft>
                <a:spcPts val="3600"/>
              </a:spcAft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Leads to more </a:t>
            </a:r>
            <a:r>
              <a:rPr lang="en-US" sz="2400" dirty="0">
                <a:solidFill>
                  <a:prstClr val="black"/>
                </a:solidFill>
              </a:rPr>
              <a:t>equitable </a:t>
            </a:r>
            <a:r>
              <a:rPr lang="en-US" sz="2400" dirty="0" smtClean="0">
                <a:solidFill>
                  <a:prstClr val="black"/>
                </a:solidFill>
              </a:rPr>
              <a:t>cost sharing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9630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48785" y="1064471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5724" y="336189"/>
            <a:ext cx="112894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n-US" sz="3600" b="1" dirty="0" smtClean="0">
                <a:solidFill>
                  <a:prstClr val="black"/>
                </a:solidFill>
                <a:cs typeface="Calibri" panose="020F0502020204030204" pitchFamily="34" charset="0"/>
              </a:rPr>
              <a:t>How Do We Provide for Housing Growth into the Future?  </a:t>
            </a:r>
            <a:endParaRPr lang="en-US" sz="3600" b="1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5913750"/>
            <a:ext cx="12192000" cy="944251"/>
            <a:chOff x="0" y="5913750"/>
            <a:chExt cx="12192000" cy="944251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5913750"/>
              <a:ext cx="12192000" cy="94425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054" y="6020083"/>
              <a:ext cx="3432345" cy="731583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9089" y="5983556"/>
            <a:ext cx="811341" cy="80463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57367" y="1456775"/>
            <a:ext cx="1049286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3600"/>
              </a:spcAft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Need for greater direct State investment in </a:t>
            </a:r>
            <a:r>
              <a:rPr lang="en-US" sz="2400" dirty="0" smtClean="0">
                <a:solidFill>
                  <a:prstClr val="black"/>
                </a:solidFill>
              </a:rPr>
              <a:t>infrastructure</a:t>
            </a:r>
            <a:endParaRPr lang="en-US" sz="2400" dirty="0">
              <a:solidFill>
                <a:prstClr val="black"/>
              </a:solidFill>
            </a:endParaRPr>
          </a:p>
          <a:p>
            <a:pPr marL="342900" lvl="0" indent="-342900">
              <a:spcAft>
                <a:spcPts val="3600"/>
              </a:spcAft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A</a:t>
            </a:r>
            <a:r>
              <a:rPr lang="en-US" sz="2400" dirty="0" smtClean="0">
                <a:solidFill>
                  <a:prstClr val="black"/>
                </a:solidFill>
              </a:rPr>
              <a:t>lign </a:t>
            </a:r>
            <a:r>
              <a:rPr lang="en-US" sz="2400" dirty="0">
                <a:solidFill>
                  <a:prstClr val="black"/>
                </a:solidFill>
              </a:rPr>
              <a:t>State funding programs with RHNA </a:t>
            </a:r>
            <a:r>
              <a:rPr lang="en-US" sz="2400" dirty="0" smtClean="0">
                <a:solidFill>
                  <a:prstClr val="black"/>
                </a:solidFill>
              </a:rPr>
              <a:t>numbers </a:t>
            </a:r>
            <a:r>
              <a:rPr lang="en-US" sz="2400" dirty="0">
                <a:solidFill>
                  <a:prstClr val="black"/>
                </a:solidFill>
              </a:rPr>
              <a:t>– </a:t>
            </a:r>
            <a:r>
              <a:rPr lang="en-US" sz="2400" dirty="0" smtClean="0">
                <a:solidFill>
                  <a:prstClr val="black"/>
                </a:solidFill>
              </a:rPr>
              <a:t>Target Investment</a:t>
            </a:r>
            <a:endParaRPr lang="en-US" sz="2400" dirty="0">
              <a:solidFill>
                <a:prstClr val="black"/>
              </a:solidFill>
            </a:endParaRPr>
          </a:p>
          <a:p>
            <a:pPr marL="342900" lvl="0" indent="-342900">
              <a:spcAft>
                <a:spcPts val="3600"/>
              </a:spcAft>
              <a:buFont typeface="Arial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Explore </a:t>
            </a:r>
            <a:r>
              <a:rPr lang="en-US" sz="2400" dirty="0" smtClean="0">
                <a:solidFill>
                  <a:prstClr val="black"/>
                </a:solidFill>
              </a:rPr>
              <a:t>innovative </a:t>
            </a:r>
            <a:r>
              <a:rPr lang="en-US" sz="2400" dirty="0">
                <a:solidFill>
                  <a:prstClr val="black"/>
                </a:solidFill>
              </a:rPr>
              <a:t>ways to combine CEQA reform, </a:t>
            </a:r>
            <a:r>
              <a:rPr lang="en-US" sz="2400" dirty="0" smtClean="0">
                <a:solidFill>
                  <a:prstClr val="black"/>
                </a:solidFill>
              </a:rPr>
              <a:t>review State regulations for </a:t>
            </a:r>
            <a:r>
              <a:rPr lang="en-US" sz="2400" dirty="0">
                <a:solidFill>
                  <a:prstClr val="black"/>
                </a:solidFill>
              </a:rPr>
              <a:t>consistency with housing </a:t>
            </a:r>
            <a:r>
              <a:rPr lang="en-US" sz="2400" dirty="0" smtClean="0">
                <a:solidFill>
                  <a:prstClr val="black"/>
                </a:solidFill>
              </a:rPr>
              <a:t>policy</a:t>
            </a:r>
          </a:p>
          <a:p>
            <a:pPr marL="342900" lvl="0" indent="-342900">
              <a:spcAft>
                <a:spcPts val="3600"/>
              </a:spcAft>
              <a:buFont typeface="Arial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Involvement </a:t>
            </a:r>
            <a:r>
              <a:rPr lang="en-US" sz="2400" dirty="0">
                <a:solidFill>
                  <a:prstClr val="black"/>
                </a:solidFill>
              </a:rPr>
              <a:t>of local agencies and regional bodies to move the needle in a </a:t>
            </a:r>
            <a:r>
              <a:rPr lang="en-US" sz="2400" dirty="0" smtClean="0">
                <a:solidFill>
                  <a:prstClr val="black"/>
                </a:solidFill>
              </a:rPr>
              <a:t>collaborative </a:t>
            </a:r>
            <a:r>
              <a:rPr lang="en-US" sz="2400" dirty="0">
                <a:solidFill>
                  <a:prstClr val="black"/>
                </a:solidFill>
              </a:rPr>
              <a:t>way that lessens growth impacts and reduces costs</a:t>
            </a:r>
          </a:p>
        </p:txBody>
      </p:sp>
    </p:spTree>
    <p:extLst>
      <p:ext uri="{BB962C8B-B14F-4D97-AF65-F5344CB8AC3E}">
        <p14:creationId xmlns:p14="http://schemas.microsoft.com/office/powerpoint/2010/main" val="15975042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397</Words>
  <Application>Microsoft Office PowerPoint</Application>
  <PresentationFormat>Widescreen</PresentationFormat>
  <Paragraphs>67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Aharoni</vt:lpstr>
      <vt:lpstr>Arial</vt:lpstr>
      <vt:lpstr>Bahnschrift SemiBold</vt:lpstr>
      <vt:lpstr>Calibri</vt:lpstr>
      <vt:lpstr>Calibri Light</vt:lpstr>
      <vt:lpstr>Courier New</vt:lpstr>
      <vt:lpstr>1_Office Theme</vt:lpstr>
      <vt:lpstr>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</vt:vector>
  </TitlesOfParts>
  <Company>Riverside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Maldonado, Michael</dc:creator>
  <cp:lastModifiedBy>Perez, Juan</cp:lastModifiedBy>
  <cp:revision>27</cp:revision>
  <cp:lastPrinted>2020-02-25T02:27:01Z</cp:lastPrinted>
  <dcterms:created xsi:type="dcterms:W3CDTF">2020-02-24T17:04:22Z</dcterms:created>
  <dcterms:modified xsi:type="dcterms:W3CDTF">2020-02-26T01:59:48Z</dcterms:modified>
</cp:coreProperties>
</file>