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4" r:id="rId2"/>
    <p:sldId id="326" r:id="rId3"/>
    <p:sldId id="317" r:id="rId4"/>
    <p:sldId id="318" r:id="rId5"/>
    <p:sldId id="269" r:id="rId6"/>
    <p:sldId id="319" r:id="rId7"/>
    <p:sldId id="320" r:id="rId8"/>
    <p:sldId id="324" r:id="rId9"/>
    <p:sldId id="311" r:id="rId10"/>
    <p:sldId id="325" r:id="rId11"/>
    <p:sldId id="321" r:id="rId12"/>
    <p:sldId id="322" r:id="rId13"/>
    <p:sldId id="327" r:id="rId14"/>
    <p:sldId id="315" r:id="rId15"/>
  </p:sldIdLst>
  <p:sldSz cx="9601200" cy="73152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5575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1144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66717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2291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77866" algn="l" defTabSz="91114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33441" algn="l" defTabSz="91114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189013" algn="l" defTabSz="91114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44586" algn="l" defTabSz="911144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72" y="-72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616D8-7DF5-4C66-82F5-291958C1DAEE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B73B7-7D50-47DC-8A82-39D18F5AB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0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344BB3-E026-4CB4-ACB8-0C91D5E7028D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613" y="696913"/>
            <a:ext cx="45751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6B827C-E8A7-40A1-BCBE-718D8A22B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6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75" algn="l" defTabSz="911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144" algn="l" defTabSz="911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717" algn="l" defTabSz="911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291" algn="l" defTabSz="911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866" algn="l" defTabSz="911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441" algn="l" defTabSz="911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013" algn="l" defTabSz="911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586" algn="l" defTabSz="911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249"/>
            <a:fld id="{9F4745E6-5818-488F-932F-7EEA4902E534}" type="slidenum">
              <a:rPr lang="en-US" smtClean="0"/>
              <a:pPr defTabSz="950249"/>
              <a:t>1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01EC5-DA6F-4549-9443-AE78DFEAB99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658813"/>
            <a:ext cx="4654550" cy="35464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94238"/>
            <a:ext cx="5192713" cy="41243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0725" y="2271713"/>
            <a:ext cx="8159750" cy="1568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9905" y="4145005"/>
            <a:ext cx="6721475" cy="18700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 userDrawn="1"/>
        </p:nvSpPr>
        <p:spPr bwMode="auto">
          <a:xfrm>
            <a:off x="4" y="7018313"/>
            <a:ext cx="7918861" cy="0"/>
          </a:xfrm>
          <a:prstGeom prst="line">
            <a:avLst/>
          </a:prstGeom>
          <a:noFill/>
          <a:ln w="101600" cmpd="tri">
            <a:solidFill>
              <a:srgbClr val="000099"/>
            </a:solidFill>
            <a:round/>
            <a:headEnd/>
            <a:tailEnd/>
          </a:ln>
          <a:effectLst/>
        </p:spPr>
        <p:txBody>
          <a:bodyPr lIns="91111" tIns="45556" rIns="91111" bIns="45556"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 userDrawn="1"/>
        </p:nvSpPr>
        <p:spPr bwMode="auto">
          <a:xfrm flipH="1">
            <a:off x="4" y="6886539"/>
            <a:ext cx="7918861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/>
          </a:ln>
          <a:effectLst/>
        </p:spPr>
        <p:txBody>
          <a:bodyPr lIns="91111" tIns="45556" rIns="91111" bIns="45556"/>
          <a:lstStyle/>
          <a:p>
            <a:endParaRPr lang="en-US"/>
          </a:p>
        </p:txBody>
      </p:sp>
      <p:sp>
        <p:nvSpPr>
          <p:cNvPr id="4110" name="Line 14"/>
          <p:cNvSpPr>
            <a:spLocks noChangeShapeType="1"/>
          </p:cNvSpPr>
          <p:nvPr userDrawn="1"/>
        </p:nvSpPr>
        <p:spPr bwMode="auto">
          <a:xfrm flipH="1">
            <a:off x="4" y="7139257"/>
            <a:ext cx="7918861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/>
          </a:ln>
          <a:effectLst/>
        </p:spPr>
        <p:txBody>
          <a:bodyPr lIns="91111" tIns="45556" rIns="91111" bIns="45556"/>
          <a:lstStyle/>
          <a:p>
            <a:endParaRPr lang="en-US"/>
          </a:p>
        </p:txBody>
      </p:sp>
      <p:pic>
        <p:nvPicPr>
          <p:cNvPr id="4111" name="Picture 15" descr="Csi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8851" y="6713538"/>
            <a:ext cx="1803453" cy="5207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91440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2" y="6661150"/>
            <a:ext cx="2241551" cy="508000"/>
          </a:xfrm>
          <a:prstGeom prst="rect">
            <a:avLst/>
          </a:prstGeom>
        </p:spPr>
        <p:txBody>
          <a:bodyPr lIns="91111" tIns="45556" rIns="91111" bIns="45556"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495800" cy="548640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14400"/>
            <a:ext cx="4495800" cy="548640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2" y="6661150"/>
            <a:ext cx="2241551" cy="508000"/>
          </a:xfrm>
          <a:prstGeom prst="rect">
            <a:avLst/>
          </a:prstGeom>
        </p:spPr>
        <p:txBody>
          <a:bodyPr lIns="91111" tIns="45556" rIns="91111" bIns="45556"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5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56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75" indent="0">
              <a:buNone/>
              <a:defRPr sz="2000" b="1"/>
            </a:lvl2pPr>
            <a:lvl3pPr marL="911144" indent="0">
              <a:buNone/>
              <a:defRPr sz="1800" b="1"/>
            </a:lvl3pPr>
            <a:lvl4pPr marL="1366717" indent="0">
              <a:buNone/>
              <a:defRPr sz="1600" b="1"/>
            </a:lvl4pPr>
            <a:lvl5pPr marL="1822291" indent="0">
              <a:buNone/>
              <a:defRPr sz="1600" b="1"/>
            </a:lvl5pPr>
            <a:lvl6pPr marL="2277866" indent="0">
              <a:buNone/>
              <a:defRPr sz="1600" b="1"/>
            </a:lvl6pPr>
            <a:lvl7pPr marL="2733441" indent="0">
              <a:buNone/>
              <a:defRPr sz="1600" b="1"/>
            </a:lvl7pPr>
            <a:lvl8pPr marL="3189013" indent="0">
              <a:buNone/>
              <a:defRPr sz="1600" b="1"/>
            </a:lvl8pPr>
            <a:lvl9pPr marL="36445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42" y="1636756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75" indent="0">
              <a:buNone/>
              <a:defRPr sz="2000" b="1"/>
            </a:lvl2pPr>
            <a:lvl3pPr marL="911144" indent="0">
              <a:buNone/>
              <a:defRPr sz="1800" b="1"/>
            </a:lvl3pPr>
            <a:lvl4pPr marL="1366717" indent="0">
              <a:buNone/>
              <a:defRPr sz="1600" b="1"/>
            </a:lvl4pPr>
            <a:lvl5pPr marL="1822291" indent="0">
              <a:buNone/>
              <a:defRPr sz="1600" b="1"/>
            </a:lvl5pPr>
            <a:lvl6pPr marL="2277866" indent="0">
              <a:buNone/>
              <a:defRPr sz="1600" b="1"/>
            </a:lvl6pPr>
            <a:lvl7pPr marL="2733441" indent="0">
              <a:buNone/>
              <a:defRPr sz="1600" b="1"/>
            </a:lvl7pPr>
            <a:lvl8pPr marL="3189013" indent="0">
              <a:buNone/>
              <a:defRPr sz="1600" b="1"/>
            </a:lvl8pPr>
            <a:lvl9pPr marL="36445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42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2" y="6661150"/>
            <a:ext cx="2241551" cy="508000"/>
          </a:xfrm>
          <a:prstGeom prst="rect">
            <a:avLst/>
          </a:prstGeom>
        </p:spPr>
        <p:txBody>
          <a:bodyPr lIns="91111" tIns="45556" rIns="91111" bIns="45556"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2" y="6661150"/>
            <a:ext cx="2241551" cy="508000"/>
          </a:xfrm>
          <a:prstGeom prst="rect">
            <a:avLst/>
          </a:prstGeom>
        </p:spPr>
        <p:txBody>
          <a:bodyPr lIns="91111" tIns="45556" rIns="91111" bIns="45556"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2" y="6661150"/>
            <a:ext cx="2241551" cy="508000"/>
          </a:xfrm>
          <a:prstGeom prst="rect">
            <a:avLst/>
          </a:prstGeom>
        </p:spPr>
        <p:txBody>
          <a:bodyPr lIns="91111" tIns="45556" rIns="91111" bIns="45556"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35" y="1530355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5575" indent="0">
              <a:buNone/>
              <a:defRPr sz="1200"/>
            </a:lvl2pPr>
            <a:lvl3pPr marL="911144" indent="0">
              <a:buNone/>
              <a:defRPr sz="1000"/>
            </a:lvl3pPr>
            <a:lvl4pPr marL="1366717" indent="0">
              <a:buNone/>
              <a:defRPr sz="1000"/>
            </a:lvl4pPr>
            <a:lvl5pPr marL="1822291" indent="0">
              <a:buNone/>
              <a:defRPr sz="1000"/>
            </a:lvl5pPr>
            <a:lvl6pPr marL="2277866" indent="0">
              <a:buNone/>
              <a:defRPr sz="1000"/>
            </a:lvl6pPr>
            <a:lvl7pPr marL="2733441" indent="0">
              <a:buNone/>
              <a:defRPr sz="1000"/>
            </a:lvl7pPr>
            <a:lvl8pPr marL="3189013" indent="0">
              <a:buNone/>
              <a:defRPr sz="1000"/>
            </a:lvl8pPr>
            <a:lvl9pPr marL="364458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2" y="6661150"/>
            <a:ext cx="2241551" cy="508000"/>
          </a:xfrm>
          <a:prstGeom prst="rect">
            <a:avLst/>
          </a:prstGeom>
        </p:spPr>
        <p:txBody>
          <a:bodyPr lIns="91111" tIns="45556" rIns="91111" bIns="45556"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5575" indent="0">
              <a:buNone/>
              <a:defRPr sz="2700"/>
            </a:lvl2pPr>
            <a:lvl3pPr marL="911144" indent="0">
              <a:buNone/>
              <a:defRPr sz="2400"/>
            </a:lvl3pPr>
            <a:lvl4pPr marL="1366717" indent="0">
              <a:buNone/>
              <a:defRPr sz="2000"/>
            </a:lvl4pPr>
            <a:lvl5pPr marL="1822291" indent="0">
              <a:buNone/>
              <a:defRPr sz="2000"/>
            </a:lvl5pPr>
            <a:lvl6pPr marL="2277866" indent="0">
              <a:buNone/>
              <a:defRPr sz="2000"/>
            </a:lvl6pPr>
            <a:lvl7pPr marL="2733441" indent="0">
              <a:buNone/>
              <a:defRPr sz="2000"/>
            </a:lvl7pPr>
            <a:lvl8pPr marL="3189013" indent="0">
              <a:buNone/>
              <a:defRPr sz="2000"/>
            </a:lvl8pPr>
            <a:lvl9pPr marL="364458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34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5575" indent="0">
              <a:buNone/>
              <a:defRPr sz="1200"/>
            </a:lvl2pPr>
            <a:lvl3pPr marL="911144" indent="0">
              <a:buNone/>
              <a:defRPr sz="1000"/>
            </a:lvl3pPr>
            <a:lvl4pPr marL="1366717" indent="0">
              <a:buNone/>
              <a:defRPr sz="1000"/>
            </a:lvl4pPr>
            <a:lvl5pPr marL="1822291" indent="0">
              <a:buNone/>
              <a:defRPr sz="1000"/>
            </a:lvl5pPr>
            <a:lvl6pPr marL="2277866" indent="0">
              <a:buNone/>
              <a:defRPr sz="1000"/>
            </a:lvl6pPr>
            <a:lvl7pPr marL="2733441" indent="0">
              <a:buNone/>
              <a:defRPr sz="1000"/>
            </a:lvl7pPr>
            <a:lvl8pPr marL="3189013" indent="0">
              <a:buNone/>
              <a:defRPr sz="1000"/>
            </a:lvl8pPr>
            <a:lvl9pPr marL="364458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2" y="6661150"/>
            <a:ext cx="2241551" cy="508000"/>
          </a:xfrm>
          <a:prstGeom prst="rect">
            <a:avLst/>
          </a:prstGeom>
        </p:spPr>
        <p:txBody>
          <a:bodyPr lIns="91111" tIns="45556" rIns="91111" bIns="45556"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199" y="76200"/>
            <a:ext cx="8642351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3" tIns="48158" rIns="96313" bIns="48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1" y="838199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13" tIns="48158" rIns="96313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" y="7086575"/>
            <a:ext cx="7918861" cy="0"/>
          </a:xfrm>
          <a:prstGeom prst="line">
            <a:avLst/>
          </a:prstGeom>
          <a:noFill/>
          <a:ln w="101600" cmpd="tri">
            <a:solidFill>
              <a:srgbClr val="000099"/>
            </a:solidFill>
            <a:round/>
            <a:headEnd/>
            <a:tailEnd/>
          </a:ln>
          <a:effectLst/>
        </p:spPr>
        <p:txBody>
          <a:bodyPr lIns="91111" tIns="45556" rIns="91111" bIns="45556"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 flipH="1">
            <a:off x="4" y="6954801"/>
            <a:ext cx="7918861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/>
          </a:ln>
          <a:effectLst/>
        </p:spPr>
        <p:txBody>
          <a:bodyPr lIns="91111" tIns="45556" rIns="91111" bIns="45556"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4" y="7207519"/>
            <a:ext cx="7918861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/>
          </a:ln>
          <a:effectLst/>
        </p:spPr>
        <p:txBody>
          <a:bodyPr lIns="91111" tIns="45556" rIns="91111" bIns="45556"/>
          <a:lstStyle/>
          <a:p>
            <a:endParaRPr lang="en-US"/>
          </a:p>
        </p:txBody>
      </p:sp>
      <p:pic>
        <p:nvPicPr>
          <p:cNvPr id="1044" name="Picture 20" descr="Csicolo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08851" y="6781800"/>
            <a:ext cx="1803453" cy="5207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8686800" y="6324600"/>
            <a:ext cx="4844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83CCBE0-0CF1-48E9-8F63-0140EEE089BC}" type="slidenum">
              <a:rPr lang="en-US" baseline="0" smtClean="0">
                <a:solidFill>
                  <a:srgbClr val="000000"/>
                </a:solidFill>
              </a:rPr>
              <a:pPr/>
              <a:t>‹#›</a:t>
            </a:fld>
            <a:endParaRPr lang="en-US" baseline="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lvl1pPr algn="l" defTabSz="963343" rtl="0" eaLnBrk="1" fontAlgn="base" hangingPunct="1">
        <a:spcBef>
          <a:spcPct val="0"/>
        </a:spcBef>
        <a:spcAft>
          <a:spcPct val="0"/>
        </a:spcAft>
        <a:defRPr sz="3200" b="1" u="sng">
          <a:solidFill>
            <a:srgbClr val="000099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defTabSz="963343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entury725 BdCn BT" pitchFamily="18" charset="0"/>
        </a:defRPr>
      </a:lvl2pPr>
      <a:lvl3pPr algn="l" defTabSz="963343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entury725 BdCn BT" pitchFamily="18" charset="0"/>
        </a:defRPr>
      </a:lvl3pPr>
      <a:lvl4pPr algn="l" defTabSz="963343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entury725 BdCn BT" pitchFamily="18" charset="0"/>
        </a:defRPr>
      </a:lvl4pPr>
      <a:lvl5pPr algn="l" defTabSz="963343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entury725 BdCn BT" pitchFamily="18" charset="0"/>
        </a:defRPr>
      </a:lvl5pPr>
      <a:lvl6pPr marL="455575" algn="l" defTabSz="963343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entury725 BdCn BT" pitchFamily="18" charset="0"/>
        </a:defRPr>
      </a:lvl6pPr>
      <a:lvl7pPr marL="911144" algn="l" defTabSz="963343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entury725 BdCn BT" pitchFamily="18" charset="0"/>
        </a:defRPr>
      </a:lvl7pPr>
      <a:lvl8pPr marL="1366717" algn="l" defTabSz="963343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entury725 BdCn BT" pitchFamily="18" charset="0"/>
        </a:defRPr>
      </a:lvl8pPr>
      <a:lvl9pPr marL="1822291" algn="l" defTabSz="963343" rtl="0" eaLnBrk="1" fontAlgn="base" hangingPunct="1">
        <a:spcBef>
          <a:spcPct val="0"/>
        </a:spcBef>
        <a:spcAft>
          <a:spcPct val="0"/>
        </a:spcAft>
        <a:defRPr sz="3600" u="sng">
          <a:solidFill>
            <a:schemeClr val="tx2"/>
          </a:solidFill>
          <a:latin typeface="Century725 BdCn BT" pitchFamily="18" charset="0"/>
        </a:defRPr>
      </a:lvl9pPr>
    </p:titleStyle>
    <p:bodyStyle>
      <a:lvl1pPr marL="360661" indent="-360661" algn="l" defTabSz="963343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83018" indent="-302134" algn="l" defTabSz="963343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Calibri" pitchFamily="34" charset="0"/>
        </a:defRPr>
      </a:lvl2pPr>
      <a:lvl3pPr marL="1203786" indent="-240444" algn="l" defTabSz="963343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Calibri" pitchFamily="34" charset="0"/>
        </a:defRPr>
      </a:lvl3pPr>
      <a:lvl4pPr marL="1686254" indent="-242025" algn="l" defTabSz="963343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Calibri" pitchFamily="34" charset="0"/>
        </a:defRPr>
      </a:lvl4pPr>
      <a:lvl5pPr marL="2167135" indent="-240444" algn="l" defTabSz="963343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Calibri" pitchFamily="34" charset="0"/>
        </a:defRPr>
      </a:lvl5pPr>
      <a:lvl6pPr marL="2622708" indent="-240444" algn="l" defTabSz="963343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078279" indent="-240444" algn="l" defTabSz="963343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533861" indent="-240444" algn="l" defTabSz="963343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989428" indent="-240444" algn="l" defTabSz="963343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75" algn="l" defTabSz="911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144" algn="l" defTabSz="911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717" algn="l" defTabSz="911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291" algn="l" defTabSz="911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866" algn="l" defTabSz="911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441" algn="l" defTabSz="911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013" algn="l" defTabSz="911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586" algn="l" defTabSz="911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Worksheet1.xls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638800"/>
            <a:ext cx="6720840" cy="533400"/>
          </a:xfrm>
        </p:spPr>
        <p:txBody>
          <a:bodyPr/>
          <a:lstStyle/>
          <a:p>
            <a:pPr algn="l"/>
            <a:r>
              <a:rPr lang="en-US" sz="2800" dirty="0" smtClean="0"/>
              <a:t>March 21, 2012</a:t>
            </a:r>
            <a:endParaRPr lang="en-US" sz="2500" b="1" dirty="0" smtClean="0">
              <a:solidFill>
                <a:srgbClr val="FF3300"/>
              </a:solidFill>
            </a:endParaRPr>
          </a:p>
          <a:p>
            <a:pPr eaLnBrk="1" hangingPunct="1"/>
            <a:endParaRPr lang="en-US" sz="2500" b="1" dirty="0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05000" y="3657600"/>
            <a:ext cx="7280910" cy="1524000"/>
          </a:xfrm>
        </p:spPr>
        <p:txBody>
          <a:bodyPr/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>An Advanced Manufacturer in Steel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1905000" y="5105400"/>
            <a:ext cx="8569405" cy="13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116" tIns="51058" rIns="102116" bIns="51058" anchor="ctr"/>
          <a:lstStyle/>
          <a:p>
            <a:endParaRPr lang="en-US" sz="5100" dirty="0">
              <a:latin typeface="Century Schoolbook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-1694"/>
            <a:ext cx="1920240" cy="7316894"/>
            <a:chOff x="0" y="-1"/>
            <a:chExt cx="1152" cy="4321"/>
          </a:xfrm>
        </p:grpSpPr>
        <p:sp>
          <p:nvSpPr>
            <p:cNvPr id="18439" name="Rectangle 11"/>
            <p:cNvSpPr>
              <a:spLocks noChangeArrowheads="1"/>
            </p:cNvSpPr>
            <p:nvPr/>
          </p:nvSpPr>
          <p:spPr bwMode="auto">
            <a:xfrm rot="-5400000">
              <a:off x="-1585" y="1584"/>
              <a:ext cx="4321" cy="1152"/>
            </a:xfrm>
            <a:prstGeom prst="rect">
              <a:avLst/>
            </a:prstGeom>
            <a:gradFill rotWithShape="0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tIns="0" bIns="0" anchor="ctr"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2" y="192"/>
              <a:ext cx="864" cy="3317"/>
              <a:chOff x="192" y="192"/>
              <a:chExt cx="864" cy="3317"/>
            </a:xfrm>
          </p:grpSpPr>
          <p:pic>
            <p:nvPicPr>
              <p:cNvPr id="18441" name="Picture 13" descr="5stan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2" y="937"/>
                <a:ext cx="864" cy="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2" name="Picture 14" descr="hs roughi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2" y="192"/>
                <a:ext cx="864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3" name="Picture 15" descr="CSI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92" y="2640"/>
                <a:ext cx="576" cy="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4" name="Picture 16" descr="#2pot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92" y="1703"/>
                <a:ext cx="576" cy="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8438" name="Picture 18" descr="Csicolo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50" y="2057400"/>
            <a:ext cx="40005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057400" y="30480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</a:rPr>
              <a:t>California Steel Industries, Inc.</a:t>
            </a:r>
          </a:p>
          <a:p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</a:rPr>
              <a:t>Fontana, CA</a:t>
            </a:r>
            <a:endParaRPr lang="en-US" sz="2400" b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601200" cy="6400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0" y="838200"/>
            <a:ext cx="3810001" cy="2057400"/>
          </a:xfrm>
        </p:spPr>
        <p:txBody>
          <a:bodyPr/>
          <a:lstStyle/>
          <a:p>
            <a:r>
              <a:rPr lang="en-US" i="1" u="none" dirty="0" smtClean="0">
                <a:solidFill>
                  <a:schemeClr val="bg1"/>
                </a:solidFill>
              </a:rPr>
              <a:t>CSI is Heavily Dependent upon Process Control Technology</a:t>
            </a:r>
            <a:endParaRPr lang="en-US" i="1" u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916115" y="6502400"/>
            <a:ext cx="533400" cy="50800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993E0AEC-0EE2-417A-A2F4-F67E4C036C4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76677" y="81281"/>
            <a:ext cx="9524524" cy="585893"/>
          </a:xfrm>
        </p:spPr>
        <p:txBody>
          <a:bodyPr/>
          <a:lstStyle/>
          <a:p>
            <a:pPr eaLnBrk="1" hangingPunct="1"/>
            <a:r>
              <a:rPr lang="en-US" dirty="0" smtClean="0"/>
              <a:t>Future Growth and Innovation: CSI’s Leap of Faith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399" y="914400"/>
            <a:ext cx="9143763" cy="5562599"/>
          </a:xfrm>
        </p:spPr>
        <p:txBody>
          <a:bodyPr anchor="t"/>
          <a:lstStyle/>
          <a:p>
            <a:pPr eaLnBrk="1" hangingPunct="1">
              <a:spcAft>
                <a:spcPts val="600"/>
              </a:spcAft>
            </a:pPr>
            <a:r>
              <a:rPr lang="en-US" dirty="0" smtClean="0"/>
              <a:t>State-of-the-art slab Reheat Furnace installed 2010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$71 million investment at height of recession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Increases CSI capacity 50% with lower emissions</a:t>
            </a:r>
          </a:p>
          <a:p>
            <a:pPr eaLnBrk="1" hangingPunct="1">
              <a:spcAft>
                <a:spcPts val="600"/>
              </a:spcAft>
            </a:pPr>
            <a:r>
              <a:rPr lang="en-US" sz="2900" dirty="0" smtClean="0"/>
              <a:t>Latest burner technology</a:t>
            </a:r>
          </a:p>
          <a:p>
            <a:pPr>
              <a:spcAft>
                <a:spcPts val="600"/>
              </a:spcAft>
            </a:pPr>
            <a:r>
              <a:rPr lang="en-US" sz="2900" dirty="0" smtClean="0"/>
              <a:t>Waste heat produces steam, replaces boilers</a:t>
            </a:r>
          </a:p>
          <a:p>
            <a:pPr>
              <a:spcAft>
                <a:spcPts val="600"/>
              </a:spcAft>
            </a:pPr>
            <a:r>
              <a:rPr lang="en-US" sz="2900" dirty="0" smtClean="0"/>
              <a:t>GHG emissions reduced by approx. 20%</a:t>
            </a:r>
          </a:p>
          <a:p>
            <a:pPr>
              <a:spcAft>
                <a:spcPts val="600"/>
              </a:spcAft>
            </a:pPr>
            <a:r>
              <a:rPr lang="en-US" sz="2900" dirty="0" err="1" smtClean="0"/>
              <a:t>NOx</a:t>
            </a:r>
            <a:r>
              <a:rPr lang="en-US" sz="2900" dirty="0" smtClean="0"/>
              <a:t> emissions reduced by 50% – 67%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 (Selective Catalytic Reduction technology) </a:t>
            </a:r>
          </a:p>
          <a:p>
            <a:pPr>
              <a:spcAft>
                <a:spcPts val="600"/>
              </a:spcAft>
            </a:pPr>
            <a:r>
              <a:rPr lang="en-US" sz="2900" dirty="0" smtClean="0"/>
              <a:t>PM-10 emissions reduced by approx. 20%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5" name="Picture 3" descr="051810 #5 First Production Bar_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33400" y="457200"/>
            <a:ext cx="8686800" cy="55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661" tIns="48331" rIns="96661" bIns="48331">
            <a:spAutoFit/>
          </a:bodyPr>
          <a:lstStyle/>
          <a:p>
            <a:r>
              <a:rPr lang="en-US" sz="3000" i="1" dirty="0" smtClean="0">
                <a:solidFill>
                  <a:schemeClr val="bg1"/>
                </a:solidFill>
              </a:rPr>
              <a:t>Production slab </a:t>
            </a:r>
            <a:r>
              <a:rPr lang="en-US" sz="3000" i="1" dirty="0">
                <a:solidFill>
                  <a:schemeClr val="bg1"/>
                </a:solidFill>
              </a:rPr>
              <a:t>from </a:t>
            </a:r>
            <a:r>
              <a:rPr lang="en-US" sz="3000" i="1" dirty="0" smtClean="0">
                <a:solidFill>
                  <a:schemeClr val="bg1"/>
                </a:solidFill>
              </a:rPr>
              <a:t>new CSI </a:t>
            </a:r>
            <a:r>
              <a:rPr lang="en-US" sz="3000" i="1" dirty="0">
                <a:solidFill>
                  <a:schemeClr val="bg1"/>
                </a:solidFill>
              </a:rPr>
              <a:t>Reheat </a:t>
            </a:r>
            <a:r>
              <a:rPr lang="en-US" sz="3000" i="1" dirty="0" smtClean="0">
                <a:solidFill>
                  <a:schemeClr val="bg1"/>
                </a:solidFill>
              </a:rPr>
              <a:t>Furnace</a:t>
            </a:r>
            <a:endParaRPr lang="en-US" sz="3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lIns="96661" tIns="48331" rIns="96661" bIns="48331"/>
          <a:lstStyle/>
          <a:p>
            <a:pPr algn="ctr">
              <a:defRPr/>
            </a:pPr>
            <a:fld id="{93354410-62CF-4084-A7E1-454D3EEC97E7}" type="slidenum">
              <a:rPr lang="en-US"/>
              <a:pPr algn="ctr">
                <a:defRPr/>
              </a:pPr>
              <a:t>13</a:t>
            </a:fld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>
          <a:xfrm>
            <a:off x="76677" y="81280"/>
            <a:ext cx="9524524" cy="1017694"/>
          </a:xfrm>
        </p:spPr>
        <p:txBody>
          <a:bodyPr/>
          <a:lstStyle/>
          <a:p>
            <a:pPr eaLnBrk="1" hangingPunct="1"/>
            <a:r>
              <a:rPr lang="en-US" sz="3000" dirty="0" smtClean="0"/>
              <a:t>Since 1990, CSI Steel Production Has Risen</a:t>
            </a:r>
            <a:br>
              <a:rPr lang="en-US" sz="3000" dirty="0" smtClean="0"/>
            </a:br>
            <a:r>
              <a:rPr lang="en-US" sz="3000" dirty="0" smtClean="0"/>
              <a:t>While CO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Emissions Remained Relatively Flat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-215027" y="894080"/>
          <a:ext cx="9656207" cy="565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8" name="Worksheet" r:id="rId4" imgW="8077200" imgH="4657657" progId="Excel.Sheet.12">
                  <p:embed/>
                </p:oleObj>
              </mc:Choice>
              <mc:Fallback>
                <p:oleObj name="Worksheet" r:id="rId4" imgW="8077200" imgH="4657657" progId="Excel.Shee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5027" y="894080"/>
                        <a:ext cx="9656207" cy="5655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Investment in Steel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job formed in the steel industry, </a:t>
            </a:r>
            <a:r>
              <a:rPr lang="en-US" b="1" u="sng" dirty="0" smtClean="0"/>
              <a:t>seven</a:t>
            </a:r>
            <a:r>
              <a:rPr lang="en-US" dirty="0" smtClean="0"/>
              <a:t> additional HIGH VALUE jobs are created in other economic sectors, such as:</a:t>
            </a:r>
          </a:p>
          <a:p>
            <a:pPr lvl="1"/>
            <a:r>
              <a:rPr lang="en-US" dirty="0" smtClean="0"/>
              <a:t>Raw materials and Transportation</a:t>
            </a:r>
          </a:p>
          <a:p>
            <a:pPr lvl="1"/>
            <a:r>
              <a:rPr lang="en-US" dirty="0" smtClean="0"/>
              <a:t>Electronics</a:t>
            </a:r>
          </a:p>
          <a:p>
            <a:pPr lvl="1"/>
            <a:r>
              <a:rPr lang="en-US" dirty="0" smtClean="0"/>
              <a:t>Computers and related technical services</a:t>
            </a:r>
          </a:p>
          <a:p>
            <a:pPr defTabSz="942975">
              <a:tabLst>
                <a:tab pos="3829050" algn="l"/>
              </a:tabLst>
            </a:pPr>
            <a:r>
              <a:rPr lang="en-US" dirty="0" smtClean="0"/>
              <a:t>Today’s steel industry is characterized by</a:t>
            </a:r>
          </a:p>
          <a:p>
            <a:pPr lvl="1" defTabSz="942975">
              <a:tabLst>
                <a:tab pos="3829050" algn="l"/>
              </a:tabLst>
            </a:pPr>
            <a:r>
              <a:rPr lang="en-US" dirty="0" smtClean="0"/>
              <a:t>Massive capital investments</a:t>
            </a:r>
          </a:p>
          <a:p>
            <a:pPr lvl="1" defTabSz="942975">
              <a:tabLst>
                <a:tab pos="3829050" algn="l"/>
              </a:tabLst>
            </a:pPr>
            <a:r>
              <a:rPr lang="en-US" dirty="0" smtClean="0"/>
              <a:t>World-class efficiencies</a:t>
            </a:r>
          </a:p>
          <a:p>
            <a:pPr lvl="1" defTabSz="942975">
              <a:tabLst>
                <a:tab pos="3829050" algn="l"/>
              </a:tabLst>
            </a:pPr>
            <a:r>
              <a:rPr lang="en-US" dirty="0" smtClean="0"/>
              <a:t>Heavy reliance on computer controls and robotics</a:t>
            </a:r>
          </a:p>
          <a:p>
            <a:pPr defTabSz="942975">
              <a:tabLst>
                <a:tab pos="3829050" algn="l"/>
              </a:tabLst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Steel is the most recycled material on the planet</a:t>
            </a:r>
          </a:p>
          <a:p>
            <a:pPr defTabSz="942975">
              <a:buNone/>
              <a:tabLst>
                <a:tab pos="3829050" algn="l"/>
              </a:tabLst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9220201" cy="685800"/>
          </a:xfrm>
        </p:spPr>
        <p:txBody>
          <a:bodyPr/>
          <a:lstStyle/>
          <a:p>
            <a:r>
              <a:rPr lang="en-US" sz="2800" dirty="0" smtClean="0"/>
              <a:t>Supposition: California’s Basic Industry Companies Are “Best in Class” and Support “Advanced” Technologies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9144000" cy="5486400"/>
          </a:xfrm>
        </p:spPr>
        <p:txBody>
          <a:bodyPr/>
          <a:lstStyle/>
          <a:p>
            <a:r>
              <a:rPr lang="en-US" dirty="0" smtClean="0"/>
              <a:t>California’s basic industrial companies are among the world’s most efficient</a:t>
            </a:r>
          </a:p>
          <a:p>
            <a:r>
              <a:rPr lang="en-US" dirty="0" smtClean="0"/>
              <a:t>We are large consumers of advanced technology </a:t>
            </a:r>
          </a:p>
          <a:p>
            <a:r>
              <a:rPr lang="en-US" dirty="0" smtClean="0"/>
              <a:t>Other states treat all manufacturing investments equally 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“Advanced Technology” providers depend upon a broad-based manufacturing sector as customers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Steel Industries (CSI)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site, in Fontana, CA</a:t>
            </a:r>
          </a:p>
          <a:p>
            <a:r>
              <a:rPr lang="en-US" dirty="0" smtClean="0"/>
              <a:t>Produce carbon steel sheet and tubular products</a:t>
            </a:r>
          </a:p>
          <a:p>
            <a:r>
              <a:rPr lang="en-US" dirty="0" smtClean="0"/>
              <a:t>Largest steel company in Western U.S.</a:t>
            </a:r>
          </a:p>
          <a:p>
            <a:r>
              <a:rPr lang="en-US" dirty="0" smtClean="0"/>
              <a:t>200-plus active steel customers, majority in California</a:t>
            </a:r>
          </a:p>
          <a:p>
            <a:r>
              <a:rPr lang="en-US" dirty="0" smtClean="0"/>
              <a:t>More than $900 million in capital investment since 1984</a:t>
            </a:r>
          </a:p>
          <a:p>
            <a:r>
              <a:rPr lang="en-US" dirty="0" smtClean="0"/>
              <a:t>About 1,000 employees and onsite contractors</a:t>
            </a:r>
          </a:p>
          <a:p>
            <a:r>
              <a:rPr lang="en-US" dirty="0" smtClean="0"/>
              <a:t>Average pay $60,000 with strong benefits and profit sharing</a:t>
            </a:r>
          </a:p>
          <a:p>
            <a:r>
              <a:rPr lang="en-US" dirty="0" smtClean="0"/>
              <a:t>27 years with no layoffs – AND WE ARE HIRING</a:t>
            </a:r>
          </a:p>
          <a:p>
            <a:r>
              <a:rPr lang="en-US" dirty="0" smtClean="0"/>
              <a:t>During recession, loaned employees to community projects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An industry leader in employee safety, operational efficiency, and environmental excellence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16115" y="6502400"/>
            <a:ext cx="533400" cy="50800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94E64AA1-86E0-4183-9B70-4EF30DDE5A0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1687" y="-54186"/>
            <a:ext cx="9449514" cy="1073573"/>
          </a:xfrm>
        </p:spPr>
        <p:txBody>
          <a:bodyPr/>
          <a:lstStyle/>
          <a:p>
            <a:pPr eaLnBrk="1" hangingPunct="1"/>
            <a:r>
              <a:rPr lang="en-US" dirty="0" smtClean="0"/>
              <a:t>Business Model:  CSI Does Not Make Steel; </a:t>
            </a:r>
            <a:br>
              <a:rPr lang="en-US" dirty="0" smtClean="0"/>
            </a:br>
            <a:r>
              <a:rPr lang="en-US" dirty="0" smtClean="0"/>
              <a:t>Purchased Slabs Are Converted to Coil Sheet &amp; Pipe</a:t>
            </a:r>
            <a:r>
              <a:rPr lang="en-US" sz="3000" dirty="0" smtClean="0"/>
              <a:t> </a:t>
            </a:r>
          </a:p>
        </p:txBody>
      </p:sp>
      <p:cxnSp>
        <p:nvCxnSpPr>
          <p:cNvPr id="17412" name="AutoShape 3"/>
          <p:cNvCxnSpPr>
            <a:cxnSpLocks noChangeShapeType="1"/>
          </p:cNvCxnSpPr>
          <p:nvPr/>
        </p:nvCxnSpPr>
        <p:spPr bwMode="auto">
          <a:xfrm rot="16200000" flipH="1">
            <a:off x="549275" y="2811145"/>
            <a:ext cx="1381760" cy="880110"/>
          </a:xfrm>
          <a:prstGeom prst="bentConnector3">
            <a:avLst>
              <a:gd name="adj1" fmla="val 101593"/>
            </a:avLst>
          </a:prstGeom>
          <a:noFill/>
          <a:ln w="50800">
            <a:solidFill>
              <a:srgbClr val="000080"/>
            </a:solidFill>
            <a:miter lim="800000"/>
            <a:headEnd type="none" w="sm" len="sm"/>
            <a:tailEnd type="stealth" w="med" len="lg"/>
          </a:ln>
        </p:spPr>
      </p:cxn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640331" y="1625600"/>
            <a:ext cx="1116806" cy="3166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582" tIns="48291" rIns="96582" bIns="48291" anchor="ctr"/>
          <a:lstStyle/>
          <a:p>
            <a:pPr algn="ctr" defTabSz="968291" eaLnBrk="0" hangingPunct="0"/>
            <a:r>
              <a:rPr lang="en-US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Slabs</a:t>
            </a:r>
          </a:p>
        </p:txBody>
      </p:sp>
      <p:cxnSp>
        <p:nvCxnSpPr>
          <p:cNvPr id="17414" name="AutoShape 5"/>
          <p:cNvCxnSpPr>
            <a:cxnSpLocks noChangeShapeType="1"/>
          </p:cNvCxnSpPr>
          <p:nvPr/>
        </p:nvCxnSpPr>
        <p:spPr bwMode="auto">
          <a:xfrm>
            <a:off x="3760470" y="5161280"/>
            <a:ext cx="2080260" cy="812800"/>
          </a:xfrm>
          <a:prstGeom prst="bentConnector3">
            <a:avLst>
              <a:gd name="adj1" fmla="val 62903"/>
            </a:avLst>
          </a:prstGeom>
          <a:noFill/>
          <a:ln w="25400">
            <a:solidFill>
              <a:srgbClr val="000080"/>
            </a:solidFill>
            <a:miter lim="800000"/>
            <a:headEnd type="none" w="sm" len="sm"/>
            <a:tailEnd type="stealth" w="med" len="lg"/>
          </a:ln>
        </p:spPr>
      </p:cxn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5280660" y="6339840"/>
            <a:ext cx="3440430" cy="31326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582" tIns="48291" rIns="96582" bIns="48291" anchor="ctr"/>
          <a:lstStyle/>
          <a:p>
            <a:pPr algn="ctr" defTabSz="968291" eaLnBrk="0" hangingPunct="0"/>
            <a:r>
              <a:rPr lang="en-US" b="1" dirty="0">
                <a:solidFill>
                  <a:schemeClr val="accent2"/>
                </a:solidFill>
                <a:latin typeface="EngraversGothic BT" pitchFamily="34" charset="0"/>
              </a:rPr>
              <a:t>Electric Resistance Welded Pipe</a:t>
            </a:r>
            <a:endParaRPr lang="en-US" b="1" dirty="0">
              <a:solidFill>
                <a:schemeClr val="accent2"/>
              </a:solidFill>
              <a:latin typeface="Swis721 BlkEx BT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52312" y="2275840"/>
            <a:ext cx="3668791" cy="2532661"/>
            <a:chOff x="3408" y="1920"/>
            <a:chExt cx="2256" cy="1332"/>
          </a:xfrm>
        </p:grpSpPr>
        <p:sp>
          <p:nvSpPr>
            <p:cNvPr id="17434" name="Text Box 8"/>
            <p:cNvSpPr txBox="1">
              <a:spLocks noChangeArrowheads="1"/>
            </p:cNvSpPr>
            <p:nvPr/>
          </p:nvSpPr>
          <p:spPr bwMode="auto">
            <a:xfrm>
              <a:off x="3648" y="2064"/>
              <a:ext cx="2016" cy="11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88842" tIns="44421" rIns="88842" bIns="44421">
              <a:spAutoFit/>
            </a:bodyPr>
            <a:lstStyle/>
            <a:p>
              <a:pPr defTabSz="939762" eaLnBrk="0" hangingPunct="0">
                <a:spcBef>
                  <a:spcPct val="50000"/>
                </a:spcBef>
              </a:pPr>
              <a:r>
                <a:rPr lang="en-US" sz="1500" i="1" dirty="0">
                  <a:solidFill>
                    <a:srgbClr val="000099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Converted to:</a:t>
              </a:r>
            </a:p>
            <a:p>
              <a:pPr defTabSz="939762" eaLnBrk="0" hangingPunct="0">
                <a:spcBef>
                  <a:spcPct val="50000"/>
                </a:spcBef>
              </a:pPr>
              <a:r>
                <a:rPr lang="en-US" sz="2100" dirty="0">
                  <a:solidFill>
                    <a:srgbClr val="000099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Hot Rolled Coil Sheet</a:t>
              </a:r>
            </a:p>
            <a:p>
              <a:pPr defTabSz="939762" eaLnBrk="0" hangingPunct="0">
                <a:spcBef>
                  <a:spcPct val="50000"/>
                </a:spcBef>
              </a:pPr>
              <a:r>
                <a:rPr lang="en-US" sz="2100" dirty="0">
                  <a:solidFill>
                    <a:srgbClr val="000099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Cold Rolled Coil Sheet</a:t>
              </a:r>
            </a:p>
            <a:p>
              <a:pPr defTabSz="939762" eaLnBrk="0" hangingPunct="0">
                <a:spcBef>
                  <a:spcPct val="50000"/>
                </a:spcBef>
              </a:pPr>
              <a:r>
                <a:rPr lang="en-US" sz="2100" dirty="0">
                  <a:solidFill>
                    <a:srgbClr val="000099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Galvanized Coil Sheet</a:t>
              </a:r>
            </a:p>
            <a:p>
              <a:pPr defTabSz="939762" eaLnBrk="0" hangingPunct="0">
                <a:spcBef>
                  <a:spcPct val="50000"/>
                </a:spcBef>
              </a:pPr>
              <a:endParaRPr lang="en-US" sz="2100" dirty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7435" name="AutoShape 9"/>
            <p:cNvSpPr>
              <a:spLocks/>
            </p:cNvSpPr>
            <p:nvPr/>
          </p:nvSpPr>
          <p:spPr bwMode="auto">
            <a:xfrm>
              <a:off x="3408" y="1920"/>
              <a:ext cx="288" cy="1296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3175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417" name="Picture 10" descr="forklift and cr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0210" y="3291840"/>
            <a:ext cx="1866900" cy="227584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7418" name="Picture 11" descr="5stand"/>
          <p:cNvPicPr>
            <a:picLocks noChangeAspect="1" noChangeArrowheads="1"/>
          </p:cNvPicPr>
          <p:nvPr/>
        </p:nvPicPr>
        <p:blipFill>
          <a:blip r:embed="rId3"/>
          <a:srcRect l="9000"/>
          <a:stretch>
            <a:fillRect/>
          </a:stretch>
        </p:blipFill>
        <p:spPr bwMode="auto">
          <a:xfrm>
            <a:off x="3120391" y="2876974"/>
            <a:ext cx="2018586" cy="1634066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68468" y="-13411162"/>
            <a:ext cx="7464266" cy="292947"/>
            <a:chOff x="0" y="19728"/>
            <a:chExt cx="4478" cy="173"/>
          </a:xfrm>
        </p:grpSpPr>
        <p:sp>
          <p:nvSpPr>
            <p:cNvPr id="17432" name="Rectangle 13"/>
            <p:cNvSpPr>
              <a:spLocks noChangeArrowheads="1"/>
            </p:cNvSpPr>
            <p:nvPr/>
          </p:nvSpPr>
          <p:spPr bwMode="auto">
            <a:xfrm>
              <a:off x="0" y="19728"/>
              <a:ext cx="44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endParaRPr lang="en-US"/>
            </a:p>
          </p:txBody>
        </p:sp>
        <p:sp>
          <p:nvSpPr>
            <p:cNvPr id="17433" name="Rectangle 14"/>
            <p:cNvSpPr>
              <a:spLocks noChangeArrowheads="1"/>
            </p:cNvSpPr>
            <p:nvPr/>
          </p:nvSpPr>
          <p:spPr bwMode="auto">
            <a:xfrm>
              <a:off x="0" y="19728"/>
              <a:ext cx="44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068468" y="-13411162"/>
            <a:ext cx="7464266" cy="292947"/>
            <a:chOff x="0" y="19728"/>
            <a:chExt cx="4478" cy="173"/>
          </a:xfrm>
        </p:grpSpPr>
        <p:sp>
          <p:nvSpPr>
            <p:cNvPr id="17430" name="Rectangle 16"/>
            <p:cNvSpPr>
              <a:spLocks noChangeArrowheads="1"/>
            </p:cNvSpPr>
            <p:nvPr/>
          </p:nvSpPr>
          <p:spPr bwMode="auto">
            <a:xfrm>
              <a:off x="0" y="19728"/>
              <a:ext cx="44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endParaRPr lang="en-US"/>
            </a:p>
          </p:txBody>
        </p:sp>
        <p:sp>
          <p:nvSpPr>
            <p:cNvPr id="17431" name="Rectangle 17"/>
            <p:cNvSpPr>
              <a:spLocks noChangeArrowheads="1"/>
            </p:cNvSpPr>
            <p:nvPr/>
          </p:nvSpPr>
          <p:spPr bwMode="auto">
            <a:xfrm>
              <a:off x="0" y="19728"/>
              <a:ext cx="44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068468" y="-13411162"/>
            <a:ext cx="7464266" cy="292947"/>
            <a:chOff x="0" y="19728"/>
            <a:chExt cx="4478" cy="173"/>
          </a:xfrm>
        </p:grpSpPr>
        <p:sp>
          <p:nvSpPr>
            <p:cNvPr id="17428" name="Rectangle 19"/>
            <p:cNvSpPr>
              <a:spLocks noChangeArrowheads="1"/>
            </p:cNvSpPr>
            <p:nvPr/>
          </p:nvSpPr>
          <p:spPr bwMode="auto">
            <a:xfrm>
              <a:off x="0" y="19728"/>
              <a:ext cx="44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endParaRPr lang="en-US"/>
            </a:p>
          </p:txBody>
        </p:sp>
        <p:sp>
          <p:nvSpPr>
            <p:cNvPr id="17429" name="Rectangle 20"/>
            <p:cNvSpPr>
              <a:spLocks noChangeArrowheads="1"/>
            </p:cNvSpPr>
            <p:nvPr/>
          </p:nvSpPr>
          <p:spPr bwMode="auto">
            <a:xfrm>
              <a:off x="0" y="19728"/>
              <a:ext cx="44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7422" name="Text Box 21"/>
          <p:cNvSpPr txBox="1">
            <a:spLocks noChangeArrowheads="1"/>
          </p:cNvSpPr>
          <p:nvPr/>
        </p:nvSpPr>
        <p:spPr bwMode="auto">
          <a:xfrm>
            <a:off x="3352086" y="5638800"/>
            <a:ext cx="1600200" cy="45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00" tIns="0" rIns="9660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Hot Rolled coil formed into</a:t>
            </a:r>
          </a:p>
        </p:txBody>
      </p:sp>
      <p:pic>
        <p:nvPicPr>
          <p:cNvPr id="17423" name="Picture 22" descr="pipe inv 3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920740" y="4676986"/>
            <a:ext cx="2800350" cy="166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3" descr="slabs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" y="1097280"/>
            <a:ext cx="2400300" cy="1828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7425" name="Text Box 25"/>
          <p:cNvSpPr txBox="1">
            <a:spLocks noChangeArrowheads="1"/>
          </p:cNvSpPr>
          <p:nvPr/>
        </p:nvSpPr>
        <p:spPr bwMode="auto">
          <a:xfrm>
            <a:off x="480060" y="6908801"/>
            <a:ext cx="7920990" cy="58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8" tIns="0" rIns="96618" bIns="0">
            <a:spAutoFit/>
          </a:bodyPr>
          <a:lstStyle/>
          <a:p>
            <a:pPr algn="ctr" defTabSz="914590">
              <a:spcBef>
                <a:spcPct val="50000"/>
              </a:spcBef>
            </a:pPr>
            <a:endParaRPr lang="en-US" sz="3800" dirty="0">
              <a:latin typeface="Century Schoolbook" pitchFamily="18" charset="0"/>
            </a:endParaRPr>
          </a:p>
        </p:txBody>
      </p:sp>
      <p:sp>
        <p:nvSpPr>
          <p:cNvPr id="17426" name="Text Box 27"/>
          <p:cNvSpPr txBox="1">
            <a:spLocks noChangeArrowheads="1"/>
          </p:cNvSpPr>
          <p:nvPr/>
        </p:nvSpPr>
        <p:spPr bwMode="auto">
          <a:xfrm>
            <a:off x="960120" y="6908801"/>
            <a:ext cx="4480560" cy="58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8" tIns="0" rIns="96618" bIns="0">
            <a:spAutoFit/>
          </a:bodyPr>
          <a:lstStyle/>
          <a:p>
            <a:pPr algn="ctr" defTabSz="914590">
              <a:spcBef>
                <a:spcPct val="50000"/>
              </a:spcBef>
            </a:pPr>
            <a:endParaRPr lang="en-US" sz="3800" dirty="0">
              <a:latin typeface="Century Schoolbook" pitchFamily="18" charset="0"/>
            </a:endParaRPr>
          </a:p>
        </p:txBody>
      </p:sp>
      <p:sp>
        <p:nvSpPr>
          <p:cNvPr id="17427" name="Text Box 28"/>
          <p:cNvSpPr txBox="1">
            <a:spLocks noChangeArrowheads="1"/>
          </p:cNvSpPr>
          <p:nvPr/>
        </p:nvSpPr>
        <p:spPr bwMode="auto">
          <a:xfrm>
            <a:off x="400050" y="6827521"/>
            <a:ext cx="7040880" cy="2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8" tIns="0" rIns="96618" bIns="0">
            <a:spAutoFit/>
          </a:bodyPr>
          <a:lstStyle/>
          <a:p>
            <a:pPr algn="ctr" defTabSz="914590">
              <a:spcBef>
                <a:spcPct val="50000"/>
              </a:spcBef>
            </a:pPr>
            <a:endParaRPr lang="en-US" sz="17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i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6690" y="1078654"/>
            <a:ext cx="5342335" cy="257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1795225" y="1163321"/>
            <a:ext cx="240030" cy="227584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079" name="Oval 4"/>
          <p:cNvSpPr>
            <a:spLocks noChangeArrowheads="1"/>
          </p:cNvSpPr>
          <p:nvPr/>
        </p:nvSpPr>
        <p:spPr bwMode="auto">
          <a:xfrm>
            <a:off x="1875235" y="2138681"/>
            <a:ext cx="720090" cy="32512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3235405" y="3520441"/>
            <a:ext cx="80010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4835605" y="3114041"/>
            <a:ext cx="80010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082" name="Line 7"/>
          <p:cNvSpPr>
            <a:spLocks noChangeShapeType="1"/>
          </p:cNvSpPr>
          <p:nvPr/>
        </p:nvSpPr>
        <p:spPr bwMode="auto">
          <a:xfrm>
            <a:off x="4435555" y="2626361"/>
            <a:ext cx="480060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 type="stealth" w="med" len="lg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083" name="Rectangle 8"/>
          <p:cNvSpPr>
            <a:spLocks noChangeArrowheads="1"/>
          </p:cNvSpPr>
          <p:nvPr/>
        </p:nvSpPr>
        <p:spPr bwMode="auto">
          <a:xfrm>
            <a:off x="6115765" y="2707641"/>
            <a:ext cx="1120140" cy="1219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084" name="Rectangle 9"/>
          <p:cNvSpPr>
            <a:spLocks noChangeArrowheads="1"/>
          </p:cNvSpPr>
          <p:nvPr/>
        </p:nvSpPr>
        <p:spPr bwMode="auto">
          <a:xfrm>
            <a:off x="1155145" y="2951481"/>
            <a:ext cx="160020" cy="24384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234" tIns="48119" rIns="96234" bIns="48119" anchor="ctr"/>
          <a:lstStyle/>
          <a:p>
            <a:pPr algn="ctr" eaLnBrk="0" hangingPunct="0"/>
            <a:endParaRPr lang="en-US" sz="2600" dirty="0">
              <a:latin typeface="Swis721 BlkEx BT" pitchFamily="34" charset="0"/>
            </a:endParaRPr>
          </a:p>
        </p:txBody>
      </p:sp>
      <p:sp>
        <p:nvSpPr>
          <p:cNvPr id="3085" name="Oval 10"/>
          <p:cNvSpPr>
            <a:spLocks noChangeArrowheads="1"/>
          </p:cNvSpPr>
          <p:nvPr/>
        </p:nvSpPr>
        <p:spPr bwMode="auto">
          <a:xfrm>
            <a:off x="995125" y="1407161"/>
            <a:ext cx="320040" cy="24384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086" name="Oval 11"/>
          <p:cNvSpPr>
            <a:spLocks noChangeArrowheads="1"/>
          </p:cNvSpPr>
          <p:nvPr/>
        </p:nvSpPr>
        <p:spPr bwMode="auto">
          <a:xfrm>
            <a:off x="675085" y="1894841"/>
            <a:ext cx="320040" cy="24384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087" name="Oval 12"/>
          <p:cNvSpPr>
            <a:spLocks noChangeArrowheads="1"/>
          </p:cNvSpPr>
          <p:nvPr/>
        </p:nvSpPr>
        <p:spPr bwMode="auto">
          <a:xfrm>
            <a:off x="1051799" y="1066843"/>
            <a:ext cx="320040" cy="242147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088" name="Oval 13"/>
          <p:cNvSpPr>
            <a:spLocks noChangeArrowheads="1"/>
          </p:cNvSpPr>
          <p:nvPr/>
        </p:nvSpPr>
        <p:spPr bwMode="auto">
          <a:xfrm>
            <a:off x="1795225" y="3032761"/>
            <a:ext cx="320040" cy="24384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089" name="Oval 14"/>
          <p:cNvSpPr>
            <a:spLocks noChangeArrowheads="1"/>
          </p:cNvSpPr>
          <p:nvPr/>
        </p:nvSpPr>
        <p:spPr bwMode="auto">
          <a:xfrm>
            <a:off x="1128475" y="2971801"/>
            <a:ext cx="320040" cy="99906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090" name="Oval 15"/>
          <p:cNvSpPr>
            <a:spLocks noChangeArrowheads="1"/>
          </p:cNvSpPr>
          <p:nvPr/>
        </p:nvSpPr>
        <p:spPr bwMode="auto">
          <a:xfrm>
            <a:off x="1555195" y="4495801"/>
            <a:ext cx="960120" cy="56896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091" name="Oval 16"/>
          <p:cNvSpPr>
            <a:spLocks noChangeArrowheads="1"/>
          </p:cNvSpPr>
          <p:nvPr/>
        </p:nvSpPr>
        <p:spPr bwMode="auto">
          <a:xfrm>
            <a:off x="1315165" y="4820921"/>
            <a:ext cx="80010" cy="24384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092" name="Oval 17"/>
          <p:cNvSpPr>
            <a:spLocks noChangeArrowheads="1"/>
          </p:cNvSpPr>
          <p:nvPr/>
        </p:nvSpPr>
        <p:spPr bwMode="auto">
          <a:xfrm>
            <a:off x="1315165" y="4902201"/>
            <a:ext cx="240030" cy="24384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093" name="Rectangle 18"/>
          <p:cNvSpPr>
            <a:spLocks noChangeArrowheads="1"/>
          </p:cNvSpPr>
          <p:nvPr/>
        </p:nvSpPr>
        <p:spPr bwMode="auto">
          <a:xfrm>
            <a:off x="3875485" y="1244601"/>
            <a:ext cx="1200150" cy="406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094" name="Rectangle 19"/>
          <p:cNvSpPr>
            <a:spLocks noChangeArrowheads="1"/>
          </p:cNvSpPr>
          <p:nvPr/>
        </p:nvSpPr>
        <p:spPr bwMode="auto">
          <a:xfrm>
            <a:off x="1" y="2514601"/>
            <a:ext cx="1395175" cy="19304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234" tIns="48119" rIns="96234" bIns="48119" anchor="ctr"/>
          <a:lstStyle/>
          <a:p>
            <a:pPr algn="ctr" eaLnBrk="0" hangingPunct="0"/>
            <a:r>
              <a:rPr lang="en-US" sz="1200" b="1" dirty="0">
                <a:solidFill>
                  <a:srgbClr val="004C98"/>
                </a:solidFill>
                <a:latin typeface="EngraversGothic BT" pitchFamily="34" charset="0"/>
              </a:rPr>
              <a:t>Limestone</a:t>
            </a:r>
            <a:endParaRPr lang="en-US" sz="2600" b="1" dirty="0">
              <a:solidFill>
                <a:srgbClr val="004C98"/>
              </a:solidFill>
              <a:latin typeface="Swis721 BlkEx BT" pitchFamily="34" charset="0"/>
            </a:endParaRPr>
          </a:p>
        </p:txBody>
      </p:sp>
      <p:sp>
        <p:nvSpPr>
          <p:cNvPr id="3095" name="Rectangle 20"/>
          <p:cNvSpPr>
            <a:spLocks noChangeArrowheads="1"/>
          </p:cNvSpPr>
          <p:nvPr/>
        </p:nvSpPr>
        <p:spPr bwMode="auto">
          <a:xfrm>
            <a:off x="275035" y="3357881"/>
            <a:ext cx="800100" cy="16256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234" tIns="48119" rIns="96234" bIns="48119" anchor="ctr"/>
          <a:lstStyle/>
          <a:p>
            <a:pPr algn="ctr" eaLnBrk="0" hangingPunct="0"/>
            <a:r>
              <a:rPr lang="en-US" sz="1200" b="1" dirty="0">
                <a:solidFill>
                  <a:srgbClr val="004C98"/>
                </a:solidFill>
                <a:latin typeface="EngraversGothic BT" pitchFamily="34" charset="0"/>
              </a:rPr>
              <a:t>Coal</a:t>
            </a:r>
            <a:endParaRPr lang="en-US" sz="2600" b="1" dirty="0">
              <a:solidFill>
                <a:srgbClr val="004C98"/>
              </a:solidFill>
              <a:latin typeface="Swis721 BlkEx BT" pitchFamily="34" charset="0"/>
            </a:endParaRPr>
          </a:p>
        </p:txBody>
      </p:sp>
      <p:sp>
        <p:nvSpPr>
          <p:cNvPr id="3096" name="Rectangle 21"/>
          <p:cNvSpPr>
            <a:spLocks noChangeArrowheads="1"/>
          </p:cNvSpPr>
          <p:nvPr/>
        </p:nvSpPr>
        <p:spPr bwMode="auto">
          <a:xfrm>
            <a:off x="80010" y="1706883"/>
            <a:ext cx="1120140" cy="38100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234" tIns="48119" rIns="96234" bIns="48119" anchor="ctr"/>
          <a:lstStyle/>
          <a:p>
            <a:pPr algn="ctr" eaLnBrk="0" hangingPunct="0"/>
            <a:r>
              <a:rPr lang="en-US" sz="1200" b="1" dirty="0">
                <a:solidFill>
                  <a:srgbClr val="004C98"/>
                </a:solidFill>
                <a:latin typeface="EngraversGothic BT" pitchFamily="34" charset="0"/>
              </a:rPr>
              <a:t>Iron Ore</a:t>
            </a:r>
            <a:endParaRPr lang="en-US" sz="2600" b="1" dirty="0">
              <a:solidFill>
                <a:srgbClr val="004C98"/>
              </a:solidFill>
              <a:latin typeface="Swis721 BlkEx BT" pitchFamily="34" charset="0"/>
            </a:endParaRPr>
          </a:p>
        </p:txBody>
      </p:sp>
      <p:sp>
        <p:nvSpPr>
          <p:cNvPr id="3097" name="Rectangle 22"/>
          <p:cNvSpPr>
            <a:spLocks noChangeArrowheads="1"/>
          </p:cNvSpPr>
          <p:nvPr/>
        </p:nvSpPr>
        <p:spPr bwMode="auto">
          <a:xfrm>
            <a:off x="1155145" y="2057401"/>
            <a:ext cx="880110" cy="3251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234" tIns="48119" rIns="96234" bIns="48119"/>
          <a:lstStyle/>
          <a:p>
            <a:pPr algn="ctr" eaLnBrk="0" hangingPunct="0"/>
            <a:r>
              <a:rPr lang="en-US" sz="1200" b="1" dirty="0">
                <a:solidFill>
                  <a:srgbClr val="004C98"/>
                </a:solidFill>
                <a:latin typeface="EngraversGothic BT" pitchFamily="34" charset="0"/>
              </a:rPr>
              <a:t>Sinter</a:t>
            </a:r>
            <a:endParaRPr lang="en-US" sz="2600" b="1" dirty="0">
              <a:solidFill>
                <a:srgbClr val="004C98"/>
              </a:solidFill>
              <a:latin typeface="Swis721 BlkEx BT" pitchFamily="34" charset="0"/>
            </a:endParaRPr>
          </a:p>
        </p:txBody>
      </p:sp>
      <p:sp>
        <p:nvSpPr>
          <p:cNvPr id="3098" name="Rectangle 23"/>
          <p:cNvSpPr>
            <a:spLocks noChangeArrowheads="1"/>
          </p:cNvSpPr>
          <p:nvPr/>
        </p:nvSpPr>
        <p:spPr bwMode="auto">
          <a:xfrm>
            <a:off x="1075135" y="2626361"/>
            <a:ext cx="960120" cy="24384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234" tIns="48119" rIns="96234" bIns="48119" anchor="ctr"/>
          <a:lstStyle/>
          <a:p>
            <a:pPr algn="ctr" eaLnBrk="0" hangingPunct="0"/>
            <a:r>
              <a:rPr lang="en-US" sz="1200" b="1" dirty="0">
                <a:solidFill>
                  <a:srgbClr val="004C98"/>
                </a:solidFill>
                <a:latin typeface="EngraversGothic BT" pitchFamily="34" charset="0"/>
              </a:rPr>
              <a:t>Coke</a:t>
            </a:r>
            <a:endParaRPr lang="en-US" sz="2600" b="1" dirty="0">
              <a:solidFill>
                <a:srgbClr val="004C98"/>
              </a:solidFill>
              <a:latin typeface="Swis721 BlkEx BT" pitchFamily="34" charset="0"/>
            </a:endParaRPr>
          </a:p>
        </p:txBody>
      </p:sp>
      <p:sp>
        <p:nvSpPr>
          <p:cNvPr id="3099" name="Rectangle 24"/>
          <p:cNvSpPr>
            <a:spLocks noChangeArrowheads="1"/>
          </p:cNvSpPr>
          <p:nvPr/>
        </p:nvSpPr>
        <p:spPr bwMode="auto">
          <a:xfrm>
            <a:off x="995125" y="1407161"/>
            <a:ext cx="1120140" cy="24384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234" tIns="48119" rIns="96234" bIns="48119" anchor="ctr"/>
          <a:lstStyle/>
          <a:p>
            <a:pPr algn="ctr" eaLnBrk="0" hangingPunct="0"/>
            <a:r>
              <a:rPr lang="en-US" sz="1200" b="1" dirty="0">
                <a:solidFill>
                  <a:srgbClr val="004C98"/>
                </a:solidFill>
                <a:latin typeface="EngraversGothic BT" pitchFamily="34" charset="0"/>
              </a:rPr>
              <a:t>Pellet</a:t>
            </a:r>
            <a:r>
              <a:rPr lang="en-US" sz="1200" dirty="0">
                <a:solidFill>
                  <a:srgbClr val="004C98"/>
                </a:solidFill>
                <a:latin typeface="EngraversGothic BT" pitchFamily="34" charset="0"/>
              </a:rPr>
              <a:t>s</a:t>
            </a:r>
            <a:endParaRPr lang="en-US" sz="2600" dirty="0">
              <a:solidFill>
                <a:srgbClr val="004C98"/>
              </a:solidFill>
              <a:latin typeface="Swis721 BlkEx BT" pitchFamily="34" charset="0"/>
            </a:endParaRPr>
          </a:p>
        </p:txBody>
      </p:sp>
      <p:sp>
        <p:nvSpPr>
          <p:cNvPr id="3100" name="Rectangle 25"/>
          <p:cNvSpPr>
            <a:spLocks noChangeArrowheads="1"/>
          </p:cNvSpPr>
          <p:nvPr/>
        </p:nvSpPr>
        <p:spPr bwMode="auto">
          <a:xfrm>
            <a:off x="3075385" y="3352800"/>
            <a:ext cx="1280160" cy="24384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234" tIns="48119" rIns="96234" bIns="48119" anchor="ctr"/>
          <a:lstStyle/>
          <a:p>
            <a:pPr algn="ctr" eaLnBrk="0" hangingPunct="0"/>
            <a:r>
              <a:rPr lang="en-US" sz="1200" dirty="0">
                <a:solidFill>
                  <a:srgbClr val="004C98"/>
                </a:solidFill>
                <a:latin typeface="EngraversGothic BT" pitchFamily="34" charset="0"/>
              </a:rPr>
              <a:t>Molten Iron</a:t>
            </a:r>
            <a:endParaRPr lang="en-US" sz="2600" dirty="0">
              <a:solidFill>
                <a:srgbClr val="004C98"/>
              </a:solidFill>
              <a:latin typeface="Swis721 BlkEx BT" pitchFamily="34" charset="0"/>
            </a:endParaRPr>
          </a:p>
        </p:txBody>
      </p:sp>
      <p:sp>
        <p:nvSpPr>
          <p:cNvPr id="3101" name="Oval 26"/>
          <p:cNvSpPr>
            <a:spLocks noChangeArrowheads="1"/>
          </p:cNvSpPr>
          <p:nvPr/>
        </p:nvSpPr>
        <p:spPr bwMode="auto">
          <a:xfrm>
            <a:off x="6435805" y="2707641"/>
            <a:ext cx="80010" cy="16256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02" name="Rectangle 27"/>
          <p:cNvSpPr>
            <a:spLocks noChangeArrowheads="1"/>
          </p:cNvSpPr>
          <p:nvPr/>
        </p:nvSpPr>
        <p:spPr bwMode="auto">
          <a:xfrm>
            <a:off x="3635455" y="1651001"/>
            <a:ext cx="1280160" cy="24384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234" tIns="48119" rIns="96234" bIns="48119" anchor="ctr"/>
          <a:lstStyle/>
          <a:p>
            <a:pPr algn="ctr" eaLnBrk="0" hangingPunct="0"/>
            <a:r>
              <a:rPr lang="en-US" sz="1200" b="1" dirty="0">
                <a:solidFill>
                  <a:srgbClr val="004C98"/>
                </a:solidFill>
                <a:latin typeface="EngraversGothic BT" pitchFamily="34" charset="0"/>
              </a:rPr>
              <a:t>Blast Furnace</a:t>
            </a:r>
            <a:endParaRPr lang="en-US" sz="2600" b="1" dirty="0">
              <a:solidFill>
                <a:srgbClr val="004C98"/>
              </a:solidFill>
              <a:latin typeface="Swis721 BlkEx BT" pitchFamily="34" charset="0"/>
            </a:endParaRPr>
          </a:p>
        </p:txBody>
      </p:sp>
      <p:sp>
        <p:nvSpPr>
          <p:cNvPr id="3103" name="Oval 28"/>
          <p:cNvSpPr>
            <a:spLocks noChangeArrowheads="1"/>
          </p:cNvSpPr>
          <p:nvPr/>
        </p:nvSpPr>
        <p:spPr bwMode="auto">
          <a:xfrm>
            <a:off x="7075885" y="2788921"/>
            <a:ext cx="320040" cy="4064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04" name="Oval 29"/>
          <p:cNvSpPr>
            <a:spLocks noChangeArrowheads="1"/>
          </p:cNvSpPr>
          <p:nvPr/>
        </p:nvSpPr>
        <p:spPr bwMode="auto">
          <a:xfrm>
            <a:off x="6595825" y="2870201"/>
            <a:ext cx="320040" cy="32512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05" name="Oval 30"/>
          <p:cNvSpPr>
            <a:spLocks noChangeArrowheads="1"/>
          </p:cNvSpPr>
          <p:nvPr/>
        </p:nvSpPr>
        <p:spPr bwMode="auto">
          <a:xfrm>
            <a:off x="6195775" y="3683001"/>
            <a:ext cx="400050" cy="32512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06" name="Rectangle 31"/>
          <p:cNvSpPr>
            <a:spLocks noChangeArrowheads="1"/>
          </p:cNvSpPr>
          <p:nvPr/>
        </p:nvSpPr>
        <p:spPr bwMode="auto">
          <a:xfrm>
            <a:off x="5635705" y="1830537"/>
            <a:ext cx="560070" cy="24045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07" name="Oval 32"/>
          <p:cNvSpPr>
            <a:spLocks noChangeArrowheads="1"/>
          </p:cNvSpPr>
          <p:nvPr/>
        </p:nvSpPr>
        <p:spPr bwMode="auto">
          <a:xfrm>
            <a:off x="7235905" y="3357881"/>
            <a:ext cx="720090" cy="32512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08" name="Rectangle 33"/>
          <p:cNvSpPr>
            <a:spLocks noChangeArrowheads="1"/>
          </p:cNvSpPr>
          <p:nvPr/>
        </p:nvSpPr>
        <p:spPr bwMode="auto">
          <a:xfrm>
            <a:off x="515065" y="4333241"/>
            <a:ext cx="160020" cy="16256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09" name="Rectangle 34"/>
          <p:cNvSpPr>
            <a:spLocks noChangeArrowheads="1"/>
          </p:cNvSpPr>
          <p:nvPr/>
        </p:nvSpPr>
        <p:spPr bwMode="auto">
          <a:xfrm>
            <a:off x="35005" y="5633721"/>
            <a:ext cx="400050" cy="48768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10" name="Oval 35"/>
          <p:cNvSpPr>
            <a:spLocks noChangeArrowheads="1"/>
          </p:cNvSpPr>
          <p:nvPr/>
        </p:nvSpPr>
        <p:spPr bwMode="auto">
          <a:xfrm>
            <a:off x="1075135" y="1569721"/>
            <a:ext cx="80010" cy="24384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cxnSp>
        <p:nvCxnSpPr>
          <p:cNvPr id="3111" name="AutoShape 36"/>
          <p:cNvCxnSpPr>
            <a:cxnSpLocks noChangeShapeType="1"/>
            <a:endCxn id="3108" idx="0"/>
          </p:cNvCxnSpPr>
          <p:nvPr/>
        </p:nvCxnSpPr>
        <p:spPr bwMode="auto">
          <a:xfrm rot="5400000">
            <a:off x="3827066" y="237657"/>
            <a:ext cx="863600" cy="7327583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0066CC"/>
            </a:solidFill>
            <a:miter lim="800000"/>
            <a:headEnd type="none" w="sm" len="sm"/>
            <a:tailEnd type="triangle" w="sm" len="sm"/>
          </a:ln>
        </p:spPr>
      </p:cxnSp>
      <p:sp>
        <p:nvSpPr>
          <p:cNvPr id="3112" name="Oval 37"/>
          <p:cNvSpPr>
            <a:spLocks noChangeArrowheads="1"/>
          </p:cNvSpPr>
          <p:nvPr/>
        </p:nvSpPr>
        <p:spPr bwMode="auto">
          <a:xfrm>
            <a:off x="1213485" y="1732281"/>
            <a:ext cx="158354" cy="16256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13" name="Oval 38"/>
          <p:cNvSpPr>
            <a:spLocks noChangeArrowheads="1"/>
          </p:cNvSpPr>
          <p:nvPr/>
        </p:nvSpPr>
        <p:spPr bwMode="auto">
          <a:xfrm>
            <a:off x="6195775" y="1813561"/>
            <a:ext cx="400050" cy="24384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14" name="Oval 39"/>
          <p:cNvSpPr>
            <a:spLocks noChangeArrowheads="1"/>
          </p:cNvSpPr>
          <p:nvPr/>
        </p:nvSpPr>
        <p:spPr bwMode="auto">
          <a:xfrm>
            <a:off x="995125" y="2951481"/>
            <a:ext cx="160020" cy="16256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15" name="Oval 40"/>
          <p:cNvSpPr>
            <a:spLocks noChangeArrowheads="1"/>
          </p:cNvSpPr>
          <p:nvPr/>
        </p:nvSpPr>
        <p:spPr bwMode="auto">
          <a:xfrm>
            <a:off x="296704" y="2463801"/>
            <a:ext cx="160020" cy="8128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16" name="Oval 41"/>
          <p:cNvSpPr>
            <a:spLocks noChangeArrowheads="1"/>
          </p:cNvSpPr>
          <p:nvPr/>
        </p:nvSpPr>
        <p:spPr bwMode="auto">
          <a:xfrm>
            <a:off x="1875235" y="2219961"/>
            <a:ext cx="240030" cy="16256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17" name="Oval 42"/>
          <p:cNvSpPr>
            <a:spLocks noChangeArrowheads="1"/>
          </p:cNvSpPr>
          <p:nvPr/>
        </p:nvSpPr>
        <p:spPr bwMode="auto">
          <a:xfrm>
            <a:off x="6515815" y="2626361"/>
            <a:ext cx="160020" cy="24384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18" name="AutoShape 43"/>
          <p:cNvSpPr>
            <a:spLocks/>
          </p:cNvSpPr>
          <p:nvPr/>
        </p:nvSpPr>
        <p:spPr bwMode="auto">
          <a:xfrm>
            <a:off x="1875235" y="1082041"/>
            <a:ext cx="400050" cy="2519680"/>
          </a:xfrm>
          <a:prstGeom prst="rightBrace">
            <a:avLst>
              <a:gd name="adj1" fmla="val 51667"/>
              <a:gd name="adj2" fmla="val 50000"/>
            </a:avLst>
          </a:prstGeom>
          <a:noFill/>
          <a:ln w="12700">
            <a:solidFill>
              <a:srgbClr val="000099"/>
            </a:solidFill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19" name="AutoShape 44"/>
          <p:cNvSpPr>
            <a:spLocks noChangeArrowheads="1"/>
          </p:cNvSpPr>
          <p:nvPr/>
        </p:nvSpPr>
        <p:spPr bwMode="auto">
          <a:xfrm>
            <a:off x="2035255" y="2219961"/>
            <a:ext cx="480060" cy="24384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4C98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20" name="Rectangle 45"/>
          <p:cNvSpPr>
            <a:spLocks noChangeArrowheads="1"/>
          </p:cNvSpPr>
          <p:nvPr/>
        </p:nvSpPr>
        <p:spPr bwMode="auto">
          <a:xfrm>
            <a:off x="1875235" y="1163321"/>
            <a:ext cx="80010" cy="219456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21" name="Oval 46"/>
          <p:cNvSpPr>
            <a:spLocks noChangeArrowheads="1"/>
          </p:cNvSpPr>
          <p:nvPr/>
        </p:nvSpPr>
        <p:spPr bwMode="auto">
          <a:xfrm>
            <a:off x="996791" y="2221696"/>
            <a:ext cx="240030" cy="167641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22" name="Oval 47"/>
          <p:cNvSpPr>
            <a:spLocks noChangeArrowheads="1"/>
          </p:cNvSpPr>
          <p:nvPr/>
        </p:nvSpPr>
        <p:spPr bwMode="auto">
          <a:xfrm>
            <a:off x="995125" y="1813561"/>
            <a:ext cx="160020" cy="16256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23" name="Oval 48"/>
          <p:cNvSpPr>
            <a:spLocks noChangeArrowheads="1"/>
          </p:cNvSpPr>
          <p:nvPr/>
        </p:nvSpPr>
        <p:spPr bwMode="auto">
          <a:xfrm>
            <a:off x="1058466" y="1283547"/>
            <a:ext cx="160020" cy="164254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24" name="Oval 49"/>
          <p:cNvSpPr>
            <a:spLocks noChangeArrowheads="1"/>
          </p:cNvSpPr>
          <p:nvPr/>
        </p:nvSpPr>
        <p:spPr bwMode="auto">
          <a:xfrm>
            <a:off x="115015" y="2463801"/>
            <a:ext cx="240030" cy="16256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25" name="Rectangle 50"/>
          <p:cNvSpPr>
            <a:spLocks noChangeArrowheads="1"/>
          </p:cNvSpPr>
          <p:nvPr/>
        </p:nvSpPr>
        <p:spPr bwMode="auto">
          <a:xfrm>
            <a:off x="595075" y="2506177"/>
            <a:ext cx="160020" cy="389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26" name="Rectangle 51"/>
          <p:cNvSpPr>
            <a:spLocks noChangeArrowheads="1"/>
          </p:cNvSpPr>
          <p:nvPr/>
        </p:nvSpPr>
        <p:spPr bwMode="auto">
          <a:xfrm>
            <a:off x="355045" y="3310467"/>
            <a:ext cx="640080" cy="474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27" name="Oval 52"/>
          <p:cNvSpPr>
            <a:spLocks noChangeArrowheads="1"/>
          </p:cNvSpPr>
          <p:nvPr/>
        </p:nvSpPr>
        <p:spPr bwMode="auto">
          <a:xfrm>
            <a:off x="1293495" y="3032761"/>
            <a:ext cx="80010" cy="8128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lIns="96313" tIns="48158" rIns="96313" bIns="48158" anchor="ctr"/>
          <a:lstStyle/>
          <a:p>
            <a:endParaRPr lang="en-US"/>
          </a:p>
        </p:txBody>
      </p:sp>
      <p:sp>
        <p:nvSpPr>
          <p:cNvPr id="3128" name="Rectangle 53"/>
          <p:cNvSpPr>
            <a:spLocks noChangeArrowheads="1"/>
          </p:cNvSpPr>
          <p:nvPr/>
        </p:nvSpPr>
        <p:spPr bwMode="auto">
          <a:xfrm>
            <a:off x="8152686" y="2057401"/>
            <a:ext cx="112014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234" tIns="48119" rIns="96234" bIns="48119"/>
          <a:lstStyle/>
          <a:p>
            <a:pPr algn="ctr" eaLnBrk="0" hangingPunct="0"/>
            <a:r>
              <a:rPr lang="en-US" sz="1200" dirty="0">
                <a:solidFill>
                  <a:srgbClr val="004C98"/>
                </a:solidFill>
                <a:latin typeface="EngraversGothic BT" pitchFamily="34" charset="0"/>
              </a:rPr>
              <a:t>Caster</a:t>
            </a:r>
            <a:endParaRPr lang="en-US" sz="2600" dirty="0">
              <a:solidFill>
                <a:srgbClr val="004C98"/>
              </a:solidFill>
              <a:latin typeface="Swis721 BlkEx BT" pitchFamily="34" charset="0"/>
            </a:endParaRPr>
          </a:p>
        </p:txBody>
      </p:sp>
      <p:pic>
        <p:nvPicPr>
          <p:cNvPr id="3129" name="Picture 54" descr="i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476" y="1752601"/>
            <a:ext cx="2888695" cy="17170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130" name="Rectangle 55"/>
          <p:cNvSpPr>
            <a:spLocks noChangeArrowheads="1"/>
          </p:cNvSpPr>
          <p:nvPr/>
        </p:nvSpPr>
        <p:spPr bwMode="auto">
          <a:xfrm>
            <a:off x="7849321" y="1600201"/>
            <a:ext cx="1278493" cy="406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234" tIns="48119" rIns="96234" bIns="48119" anchor="ctr"/>
          <a:lstStyle/>
          <a:p>
            <a:pPr algn="ctr" eaLnBrk="0" hangingPunct="0"/>
            <a:r>
              <a:rPr lang="en-US" sz="1200" b="1" dirty="0">
                <a:solidFill>
                  <a:srgbClr val="004C98"/>
                </a:solidFill>
                <a:latin typeface="EngraversGothic BT" pitchFamily="34" charset="0"/>
              </a:rPr>
              <a:t>Slab Caster</a:t>
            </a:r>
          </a:p>
        </p:txBody>
      </p:sp>
      <p:pic>
        <p:nvPicPr>
          <p:cNvPr id="3131" name="Picture 56" descr="i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1" y="1860974"/>
            <a:ext cx="2275285" cy="179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2" name="Rectangle 57"/>
          <p:cNvSpPr>
            <a:spLocks noChangeArrowheads="1"/>
          </p:cNvSpPr>
          <p:nvPr/>
        </p:nvSpPr>
        <p:spPr bwMode="auto">
          <a:xfrm>
            <a:off x="5120640" y="1447844"/>
            <a:ext cx="1280160" cy="4825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234" tIns="48119" rIns="96234" bIns="48119" anchor="ctr"/>
          <a:lstStyle/>
          <a:p>
            <a:pPr algn="ctr" eaLnBrk="0" hangingPunct="0"/>
            <a:r>
              <a:rPr lang="en-US" sz="1200" b="1" dirty="0">
                <a:solidFill>
                  <a:srgbClr val="004C98"/>
                </a:solidFill>
                <a:latin typeface="EngraversGothic BT" pitchFamily="34" charset="0"/>
              </a:rPr>
              <a:t>Steelmaking</a:t>
            </a:r>
          </a:p>
          <a:p>
            <a:pPr algn="ctr" eaLnBrk="0" hangingPunct="0"/>
            <a:r>
              <a:rPr lang="en-US" sz="1200" b="1" dirty="0">
                <a:solidFill>
                  <a:srgbClr val="004C98"/>
                </a:solidFill>
                <a:latin typeface="EngraversGothic BT" pitchFamily="34" charset="0"/>
              </a:rPr>
              <a:t> Facility</a:t>
            </a:r>
          </a:p>
        </p:txBody>
      </p:sp>
      <p:sp>
        <p:nvSpPr>
          <p:cNvPr id="3133" name="Rectangle 58"/>
          <p:cNvSpPr>
            <a:spLocks noChangeArrowheads="1"/>
          </p:cNvSpPr>
          <p:nvPr/>
        </p:nvSpPr>
        <p:spPr bwMode="auto">
          <a:xfrm>
            <a:off x="6504151" y="2951481"/>
            <a:ext cx="1191816" cy="65024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234" tIns="48119" rIns="96234" bIns="48119" anchor="ctr"/>
          <a:lstStyle/>
          <a:p>
            <a:pPr eaLnBrk="0" hangingPunct="0"/>
            <a:r>
              <a:rPr lang="en-US" sz="1200" b="1" dirty="0">
                <a:solidFill>
                  <a:srgbClr val="004C98"/>
                </a:solidFill>
                <a:latin typeface="EngraversGothic BT" pitchFamily="34" charset="0"/>
              </a:rPr>
              <a:t>Molten</a:t>
            </a:r>
          </a:p>
          <a:p>
            <a:pPr eaLnBrk="0" hangingPunct="0"/>
            <a:r>
              <a:rPr lang="en-US" sz="1200" b="1" dirty="0">
                <a:solidFill>
                  <a:srgbClr val="004C98"/>
                </a:solidFill>
                <a:latin typeface="EngraversGothic BT" pitchFamily="34" charset="0"/>
              </a:rPr>
              <a:t> Steel</a:t>
            </a:r>
            <a:endParaRPr lang="en-US" sz="2600" b="1" dirty="0">
              <a:solidFill>
                <a:srgbClr val="004C98"/>
              </a:solidFill>
              <a:latin typeface="Swis721 BlkEx BT" pitchFamily="34" charset="0"/>
            </a:endParaRPr>
          </a:p>
        </p:txBody>
      </p:sp>
      <p:sp>
        <p:nvSpPr>
          <p:cNvPr id="3134" name="Line 59"/>
          <p:cNvSpPr>
            <a:spLocks noChangeShapeType="1"/>
          </p:cNvSpPr>
          <p:nvPr/>
        </p:nvSpPr>
        <p:spPr bwMode="auto">
          <a:xfrm>
            <a:off x="5715757" y="1952414"/>
            <a:ext cx="608409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lIns="96313" tIns="0" rIns="96313" bIns="0"/>
          <a:lstStyle/>
          <a:p>
            <a:endParaRPr 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81715" y="4191000"/>
            <a:ext cx="9219485" cy="1752601"/>
            <a:chOff x="192" y="2736"/>
            <a:chExt cx="5808" cy="1104"/>
          </a:xfrm>
        </p:grpSpPr>
        <p:sp>
          <p:nvSpPr>
            <p:cNvPr id="3139" name="Line 61"/>
            <p:cNvSpPr>
              <a:spLocks noChangeShapeType="1"/>
            </p:cNvSpPr>
            <p:nvPr/>
          </p:nvSpPr>
          <p:spPr bwMode="auto">
            <a:xfrm>
              <a:off x="4538" y="3344"/>
              <a:ext cx="454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40" name="Picture 62" descr="slab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" y="3024"/>
              <a:ext cx="881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4944" y="2901"/>
              <a:ext cx="1056" cy="891"/>
              <a:chOff x="4286" y="2640"/>
              <a:chExt cx="1186" cy="974"/>
            </a:xfrm>
          </p:grpSpPr>
          <p:pic>
            <p:nvPicPr>
              <p:cNvPr id="3147" name="Picture 64" descr="coil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710" y="2873"/>
                <a:ext cx="598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65"/>
              <p:cNvGrpSpPr>
                <a:grpSpLocks/>
              </p:cNvGrpSpPr>
              <p:nvPr/>
            </p:nvGrpSpPr>
            <p:grpSpPr bwMode="auto">
              <a:xfrm>
                <a:off x="4286" y="2640"/>
                <a:ext cx="1186" cy="974"/>
                <a:chOff x="4032" y="2640"/>
                <a:chExt cx="1186" cy="974"/>
              </a:xfrm>
            </p:grpSpPr>
            <p:pic>
              <p:nvPicPr>
                <p:cNvPr id="3149" name="Picture 66" descr="coil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371" y="2640"/>
                  <a:ext cx="598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50" name="Picture 67" descr="coil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032" y="2661"/>
                  <a:ext cx="598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51" name="Picture 68" descr="coil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620" y="3127"/>
                  <a:ext cx="598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52" name="Picture 69" descr="coil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117" y="2915"/>
                  <a:ext cx="598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53" name="Picture 70" descr="coil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281" y="3169"/>
                  <a:ext cx="598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3142" name="Rectangle 71"/>
            <p:cNvSpPr>
              <a:spLocks noChangeArrowheads="1"/>
            </p:cNvSpPr>
            <p:nvPr/>
          </p:nvSpPr>
          <p:spPr bwMode="auto">
            <a:xfrm>
              <a:off x="303" y="3504"/>
              <a:ext cx="705" cy="10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365" tIns="45683" rIns="91365" bIns="45683" anchor="ctr"/>
            <a:lstStyle/>
            <a:p>
              <a:pPr algn="ctr" eaLnBrk="0" hangingPunct="0"/>
              <a:r>
                <a:rPr lang="en-US" sz="1500" b="1" dirty="0">
                  <a:solidFill>
                    <a:srgbClr val="004C98"/>
                  </a:solidFill>
                  <a:latin typeface="EngraversGothic BT" pitchFamily="34" charset="0"/>
                </a:rPr>
                <a:t>Slabs</a:t>
              </a:r>
              <a:endParaRPr lang="en-US" sz="1500" b="1" dirty="0">
                <a:solidFill>
                  <a:srgbClr val="004C98"/>
                </a:solidFill>
                <a:latin typeface="Swis721 BlkEx BT" pitchFamily="34" charset="0"/>
              </a:endParaRPr>
            </a:p>
          </p:txBody>
        </p:sp>
        <p:sp>
          <p:nvSpPr>
            <p:cNvPr id="3143" name="Line 72"/>
            <p:cNvSpPr>
              <a:spLocks noChangeShapeType="1"/>
            </p:cNvSpPr>
            <p:nvPr/>
          </p:nvSpPr>
          <p:spPr bwMode="auto">
            <a:xfrm>
              <a:off x="1200" y="3312"/>
              <a:ext cx="454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4" name="Object 73"/>
            <p:cNvGraphicFramePr>
              <a:graphicFrameLocks noChangeAspect="1"/>
            </p:cNvGraphicFramePr>
            <p:nvPr/>
          </p:nvGraphicFramePr>
          <p:xfrm>
            <a:off x="2736" y="2976"/>
            <a:ext cx="1824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" name="Bitmap Image" r:id="rId8" imgW="1542857" imgH="542857" progId="PBrush">
                    <p:embed/>
                  </p:oleObj>
                </mc:Choice>
                <mc:Fallback>
                  <p:oleObj name="Bitmap Image" r:id="rId8" imgW="1542857" imgH="542857" progId="PBrush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2976"/>
                          <a:ext cx="1824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44" name="Rectangle 74"/>
            <p:cNvSpPr>
              <a:spLocks noChangeArrowheads="1"/>
            </p:cNvSpPr>
            <p:nvPr/>
          </p:nvSpPr>
          <p:spPr bwMode="auto">
            <a:xfrm>
              <a:off x="3120" y="3594"/>
              <a:ext cx="1152" cy="19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365" tIns="45683" rIns="91365" bIns="45683" anchor="ctr"/>
            <a:lstStyle/>
            <a:p>
              <a:pPr algn="ctr" eaLnBrk="0" hangingPunct="0"/>
              <a:r>
                <a:rPr lang="en-US" sz="1500" b="1" dirty="0">
                  <a:solidFill>
                    <a:srgbClr val="004C98"/>
                  </a:solidFill>
                  <a:latin typeface="EngraversGothic BT" pitchFamily="34" charset="0"/>
                </a:rPr>
                <a:t>Hot Strip Rolling</a:t>
              </a:r>
              <a:r>
                <a:rPr lang="en-US" sz="1200" dirty="0">
                  <a:solidFill>
                    <a:srgbClr val="004C98"/>
                  </a:solidFill>
                  <a:latin typeface="EngraversGothic BT" pitchFamily="34" charset="0"/>
                </a:rPr>
                <a:t> </a:t>
              </a:r>
              <a:endParaRPr lang="en-US" sz="2600" dirty="0">
                <a:solidFill>
                  <a:srgbClr val="004C98"/>
                </a:solidFill>
                <a:latin typeface="Swis721 BlkEx BT" pitchFamily="34" charset="0"/>
              </a:endParaRPr>
            </a:p>
          </p:txBody>
        </p:sp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1632" y="2736"/>
              <a:ext cx="1296" cy="1104"/>
              <a:chOff x="1728" y="2544"/>
              <a:chExt cx="1056" cy="816"/>
            </a:xfrm>
          </p:grpSpPr>
          <p:graphicFrame>
            <p:nvGraphicFramePr>
              <p:cNvPr id="3075" name="Object 76"/>
              <p:cNvGraphicFramePr>
                <a:graphicFrameLocks noChangeAspect="1"/>
              </p:cNvGraphicFramePr>
              <p:nvPr/>
            </p:nvGraphicFramePr>
            <p:xfrm>
              <a:off x="1728" y="2544"/>
              <a:ext cx="1056" cy="8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39" name="Bitmap Image" r:id="rId10" imgW="1704762" imgH="752381" progId="PBrush">
                      <p:embed/>
                    </p:oleObj>
                  </mc:Choice>
                  <mc:Fallback>
                    <p:oleObj name="Bitmap Image" r:id="rId10" imgW="1704762" imgH="752381" progId="PBrush">
                      <p:embed/>
                      <p:pic>
                        <p:nvPicPr>
                          <p:cNvPr id="0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8" y="2544"/>
                            <a:ext cx="1056" cy="8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46" name="Rectangle 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864" cy="10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1365" tIns="45683" rIns="91365" bIns="45683" anchor="ctr"/>
              <a:lstStyle/>
              <a:p>
                <a:pPr algn="ctr" eaLnBrk="0" hangingPunct="0"/>
                <a:r>
                  <a:rPr lang="en-US" sz="1500" b="1" dirty="0">
                    <a:solidFill>
                      <a:srgbClr val="004C98"/>
                    </a:solidFill>
                    <a:latin typeface="EngraversGothic BT" pitchFamily="34" charset="0"/>
                  </a:rPr>
                  <a:t>Reheat Furnace</a:t>
                </a:r>
                <a:endParaRPr lang="en-US" sz="1500" b="1" dirty="0">
                  <a:solidFill>
                    <a:srgbClr val="004C98"/>
                  </a:solidFill>
                  <a:latin typeface="Swis721 BlkEx BT" pitchFamily="34" charset="0"/>
                </a:endParaRPr>
              </a:p>
            </p:txBody>
          </p:sp>
        </p:grpSp>
      </p:grpSp>
      <p:sp>
        <p:nvSpPr>
          <p:cNvPr id="3136" name="Rectangle 7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Integrated Steel Mill </a:t>
            </a:r>
            <a:r>
              <a:rPr lang="en-US" dirty="0" err="1" smtClean="0"/>
              <a:t>vs</a:t>
            </a:r>
            <a:r>
              <a:rPr lang="en-US" dirty="0" smtClean="0"/>
              <a:t> CSI  </a:t>
            </a:r>
          </a:p>
        </p:txBody>
      </p:sp>
      <p:sp>
        <p:nvSpPr>
          <p:cNvPr id="170064" name="Text Box 80"/>
          <p:cNvSpPr txBox="1">
            <a:spLocks noChangeArrowheads="1"/>
          </p:cNvSpPr>
          <p:nvPr/>
        </p:nvSpPr>
        <p:spPr bwMode="auto">
          <a:xfrm>
            <a:off x="5334000" y="304800"/>
            <a:ext cx="4114800" cy="104644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96268" tIns="0" rIns="96268" bIns="0">
            <a:spAutoFit/>
          </a:bodyPr>
          <a:lstStyle/>
          <a:p>
            <a:pPr algn="ctr" defTabSz="1018355">
              <a:spcBef>
                <a:spcPct val="50000"/>
              </a:spcBef>
            </a:pPr>
            <a:r>
              <a:rPr lang="en-US" sz="1700" b="1" dirty="0">
                <a:solidFill>
                  <a:srgbClr val="000000"/>
                </a:solidFill>
              </a:rPr>
              <a:t>90% of the </a:t>
            </a:r>
            <a:r>
              <a:rPr lang="en-US" sz="1700" b="1" dirty="0" smtClean="0">
                <a:solidFill>
                  <a:srgbClr val="000000"/>
                </a:solidFill>
              </a:rPr>
              <a:t>Greenhouse Gases </a:t>
            </a:r>
            <a:r>
              <a:rPr lang="en-US" sz="1700" b="1" dirty="0">
                <a:solidFill>
                  <a:srgbClr val="000000"/>
                </a:solidFill>
              </a:rPr>
              <a:t>from producing a </a:t>
            </a:r>
            <a:r>
              <a:rPr lang="en-US" sz="1700" b="1" dirty="0" smtClean="0">
                <a:solidFill>
                  <a:srgbClr val="000000"/>
                </a:solidFill>
              </a:rPr>
              <a:t>hot rolled steel </a:t>
            </a:r>
            <a:r>
              <a:rPr lang="en-US" sz="1700" b="1" dirty="0">
                <a:solidFill>
                  <a:srgbClr val="000000"/>
                </a:solidFill>
              </a:rPr>
              <a:t>coil </a:t>
            </a:r>
            <a:r>
              <a:rPr lang="en-US" sz="1700" b="1" dirty="0" smtClean="0">
                <a:solidFill>
                  <a:srgbClr val="000000"/>
                </a:solidFill>
              </a:rPr>
              <a:t>are </a:t>
            </a:r>
            <a:r>
              <a:rPr lang="en-US" sz="1700" b="1" dirty="0">
                <a:solidFill>
                  <a:srgbClr val="000000"/>
                </a:solidFill>
              </a:rPr>
              <a:t>generated in the steelmaking </a:t>
            </a:r>
            <a:r>
              <a:rPr lang="en-US" sz="1700" b="1" dirty="0" smtClean="0">
                <a:solidFill>
                  <a:srgbClr val="000000"/>
                </a:solidFill>
              </a:rPr>
              <a:t>process, NOT by CSI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170065" name="Text Box 81"/>
          <p:cNvSpPr txBox="1">
            <a:spLocks noChangeArrowheads="1"/>
          </p:cNvSpPr>
          <p:nvPr/>
        </p:nvSpPr>
        <p:spPr bwMode="auto">
          <a:xfrm>
            <a:off x="457200" y="6096000"/>
            <a:ext cx="7924800" cy="457200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lIns="96268" tIns="0" rIns="96268" bIns="0" anchor="ctr"/>
          <a:lstStyle/>
          <a:p>
            <a:pPr defTabSz="1018355">
              <a:spcBef>
                <a:spcPct val="50000"/>
              </a:spcBef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CSI slab rolling process produces just 10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% of the GHG for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coiled steel</a:t>
            </a:r>
            <a:endParaRPr lang="en-U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0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0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64" grpId="0" animBg="1"/>
      <p:bldP spid="1700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16115" y="6502400"/>
            <a:ext cx="533400" cy="50800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D486E53C-4B56-425A-BBC3-12E94E3203D1}" type="slidenum">
              <a:rPr lang="en-US" smtClean="0"/>
              <a:pPr/>
              <a:t>6</a:t>
            </a:fld>
            <a:endParaRPr 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452" y="1143000"/>
            <a:ext cx="8410543" cy="5369561"/>
            <a:chOff x="343" y="819"/>
            <a:chExt cx="5041" cy="3331"/>
          </a:xfrm>
        </p:grpSpPr>
        <p:sp>
          <p:nvSpPr>
            <p:cNvPr id="18437" name="Text Box 3"/>
            <p:cNvSpPr txBox="1">
              <a:spLocks noChangeArrowheads="1"/>
            </p:cNvSpPr>
            <p:nvPr/>
          </p:nvSpPr>
          <p:spPr bwMode="auto">
            <a:xfrm rot="10800000" flipV="1">
              <a:off x="343" y="2662"/>
              <a:ext cx="1581" cy="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62" tIns="46032" rIns="92062" bIns="46032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spcAft>
                  <a:spcPct val="25000"/>
                </a:spcAft>
              </a:pPr>
              <a:r>
                <a:rPr kumimoji="1" lang="en-US" sz="2000" b="1" i="1" dirty="0" smtClean="0">
                  <a:solidFill>
                    <a:srgbClr val="000099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More than one </a:t>
              </a:r>
              <a:r>
                <a:rPr kumimoji="1" lang="en-US" sz="2000" b="1" i="1" dirty="0">
                  <a:solidFill>
                    <a:srgbClr val="000099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million tons of </a:t>
              </a:r>
              <a:r>
                <a:rPr kumimoji="1" lang="en-US" sz="2000" b="1" i="1" dirty="0" smtClean="0">
                  <a:solidFill>
                    <a:srgbClr val="000099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imported steel </a:t>
              </a:r>
              <a:r>
                <a:rPr kumimoji="1" lang="en-US" sz="2000" b="1" i="1" dirty="0">
                  <a:solidFill>
                    <a:srgbClr val="000099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slab are received at the Port of Los Angeles annually</a:t>
              </a:r>
              <a:endParaRPr kumimoji="1" lang="en-US" sz="2000" b="1" dirty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18438" name="Text Box 4"/>
            <p:cNvSpPr txBox="1">
              <a:spLocks noChangeArrowheads="1"/>
            </p:cNvSpPr>
            <p:nvPr/>
          </p:nvSpPr>
          <p:spPr bwMode="auto">
            <a:xfrm rot="10800000" flipV="1">
              <a:off x="4225" y="2332"/>
              <a:ext cx="1142" cy="1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62" tIns="46032" rIns="92062" bIns="46032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spcAft>
                  <a:spcPct val="25000"/>
                </a:spcAft>
              </a:pPr>
              <a:r>
                <a:rPr kumimoji="1" lang="en-US" sz="2000" b="1" i="1" dirty="0">
                  <a:solidFill>
                    <a:srgbClr val="000099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All steel slab, whether coming </a:t>
              </a:r>
              <a:r>
                <a:rPr kumimoji="1" lang="en-US" sz="2000" b="1" i="1" dirty="0" smtClean="0">
                  <a:solidFill>
                    <a:srgbClr val="000099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through the </a:t>
              </a:r>
              <a:r>
                <a:rPr kumimoji="1" lang="en-US" sz="2000" b="1" i="1" dirty="0">
                  <a:solidFill>
                    <a:srgbClr val="000099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Port or from </a:t>
              </a:r>
              <a:r>
                <a:rPr kumimoji="1" lang="en-US" sz="2000" b="1" i="1" dirty="0" smtClean="0">
                  <a:solidFill>
                    <a:srgbClr val="000099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domestic steel locations</a:t>
              </a:r>
              <a:r>
                <a:rPr kumimoji="1" lang="en-US" sz="2000" b="1" i="1" dirty="0">
                  <a:solidFill>
                    <a:srgbClr val="000099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, arrives by </a:t>
              </a:r>
              <a:r>
                <a:rPr kumimoji="1" lang="en-US" sz="2000" b="1" i="1" dirty="0" smtClean="0">
                  <a:solidFill>
                    <a:srgbClr val="000099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at CSI by rail</a:t>
              </a:r>
              <a:endParaRPr kumimoji="1" lang="en-US" sz="2000" b="1" dirty="0">
                <a:solidFill>
                  <a:srgbClr val="000099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pic>
          <p:nvPicPr>
            <p:cNvPr id="1843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" y="819"/>
              <a:ext cx="2512" cy="1756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</p:spPr>
        </p:pic>
        <p:pic>
          <p:nvPicPr>
            <p:cNvPr id="1844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64" y="2765"/>
              <a:ext cx="2016" cy="1385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</p:spPr>
        </p:pic>
        <p:pic>
          <p:nvPicPr>
            <p:cNvPr id="18442" name="Picture 8" descr="DSC00013"/>
            <p:cNvPicPr>
              <a:picLocks noChangeAspect="1" noChangeArrowheads="1"/>
            </p:cNvPicPr>
            <p:nvPr/>
          </p:nvPicPr>
          <p:blipFill>
            <a:blip r:embed="rId4"/>
            <a:srcRect l="5000" t="14999" r="5000" b="8333"/>
            <a:stretch>
              <a:fillRect/>
            </a:stretch>
          </p:blipFill>
          <p:spPr bwMode="auto">
            <a:xfrm>
              <a:off x="3225" y="870"/>
              <a:ext cx="2159" cy="1379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</p:grpSp>
      <p:sp>
        <p:nvSpPr>
          <p:cNvPr id="18436" name="Rectangle 9"/>
          <p:cNvSpPr>
            <a:spLocks noGrp="1" noChangeArrowheads="1"/>
          </p:cNvSpPr>
          <p:nvPr>
            <p:ph type="title"/>
          </p:nvPr>
        </p:nvSpPr>
        <p:spPr>
          <a:xfrm>
            <a:off x="80010" y="81281"/>
            <a:ext cx="9601200" cy="558800"/>
          </a:xfrm>
        </p:spPr>
        <p:txBody>
          <a:bodyPr lIns="96644" tIns="48322" rIns="96644" bIns="48322"/>
          <a:lstStyle/>
          <a:p>
            <a:pPr eaLnBrk="1" hangingPunct="1"/>
            <a:r>
              <a:rPr lang="en-US" sz="3000" dirty="0" smtClean="0"/>
              <a:t>CSI Is a Major Customer of the Port of Los Angeles</a:t>
            </a:r>
          </a:p>
        </p:txBody>
      </p:sp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16115" y="6502400"/>
            <a:ext cx="533400" cy="508000"/>
          </a:xfrm>
          <a:prstGeom prst="rect">
            <a:avLst/>
          </a:prstGeom>
          <a:noFill/>
        </p:spPr>
        <p:txBody>
          <a:bodyPr lIns="96661" tIns="48331" rIns="96661" bIns="48331"/>
          <a:lstStyle/>
          <a:p>
            <a:fld id="{2CB8DCE2-C11A-4A1A-97D6-9C8528A5C33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Uses of CSI Products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906905" y="3727028"/>
            <a:ext cx="2026920" cy="7806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590" eaLnBrk="0" hangingPunct="0"/>
            <a:endParaRPr lang="en-US" sz="2600" b="1" i="1" dirty="0">
              <a:solidFill>
                <a:srgbClr val="000000"/>
              </a:solidFill>
              <a:latin typeface="Century Gothic" pitchFamily="34" charset="0"/>
            </a:endParaRPr>
          </a:p>
          <a:p>
            <a:pPr defTabSz="914590" eaLnBrk="0" hangingPunct="0"/>
            <a:endParaRPr lang="en-US" sz="2400" dirty="0">
              <a:latin typeface="Century Gothic" pitchFamily="34" charset="0"/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601742" y="907627"/>
          <a:ext cx="8839438" cy="624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6" name="Document" r:id="rId5" imgW="5833713" imgH="3945852" progId="Word.Document.8">
                  <p:embed/>
                </p:oleObj>
              </mc:Choice>
              <mc:Fallback>
                <p:oleObj name="Document" r:id="rId5" imgW="5833713" imgH="3945852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42" y="907627"/>
                        <a:ext cx="8839438" cy="624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1" descr="usa2 copy.jpg"/>
          <p:cNvPicPr>
            <a:picLocks noChangeAspect="1"/>
          </p:cNvPicPr>
          <p:nvPr/>
        </p:nvPicPr>
        <p:blipFill>
          <a:blip r:embed="rId2"/>
          <a:srcRect t="3648" b="3957"/>
          <a:stretch>
            <a:fillRect/>
          </a:stretch>
        </p:blipFill>
        <p:spPr bwMode="auto">
          <a:xfrm>
            <a:off x="152400" y="914400"/>
            <a:ext cx="8687753" cy="577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/>
          <p:cNvSpPr/>
          <p:nvPr/>
        </p:nvSpPr>
        <p:spPr bwMode="auto">
          <a:xfrm>
            <a:off x="6187440" y="2971801"/>
            <a:ext cx="136684" cy="13715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61" tIns="48331" rIns="96661" bIns="48331"/>
          <a:lstStyle/>
          <a:p>
            <a:pPr defTabSz="966615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644164" y="2743200"/>
            <a:ext cx="138351" cy="1371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61" tIns="48331" rIns="96661" bIns="48331"/>
          <a:lstStyle/>
          <a:p>
            <a:pPr defTabSz="966615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569155" y="2834640"/>
            <a:ext cx="136684" cy="1371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61" tIns="48331" rIns="96661" bIns="48331"/>
          <a:lstStyle/>
          <a:p>
            <a:pPr defTabSz="966615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6857524" y="2971801"/>
            <a:ext cx="138351" cy="13715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61" tIns="48331" rIns="96661" bIns="48331"/>
          <a:lstStyle/>
          <a:p>
            <a:pPr defTabSz="966615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7787640" y="3520441"/>
            <a:ext cx="136684" cy="13715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61" tIns="48331" rIns="96661" bIns="48331"/>
          <a:lstStyle/>
          <a:p>
            <a:pPr defTabSz="966615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5715715" y="3672841"/>
            <a:ext cx="136684" cy="13715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61" tIns="48331" rIns="96661" bIns="48331"/>
          <a:lstStyle/>
          <a:p>
            <a:pPr defTabSz="966615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7384257" y="3048000"/>
            <a:ext cx="136684" cy="1371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61" tIns="48331" rIns="96661" bIns="48331"/>
          <a:lstStyle/>
          <a:p>
            <a:pPr defTabSz="966615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025879" y="3048000"/>
            <a:ext cx="136684" cy="1371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61" tIns="48331" rIns="96661" bIns="48331"/>
          <a:lstStyle/>
          <a:p>
            <a:pPr defTabSz="966615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6279119" y="2956560"/>
            <a:ext cx="136684" cy="1371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61" tIns="48331" rIns="96661" bIns="48331"/>
          <a:lstStyle/>
          <a:p>
            <a:pPr defTabSz="966615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6309123" y="4739641"/>
            <a:ext cx="136684" cy="13715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61" tIns="48331" rIns="96661" bIns="48331"/>
          <a:lstStyle/>
          <a:p>
            <a:pPr defTabSz="966615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874193" y="3733801"/>
            <a:ext cx="136684" cy="13715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61" tIns="48331" rIns="96661" bIns="48331"/>
          <a:lstStyle/>
          <a:p>
            <a:pPr defTabSz="966615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6949202" y="2971801"/>
            <a:ext cx="138350" cy="13715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61" tIns="48331" rIns="96661" bIns="48331"/>
          <a:lstStyle/>
          <a:p>
            <a:pPr defTabSz="966615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035755" y="2971801"/>
            <a:ext cx="136684" cy="13715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61" tIns="48331" rIns="96661" bIns="48331"/>
          <a:lstStyle/>
          <a:p>
            <a:pPr defTabSz="966615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371839" y="4419600"/>
            <a:ext cx="136684" cy="13716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6661" tIns="48331" rIns="96661" bIns="48331"/>
          <a:lstStyle/>
          <a:p>
            <a:pPr defTabSz="966615"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9473" name="Picture 20" descr="Csi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6848" y="4191001"/>
            <a:ext cx="791766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Rectangle 12"/>
          <p:cNvSpPr>
            <a:spLocks noGrp="1" noChangeArrowheads="1"/>
          </p:cNvSpPr>
          <p:nvPr>
            <p:ph type="title"/>
          </p:nvPr>
        </p:nvSpPr>
        <p:spPr>
          <a:xfrm>
            <a:off x="80010" y="81280"/>
            <a:ext cx="9292590" cy="68072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CSI’s Success is Based Primarily on Sales Within 11 Western States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40031" y="5933443"/>
            <a:ext cx="4498896" cy="831761"/>
            <a:chOff x="608052" y="5714996"/>
            <a:chExt cx="4501506" cy="832309"/>
          </a:xfrm>
        </p:grpSpPr>
        <p:sp>
          <p:nvSpPr>
            <p:cNvPr id="68" name="Oval 67"/>
            <p:cNvSpPr/>
            <p:nvPr/>
          </p:nvSpPr>
          <p:spPr bwMode="auto">
            <a:xfrm>
              <a:off x="609720" y="5791247"/>
              <a:ext cx="273526" cy="27450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6615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9478" name="TextBox 68"/>
            <p:cNvSpPr txBox="1">
              <a:spLocks noChangeArrowheads="1"/>
            </p:cNvSpPr>
            <p:nvPr/>
          </p:nvSpPr>
          <p:spPr bwMode="auto">
            <a:xfrm>
              <a:off x="914400" y="5714996"/>
              <a:ext cx="2914255" cy="38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</a:rPr>
                <a:t>CSI</a:t>
              </a: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608052" y="6243665"/>
              <a:ext cx="273526" cy="27450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66615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14935" y="6162330"/>
              <a:ext cx="4194623" cy="384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  <a:latin typeface="Arial" charset="0"/>
                </a:rPr>
                <a:t>Eastern U.S. Integrated 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Steel 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  <a:latin typeface="Arial" charset="0"/>
                </a:rPr>
                <a:t>Mills</a:t>
              </a:r>
              <a:endParaRPr lang="en-US" dirty="0">
                <a:solidFill>
                  <a:schemeClr val="accent4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40180" y="2357121"/>
            <a:ext cx="1988820" cy="836270"/>
          </a:xfrm>
          <a:prstGeom prst="rect">
            <a:avLst/>
          </a:prstGeom>
          <a:noFill/>
        </p:spPr>
        <p:txBody>
          <a:bodyPr wrap="square" lIns="96661" tIns="48331" rIns="96661" bIns="48331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CSI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Target Market 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3" descr="cplen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2945359" cy="1905000"/>
          </a:xfrm>
          <a:prstGeom prst="rect">
            <a:avLst/>
          </a:prstGeom>
          <a:noFill/>
          <a:ln w="38100">
            <a:solidFill>
              <a:srgbClr val="3366CC"/>
            </a:solidFill>
            <a:miter lim="800000"/>
            <a:headEnd/>
            <a:tailEnd/>
          </a:ln>
        </p:spPr>
      </p:pic>
      <p:pic>
        <p:nvPicPr>
          <p:cNvPr id="12294" name="Picture 4" descr="SHOT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2438400"/>
            <a:ext cx="1717932" cy="2133600"/>
          </a:xfrm>
          <a:prstGeom prst="rect">
            <a:avLst/>
          </a:prstGeom>
          <a:noFill/>
          <a:ln w="38100">
            <a:solidFill>
              <a:srgbClr val="3366CC"/>
            </a:solidFill>
            <a:miter lim="800000"/>
            <a:headEnd/>
            <a:tailEnd/>
          </a:ln>
        </p:spPr>
      </p:pic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2743200" y="9144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Century Schoolbook" pitchFamily="18" charset="0"/>
            </a:endParaRPr>
          </a:p>
        </p:txBody>
      </p:sp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2133600" y="3703637"/>
            <a:ext cx="3276600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0" hangingPunct="0"/>
            <a:r>
              <a:rPr lang="en-US" sz="1200" b="1" i="1" dirty="0">
                <a:solidFill>
                  <a:srgbClr val="000099"/>
                </a:solidFill>
                <a:latin typeface="Century Gothic" pitchFamily="34" charset="0"/>
              </a:rPr>
              <a:t>#4 Hot Strip Mill Reheat Furnace</a:t>
            </a:r>
          </a:p>
          <a:p>
            <a:pPr eaLnBrk="0" hangingPunct="0"/>
            <a:r>
              <a:rPr lang="en-US" sz="1200" b="1" i="1" dirty="0" smtClean="0">
                <a:solidFill>
                  <a:srgbClr val="000099"/>
                </a:solidFill>
                <a:latin typeface="Century Gothic" pitchFamily="34" charset="0"/>
              </a:rPr>
              <a:t>1997</a:t>
            </a:r>
            <a:endParaRPr lang="en-US" sz="1200" b="1" i="1" dirty="0">
              <a:solidFill>
                <a:srgbClr val="000099"/>
              </a:solidFill>
              <a:latin typeface="Century Gothic" pitchFamily="34" charset="0"/>
            </a:endParaRPr>
          </a:p>
          <a:p>
            <a:pPr eaLnBrk="0" hangingPunct="0"/>
            <a:r>
              <a:rPr lang="en-US" sz="1200" b="1" i="1" dirty="0">
                <a:solidFill>
                  <a:srgbClr val="000099"/>
                </a:solidFill>
                <a:latin typeface="Century Gothic" pitchFamily="34" charset="0"/>
              </a:rPr>
              <a:t>$25.5 million</a:t>
            </a:r>
          </a:p>
        </p:txBody>
      </p:sp>
      <p:sp>
        <p:nvSpPr>
          <p:cNvPr id="12298" name="Text Box 8"/>
          <p:cNvSpPr txBox="1">
            <a:spLocks noChangeArrowheads="1"/>
          </p:cNvSpPr>
          <p:nvPr/>
        </p:nvSpPr>
        <p:spPr bwMode="auto">
          <a:xfrm>
            <a:off x="3200400" y="838200"/>
            <a:ext cx="2438400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0" hangingPunct="0"/>
            <a:r>
              <a:rPr lang="en-US" sz="1200" b="1" i="1" dirty="0">
                <a:solidFill>
                  <a:srgbClr val="000099"/>
                </a:solidFill>
                <a:latin typeface="Century Gothic" pitchFamily="34" charset="0"/>
              </a:rPr>
              <a:t>62” Continuous Pickle Line</a:t>
            </a:r>
          </a:p>
          <a:p>
            <a:pPr eaLnBrk="0" hangingPunct="0"/>
            <a:r>
              <a:rPr lang="en-US" sz="1200" b="1" i="1" dirty="0" smtClean="0">
                <a:solidFill>
                  <a:srgbClr val="000099"/>
                </a:solidFill>
                <a:latin typeface="Century Gothic" pitchFamily="34" charset="0"/>
              </a:rPr>
              <a:t>1994</a:t>
            </a:r>
            <a:endParaRPr lang="en-US" sz="1200" b="1" i="1" dirty="0">
              <a:solidFill>
                <a:srgbClr val="000099"/>
              </a:solidFill>
              <a:latin typeface="Century Gothic" pitchFamily="34" charset="0"/>
            </a:endParaRPr>
          </a:p>
          <a:p>
            <a:pPr eaLnBrk="0" hangingPunct="0"/>
            <a:r>
              <a:rPr lang="en-US" sz="1200" b="1" i="1" dirty="0">
                <a:solidFill>
                  <a:srgbClr val="000099"/>
                </a:solidFill>
                <a:latin typeface="Century Gothic" pitchFamily="34" charset="0"/>
              </a:rPr>
              <a:t>$68 million</a:t>
            </a:r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3124200" y="4572000"/>
            <a:ext cx="2133600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 eaLnBrk="0" hangingPunct="0"/>
            <a:r>
              <a:rPr lang="en-US" sz="1200" b="1" i="1" dirty="0">
                <a:solidFill>
                  <a:srgbClr val="000099"/>
                </a:solidFill>
                <a:latin typeface="Century Gothic" pitchFamily="34" charset="0"/>
              </a:rPr>
              <a:t>Cooling Pond</a:t>
            </a:r>
          </a:p>
          <a:p>
            <a:pPr algn="ctr" eaLnBrk="0" hangingPunct="0"/>
            <a:r>
              <a:rPr lang="en-US" sz="1200" b="1" i="1" dirty="0" smtClean="0">
                <a:solidFill>
                  <a:srgbClr val="000099"/>
                </a:solidFill>
                <a:latin typeface="Century Gothic" pitchFamily="34" charset="0"/>
              </a:rPr>
              <a:t>1999</a:t>
            </a:r>
            <a:endParaRPr lang="en-US" sz="1200" b="1" i="1" dirty="0">
              <a:solidFill>
                <a:srgbClr val="000099"/>
              </a:solidFill>
              <a:latin typeface="Century Gothic" pitchFamily="34" charset="0"/>
            </a:endParaRPr>
          </a:p>
          <a:p>
            <a:pPr algn="ctr" eaLnBrk="0" hangingPunct="0"/>
            <a:r>
              <a:rPr lang="en-US" sz="1200" b="1" i="1" dirty="0">
                <a:solidFill>
                  <a:srgbClr val="000099"/>
                </a:solidFill>
                <a:latin typeface="Century Gothic" pitchFamily="34" charset="0"/>
              </a:rPr>
              <a:t>$13.2 million</a:t>
            </a:r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152400" y="5943600"/>
            <a:ext cx="2819400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0" hangingPunct="0"/>
            <a:r>
              <a:rPr lang="en-US" sz="1200" b="1" i="1" dirty="0">
                <a:solidFill>
                  <a:srgbClr val="000099"/>
                </a:solidFill>
                <a:latin typeface="Century Gothic" pitchFamily="34" charset="0"/>
              </a:rPr>
              <a:t>Five Stand Cold Reduction Mill</a:t>
            </a:r>
          </a:p>
          <a:p>
            <a:pPr eaLnBrk="0" hangingPunct="0"/>
            <a:r>
              <a:rPr lang="en-US" sz="1200" b="1" i="1" dirty="0" smtClean="0">
                <a:solidFill>
                  <a:srgbClr val="000099"/>
                </a:solidFill>
                <a:latin typeface="Century Gothic" pitchFamily="34" charset="0"/>
              </a:rPr>
              <a:t>1997</a:t>
            </a:r>
            <a:endParaRPr lang="en-US" sz="1200" b="1" i="1" dirty="0">
              <a:solidFill>
                <a:srgbClr val="000099"/>
              </a:solidFill>
              <a:latin typeface="Century Gothic" pitchFamily="34" charset="0"/>
            </a:endParaRPr>
          </a:p>
          <a:p>
            <a:pPr eaLnBrk="0" hangingPunct="0"/>
            <a:r>
              <a:rPr lang="en-US" sz="1200" b="1" i="1" dirty="0">
                <a:solidFill>
                  <a:srgbClr val="000099"/>
                </a:solidFill>
                <a:latin typeface="Century Gothic" pitchFamily="34" charset="0"/>
              </a:rPr>
              <a:t>$64.3 million</a:t>
            </a:r>
          </a:p>
        </p:txBody>
      </p:sp>
      <p:sp>
        <p:nvSpPr>
          <p:cNvPr id="12301" name="Text Box 11"/>
          <p:cNvSpPr txBox="1">
            <a:spLocks noChangeArrowheads="1"/>
          </p:cNvSpPr>
          <p:nvPr/>
        </p:nvSpPr>
        <p:spPr bwMode="auto">
          <a:xfrm>
            <a:off x="6781800" y="5638800"/>
            <a:ext cx="3048000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0" hangingPunct="0"/>
            <a:r>
              <a:rPr lang="en-US" sz="1200" b="1" i="1" dirty="0">
                <a:solidFill>
                  <a:srgbClr val="000099"/>
                </a:solidFill>
                <a:latin typeface="Century Gothic" pitchFamily="34" charset="0"/>
              </a:rPr>
              <a:t>#2 Continuous Galvanizing Line</a:t>
            </a:r>
          </a:p>
          <a:p>
            <a:pPr eaLnBrk="0" hangingPunct="0"/>
            <a:r>
              <a:rPr lang="en-US" sz="1200" b="1" i="1" dirty="0" smtClean="0">
                <a:solidFill>
                  <a:srgbClr val="000099"/>
                </a:solidFill>
                <a:latin typeface="Century Gothic" pitchFamily="34" charset="0"/>
              </a:rPr>
              <a:t>1998</a:t>
            </a:r>
            <a:endParaRPr lang="en-US" sz="1200" b="1" i="1" dirty="0">
              <a:solidFill>
                <a:srgbClr val="000099"/>
              </a:solidFill>
              <a:latin typeface="Century Gothic" pitchFamily="34" charset="0"/>
            </a:endParaRPr>
          </a:p>
          <a:p>
            <a:pPr eaLnBrk="0" hangingPunct="0"/>
            <a:r>
              <a:rPr lang="en-US" sz="1200" b="1" i="1" dirty="0">
                <a:solidFill>
                  <a:srgbClr val="000099"/>
                </a:solidFill>
                <a:latin typeface="Century Gothic" pitchFamily="34" charset="0"/>
              </a:rPr>
              <a:t>$73 million</a:t>
            </a:r>
          </a:p>
        </p:txBody>
      </p:sp>
      <p:pic>
        <p:nvPicPr>
          <p:cNvPr id="12303" name="Picture 13" descr="SHOT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419600"/>
            <a:ext cx="2362200" cy="1509627"/>
          </a:xfrm>
          <a:prstGeom prst="rect">
            <a:avLst/>
          </a:prstGeom>
          <a:noFill/>
          <a:ln w="25400">
            <a:solidFill>
              <a:srgbClr val="3366CC"/>
            </a:solidFill>
            <a:miter lim="800000"/>
            <a:headEnd/>
            <a:tailEnd/>
          </a:ln>
        </p:spPr>
      </p:pic>
      <p:sp>
        <p:nvSpPr>
          <p:cNvPr id="12292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6644" tIns="48322" rIns="96644" bIns="48322"/>
          <a:lstStyle/>
          <a:p>
            <a:pPr eaLnBrk="1" hangingPunct="1"/>
            <a:r>
              <a:rPr lang="en-US" dirty="0" smtClean="0"/>
              <a:t>Major Modernization Projects at CSI</a:t>
            </a:r>
          </a:p>
        </p:txBody>
      </p:sp>
      <p:pic>
        <p:nvPicPr>
          <p:cNvPr id="17" name="Picture 16" descr="IMG_0098.JPG"/>
          <p:cNvPicPr>
            <a:picLocks noChangeAspect="1"/>
          </p:cNvPicPr>
          <p:nvPr/>
        </p:nvPicPr>
        <p:blipFill>
          <a:blip r:embed="rId5" cstate="print"/>
          <a:srcRect l="10317" t="14286" r="11905" b="10714"/>
          <a:stretch>
            <a:fillRect/>
          </a:stretch>
        </p:blipFill>
        <p:spPr>
          <a:xfrm>
            <a:off x="4800600" y="1371600"/>
            <a:ext cx="3911600" cy="25146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6" name="Picture 15" descr="IMG_01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3505200"/>
            <a:ext cx="2400300" cy="16002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2295" name="Picture 5" descr="SHOT7"/>
          <p:cNvPicPr>
            <a:picLocks noChangeAspect="1" noChangeArrowheads="1"/>
          </p:cNvPicPr>
          <p:nvPr/>
        </p:nvPicPr>
        <p:blipFill>
          <a:blip r:embed="rId7">
            <a:lum bright="20000"/>
          </a:blip>
          <a:srcRect/>
          <a:stretch>
            <a:fillRect/>
          </a:stretch>
        </p:blipFill>
        <p:spPr bwMode="auto">
          <a:xfrm>
            <a:off x="4953000" y="4267200"/>
            <a:ext cx="1752600" cy="2409333"/>
          </a:xfrm>
          <a:prstGeom prst="rect">
            <a:avLst/>
          </a:prstGeom>
          <a:noFill/>
          <a:ln w="25400">
            <a:solidFill>
              <a:srgbClr val="3366CC"/>
            </a:solidFill>
            <a:miter lim="800000"/>
            <a:headEnd/>
            <a:tailEnd/>
          </a:ln>
        </p:spPr>
      </p:pic>
      <p:pic>
        <p:nvPicPr>
          <p:cNvPr id="12302" name="Picture 12" descr="po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5270400"/>
            <a:ext cx="2286000" cy="1587600"/>
          </a:xfrm>
          <a:prstGeom prst="rect">
            <a:avLst/>
          </a:prstGeom>
          <a:noFill/>
          <a:ln w="25400">
            <a:solidFill>
              <a:srgbClr val="3366CC"/>
            </a:solidFill>
            <a:miter lim="800000"/>
            <a:headEnd/>
            <a:tailEnd/>
          </a:ln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172200" y="609600"/>
            <a:ext cx="3276600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eaLnBrk="0" hangingPunct="0"/>
            <a:r>
              <a:rPr lang="en-US" sz="1200" i="1" dirty="0" smtClean="0">
                <a:solidFill>
                  <a:srgbClr val="000099"/>
                </a:solidFill>
                <a:latin typeface="Century Gothic" pitchFamily="34" charset="0"/>
              </a:rPr>
              <a:t>#</a:t>
            </a:r>
            <a:r>
              <a:rPr lang="en-US" sz="1200" b="1" i="1" dirty="0" smtClean="0">
                <a:solidFill>
                  <a:srgbClr val="000099"/>
                </a:solidFill>
                <a:latin typeface="Century Gothic" pitchFamily="34" charset="0"/>
              </a:rPr>
              <a:t>5 </a:t>
            </a:r>
            <a:r>
              <a:rPr lang="en-US" sz="1200" b="1" i="1" dirty="0">
                <a:solidFill>
                  <a:srgbClr val="000099"/>
                </a:solidFill>
                <a:latin typeface="Century Gothic" pitchFamily="34" charset="0"/>
              </a:rPr>
              <a:t>Hot Strip Mill Reheat Furnace</a:t>
            </a:r>
          </a:p>
          <a:p>
            <a:pPr eaLnBrk="0" hangingPunct="0"/>
            <a:r>
              <a:rPr lang="en-US" sz="1200" b="1" i="1" dirty="0" smtClean="0">
                <a:solidFill>
                  <a:srgbClr val="000099"/>
                </a:solidFill>
                <a:latin typeface="Century Gothic" pitchFamily="34" charset="0"/>
              </a:rPr>
              <a:t>2010</a:t>
            </a:r>
            <a:endParaRPr lang="en-US" sz="1200" b="1" i="1" dirty="0">
              <a:solidFill>
                <a:srgbClr val="000099"/>
              </a:solidFill>
              <a:latin typeface="Century Gothic" pitchFamily="34" charset="0"/>
            </a:endParaRPr>
          </a:p>
          <a:p>
            <a:pPr eaLnBrk="0" hangingPunct="0"/>
            <a:r>
              <a:rPr lang="en-US" sz="1200" b="1" i="1" dirty="0" smtClean="0">
                <a:solidFill>
                  <a:srgbClr val="000099"/>
                </a:solidFill>
                <a:latin typeface="Century Gothic" pitchFamily="34" charset="0"/>
              </a:rPr>
              <a:t>$71 </a:t>
            </a:r>
            <a:r>
              <a:rPr lang="en-US" sz="1200" b="1" i="1" dirty="0">
                <a:solidFill>
                  <a:srgbClr val="000099"/>
                </a:solidFill>
                <a:latin typeface="Century Gothic" pitchFamily="34" charset="0"/>
              </a:rPr>
              <a:t>million</a:t>
            </a: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CSI Master">
  <a:themeElements>
    <a:clrScheme name="Board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8484FF"/>
      </a:accent1>
      <a:accent2>
        <a:srgbClr val="00D200"/>
      </a:accent2>
      <a:accent3>
        <a:srgbClr val="FF873F"/>
      </a:accent3>
      <a:accent4>
        <a:srgbClr val="FF0000"/>
      </a:accent4>
      <a:accent5>
        <a:srgbClr val="6B6BCE"/>
      </a:accent5>
      <a:accent6>
        <a:srgbClr val="606060"/>
      </a:accent6>
      <a:hlink>
        <a:srgbClr val="00B0F0"/>
      </a:hlink>
      <a:folHlink>
        <a:srgbClr val="CC3300"/>
      </a:folHlink>
    </a:clrScheme>
    <a:fontScheme name="CSI Powerpoint Master">
      <a:majorFont>
        <a:latin typeface="Century725 BdCn B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I Powerpoin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 Powerpoint Master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 Powerpoint Master 3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 Powerpoint Master 4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I Powerpoint Master 5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FF99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2D2D8A"/>
        </a:accent6>
        <a:hlink>
          <a:srgbClr val="0080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 Powerpoint Master 6">
        <a:dk1>
          <a:srgbClr val="3E3E5C"/>
        </a:dk1>
        <a:lt1>
          <a:srgbClr val="FFFFFF"/>
        </a:lt1>
        <a:dk2>
          <a:srgbClr val="6699FF"/>
        </a:dk2>
        <a:lt2>
          <a:srgbClr val="FFCC66"/>
        </a:lt2>
        <a:accent1>
          <a:srgbClr val="FFFF66"/>
        </a:accent1>
        <a:accent2>
          <a:srgbClr val="33CCFF"/>
        </a:accent2>
        <a:accent3>
          <a:srgbClr val="B8CAFF"/>
        </a:accent3>
        <a:accent4>
          <a:srgbClr val="DADADA"/>
        </a:accent4>
        <a:accent5>
          <a:srgbClr val="FFFFB8"/>
        </a:accent5>
        <a:accent6>
          <a:srgbClr val="2DB9E7"/>
        </a:accent6>
        <a:hlink>
          <a:srgbClr val="009999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 Master</Template>
  <TotalTime>1200</TotalTime>
  <Words>568</Words>
  <Application>Microsoft Office PowerPoint</Application>
  <PresentationFormat>Custom</PresentationFormat>
  <Paragraphs>105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CSI Master</vt:lpstr>
      <vt:lpstr>Bitmap Image</vt:lpstr>
      <vt:lpstr>Document</vt:lpstr>
      <vt:lpstr>Worksheet</vt:lpstr>
      <vt:lpstr>   An Advanced Manufacturer in Steel</vt:lpstr>
      <vt:lpstr>Supposition: California’s Basic Industry Companies Are “Best in Class” and Support “Advanced” Technologies</vt:lpstr>
      <vt:lpstr>California Steel Industries (CSI) Snapshot</vt:lpstr>
      <vt:lpstr>Business Model:  CSI Does Not Make Steel;  Purchased Slabs Are Converted to Coil Sheet &amp; Pipe </vt:lpstr>
      <vt:lpstr>Integrated Steel Mill vs CSI  </vt:lpstr>
      <vt:lpstr>CSI Is a Major Customer of the Port of Los Angeles</vt:lpstr>
      <vt:lpstr>End Uses of CSI Products</vt:lpstr>
      <vt:lpstr>CSI’s Success is Based Primarily on Sales Within 11 Western States</vt:lpstr>
      <vt:lpstr>Major Modernization Projects at CSI</vt:lpstr>
      <vt:lpstr>CSI is Heavily Dependent upon Process Control Technology</vt:lpstr>
      <vt:lpstr>Future Growth and Innovation: CSI’s Leap of Faith</vt:lpstr>
      <vt:lpstr>PowerPoint Presentation</vt:lpstr>
      <vt:lpstr>Since 1990, CSI Steel Production Has Risen While CO2 Emissions Remained Relatively Flat</vt:lpstr>
      <vt:lpstr>Why Investment in Steel is Important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Schulty</dc:creator>
  <cp:lastModifiedBy>Melanie Cain</cp:lastModifiedBy>
  <cp:revision>124</cp:revision>
  <dcterms:created xsi:type="dcterms:W3CDTF">2010-07-08T14:41:53Z</dcterms:created>
  <dcterms:modified xsi:type="dcterms:W3CDTF">2012-03-22T19:52:02Z</dcterms:modified>
</cp:coreProperties>
</file>