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320" r:id="rId1"/>
  </p:sldMasterIdLst>
  <p:notesMasterIdLst>
    <p:notesMasterId r:id="rId17"/>
  </p:notesMasterIdLst>
  <p:handoutMasterIdLst>
    <p:handoutMasterId r:id="rId18"/>
  </p:handoutMasterIdLst>
  <p:sldIdLst>
    <p:sldId id="1128" r:id="rId2"/>
    <p:sldId id="1231" r:id="rId3"/>
    <p:sldId id="1232" r:id="rId4"/>
    <p:sldId id="1233" r:id="rId5"/>
    <p:sldId id="1264" r:id="rId6"/>
    <p:sldId id="1269" r:id="rId7"/>
    <p:sldId id="1270" r:id="rId8"/>
    <p:sldId id="1265" r:id="rId9"/>
    <p:sldId id="1267" r:id="rId10"/>
    <p:sldId id="1215" r:id="rId11"/>
    <p:sldId id="1214" r:id="rId12"/>
    <p:sldId id="1225" r:id="rId13"/>
    <p:sldId id="1216" r:id="rId14"/>
    <p:sldId id="1258" r:id="rId15"/>
    <p:sldId id="1217" r:id="rId16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1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37A0F"/>
    <a:srgbClr val="CF9E01"/>
    <a:srgbClr val="E1AC01"/>
    <a:srgbClr val="FAF515"/>
    <a:srgbClr val="FF0000"/>
    <a:srgbClr val="0000FF"/>
    <a:srgbClr val="FF1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9" autoAdjust="0"/>
    <p:restoredTop sz="97715" autoAdjust="0"/>
  </p:normalViewPr>
  <p:slideViewPr>
    <p:cSldViewPr>
      <p:cViewPr>
        <p:scale>
          <a:sx n="112" d="100"/>
          <a:sy n="112" d="100"/>
        </p:scale>
        <p:origin x="-158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52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1968" cy="46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0" tIns="46795" rIns="93590" bIns="46795" numCol="1" anchor="t" anchorCtr="0" compatLnSpc="1">
            <a:prstTxWarp prst="textNoShape">
              <a:avLst/>
            </a:prstTxWarp>
          </a:bodyPr>
          <a:lstStyle>
            <a:lvl1pPr defTabSz="936151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333" y="0"/>
            <a:ext cx="3041968" cy="46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0" tIns="46795" rIns="93590" bIns="46795" numCol="1" anchor="t" anchorCtr="0" compatLnSpc="1">
            <a:prstTxWarp prst="textNoShape">
              <a:avLst/>
            </a:prstTxWarp>
          </a:bodyPr>
          <a:lstStyle>
            <a:lvl1pPr algn="r" defTabSz="936151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583BC98-466E-417F-8382-457FF254E0F2}" type="datetime1">
              <a:rPr lang="en-US"/>
              <a:pPr>
                <a:defRPr/>
              </a:pPr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39599"/>
            <a:ext cx="3041968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0" tIns="46795" rIns="93590" bIns="46795" numCol="1" anchor="b" anchorCtr="0" compatLnSpc="1">
            <a:prstTxWarp prst="textNoShape">
              <a:avLst/>
            </a:prstTxWarp>
          </a:bodyPr>
          <a:lstStyle>
            <a:lvl1pPr defTabSz="936151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333" y="8839599"/>
            <a:ext cx="3041968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0" tIns="46795" rIns="93590" bIns="46795" numCol="1" anchor="b" anchorCtr="0" compatLnSpc="1">
            <a:prstTxWarp prst="textNoShape">
              <a:avLst/>
            </a:prstTxWarp>
          </a:bodyPr>
          <a:lstStyle>
            <a:lvl1pPr algn="r" defTabSz="936151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AAA27D7-B39F-457E-9243-56879E3027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78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1968" cy="46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0" tIns="46795" rIns="93590" bIns="46795" numCol="1" anchor="t" anchorCtr="0" compatLnSpc="1">
            <a:prstTxWarp prst="textNoShape">
              <a:avLst/>
            </a:prstTxWarp>
          </a:bodyPr>
          <a:lstStyle>
            <a:lvl1pPr defTabSz="936151">
              <a:defRPr sz="1200"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333" y="0"/>
            <a:ext cx="3041968" cy="46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0" tIns="46795" rIns="93590" bIns="46795" numCol="1" anchor="t" anchorCtr="0" compatLnSpc="1">
            <a:prstTxWarp prst="textNoShape">
              <a:avLst/>
            </a:prstTxWarp>
          </a:bodyPr>
          <a:lstStyle>
            <a:lvl1pPr algn="r" defTabSz="936151">
              <a:defRPr sz="1200"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705C635-4D7B-4596-B715-1AF7A0BF4200}" type="datetime1">
              <a:rPr lang="en-US"/>
              <a:pPr>
                <a:defRPr/>
              </a:pPr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88542" tIns="44272" rIns="88542" bIns="4427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993" y="4420592"/>
            <a:ext cx="5615940" cy="418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0" tIns="46795" rIns="93590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9599"/>
            <a:ext cx="3041968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0" tIns="46795" rIns="93590" bIns="46795" numCol="1" anchor="b" anchorCtr="0" compatLnSpc="1">
            <a:prstTxWarp prst="textNoShape">
              <a:avLst/>
            </a:prstTxWarp>
          </a:bodyPr>
          <a:lstStyle>
            <a:lvl1pPr defTabSz="936151">
              <a:defRPr sz="1200"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333" y="8839599"/>
            <a:ext cx="3041968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0" tIns="46795" rIns="93590" bIns="46795" numCol="1" anchor="b" anchorCtr="0" compatLnSpc="1">
            <a:prstTxWarp prst="textNoShape">
              <a:avLst/>
            </a:prstTxWarp>
          </a:bodyPr>
          <a:lstStyle>
            <a:lvl1pPr algn="r" defTabSz="936151">
              <a:defRPr sz="1200"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1C43E41-0052-4A74-9AC5-C353E99EAF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32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ＭＳ Ｐゴシック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ＭＳ Ｐゴシック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ＭＳ Ｐゴシック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ＭＳ Ｐゴシック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5F500-8992-4E80-A8A8-B65F21296872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47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5F500-8992-4E80-A8A8-B65F2129687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28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4460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595" indent="-289460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7839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0976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111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246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0383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3518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6655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5DE621-6DA2-4C44-BAAE-7C4C37D7478E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10</a:t>
            </a:fld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272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43E41-0052-4A74-9AC5-C353E99EAFD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07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5F500-8992-4E80-A8A8-B65F21296872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28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272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43E41-0052-4A74-9AC5-C353E99EAFD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07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 smtClean="0">
              <a:latin typeface="Times New Roman" pitchFamily="18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595" indent="-289460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7839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0976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111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246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0383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3518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6655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2B33DC9-F797-4A82-BA34-546597EE1364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14</a:t>
            </a:fld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4460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595" indent="-289460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7839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0976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111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246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0383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3518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6655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5DE621-6DA2-4C44-BAAE-7C4C37D7478E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1</a:t>
            </a:fld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272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43E41-0052-4A74-9AC5-C353E99EAFD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07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4460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595" indent="-289460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7839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0976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111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246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0383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3518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6655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5DE621-6DA2-4C44-BAAE-7C4C37D7478E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4460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595" indent="-289460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7839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0976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111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246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0383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3518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6655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5DE621-6DA2-4C44-BAAE-7C4C37D7478E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4460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595" indent="-289460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7839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0976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111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246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0383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3518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6655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5DE621-6DA2-4C44-BAAE-7C4C37D7478E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4460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595" indent="-289460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7839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0976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111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246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0383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3518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6655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5DE621-6DA2-4C44-BAAE-7C4C37D7478E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6</a:t>
            </a:fld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4460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595" indent="-289460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7839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0976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111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246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0383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3518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6655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5DE621-6DA2-4C44-BAAE-7C4C37D7478E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7</a:t>
            </a:fld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4460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595" indent="-289460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7839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0976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111" indent="-231568" defTabSz="93592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246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0383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3518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6655" indent="-231568" defTabSz="935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5DE621-6DA2-4C44-BAAE-7C4C37D7478E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8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2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63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20757" r="3761" b="31350"/>
          <a:stretch/>
        </p:blipFill>
        <p:spPr>
          <a:xfrm>
            <a:off x="401196" y="6019800"/>
            <a:ext cx="1070353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2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16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7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2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6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1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5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5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0323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31EFCA9-2068-4317-8C42-C0F52A89B6E0}" type="datetimeFigureOut">
              <a:rPr lang="en-US" smtClean="0">
                <a:solidFill>
                  <a:srgbClr val="CCDDEA">
                    <a:shade val="50000"/>
                  </a:srgbClr>
                </a:solidFill>
                <a:latin typeface="Verdan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3/15/2017</a:t>
            </a:fld>
            <a:endParaRPr lang="en-US" dirty="0">
              <a:solidFill>
                <a:srgbClr val="CCDDEA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CDDEA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9ED59F6-8C44-4B01-B440-4A37431DF9EC}" type="slidenum">
              <a:rPr lang="en-US" smtClean="0">
                <a:solidFill>
                  <a:srgbClr val="CCDDEA">
                    <a:shade val="50000"/>
                  </a:srgbClr>
                </a:solidFill>
                <a:latin typeface="Verdan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CCDDEA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4575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3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sromero@ucdavis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7"/>
          <a:stretch/>
        </p:blipFill>
        <p:spPr>
          <a:xfrm>
            <a:off x="273316" y="268394"/>
            <a:ext cx="8626337" cy="629801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21110"/>
          </a:xfrm>
        </p:spPr>
        <p:txBody>
          <a:bodyPr>
            <a:noAutofit/>
          </a:bodyPr>
          <a:lstStyle/>
          <a:p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467139" y="2458091"/>
            <a:ext cx="800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algn="r" fontAlgn="auto">
              <a:spcBef>
                <a:spcPts val="0"/>
              </a:spcBef>
              <a:spcAft>
                <a:spcPts val="0"/>
              </a:spcAft>
              <a:buClr>
                <a:srgbClr val="F1B60F"/>
              </a:buClr>
              <a:buSzPct val="80000"/>
            </a:pPr>
            <a:endParaRPr lang="en-US" sz="3000" dirty="0">
              <a:solidFill>
                <a:srgbClr val="FFFFFF"/>
              </a:solidFill>
              <a:latin typeface="Verdana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1778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 descr="CRC_RGB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9" t="-10818" r="-2275" b="-16300"/>
          <a:stretch/>
        </p:blipFill>
        <p:spPr bwMode="auto">
          <a:xfrm>
            <a:off x="553720" y="5910901"/>
            <a:ext cx="2646680" cy="609801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</p:pic>
      <p:sp>
        <p:nvSpPr>
          <p:cNvPr id="6" name="TextBox 5"/>
          <p:cNvSpPr txBox="1"/>
          <p:nvPr/>
        </p:nvSpPr>
        <p:spPr>
          <a:xfrm>
            <a:off x="685800" y="3163431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cs typeface="+mj-cs"/>
            </a:endParaRPr>
          </a:p>
          <a:p>
            <a:pPr algn="ctr"/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cs typeface="+mj-cs"/>
              </a:rPr>
              <a:t>Youth Civic Engagement</a:t>
            </a:r>
          </a:p>
          <a:p>
            <a:pPr algn="ctr"/>
            <a:endParaRPr 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400" y="5812816"/>
            <a:ext cx="3095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Mindy Romero, Ph.D.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Director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65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Why Does Youth Voting Matter?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95400"/>
            <a:ext cx="8183880" cy="4648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Youth play important role in democratic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Strong youth vote has policy consequences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Increasing youth turnout is critical to a representative electorate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Look at the 2016 election!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977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23923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/>
              <a:t>How can we improve </a:t>
            </a:r>
            <a:r>
              <a:rPr lang="en-US" sz="3200" dirty="0"/>
              <a:t>youth voter </a:t>
            </a:r>
            <a:r>
              <a:rPr lang="en-US" sz="3200" dirty="0" smtClean="0"/>
              <a:t>turnout?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648200"/>
            <a:ext cx="8534400" cy="1295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600" dirty="0" smtClean="0"/>
              <a:t> 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7650" y="255111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How to increase youth engagement?</a:t>
            </a:r>
            <a:endParaRPr lang="en-US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Make it Easier for Youth to Vote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Make Them Want to Vote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56D97A2-9C70-4BE4-912C-9565CE5BE1C8}" type="slidenum">
              <a:rPr lang="en-US" sz="1600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Making it Easier to Vote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343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Electoral </a:t>
            </a:r>
            <a:r>
              <a:rPr lang="en-US" sz="2600" dirty="0"/>
              <a:t>s</a:t>
            </a:r>
            <a:r>
              <a:rPr lang="en-US" sz="2600" dirty="0" smtClean="0"/>
              <a:t>ystem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Outreach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Civics education – </a:t>
            </a:r>
            <a:r>
              <a:rPr lang="en-US" sz="2600" dirty="0"/>
              <a:t>h</a:t>
            </a:r>
            <a:r>
              <a:rPr lang="en-US" sz="2600" dirty="0" smtClean="0"/>
              <a:t>igh schools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Peer power!</a:t>
            </a: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= </a:t>
            </a:r>
            <a:r>
              <a:rPr lang="en-US" sz="2600" smtClean="0"/>
              <a:t>not apathy?</a:t>
            </a:r>
            <a:endParaRPr lang="en-US" sz="2600" dirty="0" smtClean="0"/>
          </a:p>
        </p:txBody>
      </p:sp>
      <p:pic>
        <p:nvPicPr>
          <p:cNvPr id="4098" name="Picture 2" descr="D:\Users\polysci1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00400"/>
            <a:ext cx="1933574" cy="128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Users\polysci1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29801"/>
            <a:ext cx="1487618" cy="111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Users\polysci1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1810871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0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endParaRPr lang="en-US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How Can We Make Youth Want to Vote?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56D97A2-9C70-4BE4-912C-9565CE5BE1C8}" type="slidenum">
              <a:rPr lang="en-US" sz="1600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6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1371600"/>
          </a:xfrm>
        </p:spPr>
        <p:txBody>
          <a:bodyPr wrap="square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dirty="0">
                <a:ea typeface="ＭＳ Ｐゴシック"/>
                <a:cs typeface="ＭＳ Ｐゴシック"/>
              </a:rPr>
              <a:t>Thank </a:t>
            </a:r>
            <a:r>
              <a:rPr lang="en-US" dirty="0" smtClean="0">
                <a:ea typeface="ＭＳ Ｐゴシック"/>
                <a:cs typeface="ＭＳ Ｐゴシック"/>
              </a:rPr>
              <a:t>you!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/>
          </a:bodyPr>
          <a:lstStyle/>
          <a:p>
            <a:pPr marL="119062" indent="0" algn="ctr">
              <a:buFont typeface="Wingdings 2" pitchFamily="18" charset="2"/>
              <a:buNone/>
              <a:defRPr/>
            </a:pPr>
            <a:r>
              <a:rPr lang="en-US" sz="2000" dirty="0"/>
              <a:t> </a:t>
            </a:r>
          </a:p>
          <a:p>
            <a:pPr marL="119062" indent="0" algn="ctr"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119062" indent="0" algn="ctr"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119062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Mindy Romero, Ph.D.</a:t>
            </a:r>
          </a:p>
          <a:p>
            <a:pPr marL="119062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Director, California Civic Engagement Project</a:t>
            </a:r>
          </a:p>
          <a:p>
            <a:pPr marL="119062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UC Davis</a:t>
            </a:r>
          </a:p>
          <a:p>
            <a:pPr marL="119062" indent="0" algn="ctr">
              <a:buFont typeface="Wingdings 2" pitchFamily="18" charset="2"/>
              <a:buNone/>
              <a:defRPr/>
            </a:pPr>
            <a:r>
              <a:rPr lang="en-US" sz="2000" dirty="0" smtClean="0">
                <a:hlinkClick r:id="rId3"/>
              </a:rPr>
              <a:t>msromero@ucdavis.edu</a:t>
            </a:r>
            <a:endParaRPr lang="en-US" sz="2000" dirty="0" smtClean="0"/>
          </a:p>
          <a:p>
            <a:pPr marL="119062" indent="0" algn="ctr">
              <a:buFont typeface="Wingdings 2" pitchFamily="18" charset="2"/>
              <a:buNone/>
              <a:defRPr/>
            </a:pPr>
            <a:r>
              <a:rPr lang="en-US" sz="2000" i="1" dirty="0" smtClean="0"/>
              <a:t>@</a:t>
            </a:r>
            <a:r>
              <a:rPr lang="en-US" sz="2000" i="1" dirty="0" err="1" smtClean="0"/>
              <a:t>mindysromero</a:t>
            </a:r>
            <a:endParaRPr lang="en-US" sz="2000" i="1" dirty="0" smtClean="0"/>
          </a:p>
          <a:p>
            <a:pPr marL="119062" indent="0" algn="ctr">
              <a:buFont typeface="Wingdings 2" pitchFamily="18" charset="2"/>
              <a:buNone/>
              <a:defRPr/>
            </a:pPr>
            <a:endParaRPr lang="en-US" sz="2000" i="1" dirty="0"/>
          </a:p>
          <a:p>
            <a:pPr marL="119062" indent="0" algn="ctr">
              <a:buFont typeface="Wingdings 2" pitchFamily="18" charset="2"/>
              <a:buNone/>
              <a:defRPr/>
            </a:pPr>
            <a:r>
              <a:rPr lang="en-US" sz="2000" i="1" dirty="0" smtClean="0"/>
              <a:t>View my </a:t>
            </a:r>
            <a:r>
              <a:rPr lang="en-US" sz="2000" i="1" dirty="0" err="1" smtClean="0"/>
              <a:t>Tedx</a:t>
            </a:r>
            <a:r>
              <a:rPr lang="en-US" sz="2000" i="1" dirty="0" smtClean="0"/>
              <a:t> Talk on the Power of the Youth Vote!</a:t>
            </a:r>
            <a:endParaRPr lang="en-US" sz="2000" i="1" dirty="0"/>
          </a:p>
          <a:p>
            <a:pPr algn="ctr">
              <a:buFont typeface="Wingdings 2" pitchFamily="18" charset="2"/>
              <a:buNone/>
              <a:defRPr/>
            </a:pPr>
            <a:endParaRPr lang="en-US" sz="4400" dirty="0" smtClean="0">
              <a:ea typeface="ＭＳ Ｐゴシック" pitchFamily="34" charset="-128"/>
            </a:endParaRPr>
          </a:p>
          <a:p>
            <a:pPr algn="ctr">
              <a:buFont typeface="Wingdings 2" pitchFamily="18" charset="2"/>
              <a:buNone/>
              <a:defRPr/>
            </a:pPr>
            <a:endParaRPr lang="en-US" sz="4400" dirty="0">
              <a:ea typeface="ＭＳ Ｐゴシック" pitchFamily="34" charset="-128"/>
            </a:endParaRPr>
          </a:p>
          <a:p>
            <a:pPr algn="ctr">
              <a:buFont typeface="Wingdings 2" pitchFamily="18" charset="2"/>
              <a:buNone/>
              <a:defRPr/>
            </a:pPr>
            <a:endParaRPr lang="en-US" sz="4400" dirty="0">
              <a:ea typeface="ＭＳ Ｐゴシック" pitchFamily="34" charset="-128"/>
            </a:endParaRPr>
          </a:p>
          <a:p>
            <a:pPr algn="ctr">
              <a:buFont typeface="Wingdings 2" pitchFamily="18" charset="2"/>
              <a:buNone/>
              <a:defRPr/>
            </a:pPr>
            <a:endParaRPr lang="en-US" sz="4400" dirty="0" smtClean="0">
              <a:ea typeface="ＭＳ Ｐゴシック" pitchFamily="34" charset="-128"/>
            </a:endParaRPr>
          </a:p>
          <a:p>
            <a:pPr algn="ctr">
              <a:buFont typeface="Wingdings 2" pitchFamily="18" charset="2"/>
              <a:buNone/>
              <a:defRPr/>
            </a:pPr>
            <a:endParaRPr lang="en-US" sz="44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6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12520"/>
            <a:ext cx="7924800" cy="4800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609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/>
              <a:t>Types of Civic Engagement</a:t>
            </a:r>
            <a:endParaRPr lang="en-US" sz="32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255111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143000"/>
            <a:ext cx="7993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  <a:latin typeface="Verdana"/>
              </a:rPr>
              <a:t>Definition: Any effort </a:t>
            </a:r>
            <a:r>
              <a:rPr lang="en-US" dirty="0">
                <a:solidFill>
                  <a:srgbClr val="FFFFFF"/>
                </a:solidFill>
                <a:latin typeface="Verdana"/>
              </a:rPr>
              <a:t>by </a:t>
            </a:r>
            <a:r>
              <a:rPr lang="en-US" dirty="0" smtClean="0">
                <a:solidFill>
                  <a:srgbClr val="FFFFFF"/>
                </a:solidFill>
                <a:latin typeface="Verdana"/>
              </a:rPr>
              <a:t>people </a:t>
            </a:r>
            <a:r>
              <a:rPr lang="en-US" dirty="0">
                <a:solidFill>
                  <a:srgbClr val="FFFFFF"/>
                </a:solidFill>
                <a:latin typeface="Verdana"/>
              </a:rPr>
              <a:t>to improve the quality of life in their </a:t>
            </a:r>
            <a:r>
              <a:rPr lang="en-US" dirty="0" smtClean="0">
                <a:solidFill>
                  <a:srgbClr val="FFFFFF"/>
                </a:solidFill>
                <a:latin typeface="Verdana"/>
              </a:rPr>
              <a:t>communities</a:t>
            </a:r>
          </a:p>
          <a:p>
            <a:endParaRPr lang="en-US" dirty="0">
              <a:solidFill>
                <a:srgbClr val="FFFFFF"/>
              </a:solidFill>
              <a:latin typeface="Verdana"/>
            </a:endParaRPr>
          </a:p>
          <a:p>
            <a:endParaRPr lang="en-US" dirty="0">
              <a:solidFill>
                <a:srgbClr val="FFFFFF"/>
              </a:solidFill>
              <a:latin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latin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latin typeface="Verdan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21380"/>
              </p:ext>
            </p:extLst>
          </p:nvPr>
        </p:nvGraphicFramePr>
        <p:xfrm>
          <a:off x="457200" y="2934266"/>
          <a:ext cx="8229600" cy="2794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97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</a:rPr>
                        <a:t>Typology: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97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</a:rPr>
                        <a:t>Formal political participation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02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</a:rPr>
                        <a:t>Participation in civic/community organizations, clubs, boards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97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latin typeface="+mn-lt"/>
                        </a:rPr>
                        <a:t>Everyday civic engagement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7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Non-Traditional Forms of C.E.</a:t>
            </a:r>
            <a:endParaRPr lang="en-US" sz="34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18388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Underrepresented communities often have few traditional pathways to engagement</a:t>
            </a:r>
          </a:p>
          <a:p>
            <a:endParaRPr lang="en-US" dirty="0"/>
          </a:p>
          <a:p>
            <a:r>
              <a:rPr lang="en-US" dirty="0" smtClean="0"/>
              <a:t>Or the culturally relevant expressions of C.E. </a:t>
            </a:r>
          </a:p>
          <a:p>
            <a:endParaRPr lang="en-US" dirty="0"/>
          </a:p>
          <a:p>
            <a:r>
              <a:rPr lang="en-US" dirty="0" smtClean="0"/>
              <a:t>We aren’t measuring the full level of C.E.</a:t>
            </a:r>
          </a:p>
          <a:p>
            <a:endParaRPr lang="en-US" dirty="0"/>
          </a:p>
          <a:p>
            <a:r>
              <a:rPr lang="en-US" dirty="0" smtClean="0"/>
              <a:t>Power pathways are less accessible</a:t>
            </a:r>
            <a:endParaRPr lang="en-US" dirty="0"/>
          </a:p>
          <a:p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56D97A2-9C70-4BE4-912C-9565CE5BE1C8}" type="slidenum">
              <a:rPr lang="en-US" sz="1600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182880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/>
              <a:t>The State of the Vote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648200"/>
            <a:ext cx="8534400" cy="1295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600" dirty="0" smtClean="0"/>
              <a:t> 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62890" y="338296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12520"/>
            <a:ext cx="8153400" cy="4800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2600" dirty="0" smtClean="0"/>
          </a:p>
          <a:p>
            <a:pPr marL="0" indent="0" algn="ctr">
              <a:buNone/>
              <a:defRPr/>
            </a:pPr>
            <a:endParaRPr lang="en-US" sz="2600" dirty="0" smtClean="0"/>
          </a:p>
          <a:p>
            <a:pPr marL="0" indent="0" algn="ctr">
              <a:buNone/>
              <a:defRPr/>
            </a:pPr>
            <a:endParaRPr lang="en-US" sz="2600" dirty="0" smtClean="0"/>
          </a:p>
          <a:p>
            <a:pPr marL="0" indent="0" algn="ctr">
              <a:buNone/>
              <a:defRPr/>
            </a:pPr>
            <a:r>
              <a:rPr lang="en-US" sz="2600" dirty="0" smtClean="0"/>
              <a:t>Youth Eligible Voter Turnout in 2016?</a:t>
            </a:r>
            <a:endParaRPr lang="en-US" sz="2600" dirty="0"/>
          </a:p>
          <a:p>
            <a:pPr marL="0" indent="0">
              <a:buNone/>
              <a:defRPr/>
            </a:pPr>
            <a:endParaRPr lang="en-US" sz="2600" dirty="0" smtClean="0"/>
          </a:p>
          <a:p>
            <a:pPr marL="0" indent="0">
              <a:buNone/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153400" cy="60960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32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255111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12520"/>
            <a:ext cx="7924800" cy="4800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2600" dirty="0" smtClean="0"/>
          </a:p>
          <a:p>
            <a:pPr marL="0" indent="0" algn="ctr">
              <a:buNone/>
              <a:defRPr/>
            </a:pPr>
            <a:endParaRPr lang="en-US" sz="2600" dirty="0" smtClean="0"/>
          </a:p>
          <a:p>
            <a:pPr marL="0" indent="0" algn="ctr">
              <a:buNone/>
              <a:defRPr/>
            </a:pPr>
            <a:endParaRPr lang="en-US" sz="2600" dirty="0" smtClean="0"/>
          </a:p>
          <a:p>
            <a:pPr marL="0" indent="0"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endParaRPr lang="en-US" sz="2600" dirty="0" smtClean="0"/>
          </a:p>
          <a:p>
            <a:pPr marL="0" indent="0">
              <a:buNone/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153400" cy="60960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32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255111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12520"/>
            <a:ext cx="7924800" cy="4800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2600" dirty="0" smtClean="0"/>
          </a:p>
          <a:p>
            <a:pPr marL="0" indent="0" algn="ctr">
              <a:buNone/>
              <a:defRPr/>
            </a:pPr>
            <a:endParaRPr lang="en-US" sz="2600" dirty="0" smtClean="0"/>
          </a:p>
          <a:p>
            <a:pPr marL="0" indent="0" algn="ctr">
              <a:buNone/>
              <a:defRPr/>
            </a:pPr>
            <a:endParaRPr lang="en-US" sz="2600" dirty="0" smtClean="0"/>
          </a:p>
          <a:p>
            <a:pPr marL="0" indent="0" algn="ctr">
              <a:buNone/>
              <a:defRPr/>
            </a:pPr>
            <a:r>
              <a:rPr lang="en-US" sz="3200" dirty="0" smtClean="0"/>
              <a:t>36.1%</a:t>
            </a:r>
          </a:p>
          <a:p>
            <a:pPr marL="0" indent="0"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endParaRPr lang="en-US" sz="2600" dirty="0" smtClean="0"/>
          </a:p>
          <a:p>
            <a:pPr marL="0" indent="0">
              <a:buNone/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153400" cy="609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/>
              <a:t>Eligible Youth Voter Turnout</a:t>
            </a:r>
            <a:endParaRPr lang="en-US" sz="32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255111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3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12520"/>
            <a:ext cx="7924800" cy="4800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153400" cy="609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/>
              <a:t>California’s Youth Turnout</a:t>
            </a:r>
            <a:endParaRPr lang="en-US" sz="32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255111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050" name="Picture 2" descr="D:\Users\polysci1\Downloads\California Eligible Voter Turnout by Age Cohort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304800"/>
            <a:ext cx="88392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2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112520"/>
            <a:ext cx="8077200" cy="4800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 smtClean="0"/>
          </a:p>
          <a:p>
            <a:pPr marL="0" indent="0">
              <a:buNone/>
              <a:defRPr/>
            </a:pPr>
            <a:endParaRPr lang="en-US" sz="2600" dirty="0" smtClean="0"/>
          </a:p>
          <a:p>
            <a:pPr marL="0" indent="0">
              <a:buNone/>
              <a:defRPr/>
            </a:pPr>
            <a:r>
              <a:rPr lang="en-US" sz="2600" dirty="0" smtClean="0"/>
              <a:t>Consequences </a:t>
            </a:r>
            <a:r>
              <a:rPr lang="en-US" sz="2600" dirty="0"/>
              <a:t>of Disparities in Voter Turnout </a:t>
            </a:r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153400" cy="60960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94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Aspect">
  <a:themeElements>
    <a:clrScheme name="Custom 71">
      <a:dk1>
        <a:srgbClr val="FFFFFF"/>
      </a:dk1>
      <a:lt1>
        <a:srgbClr val="002060"/>
      </a:lt1>
      <a:dk2>
        <a:srgbClr val="344674"/>
      </a:dk2>
      <a:lt2>
        <a:srgbClr val="CCDDEA"/>
      </a:lt2>
      <a:accent1>
        <a:srgbClr val="F1B60F"/>
      </a:accent1>
      <a:accent2>
        <a:srgbClr val="F1B60F"/>
      </a:accent2>
      <a:accent3>
        <a:srgbClr val="71685C"/>
      </a:accent3>
      <a:accent4>
        <a:srgbClr val="64A73B"/>
      </a:accent4>
      <a:accent5>
        <a:srgbClr val="FFC000"/>
      </a:accent5>
      <a:accent6>
        <a:srgbClr val="B9CA1A"/>
      </a:accent6>
      <a:hlink>
        <a:srgbClr val="F1B60F"/>
      </a:hlink>
      <a:folHlink>
        <a:srgbClr val="F1B60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53933</TotalTime>
  <Words>197</Words>
  <Application>Microsoft Office PowerPoint</Application>
  <PresentationFormat>On-screen Show (4:3)</PresentationFormat>
  <Paragraphs>126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2_Aspect</vt:lpstr>
      <vt:lpstr>PowerPoint Presentation</vt:lpstr>
      <vt:lpstr>Types of Civic Engagement</vt:lpstr>
      <vt:lpstr> Non-Traditional Forms of C.E.</vt:lpstr>
      <vt:lpstr>The State of the Vote</vt:lpstr>
      <vt:lpstr>PowerPoint Presentation</vt:lpstr>
      <vt:lpstr>PowerPoint Presentation</vt:lpstr>
      <vt:lpstr>Eligible Youth Voter Turnout</vt:lpstr>
      <vt:lpstr>California’s Youth Turnout</vt:lpstr>
      <vt:lpstr>PowerPoint Presentation</vt:lpstr>
      <vt:lpstr>   Why Does Youth Voting Matter?</vt:lpstr>
      <vt:lpstr>How can we improve youth voter turnout?</vt:lpstr>
      <vt:lpstr>  How to increase youth engagement?</vt:lpstr>
      <vt:lpstr>   Making it Easier to Vote </vt:lpstr>
      <vt:lpstr>  </vt:lpstr>
      <vt:lpstr>Thank you!</vt:lpstr>
    </vt:vector>
  </TitlesOfParts>
  <Company>Jonathan London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Mindy Romero</dc:creator>
  <cp:lastModifiedBy>Lerma, Maria</cp:lastModifiedBy>
  <cp:revision>1296</cp:revision>
  <cp:lastPrinted>2016-05-06T17:29:30Z</cp:lastPrinted>
  <dcterms:created xsi:type="dcterms:W3CDTF">2011-07-18T00:34:48Z</dcterms:created>
  <dcterms:modified xsi:type="dcterms:W3CDTF">2017-03-15T17:46:19Z</dcterms:modified>
</cp:coreProperties>
</file>