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840" r:id="rId1"/>
  </p:sldMasterIdLst>
  <p:notesMasterIdLst>
    <p:notesMasterId r:id="rId27"/>
  </p:notesMasterIdLst>
  <p:sldIdLst>
    <p:sldId id="256" r:id="rId2"/>
    <p:sldId id="295" r:id="rId3"/>
    <p:sldId id="291" r:id="rId4"/>
    <p:sldId id="293" r:id="rId5"/>
    <p:sldId id="271" r:id="rId6"/>
    <p:sldId id="308" r:id="rId7"/>
    <p:sldId id="354" r:id="rId8"/>
    <p:sldId id="329" r:id="rId9"/>
    <p:sldId id="328" r:id="rId10"/>
    <p:sldId id="345" r:id="rId11"/>
    <p:sldId id="355" r:id="rId12"/>
    <p:sldId id="334" r:id="rId13"/>
    <p:sldId id="344" r:id="rId14"/>
    <p:sldId id="330" r:id="rId15"/>
    <p:sldId id="327" r:id="rId16"/>
    <p:sldId id="357" r:id="rId17"/>
    <p:sldId id="358" r:id="rId18"/>
    <p:sldId id="326" r:id="rId19"/>
    <p:sldId id="347" r:id="rId20"/>
    <p:sldId id="359" r:id="rId21"/>
    <p:sldId id="360" r:id="rId22"/>
    <p:sldId id="338" r:id="rId23"/>
    <p:sldId id="349" r:id="rId24"/>
    <p:sldId id="362" r:id="rId25"/>
    <p:sldId id="31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0099"/>
    <a:srgbClr val="0090B4"/>
    <a:srgbClr val="8CC2B4"/>
    <a:srgbClr val="EBF2F0"/>
    <a:srgbClr val="40BAD2"/>
    <a:srgbClr val="757575"/>
    <a:srgbClr val="B0B0B0"/>
    <a:srgbClr val="70A8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805" autoAdjust="0"/>
  </p:normalViewPr>
  <p:slideViewPr>
    <p:cSldViewPr snapToGrid="0">
      <p:cViewPr varScale="1">
        <p:scale>
          <a:sx n="50" d="100"/>
          <a:sy n="50" d="100"/>
        </p:scale>
        <p:origin x="-96" y="-3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746"/>
    </p:cViewPr>
  </p:sorterViewPr>
  <p:notesViewPr>
    <p:cSldViewPr snapToGrid="0">
      <p:cViewPr varScale="1">
        <p:scale>
          <a:sx n="122" d="100"/>
          <a:sy n="122" d="100"/>
        </p:scale>
        <p:origin x="3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2.xml"/><Relationship Id="rId1" Type="http://schemas.openxmlformats.org/officeDocument/2006/relationships/package" Target="../embeddings/Microsoft_Excel_Worksheet2.xlsx"/><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3.xml"/><Relationship Id="rId1" Type="http://schemas.openxmlformats.org/officeDocument/2006/relationships/package" Target="../embeddings/Microsoft_Excel_Worksheet3.xlsx"/><Relationship Id="rId4"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2000" b="1" i="0" u="none" strike="noStrike" kern="1200" spc="0" baseline="0" dirty="0">
                <a:solidFill>
                  <a:schemeClr val="accent1">
                    <a:lumMod val="75000"/>
                  </a:schemeClr>
                </a:solidFill>
                <a:latin typeface="+mn-lt"/>
                <a:ea typeface="+mn-ea"/>
                <a:cs typeface="+mn-cs"/>
              </a:rPr>
              <a:t>Sources</a:t>
            </a:r>
            <a:r>
              <a:rPr lang="en-US" sz="2000" dirty="0">
                <a:solidFill>
                  <a:schemeClr val="tx1"/>
                </a:solidFill>
              </a:rPr>
              <a:t> </a:t>
            </a:r>
            <a:r>
              <a:rPr lang="en-US" sz="2000" b="1" i="0" u="none" strike="noStrike" kern="1200" spc="0" baseline="0" dirty="0">
                <a:solidFill>
                  <a:schemeClr val="accent1">
                    <a:lumMod val="75000"/>
                  </a:schemeClr>
                </a:solidFill>
                <a:latin typeface="+mn-lt"/>
                <a:ea typeface="+mn-ea"/>
                <a:cs typeface="+mn-cs"/>
              </a:rPr>
              <a:t>of Coverage,  Young Adults 19-25, 2016</a:t>
            </a:r>
          </a:p>
        </c:rich>
      </c:tx>
      <c:layout/>
      <c:overlay val="0"/>
      <c:spPr>
        <a:noFill/>
        <a:ln>
          <a:noFill/>
        </a:ln>
        <a:effectLst/>
      </c:spPr>
    </c:title>
    <c:autoTitleDeleted val="0"/>
    <c:plotArea>
      <c:layout/>
      <c:pieChart>
        <c:varyColors val="1"/>
        <c:ser>
          <c:idx val="0"/>
          <c:order val="0"/>
          <c:tx>
            <c:strRef>
              <c:f>Sheet1!$B$1</c:f>
              <c:strCache>
                <c:ptCount val="1"/>
                <c:pt idx="0">
                  <c:v>Coverage Adults Ages 19-25, 2016</c:v>
                </c:pt>
              </c:strCache>
            </c:strRef>
          </c:tx>
          <c:dPt>
            <c:idx val="0"/>
            <c:bubble3D val="0"/>
            <c:spPr>
              <a:solidFill>
                <a:schemeClr val="accent5">
                  <a:lumMod val="5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E274-4701-9F0B-E3AB2E061859}"/>
              </c:ext>
            </c:extLst>
          </c:dPt>
          <c:dPt>
            <c:idx val="1"/>
            <c:bubble3D val="0"/>
            <c:spPr>
              <a:solidFill>
                <a:schemeClr val="accent1">
                  <a:lumMod val="60000"/>
                  <a:lumOff val="4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E274-4701-9F0B-E3AB2E061859}"/>
              </c:ext>
            </c:extLst>
          </c:dPt>
          <c:dPt>
            <c:idx val="2"/>
            <c:bubble3D val="0"/>
            <c:spPr>
              <a:solidFill>
                <a:schemeClr val="bg2"/>
              </a:solidFill>
              <a:ln w="19050">
                <a:solidFill>
                  <a:schemeClr val="lt1"/>
                </a:solidFill>
              </a:ln>
              <a:effectLst/>
            </c:spPr>
            <c:extLst xmlns:c16r2="http://schemas.microsoft.com/office/drawing/2015/06/chart">
              <c:ext xmlns:c16="http://schemas.microsoft.com/office/drawing/2014/chart" uri="{C3380CC4-5D6E-409C-BE32-E72D297353CC}">
                <c16:uniqueId val="{00000005-E274-4701-9F0B-E3AB2E061859}"/>
              </c:ext>
            </c:extLst>
          </c:dPt>
          <c:dPt>
            <c:idx val="3"/>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E274-4701-9F0B-E3AB2E061859}"/>
              </c:ext>
            </c:extLst>
          </c:dPt>
          <c:dPt>
            <c:idx val="4"/>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E274-4701-9F0B-E3AB2E061859}"/>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Employer sponsored</c:v>
                </c:pt>
                <c:pt idx="1">
                  <c:v>Medi-Cal</c:v>
                </c:pt>
                <c:pt idx="2">
                  <c:v>Uninsured</c:v>
                </c:pt>
                <c:pt idx="3">
                  <c:v>Privately purchased</c:v>
                </c:pt>
                <c:pt idx="4">
                  <c:v>Other public </c:v>
                </c:pt>
              </c:strCache>
            </c:strRef>
          </c:cat>
          <c:val>
            <c:numRef>
              <c:f>Sheet1!$B$2:$B$6</c:f>
              <c:numCache>
                <c:formatCode>0%</c:formatCode>
                <c:ptCount val="5"/>
                <c:pt idx="0">
                  <c:v>0.45</c:v>
                </c:pt>
                <c:pt idx="1">
                  <c:v>0.31</c:v>
                </c:pt>
                <c:pt idx="2">
                  <c:v>0.13</c:v>
                </c:pt>
                <c:pt idx="3">
                  <c:v>0.08</c:v>
                </c:pt>
                <c:pt idx="4">
                  <c:v>0.03</c:v>
                </c:pt>
              </c:numCache>
            </c:numRef>
          </c:val>
          <c:extLst xmlns:c16r2="http://schemas.microsoft.com/office/drawing/2015/06/chart">
            <c:ext xmlns:c16="http://schemas.microsoft.com/office/drawing/2014/chart" uri="{C3380CC4-5D6E-409C-BE32-E72D297353CC}">
              <c16:uniqueId val="{0000000A-E274-4701-9F0B-E3AB2E06185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72163536198600198"/>
          <c:y val="0.29446221888104002"/>
          <c:w val="0.26447574912510902"/>
          <c:h val="0.3701207218905450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dirty="0">
                <a:solidFill>
                  <a:schemeClr val="accent1">
                    <a:lumMod val="75000"/>
                  </a:schemeClr>
                </a:solidFill>
              </a:rPr>
              <a:t>Sources of Coverage in California</a:t>
            </a:r>
          </a:p>
          <a:p>
            <a:pPr>
              <a:defRPr sz="1862" b="0" i="0" u="none" strike="noStrike" kern="1200" spc="0" baseline="0">
                <a:solidFill>
                  <a:schemeClr val="tx1">
                    <a:lumMod val="65000"/>
                    <a:lumOff val="35000"/>
                  </a:schemeClr>
                </a:solidFill>
                <a:latin typeface="+mn-lt"/>
                <a:ea typeface="+mn-ea"/>
                <a:cs typeface="+mn-cs"/>
              </a:defRPr>
            </a:pPr>
            <a:r>
              <a:rPr lang="en-US" sz="1600" dirty="0"/>
              <a:t>Young Adults Ages</a:t>
            </a:r>
            <a:r>
              <a:rPr lang="en-US" sz="1600" baseline="0" dirty="0"/>
              <a:t> 19-25, 2009 and 2016</a:t>
            </a:r>
            <a:endParaRPr lang="en-US" sz="1600" dirty="0"/>
          </a:p>
        </c:rich>
      </c:tx>
      <c:overlay val="0"/>
      <c:spPr>
        <a:noFill/>
        <a:ln>
          <a:noFill/>
        </a:ln>
        <a:effectLst/>
      </c:spPr>
    </c:title>
    <c:autoTitleDeleted val="0"/>
    <c:plotArea>
      <c:layout>
        <c:manualLayout>
          <c:layoutTarget val="inner"/>
          <c:xMode val="edge"/>
          <c:yMode val="edge"/>
          <c:x val="0.17149183478991001"/>
          <c:y val="0.147259067441215"/>
          <c:w val="0.77693595053684705"/>
          <c:h val="0.66163031314155596"/>
        </c:manualLayout>
      </c:layout>
      <c:barChart>
        <c:barDir val="bar"/>
        <c:grouping val="clustered"/>
        <c:varyColors val="0"/>
        <c:ser>
          <c:idx val="0"/>
          <c:order val="0"/>
          <c:tx>
            <c:strRef>
              <c:f>Sheet1!$B$1</c:f>
              <c:strCache>
                <c:ptCount val="1"/>
                <c:pt idx="0">
                  <c:v>2016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Other private</c:v>
                </c:pt>
                <c:pt idx="1">
                  <c:v>Privately purchased</c:v>
                </c:pt>
                <c:pt idx="2">
                  <c:v>Uninsured</c:v>
                </c:pt>
                <c:pt idx="3">
                  <c:v>Medi-Cal</c:v>
                </c:pt>
                <c:pt idx="4">
                  <c:v>Employer sponsored</c:v>
                </c:pt>
              </c:strCache>
            </c:strRef>
          </c:cat>
          <c:val>
            <c:numRef>
              <c:f>Sheet1!$B$2:$B$6</c:f>
              <c:numCache>
                <c:formatCode>#,##0</c:formatCode>
                <c:ptCount val="5"/>
                <c:pt idx="0">
                  <c:v>110000</c:v>
                </c:pt>
                <c:pt idx="1">
                  <c:v>299000</c:v>
                </c:pt>
                <c:pt idx="2">
                  <c:v>483000</c:v>
                </c:pt>
                <c:pt idx="3">
                  <c:v>1111000</c:v>
                </c:pt>
                <c:pt idx="4">
                  <c:v>1646000</c:v>
                </c:pt>
              </c:numCache>
            </c:numRef>
          </c:val>
          <c:extLst xmlns:c16r2="http://schemas.microsoft.com/office/drawing/2015/06/chart">
            <c:ext xmlns:c16="http://schemas.microsoft.com/office/drawing/2014/chart" uri="{C3380CC4-5D6E-409C-BE32-E72D297353CC}">
              <c16:uniqueId val="{00000000-30E8-4C68-BD9E-F51857973C54}"/>
            </c:ext>
          </c:extLst>
        </c:ser>
        <c:ser>
          <c:idx val="1"/>
          <c:order val="1"/>
          <c:tx>
            <c:strRef>
              <c:f>Sheet1!$C$1</c:f>
              <c:strCache>
                <c:ptCount val="1"/>
                <c:pt idx="0">
                  <c:v>2009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Other private</c:v>
                </c:pt>
                <c:pt idx="1">
                  <c:v>Privately purchased</c:v>
                </c:pt>
                <c:pt idx="2">
                  <c:v>Uninsured</c:v>
                </c:pt>
                <c:pt idx="3">
                  <c:v>Medi-Cal</c:v>
                </c:pt>
                <c:pt idx="4">
                  <c:v>Employer sponsored</c:v>
                </c:pt>
              </c:strCache>
            </c:strRef>
          </c:cat>
          <c:val>
            <c:numRef>
              <c:f>Sheet1!$C$2:$C$6</c:f>
              <c:numCache>
                <c:formatCode>#,##0</c:formatCode>
                <c:ptCount val="5"/>
                <c:pt idx="0">
                  <c:v>191000</c:v>
                </c:pt>
                <c:pt idx="1">
                  <c:v>439000</c:v>
                </c:pt>
                <c:pt idx="2">
                  <c:v>1063000</c:v>
                </c:pt>
                <c:pt idx="3">
                  <c:v>508000</c:v>
                </c:pt>
                <c:pt idx="4">
                  <c:v>1411000</c:v>
                </c:pt>
              </c:numCache>
            </c:numRef>
          </c:val>
          <c:extLst xmlns:c16r2="http://schemas.microsoft.com/office/drawing/2015/06/chart">
            <c:ext xmlns:c16="http://schemas.microsoft.com/office/drawing/2014/chart" uri="{C3380CC4-5D6E-409C-BE32-E72D297353CC}">
              <c16:uniqueId val="{00000001-30E8-4C68-BD9E-F51857973C54}"/>
            </c:ext>
          </c:extLst>
        </c:ser>
        <c:dLbls>
          <c:showLegendKey val="0"/>
          <c:showVal val="1"/>
          <c:showCatName val="0"/>
          <c:showSerName val="0"/>
          <c:showPercent val="0"/>
          <c:showBubbleSize val="0"/>
        </c:dLbls>
        <c:gapWidth val="182"/>
        <c:axId val="36316672"/>
        <c:axId val="36318208"/>
      </c:barChart>
      <c:catAx>
        <c:axId val="36316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36318208"/>
        <c:crosses val="autoZero"/>
        <c:auto val="1"/>
        <c:lblAlgn val="ctr"/>
        <c:lblOffset val="100"/>
        <c:noMultiLvlLbl val="0"/>
      </c:catAx>
      <c:valAx>
        <c:axId val="363182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31667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37901448876778798"/>
          <c:y val="0.834042798685528"/>
          <c:w val="0.23894958009683101"/>
          <c:h val="8.421425921219019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090B4"/>
                </a:solidFill>
                <a:latin typeface="+mn-lt"/>
                <a:ea typeface="+mn-ea"/>
                <a:cs typeface="+mn-cs"/>
              </a:defRPr>
            </a:pPr>
            <a:r>
              <a:rPr lang="en-US" b="1" dirty="0">
                <a:solidFill>
                  <a:schemeClr val="tx2">
                    <a:lumMod val="75000"/>
                  </a:schemeClr>
                </a:solidFill>
              </a:rPr>
              <a:t>Uninsured Rate</a:t>
            </a:r>
          </a:p>
          <a:p>
            <a:pPr>
              <a:defRPr sz="1862" b="0" i="0" u="none" strike="noStrike" kern="1200" spc="0" baseline="0">
                <a:solidFill>
                  <a:srgbClr val="0090B4"/>
                </a:solidFill>
                <a:latin typeface="+mn-lt"/>
                <a:ea typeface="+mn-ea"/>
                <a:cs typeface="+mn-cs"/>
              </a:defRPr>
            </a:pPr>
            <a:r>
              <a:rPr lang="en-US" b="1" dirty="0">
                <a:solidFill>
                  <a:schemeClr val="tx2">
                    <a:lumMod val="75000"/>
                  </a:schemeClr>
                </a:solidFill>
              </a:rPr>
              <a:t>California Graduate</a:t>
            </a:r>
            <a:r>
              <a:rPr lang="en-US" b="1" baseline="0" dirty="0">
                <a:solidFill>
                  <a:schemeClr val="tx2">
                    <a:lumMod val="75000"/>
                  </a:schemeClr>
                </a:solidFill>
              </a:rPr>
              <a:t> and Undergraduate Students</a:t>
            </a:r>
            <a:endParaRPr lang="en-US" b="1" dirty="0">
              <a:solidFill>
                <a:schemeClr val="tx2">
                  <a:lumMod val="75000"/>
                </a:schemeClr>
              </a:solidFill>
            </a:endParaRPr>
          </a:p>
        </c:rich>
      </c:tx>
      <c:overlay val="0"/>
      <c:spPr>
        <a:noFill/>
        <a:ln>
          <a:noFill/>
        </a:ln>
        <a:effectLst/>
      </c:spPr>
    </c:title>
    <c:autoTitleDeleted val="0"/>
    <c:plotArea>
      <c:layout>
        <c:manualLayout>
          <c:layoutTarget val="inner"/>
          <c:xMode val="edge"/>
          <c:yMode val="edge"/>
          <c:x val="1.9097222222222199E-2"/>
          <c:y val="0.126336642650801"/>
          <c:w val="0.95486111111111105"/>
          <c:h val="0.552440785626932"/>
        </c:manualLayout>
      </c:layout>
      <c:lineChart>
        <c:grouping val="standard"/>
        <c:varyColors val="0"/>
        <c:ser>
          <c:idx val="0"/>
          <c:order val="0"/>
          <c:tx>
            <c:strRef>
              <c:f>Sheet1!$B$1</c:f>
              <c:strCache>
                <c:ptCount val="1"/>
                <c:pt idx="0">
                  <c:v>Percent Uninsured</c:v>
                </c:pt>
              </c:strCache>
            </c:strRef>
          </c:tx>
          <c:spPr>
            <a:ln w="28575" cap="rnd">
              <a:solidFill>
                <a:schemeClr val="accent3">
                  <a:lumMod val="75000"/>
                </a:schemeClr>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Pre ACA: 2010</c:v>
                </c:pt>
                <c:pt idx="1">
                  <c:v>2016</c:v>
                </c:pt>
              </c:strCache>
            </c:strRef>
          </c:cat>
          <c:val>
            <c:numRef>
              <c:f>Sheet1!$B$2:$B$3</c:f>
              <c:numCache>
                <c:formatCode>0.0%</c:formatCode>
                <c:ptCount val="2"/>
                <c:pt idx="0">
                  <c:v>0.246</c:v>
                </c:pt>
                <c:pt idx="1">
                  <c:v>7.6999999999999999E-2</c:v>
                </c:pt>
              </c:numCache>
            </c:numRef>
          </c:val>
          <c:smooth val="0"/>
          <c:extLst xmlns:c16r2="http://schemas.microsoft.com/office/drawing/2015/06/chart">
            <c:ext xmlns:c16="http://schemas.microsoft.com/office/drawing/2014/chart" uri="{C3380CC4-5D6E-409C-BE32-E72D297353CC}">
              <c16:uniqueId val="{00000000-B94B-4A79-A23F-1F949F919B04}"/>
            </c:ext>
          </c:extLst>
        </c:ser>
        <c:dLbls>
          <c:dLblPos val="l"/>
          <c:showLegendKey val="0"/>
          <c:showVal val="1"/>
          <c:showCatName val="0"/>
          <c:showSerName val="0"/>
          <c:showPercent val="0"/>
          <c:showBubbleSize val="0"/>
        </c:dLbls>
        <c:marker val="1"/>
        <c:smooth val="0"/>
        <c:axId val="36766848"/>
        <c:axId val="36806656"/>
      </c:lineChart>
      <c:catAx>
        <c:axId val="36766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6806656"/>
        <c:crosses val="autoZero"/>
        <c:auto val="1"/>
        <c:lblAlgn val="ctr"/>
        <c:lblOffset val="100"/>
        <c:noMultiLvlLbl val="0"/>
      </c:catAx>
      <c:valAx>
        <c:axId val="36806656"/>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36766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706488-3E20-4A90-AF26-3D4354344827}"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9886FFFC-E408-4295-A687-9544EAAFB289}">
      <dgm:prSet custT="1"/>
      <dgm:spPr/>
      <dgm:t>
        <a:bodyPr/>
        <a:lstStyle/>
        <a:p>
          <a:pPr algn="ctr">
            <a:spcAft>
              <a:spcPts val="0"/>
            </a:spcAft>
          </a:pPr>
          <a:r>
            <a:rPr lang="en-US" sz="2400" b="1" dirty="0">
              <a:solidFill>
                <a:schemeClr val="accent5">
                  <a:lumMod val="50000"/>
                </a:schemeClr>
              </a:solidFill>
            </a:rPr>
            <a:t>ITUP Vision – All Californians have the resources </a:t>
          </a:r>
        </a:p>
        <a:p>
          <a:pPr algn="ctr">
            <a:spcAft>
              <a:spcPts val="0"/>
            </a:spcAft>
          </a:pPr>
          <a:r>
            <a:rPr lang="en-US" sz="2400" b="1" dirty="0">
              <a:solidFill>
                <a:schemeClr val="accent5">
                  <a:lumMod val="50000"/>
                </a:schemeClr>
              </a:solidFill>
            </a:rPr>
            <a:t>they need to preserve and improve health</a:t>
          </a:r>
          <a:r>
            <a:rPr lang="en-US" sz="2400" b="1" dirty="0">
              <a:solidFill>
                <a:srgbClr val="7030A0"/>
              </a:solidFill>
            </a:rPr>
            <a:t/>
          </a:r>
          <a:br>
            <a:rPr lang="en-US" sz="2400" b="1" dirty="0">
              <a:solidFill>
                <a:srgbClr val="7030A0"/>
              </a:solidFill>
            </a:rPr>
          </a:br>
          <a:endParaRPr lang="en-US" sz="2400" b="1" dirty="0">
            <a:solidFill>
              <a:srgbClr val="7030A0"/>
            </a:solidFill>
          </a:endParaRPr>
        </a:p>
      </dgm:t>
    </dgm:pt>
    <dgm:pt modelId="{9CE941DF-9252-42B9-9884-E58F156926DC}" type="parTrans" cxnId="{FA972DD8-176C-401E-BE2F-EE9462957568}">
      <dgm:prSet/>
      <dgm:spPr/>
      <dgm:t>
        <a:bodyPr/>
        <a:lstStyle/>
        <a:p>
          <a:endParaRPr lang="en-US"/>
        </a:p>
      </dgm:t>
    </dgm:pt>
    <dgm:pt modelId="{EDF08E6E-E93E-4017-98DA-028F0789479E}" type="sibTrans" cxnId="{FA972DD8-176C-401E-BE2F-EE9462957568}">
      <dgm:prSet/>
      <dgm:spPr/>
      <dgm:t>
        <a:bodyPr/>
        <a:lstStyle/>
        <a:p>
          <a:endParaRPr lang="en-US"/>
        </a:p>
      </dgm:t>
    </dgm:pt>
    <dgm:pt modelId="{49CE1C42-B387-4ED5-AF82-17EBC319CF10}">
      <dgm:prSet custT="1"/>
      <dgm:spPr/>
      <dgm:t>
        <a:bodyPr anchor="ct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gm:t>
    </dgm:pt>
    <dgm:pt modelId="{7AAED074-D43C-4A49-B79B-B1D1939DEB2A}" type="parTrans" cxnId="{366AD1B9-91B9-460D-9909-A9D34AEC3B18}">
      <dgm:prSet/>
      <dgm:spPr/>
      <dgm:t>
        <a:bodyPr/>
        <a:lstStyle/>
        <a:p>
          <a:endParaRPr lang="en-US"/>
        </a:p>
      </dgm:t>
    </dgm:pt>
    <dgm:pt modelId="{BE046625-0388-4A97-BAD8-5EF1E48927C1}" type="sibTrans" cxnId="{366AD1B9-91B9-460D-9909-A9D34AEC3B18}">
      <dgm:prSet/>
      <dgm:spPr/>
      <dgm:t>
        <a:bodyPr/>
        <a:lstStyle/>
        <a:p>
          <a:endParaRPr lang="en-US"/>
        </a:p>
      </dgm:t>
    </dgm:pt>
    <dgm:pt modelId="{1EC779C1-9D89-44B5-BA2E-892C81F85FA5}">
      <dgm:prSet custT="1"/>
      <dgm:spPr/>
      <dgm:t>
        <a:bodyPr anchor="ct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gm:t>
    </dgm:pt>
    <dgm:pt modelId="{709009C1-E5F6-415A-9A1F-5CBBE585116F}" type="parTrans" cxnId="{D3DA1878-D79D-4D89-9804-ABDA41F47751}">
      <dgm:prSet/>
      <dgm:spPr/>
      <dgm:t>
        <a:bodyPr/>
        <a:lstStyle/>
        <a:p>
          <a:endParaRPr lang="en-US"/>
        </a:p>
      </dgm:t>
    </dgm:pt>
    <dgm:pt modelId="{D114C69E-6203-4A56-9C35-1F1EDA634133}" type="sibTrans" cxnId="{D3DA1878-D79D-4D89-9804-ABDA41F47751}">
      <dgm:prSet/>
      <dgm:spPr/>
      <dgm:t>
        <a:bodyPr/>
        <a:lstStyle/>
        <a:p>
          <a:endParaRPr lang="en-US"/>
        </a:p>
      </dgm:t>
    </dgm:pt>
    <dgm:pt modelId="{86495F63-BD28-48C7-A250-47C229A6D2FF}">
      <dgm:prSet custT="1"/>
      <dgm:spPr/>
      <dgm:t>
        <a:bodyPr/>
        <a:lstStyle/>
        <a:p>
          <a:pPr marL="0" lvl="0" indent="0" algn="l" defTabSz="1422400">
            <a:lnSpc>
              <a:spcPct val="90000"/>
            </a:lnSpc>
            <a:spcBef>
              <a:spcPct val="0"/>
            </a:spcBef>
            <a:spcAft>
              <a:spcPct val="35000"/>
            </a:spcAft>
            <a:buNone/>
          </a:pPr>
          <a:endParaRPr lang="en-US" sz="2100" b="1" i="1" kern="1200" dirty="0">
            <a:solidFill>
              <a:schemeClr val="accent5">
                <a:lumMod val="50000"/>
              </a:schemeClr>
            </a:solidFill>
          </a:endParaRPr>
        </a:p>
        <a:p>
          <a:pPr marL="0" lvl="0" indent="0" algn="l" defTabSz="1422400">
            <a:lnSpc>
              <a:spcPct val="90000"/>
            </a:lnSpc>
            <a:spcBef>
              <a:spcPct val="0"/>
            </a:spcBef>
            <a:spcAft>
              <a:spcPct val="35000"/>
            </a:spcAft>
            <a:buNone/>
          </a:pPr>
          <a:r>
            <a:rPr lang="en-US" sz="2100" b="1" i="1" kern="1200" dirty="0">
              <a:solidFill>
                <a:schemeClr val="accent5">
                  <a:lumMod val="50000"/>
                </a:schemeClr>
              </a:solidFill>
            </a:rPr>
            <a:t>ITUP seeks a health care system that is:</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Universal</a:t>
          </a:r>
          <a:r>
            <a:rPr lang="en-US" sz="2100" kern="1200" dirty="0"/>
            <a:t> – All Californians are eligible for comprehensive health coverage and services, including primary and preventive health care services</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Accessible</a:t>
          </a:r>
          <a:r>
            <a:rPr lang="en-US" sz="2100" kern="1200" dirty="0"/>
            <a:t> – Californians have access to coverage choices and services that are available, timely and appropriate </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Affordable</a:t>
          </a:r>
          <a:r>
            <a:rPr lang="en-US" sz="2100" b="1" kern="1200" dirty="0"/>
            <a:t> </a:t>
          </a:r>
          <a:r>
            <a:rPr lang="en-US" sz="2100" kern="1200" dirty="0"/>
            <a:t>– Coverage and care are affordable for public and private purchasers and for consumers at the point of care</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Effective</a:t>
          </a:r>
          <a:r>
            <a:rPr lang="en-US" sz="2100" kern="1200" dirty="0"/>
            <a:t> – Health care and related support services are cost-effective, coordinated, and high-quality </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Equitable</a:t>
          </a:r>
          <a:r>
            <a:rPr lang="en-US" sz="2100" kern="1200" dirty="0"/>
            <a:t> – Californians can expect fair access and treatment regardless of health status, age, income, language, race or ethnicity, gender, immigration status, geographic region, and public or private coverage</a:t>
          </a:r>
          <a:endParaRPr lang="en-US" sz="2100" kern="1200" dirty="0">
            <a:solidFill>
              <a:srgbClr val="000000">
                <a:hueOff val="0"/>
                <a:satOff val="0"/>
                <a:lumOff val="0"/>
                <a:alphaOff val="0"/>
              </a:srgbClr>
            </a:solidFill>
            <a:latin typeface="Corbel" panose="020B0503020204020204"/>
            <a:ea typeface="+mn-ea"/>
            <a:cs typeface="+mn-cs"/>
          </a:endParaRPr>
        </a:p>
      </dgm:t>
    </dgm:pt>
    <dgm:pt modelId="{B7C1E64B-A5F9-47E1-8511-C5EEEE546B9E}" type="sibTrans" cxnId="{41F1E3B3-E674-4161-AAF9-2C9B55FBFDCE}">
      <dgm:prSet/>
      <dgm:spPr/>
      <dgm:t>
        <a:bodyPr/>
        <a:lstStyle/>
        <a:p>
          <a:endParaRPr lang="en-US"/>
        </a:p>
      </dgm:t>
    </dgm:pt>
    <dgm:pt modelId="{3C900ED2-8A59-4624-8881-481CC39A2EC7}" type="parTrans" cxnId="{41F1E3B3-E674-4161-AAF9-2C9B55FBFDCE}">
      <dgm:prSet/>
      <dgm:spPr/>
      <dgm:t>
        <a:bodyPr/>
        <a:lstStyle/>
        <a:p>
          <a:endParaRPr lang="en-US"/>
        </a:p>
      </dgm:t>
    </dgm:pt>
    <dgm:pt modelId="{60830B64-843D-4047-A369-B9A577CE4647}" type="pres">
      <dgm:prSet presAssocID="{A0706488-3E20-4A90-AF26-3D4354344827}" presName="vert0" presStyleCnt="0">
        <dgm:presLayoutVars>
          <dgm:dir/>
          <dgm:animOne val="branch"/>
          <dgm:animLvl val="lvl"/>
        </dgm:presLayoutVars>
      </dgm:prSet>
      <dgm:spPr/>
      <dgm:t>
        <a:bodyPr/>
        <a:lstStyle/>
        <a:p>
          <a:endParaRPr lang="en-US"/>
        </a:p>
      </dgm:t>
    </dgm:pt>
    <dgm:pt modelId="{12212726-DAEF-4C03-BECD-573F5A60BB74}" type="pres">
      <dgm:prSet presAssocID="{9886FFFC-E408-4295-A687-9544EAAFB289}" presName="thickLine" presStyleLbl="alignNode1" presStyleIdx="0" presStyleCnt="4" custLinFactNeighborY="-1737"/>
      <dgm:spPr/>
    </dgm:pt>
    <dgm:pt modelId="{2476F73B-16AA-461E-A56D-9650ED4E5574}" type="pres">
      <dgm:prSet presAssocID="{9886FFFC-E408-4295-A687-9544EAAFB289}" presName="horz1" presStyleCnt="0"/>
      <dgm:spPr/>
    </dgm:pt>
    <dgm:pt modelId="{5FE2D8D9-9507-45EB-A087-629FB7156777}" type="pres">
      <dgm:prSet presAssocID="{9886FFFC-E408-4295-A687-9544EAAFB289}" presName="tx1" presStyleLbl="revTx" presStyleIdx="0" presStyleCnt="4" custScaleY="51668"/>
      <dgm:spPr/>
      <dgm:t>
        <a:bodyPr/>
        <a:lstStyle/>
        <a:p>
          <a:endParaRPr lang="en-US"/>
        </a:p>
      </dgm:t>
    </dgm:pt>
    <dgm:pt modelId="{F136F2C0-920F-4F1D-9C1F-89DF5F90442F}" type="pres">
      <dgm:prSet presAssocID="{9886FFFC-E408-4295-A687-9544EAAFB289}" presName="vert1" presStyleCnt="0"/>
      <dgm:spPr/>
    </dgm:pt>
    <dgm:pt modelId="{65AD2B79-117F-4464-922D-0F2A3C05446D}" type="pres">
      <dgm:prSet presAssocID="{86495F63-BD28-48C7-A250-47C229A6D2FF}" presName="thickLine" presStyleLbl="alignNode1" presStyleIdx="1" presStyleCnt="4" custLinFactNeighborX="62" custLinFactNeighborY="10061"/>
      <dgm:spPr/>
    </dgm:pt>
    <dgm:pt modelId="{52B4D8C6-D59D-4E38-9174-A60F02D63763}" type="pres">
      <dgm:prSet presAssocID="{86495F63-BD28-48C7-A250-47C229A6D2FF}" presName="horz1" presStyleCnt="0"/>
      <dgm:spPr/>
    </dgm:pt>
    <dgm:pt modelId="{6E48ECE6-65DE-4F8E-91E9-EF3E7DCA682F}" type="pres">
      <dgm:prSet presAssocID="{86495F63-BD28-48C7-A250-47C229A6D2FF}" presName="tx1" presStyleLbl="revTx" presStyleIdx="1" presStyleCnt="4" custLinFactNeighborX="-688" custLinFactNeighborY="-11101"/>
      <dgm:spPr/>
      <dgm:t>
        <a:bodyPr/>
        <a:lstStyle/>
        <a:p>
          <a:endParaRPr lang="en-US"/>
        </a:p>
      </dgm:t>
    </dgm:pt>
    <dgm:pt modelId="{5B692D31-FAEC-4264-BED2-84F6F6A8E9F5}" type="pres">
      <dgm:prSet presAssocID="{86495F63-BD28-48C7-A250-47C229A6D2FF}" presName="vert1" presStyleCnt="0"/>
      <dgm:spPr/>
    </dgm:pt>
    <dgm:pt modelId="{71B5B9B9-952F-4B62-9115-913ED13EA9C7}" type="pres">
      <dgm:prSet presAssocID="{49CE1C42-B387-4ED5-AF82-17EBC319CF10}" presName="thickLine" presStyleLbl="alignNode1" presStyleIdx="2" presStyleCnt="4" custFlipHor="1" custSzY="434172" custScaleX="41110" custLinFactY="200000" custLinFactNeighborX="-546" custLinFactNeighborY="228360"/>
      <dgm:spPr>
        <a:prstGeom prst="rect">
          <a:avLst/>
        </a:prstGeom>
        <a:noFill/>
        <a:ln>
          <a:noFill/>
        </a:ln>
      </dgm:spPr>
    </dgm:pt>
    <dgm:pt modelId="{C4645E08-6DE8-434E-95DE-F6EF64BFCBC0}" type="pres">
      <dgm:prSet presAssocID="{49CE1C42-B387-4ED5-AF82-17EBC319CF10}" presName="horz1" presStyleCnt="0"/>
      <dgm:spPr/>
    </dgm:pt>
    <dgm:pt modelId="{579ABC5A-6500-4CCD-B238-EB558D8FCCA5}" type="pres">
      <dgm:prSet presAssocID="{49CE1C42-B387-4ED5-AF82-17EBC319CF10}" presName="tx1" presStyleLbl="revTx" presStyleIdx="2" presStyleCnt="4"/>
      <dgm:spPr/>
      <dgm:t>
        <a:bodyPr/>
        <a:lstStyle/>
        <a:p>
          <a:endParaRPr lang="en-US"/>
        </a:p>
      </dgm:t>
    </dgm:pt>
    <dgm:pt modelId="{D43900BB-98FD-4DDD-BEAF-31BF8828139A}" type="pres">
      <dgm:prSet presAssocID="{49CE1C42-B387-4ED5-AF82-17EBC319CF10}" presName="vert1" presStyleCnt="0"/>
      <dgm:spPr/>
    </dgm:pt>
    <dgm:pt modelId="{C479704C-5A0D-46CE-B246-6DB52735B46C}" type="pres">
      <dgm:prSet presAssocID="{1EC779C1-9D89-44B5-BA2E-892C81F85FA5}" presName="thickLine" presStyleLbl="alignNode1" presStyleIdx="3" presStyleCnt="4" custLinFactNeighborX="-688" custLinFactNeighborY="52034"/>
      <dgm:spPr>
        <a:ln>
          <a:noFill/>
        </a:ln>
      </dgm:spPr>
    </dgm:pt>
    <dgm:pt modelId="{6B6B4C6C-ED31-4AEA-B2A6-BB70195D9FA4}" type="pres">
      <dgm:prSet presAssocID="{1EC779C1-9D89-44B5-BA2E-892C81F85FA5}" presName="horz1" presStyleCnt="0"/>
      <dgm:spPr/>
    </dgm:pt>
    <dgm:pt modelId="{8F1C7819-183D-48D2-9B14-35A4E8713002}" type="pres">
      <dgm:prSet presAssocID="{1EC779C1-9D89-44B5-BA2E-892C81F85FA5}" presName="tx1" presStyleLbl="revTx" presStyleIdx="3" presStyleCnt="4"/>
      <dgm:spPr/>
      <dgm:t>
        <a:bodyPr/>
        <a:lstStyle/>
        <a:p>
          <a:endParaRPr lang="en-US"/>
        </a:p>
      </dgm:t>
    </dgm:pt>
    <dgm:pt modelId="{A751A115-2B27-4796-9081-B8666E14EEC8}" type="pres">
      <dgm:prSet presAssocID="{1EC779C1-9D89-44B5-BA2E-892C81F85FA5}" presName="vert1" presStyleCnt="0"/>
      <dgm:spPr/>
    </dgm:pt>
  </dgm:ptLst>
  <dgm:cxnLst>
    <dgm:cxn modelId="{2CFAFD4A-E29B-634F-A357-64F72202C56A}" type="presOf" srcId="{9886FFFC-E408-4295-A687-9544EAAFB289}" destId="{5FE2D8D9-9507-45EB-A087-629FB7156777}" srcOrd="0" destOrd="0" presId="urn:microsoft.com/office/officeart/2008/layout/LinedList"/>
    <dgm:cxn modelId="{B8274786-07B7-7A40-8CC6-16B018F89358}" type="presOf" srcId="{86495F63-BD28-48C7-A250-47C229A6D2FF}" destId="{6E48ECE6-65DE-4F8E-91E9-EF3E7DCA682F}" srcOrd="0" destOrd="0" presId="urn:microsoft.com/office/officeart/2008/layout/LinedList"/>
    <dgm:cxn modelId="{366AD1B9-91B9-460D-9909-A9D34AEC3B18}" srcId="{A0706488-3E20-4A90-AF26-3D4354344827}" destId="{49CE1C42-B387-4ED5-AF82-17EBC319CF10}" srcOrd="2" destOrd="0" parTransId="{7AAED074-D43C-4A49-B79B-B1D1939DEB2A}" sibTransId="{BE046625-0388-4A97-BAD8-5EF1E48927C1}"/>
    <dgm:cxn modelId="{FA972DD8-176C-401E-BE2F-EE9462957568}" srcId="{A0706488-3E20-4A90-AF26-3D4354344827}" destId="{9886FFFC-E408-4295-A687-9544EAAFB289}" srcOrd="0" destOrd="0" parTransId="{9CE941DF-9252-42B9-9884-E58F156926DC}" sibTransId="{EDF08E6E-E93E-4017-98DA-028F0789479E}"/>
    <dgm:cxn modelId="{D3DA1878-D79D-4D89-9804-ABDA41F47751}" srcId="{A0706488-3E20-4A90-AF26-3D4354344827}" destId="{1EC779C1-9D89-44B5-BA2E-892C81F85FA5}" srcOrd="3" destOrd="0" parTransId="{709009C1-E5F6-415A-9A1F-5CBBE585116F}" sibTransId="{D114C69E-6203-4A56-9C35-1F1EDA634133}"/>
    <dgm:cxn modelId="{3EC15E73-4D29-0543-B266-FBB672059B90}" type="presOf" srcId="{A0706488-3E20-4A90-AF26-3D4354344827}" destId="{60830B64-843D-4047-A369-B9A577CE4647}" srcOrd="0" destOrd="0" presId="urn:microsoft.com/office/officeart/2008/layout/LinedList"/>
    <dgm:cxn modelId="{F4CC9C95-A9C7-C342-ADF7-34D704AB0189}" type="presOf" srcId="{1EC779C1-9D89-44B5-BA2E-892C81F85FA5}" destId="{8F1C7819-183D-48D2-9B14-35A4E8713002}" srcOrd="0" destOrd="0" presId="urn:microsoft.com/office/officeart/2008/layout/LinedList"/>
    <dgm:cxn modelId="{BCE04028-D247-6947-BB83-8FA44D04B19B}" type="presOf" srcId="{49CE1C42-B387-4ED5-AF82-17EBC319CF10}" destId="{579ABC5A-6500-4CCD-B238-EB558D8FCCA5}" srcOrd="0" destOrd="0" presId="urn:microsoft.com/office/officeart/2008/layout/LinedList"/>
    <dgm:cxn modelId="{41F1E3B3-E674-4161-AAF9-2C9B55FBFDCE}" srcId="{A0706488-3E20-4A90-AF26-3D4354344827}" destId="{86495F63-BD28-48C7-A250-47C229A6D2FF}" srcOrd="1" destOrd="0" parTransId="{3C900ED2-8A59-4624-8881-481CC39A2EC7}" sibTransId="{B7C1E64B-A5F9-47E1-8511-C5EEEE546B9E}"/>
    <dgm:cxn modelId="{BB149676-9B44-F241-BDAB-1B012BA04C64}" type="presParOf" srcId="{60830B64-843D-4047-A369-B9A577CE4647}" destId="{12212726-DAEF-4C03-BECD-573F5A60BB74}" srcOrd="0" destOrd="0" presId="urn:microsoft.com/office/officeart/2008/layout/LinedList"/>
    <dgm:cxn modelId="{89853BA2-0EB0-4044-B008-471BDA200CDD}" type="presParOf" srcId="{60830B64-843D-4047-A369-B9A577CE4647}" destId="{2476F73B-16AA-461E-A56D-9650ED4E5574}" srcOrd="1" destOrd="0" presId="urn:microsoft.com/office/officeart/2008/layout/LinedList"/>
    <dgm:cxn modelId="{5E9BCC0E-30F5-CD48-8F4D-74D60BFF67F8}" type="presParOf" srcId="{2476F73B-16AA-461E-A56D-9650ED4E5574}" destId="{5FE2D8D9-9507-45EB-A087-629FB7156777}" srcOrd="0" destOrd="0" presId="urn:microsoft.com/office/officeart/2008/layout/LinedList"/>
    <dgm:cxn modelId="{A317AE6A-23F1-DC46-AC8B-9A50728F1FF5}" type="presParOf" srcId="{2476F73B-16AA-461E-A56D-9650ED4E5574}" destId="{F136F2C0-920F-4F1D-9C1F-89DF5F90442F}" srcOrd="1" destOrd="0" presId="urn:microsoft.com/office/officeart/2008/layout/LinedList"/>
    <dgm:cxn modelId="{9E46E986-6AF2-5844-B307-213F9875674F}" type="presParOf" srcId="{60830B64-843D-4047-A369-B9A577CE4647}" destId="{65AD2B79-117F-4464-922D-0F2A3C05446D}" srcOrd="2" destOrd="0" presId="urn:microsoft.com/office/officeart/2008/layout/LinedList"/>
    <dgm:cxn modelId="{7F2CBFA7-58F8-F641-9393-9DACF1C61F33}" type="presParOf" srcId="{60830B64-843D-4047-A369-B9A577CE4647}" destId="{52B4D8C6-D59D-4E38-9174-A60F02D63763}" srcOrd="3" destOrd="0" presId="urn:microsoft.com/office/officeart/2008/layout/LinedList"/>
    <dgm:cxn modelId="{8D9379AB-684C-354D-8A69-20BD28BA0E1C}" type="presParOf" srcId="{52B4D8C6-D59D-4E38-9174-A60F02D63763}" destId="{6E48ECE6-65DE-4F8E-91E9-EF3E7DCA682F}" srcOrd="0" destOrd="0" presId="urn:microsoft.com/office/officeart/2008/layout/LinedList"/>
    <dgm:cxn modelId="{1242ACB1-101F-504B-894F-32EA2A87924A}" type="presParOf" srcId="{52B4D8C6-D59D-4E38-9174-A60F02D63763}" destId="{5B692D31-FAEC-4264-BED2-84F6F6A8E9F5}" srcOrd="1" destOrd="0" presId="urn:microsoft.com/office/officeart/2008/layout/LinedList"/>
    <dgm:cxn modelId="{E1167B0D-FC68-674E-BDE1-32EE5D8C5CA3}" type="presParOf" srcId="{60830B64-843D-4047-A369-B9A577CE4647}" destId="{71B5B9B9-952F-4B62-9115-913ED13EA9C7}" srcOrd="4" destOrd="0" presId="urn:microsoft.com/office/officeart/2008/layout/LinedList"/>
    <dgm:cxn modelId="{A63984AC-22A8-6D45-9DB6-ADE68EE19DB1}" type="presParOf" srcId="{60830B64-843D-4047-A369-B9A577CE4647}" destId="{C4645E08-6DE8-434E-95DE-F6EF64BFCBC0}" srcOrd="5" destOrd="0" presId="urn:microsoft.com/office/officeart/2008/layout/LinedList"/>
    <dgm:cxn modelId="{2EB17E83-CA13-FD4A-86FC-30D4098EC54B}" type="presParOf" srcId="{C4645E08-6DE8-434E-95DE-F6EF64BFCBC0}" destId="{579ABC5A-6500-4CCD-B238-EB558D8FCCA5}" srcOrd="0" destOrd="0" presId="urn:microsoft.com/office/officeart/2008/layout/LinedList"/>
    <dgm:cxn modelId="{F74BBAA7-4C86-7E4E-A1F6-5EB367F786FF}" type="presParOf" srcId="{C4645E08-6DE8-434E-95DE-F6EF64BFCBC0}" destId="{D43900BB-98FD-4DDD-BEAF-31BF8828139A}" srcOrd="1" destOrd="0" presId="urn:microsoft.com/office/officeart/2008/layout/LinedList"/>
    <dgm:cxn modelId="{7C90D8B9-6AD3-E445-984B-DBCFBA33F147}" type="presParOf" srcId="{60830B64-843D-4047-A369-B9A577CE4647}" destId="{C479704C-5A0D-46CE-B246-6DB52735B46C}" srcOrd="6" destOrd="0" presId="urn:microsoft.com/office/officeart/2008/layout/LinedList"/>
    <dgm:cxn modelId="{AFA36254-8D78-4249-A7B4-760D8A82733C}" type="presParOf" srcId="{60830B64-843D-4047-A369-B9A577CE4647}" destId="{6B6B4C6C-ED31-4AEA-B2A6-BB70195D9FA4}" srcOrd="7" destOrd="0" presId="urn:microsoft.com/office/officeart/2008/layout/LinedList"/>
    <dgm:cxn modelId="{00ADEF08-DEA4-DB41-988F-8909D9343CBE}" type="presParOf" srcId="{6B6B4C6C-ED31-4AEA-B2A6-BB70195D9FA4}" destId="{8F1C7819-183D-48D2-9B14-35A4E8713002}" srcOrd="0" destOrd="0" presId="urn:microsoft.com/office/officeart/2008/layout/LinedList"/>
    <dgm:cxn modelId="{6BAC32FD-041E-F940-B7B6-350B216104D7}" type="presParOf" srcId="{6B6B4C6C-ED31-4AEA-B2A6-BB70195D9FA4}" destId="{A751A115-2B27-4796-9081-B8666E14EEC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706488-3E20-4A90-AF26-3D4354344827}"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9886FFFC-E408-4295-A687-9544EAAFB289}">
      <dgm:prSet custT="1"/>
      <dgm:spPr/>
      <dgm:t>
        <a:bodyPr anchor="ctr"/>
        <a:lstStyle/>
        <a:p>
          <a:r>
            <a:rPr lang="en-US" sz="2100" dirty="0">
              <a:solidFill>
                <a:srgbClr val="000000">
                  <a:hueOff val="0"/>
                  <a:satOff val="0"/>
                  <a:lumOff val="0"/>
                  <a:alphaOff val="0"/>
                </a:srgbClr>
              </a:solidFill>
              <a:latin typeface="Corbel" panose="020B0503020204020204"/>
              <a:ea typeface="+mn-ea"/>
              <a:cs typeface="+mn-cs"/>
            </a:rPr>
            <a:t>Provide an overview of coverage and coverage options for college-age adults in California</a:t>
          </a:r>
          <a:endParaRPr lang="en-US" sz="2100" dirty="0"/>
        </a:p>
      </dgm:t>
    </dgm:pt>
    <dgm:pt modelId="{9CE941DF-9252-42B9-9884-E58F156926DC}" type="parTrans" cxnId="{FA972DD8-176C-401E-BE2F-EE9462957568}">
      <dgm:prSet/>
      <dgm:spPr/>
      <dgm:t>
        <a:bodyPr/>
        <a:lstStyle/>
        <a:p>
          <a:endParaRPr lang="en-US"/>
        </a:p>
      </dgm:t>
    </dgm:pt>
    <dgm:pt modelId="{EDF08E6E-E93E-4017-98DA-028F0789479E}" type="sibTrans" cxnId="{FA972DD8-176C-401E-BE2F-EE9462957568}">
      <dgm:prSet/>
      <dgm:spPr/>
      <dgm:t>
        <a:bodyPr/>
        <a:lstStyle/>
        <a:p>
          <a:endParaRPr lang="en-US"/>
        </a:p>
      </dgm:t>
    </dgm:pt>
    <dgm:pt modelId="{86495F63-BD28-48C7-A250-47C229A6D2FF}">
      <dgm:prSet custT="1"/>
      <dgm:spPr/>
      <dgm:t>
        <a:bodyPr anchor="ctr"/>
        <a:lstStyle/>
        <a:p>
          <a:pPr marL="0" lvl="0" indent="0" algn="l" defTabSz="1422400">
            <a:lnSpc>
              <a:spcPct val="90000"/>
            </a:lnSpc>
            <a:spcBef>
              <a:spcPct val="0"/>
            </a:spcBef>
            <a:spcAft>
              <a:spcPct val="35000"/>
            </a:spcAft>
            <a:buNone/>
          </a:pPr>
          <a:r>
            <a:rPr lang="en-US" sz="2100" kern="1200" dirty="0">
              <a:solidFill>
                <a:srgbClr val="000000">
                  <a:hueOff val="0"/>
                  <a:satOff val="0"/>
                  <a:lumOff val="0"/>
                  <a:alphaOff val="0"/>
                </a:srgbClr>
              </a:solidFill>
              <a:latin typeface="Corbel" panose="020B0503020204020204"/>
              <a:ea typeface="+mn-ea"/>
              <a:cs typeface="+mn-cs"/>
            </a:rPr>
            <a:t>Highlight California’s progress with coverage for young adults under the Affordable Care Act (ACA)</a:t>
          </a:r>
        </a:p>
      </dgm:t>
    </dgm:pt>
    <dgm:pt modelId="{3C900ED2-8A59-4624-8881-481CC39A2EC7}" type="parTrans" cxnId="{41F1E3B3-E674-4161-AAF9-2C9B55FBFDCE}">
      <dgm:prSet/>
      <dgm:spPr/>
      <dgm:t>
        <a:bodyPr/>
        <a:lstStyle/>
        <a:p>
          <a:endParaRPr lang="en-US"/>
        </a:p>
      </dgm:t>
    </dgm:pt>
    <dgm:pt modelId="{B7C1E64B-A5F9-47E1-8511-C5EEEE546B9E}" type="sibTrans" cxnId="{41F1E3B3-E674-4161-AAF9-2C9B55FBFDCE}">
      <dgm:prSet/>
      <dgm:spPr/>
      <dgm:t>
        <a:bodyPr/>
        <a:lstStyle/>
        <a:p>
          <a:endParaRPr lang="en-US"/>
        </a:p>
      </dgm:t>
    </dgm:pt>
    <dgm:pt modelId="{49CE1C42-B387-4ED5-AF82-17EBC319CF10}">
      <dgm:prSet custT="1"/>
      <dgm:spPr/>
      <dgm:t>
        <a:bodyPr anchor="ctr"/>
        <a:lstStyle/>
        <a:p>
          <a:pPr marL="0" lvl="0" indent="0" algn="l" defTabSz="1422400">
            <a:lnSpc>
              <a:spcPct val="90000"/>
            </a:lnSpc>
            <a:spcBef>
              <a:spcPct val="0"/>
            </a:spcBef>
            <a:spcAft>
              <a:spcPct val="35000"/>
            </a:spcAft>
            <a:buNone/>
          </a:pPr>
          <a:r>
            <a:rPr lang="en-US" sz="2100" kern="1200" dirty="0">
              <a:solidFill>
                <a:srgbClr val="000000">
                  <a:hueOff val="0"/>
                  <a:satOff val="0"/>
                  <a:lumOff val="0"/>
                  <a:alphaOff val="0"/>
                </a:srgbClr>
              </a:solidFill>
              <a:latin typeface="Corbel" panose="020B0503020204020204"/>
              <a:ea typeface="+mn-ea"/>
              <a:cs typeface="+mn-cs"/>
            </a:rPr>
            <a:t>Highlight potential issues affecting access to health care for college students while they are away from home</a:t>
          </a:r>
        </a:p>
      </dgm:t>
    </dgm:pt>
    <dgm:pt modelId="{7AAED074-D43C-4A49-B79B-B1D1939DEB2A}" type="parTrans" cxnId="{366AD1B9-91B9-460D-9909-A9D34AEC3B18}">
      <dgm:prSet/>
      <dgm:spPr/>
      <dgm:t>
        <a:bodyPr/>
        <a:lstStyle/>
        <a:p>
          <a:endParaRPr lang="en-US"/>
        </a:p>
      </dgm:t>
    </dgm:pt>
    <dgm:pt modelId="{BE046625-0388-4A97-BAD8-5EF1E48927C1}" type="sibTrans" cxnId="{366AD1B9-91B9-460D-9909-A9D34AEC3B18}">
      <dgm:prSet/>
      <dgm:spPr/>
      <dgm:t>
        <a:bodyPr/>
        <a:lstStyle/>
        <a:p>
          <a:endParaRPr lang="en-US"/>
        </a:p>
      </dgm:t>
    </dgm:pt>
    <dgm:pt modelId="{1EC779C1-9D89-44B5-BA2E-892C81F85FA5}">
      <dgm:prSet custT="1"/>
      <dgm:spPr/>
      <dgm:t>
        <a:bodyPr anchor="ct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gm:t>
    </dgm:pt>
    <dgm:pt modelId="{709009C1-E5F6-415A-9A1F-5CBBE585116F}" type="parTrans" cxnId="{D3DA1878-D79D-4D89-9804-ABDA41F47751}">
      <dgm:prSet/>
      <dgm:spPr/>
      <dgm:t>
        <a:bodyPr/>
        <a:lstStyle/>
        <a:p>
          <a:endParaRPr lang="en-US"/>
        </a:p>
      </dgm:t>
    </dgm:pt>
    <dgm:pt modelId="{D114C69E-6203-4A56-9C35-1F1EDA634133}" type="sibTrans" cxnId="{D3DA1878-D79D-4D89-9804-ABDA41F47751}">
      <dgm:prSet/>
      <dgm:spPr/>
      <dgm:t>
        <a:bodyPr/>
        <a:lstStyle/>
        <a:p>
          <a:endParaRPr lang="en-US"/>
        </a:p>
      </dgm:t>
    </dgm:pt>
    <dgm:pt modelId="{60830B64-843D-4047-A369-B9A577CE4647}" type="pres">
      <dgm:prSet presAssocID="{A0706488-3E20-4A90-AF26-3D4354344827}" presName="vert0" presStyleCnt="0">
        <dgm:presLayoutVars>
          <dgm:dir/>
          <dgm:animOne val="branch"/>
          <dgm:animLvl val="lvl"/>
        </dgm:presLayoutVars>
      </dgm:prSet>
      <dgm:spPr/>
      <dgm:t>
        <a:bodyPr/>
        <a:lstStyle/>
        <a:p>
          <a:endParaRPr lang="en-US"/>
        </a:p>
      </dgm:t>
    </dgm:pt>
    <dgm:pt modelId="{12212726-DAEF-4C03-BECD-573F5A60BB74}" type="pres">
      <dgm:prSet presAssocID="{9886FFFC-E408-4295-A687-9544EAAFB289}" presName="thickLine" presStyleLbl="alignNode1" presStyleIdx="0" presStyleCnt="4" custLinFactY="-200000" custLinFactNeighborY="-261056"/>
      <dgm:spPr/>
    </dgm:pt>
    <dgm:pt modelId="{2476F73B-16AA-461E-A56D-9650ED4E5574}" type="pres">
      <dgm:prSet presAssocID="{9886FFFC-E408-4295-A687-9544EAAFB289}" presName="horz1" presStyleCnt="0"/>
      <dgm:spPr/>
    </dgm:pt>
    <dgm:pt modelId="{5FE2D8D9-9507-45EB-A087-629FB7156777}" type="pres">
      <dgm:prSet presAssocID="{9886FFFC-E408-4295-A687-9544EAAFB289}" presName="tx1" presStyleLbl="revTx" presStyleIdx="0" presStyleCnt="4"/>
      <dgm:spPr/>
      <dgm:t>
        <a:bodyPr/>
        <a:lstStyle/>
        <a:p>
          <a:endParaRPr lang="en-US"/>
        </a:p>
      </dgm:t>
    </dgm:pt>
    <dgm:pt modelId="{F136F2C0-920F-4F1D-9C1F-89DF5F90442F}" type="pres">
      <dgm:prSet presAssocID="{9886FFFC-E408-4295-A687-9544EAAFB289}" presName="vert1" presStyleCnt="0"/>
      <dgm:spPr/>
    </dgm:pt>
    <dgm:pt modelId="{65AD2B79-117F-4464-922D-0F2A3C05446D}" type="pres">
      <dgm:prSet presAssocID="{86495F63-BD28-48C7-A250-47C229A6D2FF}" presName="thickLine" presStyleLbl="alignNode1" presStyleIdx="1" presStyleCnt="4"/>
      <dgm:spPr/>
    </dgm:pt>
    <dgm:pt modelId="{52B4D8C6-D59D-4E38-9174-A60F02D63763}" type="pres">
      <dgm:prSet presAssocID="{86495F63-BD28-48C7-A250-47C229A6D2FF}" presName="horz1" presStyleCnt="0"/>
      <dgm:spPr/>
    </dgm:pt>
    <dgm:pt modelId="{6E48ECE6-65DE-4F8E-91E9-EF3E7DCA682F}" type="pres">
      <dgm:prSet presAssocID="{86495F63-BD28-48C7-A250-47C229A6D2FF}" presName="tx1" presStyleLbl="revTx" presStyleIdx="1" presStyleCnt="4" custScaleY="111300"/>
      <dgm:spPr/>
      <dgm:t>
        <a:bodyPr/>
        <a:lstStyle/>
        <a:p>
          <a:endParaRPr lang="en-US"/>
        </a:p>
      </dgm:t>
    </dgm:pt>
    <dgm:pt modelId="{5B692D31-FAEC-4264-BED2-84F6F6A8E9F5}" type="pres">
      <dgm:prSet presAssocID="{86495F63-BD28-48C7-A250-47C229A6D2FF}" presName="vert1" presStyleCnt="0"/>
      <dgm:spPr/>
    </dgm:pt>
    <dgm:pt modelId="{71B5B9B9-952F-4B62-9115-913ED13EA9C7}" type="pres">
      <dgm:prSet presAssocID="{49CE1C42-B387-4ED5-AF82-17EBC319CF10}" presName="thickLine" presStyleLbl="alignNode1" presStyleIdx="2" presStyleCnt="4"/>
      <dgm:spPr/>
    </dgm:pt>
    <dgm:pt modelId="{C4645E08-6DE8-434E-95DE-F6EF64BFCBC0}" type="pres">
      <dgm:prSet presAssocID="{49CE1C42-B387-4ED5-AF82-17EBC319CF10}" presName="horz1" presStyleCnt="0"/>
      <dgm:spPr/>
    </dgm:pt>
    <dgm:pt modelId="{579ABC5A-6500-4CCD-B238-EB558D8FCCA5}" type="pres">
      <dgm:prSet presAssocID="{49CE1C42-B387-4ED5-AF82-17EBC319CF10}" presName="tx1" presStyleLbl="revTx" presStyleIdx="2" presStyleCnt="4"/>
      <dgm:spPr/>
      <dgm:t>
        <a:bodyPr/>
        <a:lstStyle/>
        <a:p>
          <a:endParaRPr lang="en-US"/>
        </a:p>
      </dgm:t>
    </dgm:pt>
    <dgm:pt modelId="{D43900BB-98FD-4DDD-BEAF-31BF8828139A}" type="pres">
      <dgm:prSet presAssocID="{49CE1C42-B387-4ED5-AF82-17EBC319CF10}" presName="vert1" presStyleCnt="0"/>
      <dgm:spPr/>
    </dgm:pt>
    <dgm:pt modelId="{C479704C-5A0D-46CE-B246-6DB52735B46C}" type="pres">
      <dgm:prSet presAssocID="{1EC779C1-9D89-44B5-BA2E-892C81F85FA5}" presName="thickLine" presStyleLbl="alignNode1" presStyleIdx="3" presStyleCnt="4"/>
      <dgm:spPr/>
    </dgm:pt>
    <dgm:pt modelId="{6B6B4C6C-ED31-4AEA-B2A6-BB70195D9FA4}" type="pres">
      <dgm:prSet presAssocID="{1EC779C1-9D89-44B5-BA2E-892C81F85FA5}" presName="horz1" presStyleCnt="0"/>
      <dgm:spPr/>
    </dgm:pt>
    <dgm:pt modelId="{8F1C7819-183D-48D2-9B14-35A4E8713002}" type="pres">
      <dgm:prSet presAssocID="{1EC779C1-9D89-44B5-BA2E-892C81F85FA5}" presName="tx1" presStyleLbl="revTx" presStyleIdx="3" presStyleCnt="4"/>
      <dgm:spPr/>
      <dgm:t>
        <a:bodyPr/>
        <a:lstStyle/>
        <a:p>
          <a:endParaRPr lang="en-US"/>
        </a:p>
      </dgm:t>
    </dgm:pt>
    <dgm:pt modelId="{A751A115-2B27-4796-9081-B8666E14EEC8}" type="pres">
      <dgm:prSet presAssocID="{1EC779C1-9D89-44B5-BA2E-892C81F85FA5}" presName="vert1" presStyleCnt="0"/>
      <dgm:spPr/>
    </dgm:pt>
  </dgm:ptLst>
  <dgm:cxnLst>
    <dgm:cxn modelId="{8C23BC28-B1C4-BF42-B84C-C20332925889}" type="presOf" srcId="{49CE1C42-B387-4ED5-AF82-17EBC319CF10}" destId="{579ABC5A-6500-4CCD-B238-EB558D8FCCA5}" srcOrd="0" destOrd="0" presId="urn:microsoft.com/office/officeart/2008/layout/LinedList"/>
    <dgm:cxn modelId="{366AD1B9-91B9-460D-9909-A9D34AEC3B18}" srcId="{A0706488-3E20-4A90-AF26-3D4354344827}" destId="{49CE1C42-B387-4ED5-AF82-17EBC319CF10}" srcOrd="2" destOrd="0" parTransId="{7AAED074-D43C-4A49-B79B-B1D1939DEB2A}" sibTransId="{BE046625-0388-4A97-BAD8-5EF1E48927C1}"/>
    <dgm:cxn modelId="{FA972DD8-176C-401E-BE2F-EE9462957568}" srcId="{A0706488-3E20-4A90-AF26-3D4354344827}" destId="{9886FFFC-E408-4295-A687-9544EAAFB289}" srcOrd="0" destOrd="0" parTransId="{9CE941DF-9252-42B9-9884-E58F156926DC}" sibTransId="{EDF08E6E-E93E-4017-98DA-028F0789479E}"/>
    <dgm:cxn modelId="{0E3928D1-E230-334F-B0A6-5DDB26C916A1}" type="presOf" srcId="{86495F63-BD28-48C7-A250-47C229A6D2FF}" destId="{6E48ECE6-65DE-4F8E-91E9-EF3E7DCA682F}" srcOrd="0" destOrd="0" presId="urn:microsoft.com/office/officeart/2008/layout/LinedList"/>
    <dgm:cxn modelId="{2CCF28C1-6CD2-8E4B-8492-CF1372358E30}" type="presOf" srcId="{9886FFFC-E408-4295-A687-9544EAAFB289}" destId="{5FE2D8D9-9507-45EB-A087-629FB7156777}" srcOrd="0" destOrd="0" presId="urn:microsoft.com/office/officeart/2008/layout/LinedList"/>
    <dgm:cxn modelId="{D3DA1878-D79D-4D89-9804-ABDA41F47751}" srcId="{A0706488-3E20-4A90-AF26-3D4354344827}" destId="{1EC779C1-9D89-44B5-BA2E-892C81F85FA5}" srcOrd="3" destOrd="0" parTransId="{709009C1-E5F6-415A-9A1F-5CBBE585116F}" sibTransId="{D114C69E-6203-4A56-9C35-1F1EDA634133}"/>
    <dgm:cxn modelId="{ED23095A-B84F-D643-9D1B-2A8C0EB3704F}" type="presOf" srcId="{1EC779C1-9D89-44B5-BA2E-892C81F85FA5}" destId="{8F1C7819-183D-48D2-9B14-35A4E8713002}" srcOrd="0" destOrd="0" presId="urn:microsoft.com/office/officeart/2008/layout/LinedList"/>
    <dgm:cxn modelId="{C948FC39-C49D-184C-A411-B35A18836ECA}" type="presOf" srcId="{A0706488-3E20-4A90-AF26-3D4354344827}" destId="{60830B64-843D-4047-A369-B9A577CE4647}" srcOrd="0" destOrd="0" presId="urn:microsoft.com/office/officeart/2008/layout/LinedList"/>
    <dgm:cxn modelId="{41F1E3B3-E674-4161-AAF9-2C9B55FBFDCE}" srcId="{A0706488-3E20-4A90-AF26-3D4354344827}" destId="{86495F63-BD28-48C7-A250-47C229A6D2FF}" srcOrd="1" destOrd="0" parTransId="{3C900ED2-8A59-4624-8881-481CC39A2EC7}" sibTransId="{B7C1E64B-A5F9-47E1-8511-C5EEEE546B9E}"/>
    <dgm:cxn modelId="{D98E4C01-AE8B-9041-B532-CE44214FAA5D}" type="presParOf" srcId="{60830B64-843D-4047-A369-B9A577CE4647}" destId="{12212726-DAEF-4C03-BECD-573F5A60BB74}" srcOrd="0" destOrd="0" presId="urn:microsoft.com/office/officeart/2008/layout/LinedList"/>
    <dgm:cxn modelId="{D87923BC-9CE1-3049-A59B-F451733141F4}" type="presParOf" srcId="{60830B64-843D-4047-A369-B9A577CE4647}" destId="{2476F73B-16AA-461E-A56D-9650ED4E5574}" srcOrd="1" destOrd="0" presId="urn:microsoft.com/office/officeart/2008/layout/LinedList"/>
    <dgm:cxn modelId="{71A78F3C-A461-4147-921B-410D48FC2FC9}" type="presParOf" srcId="{2476F73B-16AA-461E-A56D-9650ED4E5574}" destId="{5FE2D8D9-9507-45EB-A087-629FB7156777}" srcOrd="0" destOrd="0" presId="urn:microsoft.com/office/officeart/2008/layout/LinedList"/>
    <dgm:cxn modelId="{04B570CB-4D8B-8841-889D-E10D0D4B2CBA}" type="presParOf" srcId="{2476F73B-16AA-461E-A56D-9650ED4E5574}" destId="{F136F2C0-920F-4F1D-9C1F-89DF5F90442F}" srcOrd="1" destOrd="0" presId="urn:microsoft.com/office/officeart/2008/layout/LinedList"/>
    <dgm:cxn modelId="{518ED13E-7F7A-F14E-8B39-0300D8435CDE}" type="presParOf" srcId="{60830B64-843D-4047-A369-B9A577CE4647}" destId="{65AD2B79-117F-4464-922D-0F2A3C05446D}" srcOrd="2" destOrd="0" presId="urn:microsoft.com/office/officeart/2008/layout/LinedList"/>
    <dgm:cxn modelId="{71F86D0D-73B3-8A41-8FDD-E8950D4D19BF}" type="presParOf" srcId="{60830B64-843D-4047-A369-B9A577CE4647}" destId="{52B4D8C6-D59D-4E38-9174-A60F02D63763}" srcOrd="3" destOrd="0" presId="urn:microsoft.com/office/officeart/2008/layout/LinedList"/>
    <dgm:cxn modelId="{DCF23854-A666-6143-B8EC-2FD0996E8238}" type="presParOf" srcId="{52B4D8C6-D59D-4E38-9174-A60F02D63763}" destId="{6E48ECE6-65DE-4F8E-91E9-EF3E7DCA682F}" srcOrd="0" destOrd="0" presId="urn:microsoft.com/office/officeart/2008/layout/LinedList"/>
    <dgm:cxn modelId="{8F6F6BFD-4AD4-404B-BBF5-774B980A72BF}" type="presParOf" srcId="{52B4D8C6-D59D-4E38-9174-A60F02D63763}" destId="{5B692D31-FAEC-4264-BED2-84F6F6A8E9F5}" srcOrd="1" destOrd="0" presId="urn:microsoft.com/office/officeart/2008/layout/LinedList"/>
    <dgm:cxn modelId="{2C7BDA39-D5E7-7647-A767-7663701E6AFB}" type="presParOf" srcId="{60830B64-843D-4047-A369-B9A577CE4647}" destId="{71B5B9B9-952F-4B62-9115-913ED13EA9C7}" srcOrd="4" destOrd="0" presId="urn:microsoft.com/office/officeart/2008/layout/LinedList"/>
    <dgm:cxn modelId="{5B9CFC89-0B21-0E47-B58D-DC937BD0B1D5}" type="presParOf" srcId="{60830B64-843D-4047-A369-B9A577CE4647}" destId="{C4645E08-6DE8-434E-95DE-F6EF64BFCBC0}" srcOrd="5" destOrd="0" presId="urn:microsoft.com/office/officeart/2008/layout/LinedList"/>
    <dgm:cxn modelId="{C727109D-191F-9145-B65C-ECAAAF2B39A9}" type="presParOf" srcId="{C4645E08-6DE8-434E-95DE-F6EF64BFCBC0}" destId="{579ABC5A-6500-4CCD-B238-EB558D8FCCA5}" srcOrd="0" destOrd="0" presId="urn:microsoft.com/office/officeart/2008/layout/LinedList"/>
    <dgm:cxn modelId="{DC91B5C2-9824-C643-93CA-19DD76F4233B}" type="presParOf" srcId="{C4645E08-6DE8-434E-95DE-F6EF64BFCBC0}" destId="{D43900BB-98FD-4DDD-BEAF-31BF8828139A}" srcOrd="1" destOrd="0" presId="urn:microsoft.com/office/officeart/2008/layout/LinedList"/>
    <dgm:cxn modelId="{AAF4F84D-5C18-D944-8A7B-AC2FD7C86088}" type="presParOf" srcId="{60830B64-843D-4047-A369-B9A577CE4647}" destId="{C479704C-5A0D-46CE-B246-6DB52735B46C}" srcOrd="6" destOrd="0" presId="urn:microsoft.com/office/officeart/2008/layout/LinedList"/>
    <dgm:cxn modelId="{C2A3C405-7642-9F46-994E-27DD9588C893}" type="presParOf" srcId="{60830B64-843D-4047-A369-B9A577CE4647}" destId="{6B6B4C6C-ED31-4AEA-B2A6-BB70195D9FA4}" srcOrd="7" destOrd="0" presId="urn:microsoft.com/office/officeart/2008/layout/LinedList"/>
    <dgm:cxn modelId="{BF46EB20-1F38-B340-82A3-7FA1E5A0B1BD}" type="presParOf" srcId="{6B6B4C6C-ED31-4AEA-B2A6-BB70195D9FA4}" destId="{8F1C7819-183D-48D2-9B14-35A4E8713002}" srcOrd="0" destOrd="0" presId="urn:microsoft.com/office/officeart/2008/layout/LinedList"/>
    <dgm:cxn modelId="{B9ED719E-4E6A-734B-B62E-F6EE7AA59EC3}" type="presParOf" srcId="{6B6B4C6C-ED31-4AEA-B2A6-BB70195D9FA4}" destId="{A751A115-2B27-4796-9081-B8666E14EEC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12726-DAEF-4C03-BECD-573F5A60BB74}">
      <dsp:nvSpPr>
        <dsp:cNvPr id="0" name=""/>
        <dsp:cNvSpPr/>
      </dsp:nvSpPr>
      <dsp:spPr>
        <a:xfrm>
          <a:off x="0" y="0"/>
          <a:ext cx="8070343"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E2D8D9-9507-45EB-A087-629FB7156777}">
      <dsp:nvSpPr>
        <dsp:cNvPr id="0" name=""/>
        <dsp:cNvSpPr/>
      </dsp:nvSpPr>
      <dsp:spPr>
        <a:xfrm>
          <a:off x="0" y="4376"/>
          <a:ext cx="8070343" cy="687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066800">
            <a:lnSpc>
              <a:spcPct val="90000"/>
            </a:lnSpc>
            <a:spcBef>
              <a:spcPct val="0"/>
            </a:spcBef>
            <a:spcAft>
              <a:spcPts val="0"/>
            </a:spcAft>
          </a:pPr>
          <a:r>
            <a:rPr lang="en-US" sz="2400" b="1" kern="1200" dirty="0">
              <a:solidFill>
                <a:schemeClr val="accent5">
                  <a:lumMod val="50000"/>
                </a:schemeClr>
              </a:solidFill>
            </a:rPr>
            <a:t>ITUP Vision – All Californians have the resources </a:t>
          </a:r>
        </a:p>
        <a:p>
          <a:pPr lvl="0" algn="ctr" defTabSz="1066800">
            <a:lnSpc>
              <a:spcPct val="90000"/>
            </a:lnSpc>
            <a:spcBef>
              <a:spcPct val="0"/>
            </a:spcBef>
            <a:spcAft>
              <a:spcPts val="0"/>
            </a:spcAft>
          </a:pPr>
          <a:r>
            <a:rPr lang="en-US" sz="2400" b="1" kern="1200" dirty="0">
              <a:solidFill>
                <a:schemeClr val="accent5">
                  <a:lumMod val="50000"/>
                </a:schemeClr>
              </a:solidFill>
            </a:rPr>
            <a:t>they need to preserve and improve health</a:t>
          </a:r>
          <a:r>
            <a:rPr lang="en-US" sz="2400" b="1" kern="1200" dirty="0">
              <a:solidFill>
                <a:srgbClr val="7030A0"/>
              </a:solidFill>
            </a:rPr>
            <a:t/>
          </a:r>
          <a:br>
            <a:rPr lang="en-US" sz="2400" b="1" kern="1200" dirty="0">
              <a:solidFill>
                <a:srgbClr val="7030A0"/>
              </a:solidFill>
            </a:rPr>
          </a:br>
          <a:endParaRPr lang="en-US" sz="2400" b="1" kern="1200" dirty="0">
            <a:solidFill>
              <a:srgbClr val="7030A0"/>
            </a:solidFill>
          </a:endParaRPr>
        </a:p>
      </dsp:txBody>
      <dsp:txXfrm>
        <a:off x="0" y="4376"/>
        <a:ext cx="8070343" cy="687355"/>
      </dsp:txXfrm>
    </dsp:sp>
    <dsp:sp modelId="{65AD2B79-117F-4464-922D-0F2A3C05446D}">
      <dsp:nvSpPr>
        <dsp:cNvPr id="0" name=""/>
        <dsp:cNvSpPr/>
      </dsp:nvSpPr>
      <dsp:spPr>
        <a:xfrm>
          <a:off x="0" y="825577"/>
          <a:ext cx="8070343"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48ECE6-65DE-4F8E-91E9-EF3E7DCA682F}">
      <dsp:nvSpPr>
        <dsp:cNvPr id="0" name=""/>
        <dsp:cNvSpPr/>
      </dsp:nvSpPr>
      <dsp:spPr>
        <a:xfrm>
          <a:off x="0" y="544052"/>
          <a:ext cx="8070343" cy="1330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1422400">
            <a:lnSpc>
              <a:spcPct val="90000"/>
            </a:lnSpc>
            <a:spcBef>
              <a:spcPct val="0"/>
            </a:spcBef>
            <a:spcAft>
              <a:spcPct val="35000"/>
            </a:spcAft>
            <a:buNone/>
          </a:pPr>
          <a:endParaRPr lang="en-US" sz="2100" b="1" i="1" kern="1200" dirty="0">
            <a:solidFill>
              <a:schemeClr val="accent5">
                <a:lumMod val="50000"/>
              </a:schemeClr>
            </a:solidFill>
          </a:endParaRPr>
        </a:p>
        <a:p>
          <a:pPr marL="0" lvl="0" indent="0" algn="l" defTabSz="1422400">
            <a:lnSpc>
              <a:spcPct val="90000"/>
            </a:lnSpc>
            <a:spcBef>
              <a:spcPct val="0"/>
            </a:spcBef>
            <a:spcAft>
              <a:spcPct val="35000"/>
            </a:spcAft>
            <a:buNone/>
          </a:pPr>
          <a:r>
            <a:rPr lang="en-US" sz="2100" b="1" i="1" kern="1200" dirty="0">
              <a:solidFill>
                <a:schemeClr val="accent5">
                  <a:lumMod val="50000"/>
                </a:schemeClr>
              </a:solidFill>
            </a:rPr>
            <a:t>ITUP seeks a health care system that is:</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Universal</a:t>
          </a:r>
          <a:r>
            <a:rPr lang="en-US" sz="2100" kern="1200" dirty="0"/>
            <a:t> – All Californians are eligible for comprehensive health coverage and services, including primary and preventive health care services</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Accessible</a:t>
          </a:r>
          <a:r>
            <a:rPr lang="en-US" sz="2100" kern="1200" dirty="0"/>
            <a:t> – Californians have access to coverage choices and services that are available, timely and appropriate </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Affordable</a:t>
          </a:r>
          <a:r>
            <a:rPr lang="en-US" sz="2100" b="1" kern="1200" dirty="0"/>
            <a:t> </a:t>
          </a:r>
          <a:r>
            <a:rPr lang="en-US" sz="2100" kern="1200" dirty="0"/>
            <a:t>– Coverage and care are affordable for public and private purchasers and for consumers at the point of care</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Effective</a:t>
          </a:r>
          <a:r>
            <a:rPr lang="en-US" sz="2100" kern="1200" dirty="0"/>
            <a:t> – Health care and related support services are cost-effective, coordinated, and high-quality </a:t>
          </a:r>
        </a:p>
        <a:p>
          <a:pPr marL="0" lvl="0" indent="0" algn="l" defTabSz="1422400">
            <a:lnSpc>
              <a:spcPct val="90000"/>
            </a:lnSpc>
            <a:spcBef>
              <a:spcPct val="0"/>
            </a:spcBef>
            <a:spcAft>
              <a:spcPct val="35000"/>
            </a:spcAft>
            <a:buNone/>
          </a:pPr>
          <a:r>
            <a:rPr lang="en-US" sz="2100" b="1" kern="1200" dirty="0">
              <a:solidFill>
                <a:schemeClr val="accent5">
                  <a:lumMod val="50000"/>
                </a:schemeClr>
              </a:solidFill>
            </a:rPr>
            <a:t>Equitable</a:t>
          </a:r>
          <a:r>
            <a:rPr lang="en-US" sz="2100" kern="1200" dirty="0"/>
            <a:t> – Californians can expect fair access and treatment regardless of health status, age, income, language, race or ethnicity, gender, immigration status, geographic region, and public or private coverage</a:t>
          </a:r>
          <a:endParaRPr lang="en-US" sz="2100" kern="1200" dirty="0">
            <a:solidFill>
              <a:srgbClr val="000000">
                <a:hueOff val="0"/>
                <a:satOff val="0"/>
                <a:lumOff val="0"/>
                <a:alphaOff val="0"/>
              </a:srgbClr>
            </a:solidFill>
            <a:latin typeface="Corbel" panose="020B0503020204020204"/>
            <a:ea typeface="+mn-ea"/>
            <a:cs typeface="+mn-cs"/>
          </a:endParaRPr>
        </a:p>
      </dsp:txBody>
      <dsp:txXfrm>
        <a:off x="0" y="544052"/>
        <a:ext cx="8070343" cy="1330331"/>
      </dsp:txXfrm>
    </dsp:sp>
    <dsp:sp modelId="{71B5B9B9-952F-4B62-9115-913ED13EA9C7}">
      <dsp:nvSpPr>
        <dsp:cNvPr id="0" name=""/>
        <dsp:cNvSpPr/>
      </dsp:nvSpPr>
      <dsp:spPr>
        <a:xfrm flipH="1">
          <a:off x="0" y="4687102"/>
          <a:ext cx="3317718" cy="434172"/>
        </a:xfrm>
        <a:prstGeom prst="rect">
          <a:avLst/>
        </a:prstGeom>
        <a:no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79ABC5A-6500-4CCD-B238-EB558D8FCCA5}">
      <dsp:nvSpPr>
        <dsp:cNvPr id="0" name=""/>
        <dsp:cNvSpPr/>
      </dsp:nvSpPr>
      <dsp:spPr>
        <a:xfrm>
          <a:off x="0" y="2456235"/>
          <a:ext cx="8070343" cy="1330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sp:txBody>
      <dsp:txXfrm>
        <a:off x="0" y="2456235"/>
        <a:ext cx="8070343" cy="1330331"/>
      </dsp:txXfrm>
    </dsp:sp>
    <dsp:sp modelId="{C479704C-5A0D-46CE-B246-6DB52735B46C}">
      <dsp:nvSpPr>
        <dsp:cNvPr id="0" name=""/>
        <dsp:cNvSpPr/>
      </dsp:nvSpPr>
      <dsp:spPr>
        <a:xfrm>
          <a:off x="0" y="4478791"/>
          <a:ext cx="8070343" cy="0"/>
        </a:xfrm>
        <a:prstGeom prst="line">
          <a:avLst/>
        </a:prstGeom>
        <a:solidFill>
          <a:schemeClr val="accent1">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1C7819-183D-48D2-9B14-35A4E8713002}">
      <dsp:nvSpPr>
        <dsp:cNvPr id="0" name=""/>
        <dsp:cNvSpPr/>
      </dsp:nvSpPr>
      <dsp:spPr>
        <a:xfrm>
          <a:off x="0" y="3786566"/>
          <a:ext cx="8070343" cy="1330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sp:txBody>
      <dsp:txXfrm>
        <a:off x="0" y="3786566"/>
        <a:ext cx="8070343" cy="13303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212726-DAEF-4C03-BECD-573F5A60BB74}">
      <dsp:nvSpPr>
        <dsp:cNvPr id="0" name=""/>
        <dsp:cNvSpPr/>
      </dsp:nvSpPr>
      <dsp:spPr>
        <a:xfrm>
          <a:off x="0" y="0"/>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E2D8D9-9507-45EB-A087-629FB7156777}">
      <dsp:nvSpPr>
        <dsp:cNvPr id="0" name=""/>
        <dsp:cNvSpPr/>
      </dsp:nvSpPr>
      <dsp:spPr>
        <a:xfrm>
          <a:off x="0" y="2228"/>
          <a:ext cx="7315200" cy="1244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a:solidFill>
                <a:srgbClr val="000000">
                  <a:hueOff val="0"/>
                  <a:satOff val="0"/>
                  <a:lumOff val="0"/>
                  <a:alphaOff val="0"/>
                </a:srgbClr>
              </a:solidFill>
              <a:latin typeface="Corbel" panose="020B0503020204020204"/>
              <a:ea typeface="+mn-ea"/>
              <a:cs typeface="+mn-cs"/>
            </a:rPr>
            <a:t>Provide an overview of coverage and coverage options for college-age adults in California</a:t>
          </a:r>
          <a:endParaRPr lang="en-US" sz="2100" kern="1200" dirty="0"/>
        </a:p>
      </dsp:txBody>
      <dsp:txXfrm>
        <a:off x="0" y="2228"/>
        <a:ext cx="7315200" cy="1244059"/>
      </dsp:txXfrm>
    </dsp:sp>
    <dsp:sp modelId="{65AD2B79-117F-4464-922D-0F2A3C05446D}">
      <dsp:nvSpPr>
        <dsp:cNvPr id="0" name=""/>
        <dsp:cNvSpPr/>
      </dsp:nvSpPr>
      <dsp:spPr>
        <a:xfrm>
          <a:off x="0" y="1246288"/>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48ECE6-65DE-4F8E-91E9-EF3E7DCA682F}">
      <dsp:nvSpPr>
        <dsp:cNvPr id="0" name=""/>
        <dsp:cNvSpPr/>
      </dsp:nvSpPr>
      <dsp:spPr>
        <a:xfrm>
          <a:off x="0" y="1246288"/>
          <a:ext cx="7308056" cy="1384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1422400">
            <a:lnSpc>
              <a:spcPct val="90000"/>
            </a:lnSpc>
            <a:spcBef>
              <a:spcPct val="0"/>
            </a:spcBef>
            <a:spcAft>
              <a:spcPct val="35000"/>
            </a:spcAft>
            <a:buNone/>
          </a:pPr>
          <a:r>
            <a:rPr lang="en-US" sz="2100" kern="1200" dirty="0">
              <a:solidFill>
                <a:srgbClr val="000000">
                  <a:hueOff val="0"/>
                  <a:satOff val="0"/>
                  <a:lumOff val="0"/>
                  <a:alphaOff val="0"/>
                </a:srgbClr>
              </a:solidFill>
              <a:latin typeface="Corbel" panose="020B0503020204020204"/>
              <a:ea typeface="+mn-ea"/>
              <a:cs typeface="+mn-cs"/>
            </a:rPr>
            <a:t>Highlight California’s progress with coverage for young adults under the Affordable Care Act (ACA)</a:t>
          </a:r>
        </a:p>
      </dsp:txBody>
      <dsp:txXfrm>
        <a:off x="0" y="1246288"/>
        <a:ext cx="7308056" cy="1384638"/>
      </dsp:txXfrm>
    </dsp:sp>
    <dsp:sp modelId="{71B5B9B9-952F-4B62-9115-913ED13EA9C7}">
      <dsp:nvSpPr>
        <dsp:cNvPr id="0" name=""/>
        <dsp:cNvSpPr/>
      </dsp:nvSpPr>
      <dsp:spPr>
        <a:xfrm>
          <a:off x="0" y="2630926"/>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9ABC5A-6500-4CCD-B238-EB558D8FCCA5}">
      <dsp:nvSpPr>
        <dsp:cNvPr id="0" name=""/>
        <dsp:cNvSpPr/>
      </dsp:nvSpPr>
      <dsp:spPr>
        <a:xfrm>
          <a:off x="0" y="2630926"/>
          <a:ext cx="7315200" cy="1244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1422400">
            <a:lnSpc>
              <a:spcPct val="90000"/>
            </a:lnSpc>
            <a:spcBef>
              <a:spcPct val="0"/>
            </a:spcBef>
            <a:spcAft>
              <a:spcPct val="35000"/>
            </a:spcAft>
            <a:buNone/>
          </a:pPr>
          <a:r>
            <a:rPr lang="en-US" sz="2100" kern="1200" dirty="0">
              <a:solidFill>
                <a:srgbClr val="000000">
                  <a:hueOff val="0"/>
                  <a:satOff val="0"/>
                  <a:lumOff val="0"/>
                  <a:alphaOff val="0"/>
                </a:srgbClr>
              </a:solidFill>
              <a:latin typeface="Corbel" panose="020B0503020204020204"/>
              <a:ea typeface="+mn-ea"/>
              <a:cs typeface="+mn-cs"/>
            </a:rPr>
            <a:t>Highlight potential issues affecting access to health care for college students while they are away from home</a:t>
          </a:r>
        </a:p>
      </dsp:txBody>
      <dsp:txXfrm>
        <a:off x="0" y="2630926"/>
        <a:ext cx="7315200" cy="1244059"/>
      </dsp:txXfrm>
    </dsp:sp>
    <dsp:sp modelId="{C479704C-5A0D-46CE-B246-6DB52735B46C}">
      <dsp:nvSpPr>
        <dsp:cNvPr id="0" name=""/>
        <dsp:cNvSpPr/>
      </dsp:nvSpPr>
      <dsp:spPr>
        <a:xfrm>
          <a:off x="0" y="3874986"/>
          <a:ext cx="7315200" cy="0"/>
        </a:xfrm>
        <a:prstGeom prst="line">
          <a:avLst/>
        </a:prstGeom>
        <a:solidFill>
          <a:schemeClr val="accen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1C7819-183D-48D2-9B14-35A4E8713002}">
      <dsp:nvSpPr>
        <dsp:cNvPr id="0" name=""/>
        <dsp:cNvSpPr/>
      </dsp:nvSpPr>
      <dsp:spPr>
        <a:xfrm>
          <a:off x="0" y="3874986"/>
          <a:ext cx="7315200" cy="1244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endParaRPr lang="en-US" sz="3200" kern="1200" dirty="0">
            <a:solidFill>
              <a:srgbClr val="000000">
                <a:hueOff val="0"/>
                <a:satOff val="0"/>
                <a:lumOff val="0"/>
                <a:alphaOff val="0"/>
              </a:srgbClr>
            </a:solidFill>
            <a:latin typeface="Corbel" panose="020B0503020204020204"/>
            <a:ea typeface="+mn-ea"/>
            <a:cs typeface="+mn-cs"/>
          </a:endParaRPr>
        </a:p>
      </dsp:txBody>
      <dsp:txXfrm>
        <a:off x="0" y="3874986"/>
        <a:ext cx="7315200" cy="124405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0.93753</cdr:y>
    </cdr:from>
    <cdr:to>
      <cdr:x>1</cdr:x>
      <cdr:y>1</cdr:y>
    </cdr:to>
    <cdr:sp macro="" textlink="">
      <cdr:nvSpPr>
        <cdr:cNvPr id="2" name="TextBox 1"/>
        <cdr:cNvSpPr txBox="1"/>
      </cdr:nvSpPr>
      <cdr:spPr>
        <a:xfrm xmlns:a="http://schemas.openxmlformats.org/drawingml/2006/main">
          <a:off x="0" y="4893264"/>
          <a:ext cx="7760724" cy="325342"/>
        </a:xfrm>
        <a:prstGeom xmlns:a="http://schemas.openxmlformats.org/drawingml/2006/main" prst="rect">
          <a:avLst/>
        </a:prstGeom>
        <a:solidFill xmlns:a="http://schemas.openxmlformats.org/drawingml/2006/main">
          <a:schemeClr val="accent1"/>
        </a:solidFill>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chemeClr val="bg1"/>
              </a:solidFill>
            </a:rPr>
            <a:t>Source: Insure the Uninsured Project; 2016 California Health Interview Survey</a:t>
          </a:r>
        </a:p>
      </cdr:txBody>
    </cdr:sp>
  </cdr:relSizeAnchor>
</c:userShapes>
</file>

<file path=ppt/drawings/drawing2.xml><?xml version="1.0" encoding="utf-8"?>
<c:userShapes xmlns:c="http://schemas.openxmlformats.org/drawingml/2006/chart">
  <cdr:relSizeAnchor xmlns:cdr="http://schemas.openxmlformats.org/drawingml/2006/chartDrawing">
    <cdr:from>
      <cdr:x>0.78194</cdr:x>
      <cdr:y>0.1649</cdr:y>
    </cdr:from>
    <cdr:to>
      <cdr:x>0.83808</cdr:x>
      <cdr:y>0.21677</cdr:y>
    </cdr:to>
    <cdr:sp macro="" textlink="">
      <cdr:nvSpPr>
        <cdr:cNvPr id="2" name="TextBox 1"/>
        <cdr:cNvSpPr txBox="1"/>
      </cdr:nvSpPr>
      <cdr:spPr>
        <a:xfrm xmlns:a="http://schemas.openxmlformats.org/drawingml/2006/main">
          <a:off x="6573415" y="894649"/>
          <a:ext cx="471948" cy="2814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39</a:t>
          </a:r>
          <a:r>
            <a:rPr lang="en-US" sz="1100" dirty="0"/>
            <a:t>%</a:t>
          </a:r>
        </a:p>
      </cdr:txBody>
    </cdr:sp>
  </cdr:relSizeAnchor>
  <cdr:relSizeAnchor xmlns:cdr="http://schemas.openxmlformats.org/drawingml/2006/chartDrawing">
    <cdr:from>
      <cdr:x>0.87953</cdr:x>
      <cdr:y>0.20533</cdr:y>
    </cdr:from>
    <cdr:to>
      <cdr:x>0.93498</cdr:x>
      <cdr:y>0.24419</cdr:y>
    </cdr:to>
    <cdr:sp macro="" textlink="">
      <cdr:nvSpPr>
        <cdr:cNvPr id="3" name="TextBox 2"/>
        <cdr:cNvSpPr txBox="1"/>
      </cdr:nvSpPr>
      <cdr:spPr>
        <a:xfrm xmlns:a="http://schemas.openxmlformats.org/drawingml/2006/main">
          <a:off x="7393858" y="1114009"/>
          <a:ext cx="466127" cy="2108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45%</a:t>
          </a:r>
        </a:p>
      </cdr:txBody>
    </cdr:sp>
  </cdr:relSizeAnchor>
  <cdr:relSizeAnchor xmlns:cdr="http://schemas.openxmlformats.org/drawingml/2006/chartDrawing">
    <cdr:from>
      <cdr:x>0.39181</cdr:x>
      <cdr:y>0.30346</cdr:y>
    </cdr:from>
    <cdr:to>
      <cdr:x>0.44795</cdr:x>
      <cdr:y>0.3457</cdr:y>
    </cdr:to>
    <cdr:sp macro="" textlink="">
      <cdr:nvSpPr>
        <cdr:cNvPr id="4" name="TextBox 3"/>
        <cdr:cNvSpPr txBox="1"/>
      </cdr:nvSpPr>
      <cdr:spPr>
        <a:xfrm xmlns:a="http://schemas.openxmlformats.org/drawingml/2006/main">
          <a:off x="3293807" y="1646395"/>
          <a:ext cx="471948" cy="22919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14%</a:t>
          </a:r>
        </a:p>
      </cdr:txBody>
    </cdr:sp>
  </cdr:relSizeAnchor>
  <cdr:relSizeAnchor xmlns:cdr="http://schemas.openxmlformats.org/drawingml/2006/chartDrawing">
    <cdr:from>
      <cdr:x>0.65029</cdr:x>
      <cdr:y>0.33713</cdr:y>
    </cdr:from>
    <cdr:to>
      <cdr:x>0.7076</cdr:x>
      <cdr:y>0.38106</cdr:y>
    </cdr:to>
    <cdr:sp macro="" textlink="">
      <cdr:nvSpPr>
        <cdr:cNvPr id="5" name="TextBox 4"/>
        <cdr:cNvSpPr txBox="1"/>
      </cdr:nvSpPr>
      <cdr:spPr>
        <a:xfrm xmlns:a="http://schemas.openxmlformats.org/drawingml/2006/main">
          <a:off x="5466735" y="1829083"/>
          <a:ext cx="481781" cy="2383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31%</a:t>
          </a:r>
        </a:p>
      </cdr:txBody>
    </cdr:sp>
  </cdr:relSizeAnchor>
  <cdr:relSizeAnchor xmlns:cdr="http://schemas.openxmlformats.org/drawingml/2006/chartDrawing">
    <cdr:from>
      <cdr:x>0.6269</cdr:x>
      <cdr:y>0.44361</cdr:y>
    </cdr:from>
    <cdr:to>
      <cdr:x>0.69474</cdr:x>
      <cdr:y>0.49109</cdr:y>
    </cdr:to>
    <cdr:sp macro="" textlink="">
      <cdr:nvSpPr>
        <cdr:cNvPr id="6" name="TextBox 5"/>
        <cdr:cNvSpPr txBox="1"/>
      </cdr:nvSpPr>
      <cdr:spPr>
        <a:xfrm xmlns:a="http://schemas.openxmlformats.org/drawingml/2006/main">
          <a:off x="5270093" y="2406785"/>
          <a:ext cx="570271" cy="2575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29%</a:t>
          </a:r>
        </a:p>
      </cdr:txBody>
    </cdr:sp>
  </cdr:relSizeAnchor>
  <cdr:relSizeAnchor xmlns:cdr="http://schemas.openxmlformats.org/drawingml/2006/chartDrawing">
    <cdr:from>
      <cdr:x>0.38129</cdr:x>
      <cdr:y>0.47032</cdr:y>
    </cdr:from>
    <cdr:to>
      <cdr:x>0.44795</cdr:x>
      <cdr:y>0.5138</cdr:y>
    </cdr:to>
    <cdr:sp macro="" textlink="">
      <cdr:nvSpPr>
        <cdr:cNvPr id="7" name="TextBox 6"/>
        <cdr:cNvSpPr txBox="1"/>
      </cdr:nvSpPr>
      <cdr:spPr>
        <a:xfrm xmlns:a="http://schemas.openxmlformats.org/drawingml/2006/main">
          <a:off x="3171417" y="2529799"/>
          <a:ext cx="554451" cy="2338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13%</a:t>
          </a:r>
        </a:p>
      </cdr:txBody>
    </cdr:sp>
  </cdr:relSizeAnchor>
  <cdr:relSizeAnchor xmlns:cdr="http://schemas.openxmlformats.org/drawingml/2006/chartDrawing">
    <cdr:from>
      <cdr:x>0</cdr:x>
      <cdr:y>0.95607</cdr:y>
    </cdr:from>
    <cdr:to>
      <cdr:x>0.97895</cdr:x>
      <cdr:y>1</cdr:y>
    </cdr:to>
    <cdr:sp macro="" textlink="">
      <cdr:nvSpPr>
        <cdr:cNvPr id="8" name="TextBox 7"/>
        <cdr:cNvSpPr txBox="1"/>
      </cdr:nvSpPr>
      <cdr:spPr>
        <a:xfrm xmlns:a="http://schemas.openxmlformats.org/drawingml/2006/main">
          <a:off x="0" y="5563147"/>
          <a:ext cx="8229601" cy="2556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cdr:x>
      <cdr:y>0.83507</cdr:y>
    </cdr:from>
    <cdr:to>
      <cdr:x>1</cdr:x>
      <cdr:y>1</cdr:y>
    </cdr:to>
    <cdr:sp macro="" textlink="">
      <cdr:nvSpPr>
        <cdr:cNvPr id="2" name="TextBox 1"/>
        <cdr:cNvSpPr txBox="1"/>
      </cdr:nvSpPr>
      <cdr:spPr>
        <a:xfrm xmlns:a="http://schemas.openxmlformats.org/drawingml/2006/main">
          <a:off x="0" y="4534309"/>
          <a:ext cx="7315200" cy="895533"/>
        </a:xfrm>
        <a:prstGeom xmlns:a="http://schemas.openxmlformats.org/drawingml/2006/main" prst="rect">
          <a:avLst/>
        </a:prstGeom>
        <a:solidFill xmlns:a="http://schemas.openxmlformats.org/drawingml/2006/main">
          <a:schemeClr val="accent1"/>
        </a:solidFill>
        <a:ln xmlns:a="http://schemas.openxmlformats.org/drawingml/2006/main">
          <a:solidFill>
            <a:schemeClr val="accent1"/>
          </a:solidFill>
        </a:ln>
      </cdr:spPr>
      <cdr:txBody>
        <a:bodyPr xmlns:a="http://schemas.openxmlformats.org/drawingml/2006/main" vertOverflow="clip" wrap="square" rtlCol="0"/>
        <a:lstStyle xmlns:a="http://schemas.openxmlformats.org/drawingml/2006/main"/>
        <a:p xmlns:a="http://schemas.openxmlformats.org/drawingml/2006/main">
          <a:r>
            <a:rPr lang="en-US" sz="1400" b="1" dirty="0">
              <a:solidFill>
                <a:schemeClr val="bg1"/>
              </a:solidFill>
            </a:rPr>
            <a:t>Data Source: Insure the Uninsured Project, Lookout Mountain Group, “Considering Health Care Reform for the College Student Population: Update for Uninsured College Student Population,” February 2018, American Community Survey Data</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C50AB-4849-470F-9320-DC699463BCB5}" type="datetimeFigureOut">
              <a:rPr lang="en-US" smtClean="0"/>
              <a:t>3/14/2018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28A66B-2ED5-4E39-8A53-53D44C67931B}" type="slidenum">
              <a:rPr lang="en-US" smtClean="0"/>
              <a:t>‹#›</a:t>
            </a:fld>
            <a:endParaRPr lang="en-US" dirty="0"/>
          </a:p>
        </p:txBody>
      </p:sp>
    </p:spTree>
    <p:extLst>
      <p:ext uri="{BB962C8B-B14F-4D97-AF65-F5344CB8AC3E}">
        <p14:creationId xmlns:p14="http://schemas.microsoft.com/office/powerpoint/2010/main" val="83393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4</a:t>
            </a:fld>
            <a:endParaRPr lang="en-US"/>
          </a:p>
        </p:txBody>
      </p:sp>
    </p:spTree>
    <p:extLst>
      <p:ext uri="{BB962C8B-B14F-4D97-AF65-F5344CB8AC3E}">
        <p14:creationId xmlns:p14="http://schemas.microsoft.com/office/powerpoint/2010/main" val="1246675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171450" indent="-171450">
              <a:buFont typeface="Arial"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16</a:t>
            </a:fld>
            <a:endParaRPr lang="en-US" dirty="0"/>
          </a:p>
        </p:txBody>
      </p:sp>
    </p:spTree>
    <p:extLst>
      <p:ext uri="{BB962C8B-B14F-4D97-AF65-F5344CB8AC3E}">
        <p14:creationId xmlns:p14="http://schemas.microsoft.com/office/powerpoint/2010/main" val="3823339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171450" indent="-171450">
              <a:buFont typeface="Arial"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17</a:t>
            </a:fld>
            <a:endParaRPr lang="en-US" dirty="0"/>
          </a:p>
        </p:txBody>
      </p:sp>
    </p:spTree>
    <p:extLst>
      <p:ext uri="{BB962C8B-B14F-4D97-AF65-F5344CB8AC3E}">
        <p14:creationId xmlns:p14="http://schemas.microsoft.com/office/powerpoint/2010/main" val="3728691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02920" lvl="1" indent="0">
              <a:buNone/>
            </a:pPr>
            <a:r>
              <a:rPr lang="en-US" sz="2400" dirty="0"/>
              <a:t>Under the ACA, families with access to “affordable” employer-sponsored insurance (ESI) are determined ineligible for ACA federal subsidies. </a:t>
            </a:r>
          </a:p>
          <a:p>
            <a:pPr marL="502920" marR="0" lvl="1" indent="0" algn="l" defTabSz="914400" rtl="0" eaLnBrk="1" fontAlgn="auto" latinLnBrk="0" hangingPunct="1">
              <a:lnSpc>
                <a:spcPct val="100000"/>
              </a:lnSpc>
              <a:spcBef>
                <a:spcPts val="0"/>
              </a:spcBef>
              <a:spcAft>
                <a:spcPts val="0"/>
              </a:spcAft>
              <a:buClrTx/>
              <a:buSzTx/>
              <a:buFontTx/>
              <a:buNone/>
              <a:tabLst/>
              <a:defRPr/>
            </a:pPr>
            <a:r>
              <a:rPr lang="en-US" sz="2400" dirty="0"/>
              <a:t>The federal definition of affordable is based on the employee’s cost of individual-only coverage, and does not consider the additional costs of dependent/family coverage. </a:t>
            </a:r>
            <a:r>
              <a:rPr lang="en-US" sz="2400" kern="1200" dirty="0">
                <a:solidFill>
                  <a:schemeClr val="tx1"/>
                </a:solidFill>
                <a:effectLst/>
                <a:latin typeface="+mn-lt"/>
                <a:ea typeface="+mn-ea"/>
                <a:cs typeface="+mn-cs"/>
              </a:rPr>
              <a:t>Affordable coverage is defined as a job-based health plan covering only the employee that costs 9.69 percent or less of the employee’s household income.</a:t>
            </a:r>
            <a:r>
              <a:rPr lang="en-US" sz="2400" dirty="0">
                <a:effectLst/>
              </a:rPr>
              <a:t> </a:t>
            </a:r>
            <a:endParaRPr lang="en-US" sz="2400" dirty="0"/>
          </a:p>
          <a:p>
            <a:pPr marL="502920" lvl="1" indent="0">
              <a:buNone/>
            </a:pPr>
            <a:endParaRPr lang="en-US" sz="2400" dirty="0"/>
          </a:p>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23</a:t>
            </a:fld>
            <a:endParaRPr lang="en-US" dirty="0"/>
          </a:p>
        </p:txBody>
      </p:sp>
    </p:spTree>
    <p:extLst>
      <p:ext uri="{BB962C8B-B14F-4D97-AF65-F5344CB8AC3E}">
        <p14:creationId xmlns:p14="http://schemas.microsoft.com/office/powerpoint/2010/main" val="895124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24</a:t>
            </a:fld>
            <a:endParaRPr lang="en-US"/>
          </a:p>
        </p:txBody>
      </p:sp>
    </p:spTree>
    <p:extLst>
      <p:ext uri="{BB962C8B-B14F-4D97-AF65-F5344CB8AC3E}">
        <p14:creationId xmlns:p14="http://schemas.microsoft.com/office/powerpoint/2010/main" val="200727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928A66B-2ED5-4E39-8A53-53D44C67931B}" type="slidenum">
              <a:rPr lang="en-US" smtClean="0"/>
              <a:t>6</a:t>
            </a:fld>
            <a:endParaRPr lang="en-US" dirty="0"/>
          </a:p>
        </p:txBody>
      </p:sp>
    </p:spTree>
    <p:extLst>
      <p:ext uri="{BB962C8B-B14F-4D97-AF65-F5344CB8AC3E}">
        <p14:creationId xmlns:p14="http://schemas.microsoft.com/office/powerpoint/2010/main" val="901803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0" indent="0">
              <a:buFont typeface="Arial" charset="0"/>
              <a:buNone/>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7</a:t>
            </a:fld>
            <a:endParaRPr lang="en-US" dirty="0"/>
          </a:p>
        </p:txBody>
      </p:sp>
    </p:spTree>
    <p:extLst>
      <p:ext uri="{BB962C8B-B14F-4D97-AF65-F5344CB8AC3E}">
        <p14:creationId xmlns:p14="http://schemas.microsoft.com/office/powerpoint/2010/main" val="395540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8</a:t>
            </a:fld>
            <a:endParaRPr lang="en-US" dirty="0"/>
          </a:p>
        </p:txBody>
      </p:sp>
    </p:spTree>
    <p:extLst>
      <p:ext uri="{BB962C8B-B14F-4D97-AF65-F5344CB8AC3E}">
        <p14:creationId xmlns:p14="http://schemas.microsoft.com/office/powerpoint/2010/main" val="1779812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171450" indent="-171450">
              <a:buFont typeface="Arial"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9</a:t>
            </a:fld>
            <a:endParaRPr lang="en-US" dirty="0"/>
          </a:p>
        </p:txBody>
      </p:sp>
    </p:spTree>
    <p:extLst>
      <p:ext uri="{BB962C8B-B14F-4D97-AF65-F5344CB8AC3E}">
        <p14:creationId xmlns:p14="http://schemas.microsoft.com/office/powerpoint/2010/main" val="178276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0" indent="0">
              <a:buFont typeface="Arial" charset="0"/>
              <a:buNone/>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10</a:t>
            </a:fld>
            <a:endParaRPr lang="en-US" dirty="0"/>
          </a:p>
        </p:txBody>
      </p:sp>
    </p:spTree>
    <p:extLst>
      <p:ext uri="{BB962C8B-B14F-4D97-AF65-F5344CB8AC3E}">
        <p14:creationId xmlns:p14="http://schemas.microsoft.com/office/powerpoint/2010/main" val="1956484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64504"/>
          </a:xfrm>
        </p:spPr>
        <p:txBody>
          <a:bodyPr/>
          <a:lstStyle/>
          <a:p>
            <a:pPr marL="171450" indent="-171450">
              <a:buFont typeface="Arial" charset="0"/>
              <a:buChar cha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28A66B-2ED5-4E39-8A53-53D44C67931B}" type="slidenum">
              <a:rPr lang="en-US" smtClean="0"/>
              <a:t>11</a:t>
            </a:fld>
            <a:endParaRPr lang="en-US" dirty="0"/>
          </a:p>
        </p:txBody>
      </p:sp>
    </p:spTree>
    <p:extLst>
      <p:ext uri="{BB962C8B-B14F-4D97-AF65-F5344CB8AC3E}">
        <p14:creationId xmlns:p14="http://schemas.microsoft.com/office/powerpoint/2010/main" val="3081416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12</a:t>
            </a:fld>
            <a:endParaRPr lang="en-US" dirty="0"/>
          </a:p>
        </p:txBody>
      </p:sp>
    </p:spTree>
    <p:extLst>
      <p:ext uri="{BB962C8B-B14F-4D97-AF65-F5344CB8AC3E}">
        <p14:creationId xmlns:p14="http://schemas.microsoft.com/office/powerpoint/2010/main" val="1320336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28A66B-2ED5-4E39-8A53-53D44C67931B}" type="slidenum">
              <a:rPr lang="en-US" smtClean="0"/>
              <a:t>13</a:t>
            </a:fld>
            <a:endParaRPr lang="en-US" dirty="0"/>
          </a:p>
        </p:txBody>
      </p:sp>
    </p:spTree>
    <p:extLst>
      <p:ext uri="{BB962C8B-B14F-4D97-AF65-F5344CB8AC3E}">
        <p14:creationId xmlns:p14="http://schemas.microsoft.com/office/powerpoint/2010/main" val="887090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bg2">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7258BB-8B1F-41E8-B089-E151CB4953BE}"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pic>
        <p:nvPicPr>
          <p:cNvPr id="9" name="Picture 8">
            <a:extLst>
              <a:ext uri="{FF2B5EF4-FFF2-40B4-BE49-F238E27FC236}">
                <a16:creationId xmlns="" xmlns:a16="http://schemas.microsoft.com/office/drawing/2014/main" id="{315A51A8-571C-49DD-A940-A362E3F80777}"/>
              </a:ext>
            </a:extLst>
          </p:cNvPr>
          <p:cNvPicPr>
            <a:picLocks noChangeAspect="1"/>
          </p:cNvPicPr>
          <p:nvPr userDrawn="1"/>
        </p:nvPicPr>
        <p:blipFill>
          <a:blip r:embed="rId2"/>
          <a:stretch>
            <a:fillRect/>
          </a:stretch>
        </p:blipFill>
        <p:spPr>
          <a:xfrm>
            <a:off x="9504673" y="4905623"/>
            <a:ext cx="2258924" cy="137400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B9BC7F63-52AF-4665-A4C2-C76EBED896EE}" type="datetime1">
              <a:rPr lang="en-US" smtClean="0"/>
              <a:t>3/14/2018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1" name="Picture 10">
            <a:extLst>
              <a:ext uri="{FF2B5EF4-FFF2-40B4-BE49-F238E27FC236}">
                <a16:creationId xmlns="" xmlns:a16="http://schemas.microsoft.com/office/drawing/2014/main" id="{929366C1-AFED-4666-988D-A7DD50C3629B}"/>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E37FB2-C1A9-4BC7-8D7C-939917CD96F6}" type="datetime1">
              <a:rPr lang="en-US" smtClean="0"/>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0" name="Picture 9">
            <a:extLst>
              <a:ext uri="{FF2B5EF4-FFF2-40B4-BE49-F238E27FC236}">
                <a16:creationId xmlns="" xmlns:a16="http://schemas.microsoft.com/office/drawing/2014/main" id="{F61BA700-D647-4DF0-BFAB-6E2F7C4C63F7}"/>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4A2A97-F9D1-430A-B8AA-38E1EFA99C9A}" type="datetime1">
              <a:rPr lang="en-US" smtClean="0"/>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5A73D4AF-0B0D-4355-A52E-D3ECC53EEB14}"/>
              </a:ext>
            </a:extLst>
          </p:cNvPr>
          <p:cNvSpPr/>
          <p:nvPr userDrawn="1"/>
        </p:nvSpPr>
        <p:spPr>
          <a:xfrm>
            <a:off x="1507067" y="2575190"/>
            <a:ext cx="10684933" cy="35208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0" y="775756"/>
            <a:ext cx="10515600" cy="16658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634135" y="761999"/>
            <a:ext cx="1561446" cy="1693333"/>
          </a:xfrm>
          <a:prstGeom prst="rect">
            <a:avLst/>
          </a:prstGeom>
          <a:solidFill>
            <a:schemeClr val="bg2">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0" y="1213091"/>
            <a:ext cx="9141619" cy="1253068"/>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507067" y="2653901"/>
            <a:ext cx="10148486" cy="3315058"/>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07258BB-8B1F-41E8-B089-E151CB4953BE}"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
        <p:nvSpPr>
          <p:cNvPr id="10" name="Rectangle 9">
            <a:extLst>
              <a:ext uri="{FF2B5EF4-FFF2-40B4-BE49-F238E27FC236}">
                <a16:creationId xmlns="" xmlns:a16="http://schemas.microsoft.com/office/drawing/2014/main" id="{155B61E8-AF2B-400D-ADFD-104F603809AE}"/>
              </a:ext>
            </a:extLst>
          </p:cNvPr>
          <p:cNvSpPr/>
          <p:nvPr userDrawn="1"/>
        </p:nvSpPr>
        <p:spPr>
          <a:xfrm>
            <a:off x="0" y="2575191"/>
            <a:ext cx="1347469" cy="3509966"/>
          </a:xfrm>
          <a:prstGeom prst="rect">
            <a:avLst/>
          </a:prstGeom>
          <a:solidFill>
            <a:schemeClr val="bg2">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 xmlns:a16="http://schemas.microsoft.com/office/drawing/2014/main" id="{2E5D51A3-308F-4C59-AFF6-38578156E1EF}"/>
              </a:ext>
            </a:extLst>
          </p:cNvPr>
          <p:cNvPicPr>
            <a:picLocks noChangeAspect="1"/>
          </p:cNvPicPr>
          <p:nvPr userDrawn="1"/>
        </p:nvPicPr>
        <p:blipFill>
          <a:blip r:embed="rId2"/>
          <a:stretch>
            <a:fillRect/>
          </a:stretch>
        </p:blipFill>
        <p:spPr>
          <a:xfrm>
            <a:off x="10491470" y="1493037"/>
            <a:ext cx="1816255" cy="1154756"/>
          </a:xfrm>
          <a:prstGeom prst="rect">
            <a:avLst/>
          </a:prstGeom>
        </p:spPr>
      </p:pic>
    </p:spTree>
    <p:extLst>
      <p:ext uri="{BB962C8B-B14F-4D97-AF65-F5344CB8AC3E}">
        <p14:creationId xmlns:p14="http://schemas.microsoft.com/office/powerpoint/2010/main" val="162654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2633F-1FAE-4DF5-9DE0-5AE11F145E17}"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A700D9-93A8-454F-8334-0C3823D35E64}" type="datetime1">
              <a:rPr lang="en-US" smtClean="0"/>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7" name="Picture 6">
            <a:extLst>
              <a:ext uri="{FF2B5EF4-FFF2-40B4-BE49-F238E27FC236}">
                <a16:creationId xmlns="" xmlns:a16="http://schemas.microsoft.com/office/drawing/2014/main" id="{B2A526C8-EBED-47F7-92A0-0F7E9B6346B8}"/>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FEF4FBC-D9F9-4403-8A0D-9B8A3CCBBD76}" type="datetime1">
              <a:rPr lang="en-US" smtClean="0"/>
              <a:t>3/14/2018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2" name="Picture 11">
            <a:extLst>
              <a:ext uri="{FF2B5EF4-FFF2-40B4-BE49-F238E27FC236}">
                <a16:creationId xmlns="" xmlns:a16="http://schemas.microsoft.com/office/drawing/2014/main" id="{977E2CC9-7F70-40EB-A223-A007F1099D7A}"/>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95315C18-E1A1-4974-B16B-A0325141F92B}" type="datetime1">
              <a:rPr lang="en-US" smtClean="0"/>
              <a:t>3/14/2018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3" name="Picture 12">
            <a:extLst>
              <a:ext uri="{FF2B5EF4-FFF2-40B4-BE49-F238E27FC236}">
                <a16:creationId xmlns="" xmlns:a16="http://schemas.microsoft.com/office/drawing/2014/main" id="{5D58B36E-1A2F-4D83-822D-32B358046F71}"/>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0452EB46-0C49-405D-9FCC-E886DB0BE3D7}" type="datetime1">
              <a:rPr lang="en-US" smtClean="0"/>
              <a:t>3/14/2018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9" name="Picture 8">
            <a:extLst>
              <a:ext uri="{FF2B5EF4-FFF2-40B4-BE49-F238E27FC236}">
                <a16:creationId xmlns="" xmlns:a16="http://schemas.microsoft.com/office/drawing/2014/main" id="{AD04E5AD-1218-4DF3-B20D-0E1880849C71}"/>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F46D4B-BE61-4E1B-87DD-567239E40066}" type="datetime1">
              <a:rPr lang="en-US" smtClean="0"/>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3BA4BAB-B709-419F-A10B-E85FF87F6D19}" type="datetime1">
              <a:rPr lang="en-US" smtClean="0"/>
              <a:t>3/14/2018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sz="2400"/>
            </a:lvl1pPr>
          </a:lstStyle>
          <a:p>
            <a:fld id="{4FAB73BC-B049-4115-A692-8D63A059BFB8}" type="slidenum">
              <a:rPr lang="en-US" smtClean="0"/>
              <a:pPr/>
              <a:t>‹#›</a:t>
            </a:fld>
            <a:endParaRPr lang="en-US" dirty="0"/>
          </a:p>
        </p:txBody>
      </p:sp>
      <p:pic>
        <p:nvPicPr>
          <p:cNvPr id="11" name="Picture 10">
            <a:extLst>
              <a:ext uri="{FF2B5EF4-FFF2-40B4-BE49-F238E27FC236}">
                <a16:creationId xmlns="" xmlns:a16="http://schemas.microsoft.com/office/drawing/2014/main" id="{BC0CBECC-8098-4581-9680-D06F1B260E69}"/>
              </a:ext>
            </a:extLst>
          </p:cNvPr>
          <p:cNvPicPr>
            <a:picLocks noChangeAspect="1"/>
          </p:cNvPicPr>
          <p:nvPr userDrawn="1"/>
        </p:nvPicPr>
        <p:blipFill>
          <a:blip r:embed="rId2"/>
          <a:stretch>
            <a:fillRect/>
          </a:stretch>
        </p:blipFill>
        <p:spPr>
          <a:xfrm>
            <a:off x="601878" y="4919435"/>
            <a:ext cx="2258924" cy="137400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bg2">
              <a:alpha val="49804"/>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E40A084-021C-4F6B-BA3F-5252457600B8}" type="datetime1">
              <a:rPr lang="en-US" smtClean="0"/>
              <a:t>3/14/2018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52"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26">
            <a:extLst>
              <a:ext uri="{FF2B5EF4-FFF2-40B4-BE49-F238E27FC236}">
                <a16:creationId xmlns="" xmlns:a16="http://schemas.microsoft.com/office/drawing/2014/main" id="{130E94B5-6B03-4C6D-A886-D92083B3E55A}"/>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 xmlns:a16="http://schemas.microsoft.com/office/drawing/2014/main" id="{597B8231-6339-4326-9EE6-D2F78558E2C3}"/>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557974"/>
            <a:ext cx="11707367" cy="25380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descr="A close up of a sign&#10;&#10;Description generated with high confidence">
            <a:extLst>
              <a:ext uri="{FF2B5EF4-FFF2-40B4-BE49-F238E27FC236}">
                <a16:creationId xmlns="" xmlns:a16="http://schemas.microsoft.com/office/drawing/2014/main" id="{64C4A8FB-8EDB-4F7A-B996-D49E96817BFF}"/>
              </a:ext>
            </a:extLst>
          </p:cNvPr>
          <p:cNvPicPr>
            <a:picLocks noChangeAspect="1"/>
          </p:cNvPicPr>
          <p:nvPr/>
        </p:nvPicPr>
        <p:blipFill>
          <a:blip r:embed="rId2"/>
          <a:stretch>
            <a:fillRect/>
          </a:stretch>
        </p:blipFill>
        <p:spPr>
          <a:xfrm>
            <a:off x="1084931" y="541729"/>
            <a:ext cx="5860469" cy="2754421"/>
          </a:xfrm>
          <a:prstGeom prst="rect">
            <a:avLst/>
          </a:prstGeom>
        </p:spPr>
      </p:pic>
      <p:sp>
        <p:nvSpPr>
          <p:cNvPr id="7" name="Title 6">
            <a:extLst>
              <a:ext uri="{FF2B5EF4-FFF2-40B4-BE49-F238E27FC236}">
                <a16:creationId xmlns="" xmlns:a16="http://schemas.microsoft.com/office/drawing/2014/main" id="{74A6EB9D-AB61-4BEB-A416-BF3550D1FA9D}"/>
              </a:ext>
            </a:extLst>
          </p:cNvPr>
          <p:cNvSpPr>
            <a:spLocks noGrp="1"/>
          </p:cNvSpPr>
          <p:nvPr>
            <p:ph type="ctrTitle"/>
          </p:nvPr>
        </p:nvSpPr>
        <p:spPr>
          <a:xfrm>
            <a:off x="1084931" y="3908246"/>
            <a:ext cx="10210862" cy="1326227"/>
          </a:xfrm>
        </p:spPr>
        <p:txBody>
          <a:bodyPr>
            <a:normAutofit fontScale="90000"/>
          </a:bodyPr>
          <a:lstStyle/>
          <a:p>
            <a:r>
              <a:rPr lang="en-US" sz="4000" b="1" dirty="0"/>
              <a:t>Senate Joint Hearing </a:t>
            </a:r>
            <a:br>
              <a:rPr lang="en-US" sz="4000" b="1" dirty="0"/>
            </a:br>
            <a:r>
              <a:rPr lang="en-US" sz="4000" b="1" dirty="0"/>
              <a:t>Health and Education Committees</a:t>
            </a:r>
            <a:r>
              <a:rPr lang="en-US" sz="4100" dirty="0"/>
              <a:t/>
            </a:r>
            <a:br>
              <a:rPr lang="en-US" sz="4100" dirty="0"/>
            </a:br>
            <a:r>
              <a:rPr lang="en-US" sz="2700" dirty="0"/>
              <a:t>Health Insurance Coverage and Access to Care for College Students</a:t>
            </a:r>
          </a:p>
        </p:txBody>
      </p:sp>
      <p:sp>
        <p:nvSpPr>
          <p:cNvPr id="2" name="Slide Number Placeholder 1">
            <a:extLst>
              <a:ext uri="{FF2B5EF4-FFF2-40B4-BE49-F238E27FC236}">
                <a16:creationId xmlns="" xmlns:a16="http://schemas.microsoft.com/office/drawing/2014/main" id="{5D165C40-2E36-4A71-ACB2-2FBF9D9991E6}"/>
              </a:ext>
            </a:extLst>
          </p:cNvPr>
          <p:cNvSpPr>
            <a:spLocks noGrp="1"/>
          </p:cNvSpPr>
          <p:nvPr>
            <p:ph type="sldNum" sz="quarter" idx="12"/>
          </p:nvPr>
        </p:nvSpPr>
        <p:spPr/>
        <p:txBody>
          <a:bodyPr/>
          <a:lstStyle/>
          <a:p>
            <a:endParaRPr lang="en-US" sz="2400" dirty="0"/>
          </a:p>
        </p:txBody>
      </p:sp>
      <p:sp>
        <p:nvSpPr>
          <p:cNvPr id="11" name="Subtitle 7">
            <a:extLst>
              <a:ext uri="{FF2B5EF4-FFF2-40B4-BE49-F238E27FC236}">
                <a16:creationId xmlns="" xmlns:a16="http://schemas.microsoft.com/office/drawing/2014/main" id="{CD50166D-A876-4E89-AFA5-436D575EC20A}"/>
              </a:ext>
            </a:extLst>
          </p:cNvPr>
          <p:cNvSpPr>
            <a:spLocks noGrp="1"/>
          </p:cNvSpPr>
          <p:nvPr>
            <p:ph type="subTitle" idx="1"/>
          </p:nvPr>
        </p:nvSpPr>
        <p:spPr>
          <a:xfrm>
            <a:off x="1100014" y="5132438"/>
            <a:ext cx="10180696" cy="963561"/>
          </a:xfrm>
        </p:spPr>
        <p:txBody>
          <a:bodyPr>
            <a:normAutofit lnSpcReduction="10000"/>
          </a:bodyPr>
          <a:lstStyle/>
          <a:p>
            <a:pPr algn="r"/>
            <a:r>
              <a:rPr lang="en-US" dirty="0"/>
              <a:t>March 14, 2018</a:t>
            </a:r>
            <a:br>
              <a:rPr lang="en-US" dirty="0"/>
            </a:br>
            <a:r>
              <a:rPr lang="en-US" dirty="0">
                <a:solidFill>
                  <a:schemeClr val="bg1"/>
                </a:solidFill>
              </a:rPr>
              <a:t>Deborah Kelch</a:t>
            </a:r>
            <a:br>
              <a:rPr lang="en-US" dirty="0">
                <a:solidFill>
                  <a:schemeClr val="bg1"/>
                </a:solidFill>
              </a:rPr>
            </a:br>
            <a:r>
              <a:rPr lang="en-US" dirty="0">
                <a:solidFill>
                  <a:schemeClr val="bg1"/>
                </a:solidFill>
              </a:rPr>
              <a:t>Executive Director</a:t>
            </a:r>
          </a:p>
        </p:txBody>
      </p:sp>
    </p:spTree>
    <p:extLst>
      <p:ext uri="{BB962C8B-B14F-4D97-AF65-F5344CB8AC3E}">
        <p14:creationId xmlns:p14="http://schemas.microsoft.com/office/powerpoint/2010/main" val="389001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71" y="1349479"/>
            <a:ext cx="2834640" cy="2377440"/>
          </a:xfrm>
        </p:spPr>
        <p:txBody>
          <a:bodyPr>
            <a:normAutofit fontScale="90000"/>
          </a:bodyPr>
          <a:lstStyle/>
          <a:p>
            <a:r>
              <a:rPr lang="en-US" sz="3600" b="1" dirty="0"/>
              <a:t>ACA Provisions</a:t>
            </a:r>
            <a:r>
              <a:rPr lang="en-US" b="1" dirty="0"/>
              <a:t/>
            </a:r>
            <a:br>
              <a:rPr lang="en-US" b="1" dirty="0"/>
            </a:br>
            <a:r>
              <a:rPr lang="en-US" b="1" dirty="0"/>
              <a:t>Affecting </a:t>
            </a:r>
            <a:r>
              <a:rPr lang="en-US" sz="3600" b="1" dirty="0"/>
              <a:t>Coverage for </a:t>
            </a:r>
            <a:r>
              <a:rPr lang="en-US" sz="3600" b="1" i="1" dirty="0"/>
              <a:t>Low-Income</a:t>
            </a:r>
            <a:r>
              <a:rPr lang="en-US" sz="3600" b="1" dirty="0"/>
              <a:t> Young Adults</a:t>
            </a:r>
            <a:endParaRPr lang="en-US" sz="2700" dirty="0"/>
          </a:p>
        </p:txBody>
      </p:sp>
      <p:sp>
        <p:nvSpPr>
          <p:cNvPr id="3" name="Content Placeholder 2"/>
          <p:cNvSpPr>
            <a:spLocks noGrp="1"/>
          </p:cNvSpPr>
          <p:nvPr>
            <p:ph idx="1"/>
          </p:nvPr>
        </p:nvSpPr>
        <p:spPr>
          <a:xfrm>
            <a:off x="3867912" y="615297"/>
            <a:ext cx="7315200" cy="5374023"/>
          </a:xfrm>
        </p:spPr>
        <p:txBody>
          <a:bodyPr>
            <a:normAutofit/>
          </a:bodyPr>
          <a:lstStyle/>
          <a:p>
            <a:pPr>
              <a:lnSpc>
                <a:spcPct val="114000"/>
              </a:lnSpc>
              <a:spcBef>
                <a:spcPts val="0"/>
              </a:spcBef>
              <a:spcAft>
                <a:spcPts val="1200"/>
              </a:spcAft>
              <a:buFont typeface="Wingdings" panose="05000000000000000000" pitchFamily="2" charset="2"/>
              <a:buChar char="§"/>
            </a:pPr>
            <a:r>
              <a:rPr lang="en-US" sz="2100" b="1" dirty="0">
                <a:solidFill>
                  <a:schemeClr val="accent5">
                    <a:lumMod val="50000"/>
                  </a:schemeClr>
                </a:solidFill>
              </a:rPr>
              <a:t>Expansion of Medicaid Eligibility</a:t>
            </a:r>
            <a:r>
              <a:rPr lang="en-US" sz="2100" dirty="0">
                <a:solidFill>
                  <a:schemeClr val="accent5">
                    <a:lumMod val="50000"/>
                  </a:schemeClr>
                </a:solidFill>
              </a:rPr>
              <a:t> </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Enhanced federal funding to expand Medi-Cal coverage for low-income, childless adults (19-64) </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Individuals with incomes up to 138% of the federal poverty level (FPL) ($28,180 for a family of three, 2017)</a:t>
            </a:r>
          </a:p>
          <a:p>
            <a:pPr>
              <a:lnSpc>
                <a:spcPct val="114000"/>
              </a:lnSpc>
              <a:spcBef>
                <a:spcPts val="0"/>
              </a:spcBef>
              <a:spcAft>
                <a:spcPts val="1200"/>
              </a:spcAft>
              <a:buFont typeface="Wingdings" panose="05000000000000000000" pitchFamily="2" charset="2"/>
              <a:buChar char="§"/>
            </a:pPr>
            <a:r>
              <a:rPr lang="en-US" sz="2100" b="1" dirty="0">
                <a:solidFill>
                  <a:schemeClr val="accent5">
                    <a:lumMod val="50000"/>
                  </a:schemeClr>
                </a:solidFill>
              </a:rPr>
              <a:t>Premium Subsidies </a:t>
            </a:r>
          </a:p>
          <a:p>
            <a:pPr lvl="1">
              <a:lnSpc>
                <a:spcPct val="114000"/>
              </a:lnSpc>
              <a:spcBef>
                <a:spcPts val="0"/>
              </a:spcBef>
              <a:spcAft>
                <a:spcPts val="1200"/>
              </a:spcAft>
              <a:buFont typeface="Wingdings" panose="05000000000000000000" pitchFamily="2" charset="2"/>
              <a:buChar char="§"/>
            </a:pPr>
            <a:r>
              <a:rPr lang="en-US" sz="1900" dirty="0">
                <a:solidFill>
                  <a:schemeClr val="tx1"/>
                </a:solidFill>
              </a:rPr>
              <a:t>Individuals and their dependents with incomes below 400% FPL ($80,640 for a family of three, 2017)</a:t>
            </a:r>
          </a:p>
          <a:p>
            <a:pPr lvl="1">
              <a:lnSpc>
                <a:spcPct val="114000"/>
              </a:lnSpc>
              <a:spcBef>
                <a:spcPts val="0"/>
              </a:spcBef>
              <a:spcAft>
                <a:spcPts val="1200"/>
              </a:spcAft>
              <a:buFont typeface="Wingdings" panose="05000000000000000000" pitchFamily="2" charset="2"/>
              <a:buChar char="§"/>
            </a:pPr>
            <a:r>
              <a:rPr lang="en-US" sz="1900" dirty="0">
                <a:solidFill>
                  <a:schemeClr val="tx1"/>
                </a:solidFill>
              </a:rPr>
              <a:t>Individual coverage through ACA exchanges (Covered California)</a:t>
            </a:r>
          </a:p>
          <a:p>
            <a:pPr lvl="1">
              <a:lnSpc>
                <a:spcPct val="114000"/>
              </a:lnSpc>
              <a:spcBef>
                <a:spcPts val="0"/>
              </a:spcBef>
              <a:spcAft>
                <a:spcPts val="1200"/>
              </a:spcAft>
              <a:buFont typeface="Wingdings" panose="05000000000000000000" pitchFamily="2" charset="2"/>
              <a:buChar char="§"/>
            </a:pPr>
            <a:r>
              <a:rPr lang="en-US" sz="1900" dirty="0">
                <a:solidFill>
                  <a:schemeClr val="tx1"/>
                </a:solidFill>
              </a:rPr>
              <a:t>Eligible for tax credits that reduce the monthly premium, and cost-sharing subsidies that lower out-of-pocket costs</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498431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391" y="2418417"/>
            <a:ext cx="2834640" cy="2377440"/>
          </a:xfrm>
        </p:spPr>
        <p:txBody>
          <a:bodyPr>
            <a:normAutofit fontScale="90000"/>
          </a:bodyPr>
          <a:lstStyle/>
          <a:p>
            <a:r>
              <a:rPr lang="en-US" sz="4000" b="1" dirty="0"/>
              <a:t>ACA Provisions</a:t>
            </a:r>
            <a:r>
              <a:rPr lang="en-US" sz="3600" b="1" dirty="0"/>
              <a:t/>
            </a:r>
            <a:br>
              <a:rPr lang="en-US" sz="3600" b="1" dirty="0"/>
            </a:br>
            <a:r>
              <a:rPr lang="en-US" sz="3600" b="1" dirty="0"/>
              <a:t>Affecting </a:t>
            </a:r>
            <a:r>
              <a:rPr lang="en-US" sz="4000" b="1" dirty="0"/>
              <a:t>Student Health Insurance</a:t>
            </a:r>
            <a:br>
              <a:rPr lang="en-US" sz="4000" b="1" dirty="0"/>
            </a:br>
            <a:endParaRPr lang="en-US" sz="4000" b="1" dirty="0"/>
          </a:p>
        </p:txBody>
      </p:sp>
      <p:sp>
        <p:nvSpPr>
          <p:cNvPr id="3" name="Content Placeholder 2"/>
          <p:cNvSpPr>
            <a:spLocks noGrp="1"/>
          </p:cNvSpPr>
          <p:nvPr>
            <p:ph idx="1"/>
          </p:nvPr>
        </p:nvSpPr>
        <p:spPr>
          <a:xfrm>
            <a:off x="3867912" y="615297"/>
            <a:ext cx="7315200" cy="5374023"/>
          </a:xfrm>
        </p:spPr>
        <p:txBody>
          <a:bodyPr>
            <a:normAutofit/>
          </a:bodyPr>
          <a:lstStyle/>
          <a:p>
            <a:pPr>
              <a:lnSpc>
                <a:spcPct val="114000"/>
              </a:lnSpc>
              <a:spcBef>
                <a:spcPts val="0"/>
              </a:spcBef>
              <a:spcAft>
                <a:spcPts val="1200"/>
              </a:spcAft>
              <a:buFont typeface="Wingdings" panose="05000000000000000000" pitchFamily="2" charset="2"/>
              <a:buChar char="§"/>
            </a:pPr>
            <a:r>
              <a:rPr lang="en-US" sz="2100" b="1">
                <a:solidFill>
                  <a:schemeClr val="accent5">
                    <a:lumMod val="50000"/>
                  </a:schemeClr>
                </a:solidFill>
              </a:rPr>
              <a:t>Student health insurance definition</a:t>
            </a:r>
            <a:endParaRPr lang="en-US" sz="2100" b="1" dirty="0">
              <a:solidFill>
                <a:schemeClr val="accent5">
                  <a:lumMod val="50000"/>
                </a:schemeClr>
              </a:solidFill>
            </a:endParaRPr>
          </a:p>
          <a:p>
            <a:pPr lvl="1">
              <a:lnSpc>
                <a:spcPct val="114000"/>
              </a:lnSpc>
              <a:spcBef>
                <a:spcPts val="0"/>
              </a:spcBef>
              <a:spcAft>
                <a:spcPts val="1200"/>
              </a:spcAft>
              <a:buFont typeface="Arial" panose="020B0604020202020204" pitchFamily="34" charset="0"/>
              <a:buChar char="•"/>
            </a:pPr>
            <a:r>
              <a:rPr lang="en-US" sz="1900" dirty="0">
                <a:solidFill>
                  <a:schemeClr val="tx1"/>
                </a:solidFill>
              </a:rPr>
              <a:t>Coverage offered by institutions of  higher learning limited to enrolled students</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Accepts all students regardless of health status</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Meets any additional requirements in state law</a:t>
            </a:r>
          </a:p>
          <a:p>
            <a:pPr>
              <a:lnSpc>
                <a:spcPct val="114000"/>
              </a:lnSpc>
              <a:spcBef>
                <a:spcPts val="0"/>
              </a:spcBef>
              <a:spcAft>
                <a:spcPts val="1200"/>
              </a:spcAft>
              <a:buFont typeface="Wingdings" panose="05000000000000000000" pitchFamily="2" charset="2"/>
              <a:buChar char="§"/>
            </a:pPr>
            <a:r>
              <a:rPr lang="en-US" sz="2100" b="1" dirty="0">
                <a:solidFill>
                  <a:schemeClr val="accent5">
                    <a:lumMod val="50000"/>
                  </a:schemeClr>
                </a:solidFill>
              </a:rPr>
              <a:t>Student health insurance is considered </a:t>
            </a:r>
            <a:r>
              <a:rPr lang="en-US" sz="2100" b="1" u="sng" dirty="0">
                <a:solidFill>
                  <a:schemeClr val="accent5">
                    <a:lumMod val="50000"/>
                  </a:schemeClr>
                </a:solidFill>
              </a:rPr>
              <a:t>individual</a:t>
            </a:r>
            <a:r>
              <a:rPr lang="en-US" sz="2100" b="1" dirty="0">
                <a:solidFill>
                  <a:schemeClr val="accent5">
                    <a:lumMod val="50000"/>
                  </a:schemeClr>
                </a:solidFill>
              </a:rPr>
              <a:t> coverage</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Subject to some but not all provisions of the ACA</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Example: Not required to offer multiple levels of coverage as in the ACA exchanges (bronze, silver, gold and platinum) but must meet minimum coverage standards</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4152852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94" y="521625"/>
            <a:ext cx="3150446" cy="4601183"/>
          </a:xfrm>
        </p:spPr>
        <p:txBody>
          <a:bodyPr>
            <a:normAutofit/>
          </a:bodyPr>
          <a:lstStyle/>
          <a:p>
            <a:pPr>
              <a:lnSpc>
                <a:spcPct val="100000"/>
              </a:lnSpc>
              <a:spcAft>
                <a:spcPts val="600"/>
              </a:spcAft>
            </a:pPr>
            <a:r>
              <a:rPr lang="en-US" sz="2800" b="1" dirty="0"/>
              <a:t>Coverage for young adults increased in employer-sponsored,  Medi-Cal and individual coverage under ACA</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graphicFrame>
        <p:nvGraphicFramePr>
          <p:cNvPr id="8" name="Chart 7"/>
          <p:cNvGraphicFramePr/>
          <p:nvPr>
            <p:extLst>
              <p:ext uri="{D42A27DB-BD31-4B8C-83A1-F6EECF244321}">
                <p14:modId xmlns:p14="http://schemas.microsoft.com/office/powerpoint/2010/main" val="3774919180"/>
              </p:ext>
            </p:extLst>
          </p:nvPr>
        </p:nvGraphicFramePr>
        <p:xfrm>
          <a:off x="3520440" y="711705"/>
          <a:ext cx="8317598" cy="5378932"/>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3520440" y="5782859"/>
            <a:ext cx="8229600" cy="307777"/>
          </a:xfrm>
          <a:prstGeom prst="rect">
            <a:avLst/>
          </a:prstGeom>
          <a:solidFill>
            <a:schemeClr val="accent1"/>
          </a:solidFill>
        </p:spPr>
        <p:txBody>
          <a:bodyPr wrap="square">
            <a:spAutoFit/>
          </a:bodyPr>
          <a:lstStyle/>
          <a:p>
            <a:pPr algn="ctr"/>
            <a:r>
              <a:rPr lang="en-US" altLang="en-US" sz="1400" b="1" dirty="0">
                <a:solidFill>
                  <a:schemeClr val="bg1"/>
                </a:solidFill>
              </a:rPr>
              <a:t>Source: Insure the Uninsured Project; 2009 and 2016 California Health Interview Survey</a:t>
            </a:r>
          </a:p>
        </p:txBody>
      </p:sp>
    </p:spTree>
    <p:extLst>
      <p:ext uri="{BB962C8B-B14F-4D97-AF65-F5344CB8AC3E}">
        <p14:creationId xmlns:p14="http://schemas.microsoft.com/office/powerpoint/2010/main" val="963703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10117545"/>
              </p:ext>
            </p:extLst>
          </p:nvPr>
        </p:nvGraphicFramePr>
        <p:xfrm>
          <a:off x="3853989" y="480143"/>
          <a:ext cx="7315200" cy="56404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4FAB73BC-B049-4115-A692-8D63A059BFB8}" type="slidenum">
              <a:rPr lang="en-US" sz="2400" smtClean="0"/>
              <a:pPr/>
              <a:t>13</a:t>
            </a:fld>
            <a:endParaRPr lang="en-US" sz="2400" dirty="0"/>
          </a:p>
        </p:txBody>
      </p:sp>
      <p:pic>
        <p:nvPicPr>
          <p:cNvPr id="6" name="Picture 5">
            <a:extLst>
              <a:ext uri="{FF2B5EF4-FFF2-40B4-BE49-F238E27FC236}">
                <a16:creationId xmlns="" xmlns:a16="http://schemas.microsoft.com/office/drawing/2014/main" id="{78F7726A-46B8-4C96-B240-68A24B75FA84}"/>
              </a:ext>
            </a:extLst>
          </p:cNvPr>
          <p:cNvPicPr>
            <a:picLocks noChangeAspect="1"/>
          </p:cNvPicPr>
          <p:nvPr/>
        </p:nvPicPr>
        <p:blipFill>
          <a:blip r:embed="rId4"/>
          <a:stretch>
            <a:fillRect/>
          </a:stretch>
        </p:blipFill>
        <p:spPr>
          <a:xfrm>
            <a:off x="601878" y="4919435"/>
            <a:ext cx="2258924" cy="1374008"/>
          </a:xfrm>
          <a:prstGeom prst="rect">
            <a:avLst/>
          </a:prstGeom>
        </p:spPr>
      </p:pic>
      <p:sp>
        <p:nvSpPr>
          <p:cNvPr id="8" name="Title 1">
            <a:extLst>
              <a:ext uri="{FF2B5EF4-FFF2-40B4-BE49-F238E27FC236}">
                <a16:creationId xmlns="" xmlns:a16="http://schemas.microsoft.com/office/drawing/2014/main" id="{AB486D84-BC1F-4888-A452-FBC29D72B87B}"/>
              </a:ext>
            </a:extLst>
          </p:cNvPr>
          <p:cNvSpPr>
            <a:spLocks noGrp="1"/>
          </p:cNvSpPr>
          <p:nvPr>
            <p:ph type="title"/>
          </p:nvPr>
        </p:nvSpPr>
        <p:spPr>
          <a:xfrm>
            <a:off x="257599" y="564557"/>
            <a:ext cx="2947482" cy="4601183"/>
          </a:xfrm>
        </p:spPr>
        <p:txBody>
          <a:bodyPr>
            <a:normAutofit/>
          </a:bodyPr>
          <a:lstStyle/>
          <a:p>
            <a:pPr>
              <a:lnSpc>
                <a:spcPct val="100000"/>
              </a:lnSpc>
            </a:pPr>
            <a:r>
              <a:rPr lang="en-US" sz="2800" b="1" dirty="0"/>
              <a:t>Consequently, the uninsured rate for college students in California decreased by 16%</a:t>
            </a:r>
          </a:p>
        </p:txBody>
      </p:sp>
    </p:spTree>
    <p:extLst>
      <p:ext uri="{BB962C8B-B14F-4D97-AF65-F5344CB8AC3E}">
        <p14:creationId xmlns:p14="http://schemas.microsoft.com/office/powerpoint/2010/main" val="1472764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 Coverage Models in California</a:t>
            </a:r>
          </a:p>
        </p:txBody>
      </p:sp>
      <p:sp>
        <p:nvSpPr>
          <p:cNvPr id="3" name="Subtitle 2"/>
          <p:cNvSpPr>
            <a:spLocks noGrp="1"/>
          </p:cNvSpPr>
          <p:nvPr>
            <p:ph type="subTitle" idx="1"/>
          </p:nvPr>
        </p:nvSpPr>
        <p:spPr/>
        <p:txBody>
          <a:bodyPr>
            <a:normAutofit/>
          </a:bodyPr>
          <a:lstStyle/>
          <a:p>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z="2400" smtClean="0"/>
              <a:pPr/>
              <a:t>14</a:t>
            </a:fld>
            <a:endParaRPr lang="en-US" sz="2400" dirty="0"/>
          </a:p>
        </p:txBody>
      </p:sp>
    </p:spTree>
    <p:extLst>
      <p:ext uri="{BB962C8B-B14F-4D97-AF65-F5344CB8AC3E}">
        <p14:creationId xmlns:p14="http://schemas.microsoft.com/office/powerpoint/2010/main" val="225137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88B1DA-5A1C-4CCF-A10B-D27FBAAC5730}"/>
              </a:ext>
            </a:extLst>
          </p:cNvPr>
          <p:cNvSpPr>
            <a:spLocks noGrp="1"/>
          </p:cNvSpPr>
          <p:nvPr>
            <p:ph type="ctrTitle"/>
          </p:nvPr>
        </p:nvSpPr>
        <p:spPr/>
        <p:txBody>
          <a:bodyPr>
            <a:normAutofit/>
          </a:bodyPr>
          <a:lstStyle/>
          <a:p>
            <a:r>
              <a:rPr lang="en-US" sz="3300" b="1" dirty="0"/>
              <a:t>Coverage Models: Key Concepts</a:t>
            </a:r>
            <a:endParaRPr lang="en-US" sz="2400" b="1" dirty="0"/>
          </a:p>
        </p:txBody>
      </p:sp>
      <p:sp>
        <p:nvSpPr>
          <p:cNvPr id="3" name="Slide Number Placeholder 2">
            <a:extLst>
              <a:ext uri="{FF2B5EF4-FFF2-40B4-BE49-F238E27FC236}">
                <a16:creationId xmlns="" xmlns:a16="http://schemas.microsoft.com/office/drawing/2014/main" id="{F6281737-A954-4554-9ED0-97BE0A692907}"/>
              </a:ext>
            </a:extLst>
          </p:cNvPr>
          <p:cNvSpPr>
            <a:spLocks noGrp="1"/>
          </p:cNvSpPr>
          <p:nvPr>
            <p:ph type="sldNum" sz="quarter" idx="12"/>
          </p:nvPr>
        </p:nvSpPr>
        <p:spPr/>
        <p:txBody>
          <a:bodyPr/>
          <a:lstStyle/>
          <a:p>
            <a:fld id="{4FAB73BC-B049-4115-A692-8D63A059BFB8}" type="slidenum">
              <a:rPr lang="en-US" sz="2400" smtClean="0"/>
              <a:pPr/>
              <a:t>15</a:t>
            </a:fld>
            <a:endParaRPr lang="en-US" sz="2400" dirty="0"/>
          </a:p>
        </p:txBody>
      </p:sp>
      <p:sp>
        <p:nvSpPr>
          <p:cNvPr id="12" name="TextBox 11">
            <a:extLst>
              <a:ext uri="{FF2B5EF4-FFF2-40B4-BE49-F238E27FC236}">
                <a16:creationId xmlns="" xmlns:a16="http://schemas.microsoft.com/office/drawing/2014/main" id="{814F9AC2-7614-4D8F-98BA-718F313303FB}"/>
              </a:ext>
            </a:extLst>
          </p:cNvPr>
          <p:cNvSpPr txBox="1"/>
          <p:nvPr/>
        </p:nvSpPr>
        <p:spPr>
          <a:xfrm>
            <a:off x="1504951" y="2663031"/>
            <a:ext cx="10687049" cy="3000821"/>
          </a:xfrm>
          <a:prstGeom prst="rect">
            <a:avLst/>
          </a:prstGeom>
          <a:solidFill>
            <a:schemeClr val="tx2"/>
          </a:solidFill>
        </p:spPr>
        <p:txBody>
          <a:bodyPr wrap="square" rtlCol="0">
            <a:spAutoFit/>
          </a:bodyPr>
          <a:lstStyle/>
          <a:p>
            <a:pPr marL="342900" indent="-342900">
              <a:buFont typeface="Wingdings" charset="2"/>
              <a:buChar char="§"/>
            </a:pPr>
            <a:r>
              <a:rPr lang="en-US" sz="2100" b="1" dirty="0">
                <a:solidFill>
                  <a:schemeClr val="bg1"/>
                </a:solidFill>
              </a:rPr>
              <a:t>Health Plan Networks –</a:t>
            </a:r>
            <a:r>
              <a:rPr lang="en-US" sz="2100" dirty="0">
                <a:solidFill>
                  <a:schemeClr val="bg1"/>
                </a:solidFill>
              </a:rPr>
              <a:t>The list of contracted doctors, hospitals, and other health providers available to enrollees of a specific health plan.</a:t>
            </a:r>
          </a:p>
          <a:p>
            <a:pPr marL="349250" lvl="1"/>
            <a:endParaRPr lang="en-US" sz="2100" dirty="0"/>
          </a:p>
          <a:p>
            <a:pPr marL="350837" lvl="1" indent="-342900">
              <a:buFont typeface="Wingdings" charset="2"/>
              <a:buChar char="§"/>
            </a:pPr>
            <a:r>
              <a:rPr lang="en-US" sz="2100" b="1" dirty="0">
                <a:solidFill>
                  <a:schemeClr val="bg1"/>
                </a:solidFill>
              </a:rPr>
              <a:t>Service Areas – </a:t>
            </a:r>
            <a:r>
              <a:rPr lang="en-US" sz="2100" dirty="0">
                <a:solidFill>
                  <a:schemeClr val="bg1"/>
                </a:solidFill>
              </a:rPr>
              <a:t>The geographic regions, typically defined by zip code, where a health plan offers and provides coverage.</a:t>
            </a:r>
          </a:p>
          <a:p>
            <a:pPr marL="349250" lvl="1"/>
            <a:endParaRPr lang="en-US" sz="2100" dirty="0"/>
          </a:p>
          <a:p>
            <a:pPr marL="349250" lvl="1" indent="-341313">
              <a:buFont typeface="Wingdings" charset="2"/>
              <a:buChar char="§"/>
            </a:pPr>
            <a:r>
              <a:rPr lang="en-US" sz="2100" b="1" dirty="0">
                <a:solidFill>
                  <a:schemeClr val="bg1"/>
                </a:solidFill>
              </a:rPr>
              <a:t>Network Adequacy – </a:t>
            </a:r>
            <a:r>
              <a:rPr lang="en-US" sz="2100" dirty="0">
                <a:solidFill>
                  <a:schemeClr val="bg1"/>
                </a:solidFill>
              </a:rPr>
              <a:t>State and federal requirements for health plan contracted networks to ensure plan networks include a sufficient number / type of providers to offer timely, appropriate care.</a:t>
            </a:r>
          </a:p>
        </p:txBody>
      </p:sp>
    </p:spTree>
    <p:extLst>
      <p:ext uri="{BB962C8B-B14F-4D97-AF65-F5344CB8AC3E}">
        <p14:creationId xmlns:p14="http://schemas.microsoft.com/office/powerpoint/2010/main" val="488921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77" y="2113588"/>
            <a:ext cx="2834640" cy="2377440"/>
          </a:xfrm>
        </p:spPr>
        <p:txBody>
          <a:bodyPr>
            <a:normAutofit fontScale="90000"/>
          </a:bodyPr>
          <a:lstStyle/>
          <a:p>
            <a:r>
              <a:rPr lang="en-US" sz="4000" b="1" dirty="0"/>
              <a:t>Basic Types of Health Plans </a:t>
            </a:r>
            <a:br>
              <a:rPr lang="en-US" sz="4000" b="1" dirty="0"/>
            </a:br>
            <a:r>
              <a:rPr lang="en-US" sz="4000" b="1" dirty="0"/>
              <a:t/>
            </a:r>
            <a:br>
              <a:rPr lang="en-US" sz="4000" b="1" dirty="0"/>
            </a:br>
            <a:r>
              <a:rPr lang="en-US" sz="2700" b="1" dirty="0"/>
              <a:t>Most Californians have coverage in one of three managed care arrangements</a:t>
            </a:r>
          </a:p>
        </p:txBody>
      </p:sp>
      <p:sp>
        <p:nvSpPr>
          <p:cNvPr id="3" name="Content Placeholder 2"/>
          <p:cNvSpPr>
            <a:spLocks noGrp="1"/>
          </p:cNvSpPr>
          <p:nvPr>
            <p:ph idx="1"/>
          </p:nvPr>
        </p:nvSpPr>
        <p:spPr>
          <a:xfrm>
            <a:off x="3867912" y="615297"/>
            <a:ext cx="7315200" cy="5374023"/>
          </a:xfrm>
        </p:spPr>
        <p:txBody>
          <a:bodyPr>
            <a:normAutofit/>
          </a:bodyPr>
          <a:lstStyle/>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Health Maintenance Organizations (HMOs)</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Offer a contracted provider network and limit coverage to services provided by the contracted network, except emergency and some urgent care</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Often pay providers risk-based payments (monthly flat rate per enrollee) but may also pay discounted rates by service (fee-for-service)</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Primary care physicians coordinate services and referrals</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Licensed by the Department of Managed Health Care (DMHC) under the Knox-Keene Health Care Service Plan Act of 1975 (Knox-Keene)</a:t>
            </a:r>
          </a:p>
          <a:p>
            <a:pPr>
              <a:lnSpc>
                <a:spcPct val="114000"/>
              </a:lnSpc>
              <a:spcBef>
                <a:spcPts val="0"/>
              </a:spcBef>
              <a:spcAft>
                <a:spcPts val="1200"/>
              </a:spcAft>
              <a:buFont typeface="Arial" panose="020B0604020202020204" pitchFamily="34" charset="0"/>
              <a:buChar char="•"/>
            </a:pPr>
            <a:endParaRPr lang="en-US" sz="2100" dirty="0">
              <a:solidFill>
                <a:schemeClr val="tx1"/>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2162291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695" y="1051560"/>
            <a:ext cx="2834640" cy="2377440"/>
          </a:xfrm>
        </p:spPr>
        <p:txBody>
          <a:bodyPr>
            <a:normAutofit/>
          </a:bodyPr>
          <a:lstStyle/>
          <a:p>
            <a:r>
              <a:rPr lang="en-US" sz="4000" b="1" dirty="0"/>
              <a:t>Types of Health Plans </a:t>
            </a:r>
          </a:p>
        </p:txBody>
      </p:sp>
      <p:sp>
        <p:nvSpPr>
          <p:cNvPr id="3" name="Content Placeholder 2"/>
          <p:cNvSpPr>
            <a:spLocks noGrp="1"/>
          </p:cNvSpPr>
          <p:nvPr>
            <p:ph idx="1"/>
          </p:nvPr>
        </p:nvSpPr>
        <p:spPr>
          <a:xfrm>
            <a:off x="3877852" y="891899"/>
            <a:ext cx="7315200" cy="5829576"/>
          </a:xfrm>
        </p:spPr>
        <p:txBody>
          <a:bodyPr>
            <a:normAutofit fontScale="85000" lnSpcReduction="20000"/>
          </a:bodyPr>
          <a:lstStyle/>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Preferred Provider Organizations (PPOs)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Offer a contracted “preferred” network but also offer cover services outside the network at a higher cost to the consumer</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Pay contracted providers discounted fee-for-service rates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Primary care physicians do not play the same coordinating or referral management role</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Licensed by DMHC or California Department of Insurance (CDI)</a:t>
            </a:r>
          </a:p>
          <a:p>
            <a:pPr>
              <a:lnSpc>
                <a:spcPct val="114000"/>
              </a:lnSpc>
              <a:spcBef>
                <a:spcPts val="0"/>
              </a:spcBef>
              <a:spcAft>
                <a:spcPts val="1200"/>
              </a:spcAft>
              <a:buFont typeface="Wingdings" panose="05000000000000000000" pitchFamily="2" charset="2"/>
              <a:buChar char="§"/>
            </a:pPr>
            <a:r>
              <a:rPr lang="en-US" sz="2400" b="1" dirty="0">
                <a:solidFill>
                  <a:schemeClr val="accent5">
                    <a:lumMod val="50000"/>
                  </a:schemeClr>
                </a:solidFill>
              </a:rPr>
              <a:t>Exclusive Provider Organization (</a:t>
            </a:r>
            <a:r>
              <a:rPr lang="en-US" sz="2400" b="1" dirty="0" err="1">
                <a:solidFill>
                  <a:schemeClr val="accent5">
                    <a:lumMod val="50000"/>
                  </a:schemeClr>
                </a:solidFill>
              </a:rPr>
              <a:t>EPOs</a:t>
            </a:r>
            <a:r>
              <a:rPr lang="en-US" sz="2400" b="1" dirty="0">
                <a:solidFill>
                  <a:schemeClr val="accent5">
                    <a:lumMod val="50000"/>
                  </a:schemeClr>
                </a:solidFill>
              </a:rPr>
              <a:t>) </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Somewhat of a hybrid between HMOs and PPOs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Coverage limited to the contracted network for non-emergency services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Discounted fee-for-service provider payments</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Primary care physician approval generally not needed for specialty referral</a:t>
            </a:r>
          </a:p>
          <a:p>
            <a:pPr lvl="1">
              <a:lnSpc>
                <a:spcPct val="114000"/>
              </a:lnSpc>
              <a:spcBef>
                <a:spcPts val="0"/>
              </a:spcBef>
              <a:spcAft>
                <a:spcPts val="1200"/>
              </a:spcAft>
              <a:buFont typeface="Arial" panose="020B0604020202020204" pitchFamily="34" charset="0"/>
              <a:buChar char="•"/>
            </a:pPr>
            <a:r>
              <a:rPr lang="en-US" sz="2100" dirty="0">
                <a:solidFill>
                  <a:schemeClr val="tx1"/>
                </a:solidFill>
              </a:rPr>
              <a:t>Licensed by DMHC or CDI</a:t>
            </a:r>
          </a:p>
          <a:p>
            <a:pPr lvl="1">
              <a:lnSpc>
                <a:spcPct val="114000"/>
              </a:lnSpc>
              <a:spcBef>
                <a:spcPts val="0"/>
              </a:spcBef>
              <a:spcAft>
                <a:spcPts val="1200"/>
              </a:spcAft>
              <a:buFont typeface="Arial" panose="020B0604020202020204" pitchFamily="34" charset="0"/>
              <a:buChar char="•"/>
            </a:pPr>
            <a:endParaRPr lang="en-US" sz="1900" dirty="0">
              <a:solidFill>
                <a:schemeClr val="tx1"/>
              </a:solidFill>
            </a:endParaRPr>
          </a:p>
          <a:p>
            <a:pPr>
              <a:lnSpc>
                <a:spcPct val="114000"/>
              </a:lnSpc>
              <a:spcBef>
                <a:spcPts val="0"/>
              </a:spcBef>
              <a:spcAft>
                <a:spcPts val="1200"/>
              </a:spcAft>
              <a:buFont typeface="Arial" panose="020B0604020202020204" pitchFamily="34" charset="0"/>
              <a:buChar char="•"/>
            </a:pPr>
            <a:endParaRPr lang="en-US" sz="2100" dirty="0">
              <a:solidFill>
                <a:schemeClr val="tx1"/>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810367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205DFE-9E9A-45C9-979B-555AEB1B1914}"/>
              </a:ext>
            </a:extLst>
          </p:cNvPr>
          <p:cNvSpPr>
            <a:spLocks noGrp="1"/>
          </p:cNvSpPr>
          <p:nvPr>
            <p:ph type="title"/>
          </p:nvPr>
        </p:nvSpPr>
        <p:spPr>
          <a:xfrm>
            <a:off x="256032" y="1143000"/>
            <a:ext cx="2834640" cy="3678382"/>
          </a:xfrm>
        </p:spPr>
        <p:txBody>
          <a:bodyPr anchor="ctr">
            <a:normAutofit fontScale="90000"/>
          </a:bodyPr>
          <a:lstStyle/>
          <a:p>
            <a:r>
              <a:rPr lang="en-US" sz="3600" b="1" dirty="0"/>
              <a:t>Medi-Cal Managed Care Models</a:t>
            </a:r>
            <a:br>
              <a:rPr lang="en-US" sz="3600" b="1" dirty="0"/>
            </a:br>
            <a:r>
              <a:rPr lang="en-US" sz="3600" b="1" dirty="0"/>
              <a:t/>
            </a:r>
            <a:br>
              <a:rPr lang="en-US" sz="3600" b="1" dirty="0"/>
            </a:br>
            <a:r>
              <a:rPr lang="en-US" sz="2700" b="1" dirty="0"/>
              <a:t>Approximately 81% of the 13.5 million Medi-Cal beneficiaries are enrolled in managed care</a:t>
            </a:r>
            <a:br>
              <a:rPr lang="en-US" sz="2700" b="1" dirty="0"/>
            </a:br>
            <a:endParaRPr lang="en-US" sz="2700" b="1" dirty="0"/>
          </a:p>
        </p:txBody>
      </p:sp>
      <p:sp>
        <p:nvSpPr>
          <p:cNvPr id="3" name="Content Placeholder 2">
            <a:extLst>
              <a:ext uri="{FF2B5EF4-FFF2-40B4-BE49-F238E27FC236}">
                <a16:creationId xmlns="" xmlns:a16="http://schemas.microsoft.com/office/drawing/2014/main" id="{85F2A683-9D17-432D-93A5-4F884DCBFB4F}"/>
              </a:ext>
            </a:extLst>
          </p:cNvPr>
          <p:cNvSpPr>
            <a:spLocks noGrp="1"/>
          </p:cNvSpPr>
          <p:nvPr>
            <p:ph idx="1"/>
          </p:nvPr>
        </p:nvSpPr>
        <p:spPr>
          <a:xfrm>
            <a:off x="3480010" y="735718"/>
            <a:ext cx="7969040" cy="5379720"/>
          </a:xfrm>
        </p:spPr>
        <p:txBody>
          <a:bodyPr>
            <a:noAutofit/>
          </a:bodyPr>
          <a:lstStyle/>
          <a:p>
            <a:pPr marL="573088" lvl="1" indent="-341313">
              <a:lnSpc>
                <a:spcPct val="100000"/>
              </a:lnSpc>
              <a:spcBef>
                <a:spcPts val="0"/>
              </a:spcBef>
              <a:spcAft>
                <a:spcPts val="1200"/>
              </a:spcAft>
              <a:buFont typeface="Wingdings" panose="05000000000000000000" pitchFamily="2" charset="2"/>
              <a:buChar char="§"/>
            </a:pPr>
            <a:r>
              <a:rPr lang="en-US" sz="2100" b="1" dirty="0">
                <a:solidFill>
                  <a:schemeClr val="accent5">
                    <a:lumMod val="50000"/>
                  </a:schemeClr>
                </a:solidFill>
              </a:rPr>
              <a:t>Two-Plan Model. </a:t>
            </a:r>
            <a:r>
              <a:rPr lang="en-US" sz="2100" dirty="0">
                <a:solidFill>
                  <a:schemeClr val="tx1"/>
                </a:solidFill>
              </a:rPr>
              <a:t>Enrollees have a choice between two plans in the county – a county-organized “local initiative” health plan and a commercial health plan. </a:t>
            </a:r>
          </a:p>
          <a:p>
            <a:pPr marL="573088" lvl="1" indent="-341313">
              <a:lnSpc>
                <a:spcPct val="100000"/>
              </a:lnSpc>
              <a:spcBef>
                <a:spcPts val="0"/>
              </a:spcBef>
              <a:spcAft>
                <a:spcPts val="1200"/>
              </a:spcAft>
              <a:buFont typeface="Wingdings" panose="05000000000000000000" pitchFamily="2" charset="2"/>
              <a:buChar char="§"/>
            </a:pPr>
            <a:r>
              <a:rPr lang="en-US" sz="2100" b="1" dirty="0">
                <a:solidFill>
                  <a:schemeClr val="accent5">
                    <a:lumMod val="50000"/>
                  </a:schemeClr>
                </a:solidFill>
              </a:rPr>
              <a:t>County Organized Health System (COHS). </a:t>
            </a:r>
            <a:r>
              <a:rPr lang="en-US" sz="2100" dirty="0">
                <a:solidFill>
                  <a:schemeClr val="tx1"/>
                </a:solidFill>
              </a:rPr>
              <a:t>All Medi-Cal participants in the county enroll in the COHS. Several </a:t>
            </a:r>
            <a:r>
              <a:rPr lang="en-US" sz="2100" dirty="0" err="1">
                <a:solidFill>
                  <a:schemeClr val="tx1"/>
                </a:solidFill>
              </a:rPr>
              <a:t>COHS</a:t>
            </a:r>
            <a:r>
              <a:rPr lang="en-US" sz="2100" dirty="0">
                <a:solidFill>
                  <a:schemeClr val="tx1"/>
                </a:solidFill>
              </a:rPr>
              <a:t> plans serve enrollees in multiple counties. </a:t>
            </a:r>
          </a:p>
          <a:p>
            <a:pPr marL="573088" lvl="1" indent="-341313">
              <a:lnSpc>
                <a:spcPct val="100000"/>
              </a:lnSpc>
              <a:spcBef>
                <a:spcPts val="0"/>
              </a:spcBef>
              <a:spcAft>
                <a:spcPts val="1200"/>
              </a:spcAft>
              <a:buFont typeface="Wingdings" panose="05000000000000000000" pitchFamily="2" charset="2"/>
              <a:buChar char="§"/>
            </a:pPr>
            <a:r>
              <a:rPr lang="en-US" sz="2100" b="1" dirty="0">
                <a:solidFill>
                  <a:schemeClr val="accent5">
                    <a:lumMod val="50000"/>
                  </a:schemeClr>
                </a:solidFill>
              </a:rPr>
              <a:t>Geographic Managed Care (GMC).</a:t>
            </a:r>
            <a:r>
              <a:rPr lang="en-US" sz="2100" b="1" dirty="0">
                <a:solidFill>
                  <a:srgbClr val="0090B4"/>
                </a:solidFill>
              </a:rPr>
              <a:t> </a:t>
            </a:r>
            <a:r>
              <a:rPr lang="en-US" sz="2100" dirty="0">
                <a:solidFill>
                  <a:schemeClr val="tx1"/>
                </a:solidFill>
              </a:rPr>
              <a:t>In Sacramento and San Diego counties, enrollees choose from among a number of competing commercial health plans.  </a:t>
            </a:r>
          </a:p>
          <a:p>
            <a:pPr marL="573088" lvl="1" indent="-341313">
              <a:lnSpc>
                <a:spcPct val="100000"/>
              </a:lnSpc>
              <a:spcBef>
                <a:spcPts val="0"/>
              </a:spcBef>
              <a:spcAft>
                <a:spcPts val="1200"/>
              </a:spcAft>
              <a:buFont typeface="Wingdings" panose="05000000000000000000" pitchFamily="2" charset="2"/>
              <a:buChar char="§"/>
            </a:pPr>
            <a:r>
              <a:rPr lang="en-US" sz="2100" b="1" dirty="0">
                <a:solidFill>
                  <a:schemeClr val="accent5">
                    <a:lumMod val="50000"/>
                  </a:schemeClr>
                </a:solidFill>
              </a:rPr>
              <a:t>Regional and county-specific. </a:t>
            </a:r>
            <a:r>
              <a:rPr lang="en-US" sz="2100" dirty="0">
                <a:solidFill>
                  <a:schemeClr val="tx1"/>
                </a:solidFill>
              </a:rPr>
              <a:t>In the remaining 20 primarily rural counties, enrollees generally have a choice of two commercial health plans, except for San Benito county with one commercial health plan or traditional </a:t>
            </a:r>
            <a:r>
              <a:rPr lang="en-US" sz="2100" dirty="0" err="1">
                <a:solidFill>
                  <a:schemeClr val="tx1"/>
                </a:solidFill>
              </a:rPr>
              <a:t>Medi</a:t>
            </a:r>
            <a:r>
              <a:rPr lang="en-US" sz="2100" dirty="0">
                <a:solidFill>
                  <a:schemeClr val="tx1"/>
                </a:solidFill>
              </a:rPr>
              <a:t>-Cal fee-for-service.</a:t>
            </a:r>
          </a:p>
        </p:txBody>
      </p:sp>
      <p:sp>
        <p:nvSpPr>
          <p:cNvPr id="5" name="Slide Number Placeholder 4">
            <a:extLst>
              <a:ext uri="{FF2B5EF4-FFF2-40B4-BE49-F238E27FC236}">
                <a16:creationId xmlns="" xmlns:a16="http://schemas.microsoft.com/office/drawing/2014/main" id="{F0A2EBBD-5907-4924-9A5A-8609B933BB8F}"/>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324366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216" y="1545336"/>
            <a:ext cx="7964424" cy="3255264"/>
          </a:xfrm>
        </p:spPr>
        <p:txBody>
          <a:bodyPr/>
          <a:lstStyle/>
          <a:p>
            <a:r>
              <a:rPr lang="en-US" dirty="0"/>
              <a:t>Students, Medi-Cal and Covered California</a:t>
            </a:r>
          </a:p>
        </p:txBody>
      </p:sp>
      <p:sp>
        <p:nvSpPr>
          <p:cNvPr id="4" name="Slide Number Placeholder 3"/>
          <p:cNvSpPr>
            <a:spLocks noGrp="1"/>
          </p:cNvSpPr>
          <p:nvPr>
            <p:ph type="sldNum" sz="quarter" idx="12"/>
          </p:nvPr>
        </p:nvSpPr>
        <p:spPr/>
        <p:txBody>
          <a:bodyPr/>
          <a:lstStyle/>
          <a:p>
            <a:fld id="{4FAB73BC-B049-4115-A692-8D63A059BFB8}" type="slidenum">
              <a:rPr lang="en-US" sz="2400" smtClean="0"/>
              <a:pPr/>
              <a:t>19</a:t>
            </a:fld>
            <a:endParaRPr lang="en-US" sz="2400" dirty="0"/>
          </a:p>
        </p:txBody>
      </p:sp>
    </p:spTree>
    <p:extLst>
      <p:ext uri="{BB962C8B-B14F-4D97-AF65-F5344CB8AC3E}">
        <p14:creationId xmlns:p14="http://schemas.microsoft.com/office/powerpoint/2010/main" val="1872667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DA5F8BD7-1463-48E1-A2A6-71416B95F4CE}"/>
              </a:ext>
            </a:extLst>
          </p:cNvPr>
          <p:cNvSpPr>
            <a:spLocks noGrp="1"/>
          </p:cNvSpPr>
          <p:nvPr>
            <p:ph type="sldNum" sz="quarter" idx="12"/>
          </p:nvPr>
        </p:nvSpPr>
        <p:spPr/>
        <p:txBody>
          <a:bodyPr/>
          <a:lstStyle/>
          <a:p>
            <a:fld id="{4FAB73BC-B049-4115-A692-8D63A059BFB8}" type="slidenum">
              <a:rPr lang="en-US" sz="2400" smtClean="0"/>
              <a:pPr/>
              <a:t>2</a:t>
            </a:fld>
            <a:endParaRPr lang="en-US" sz="2400" dirty="0"/>
          </a:p>
        </p:txBody>
      </p:sp>
      <p:sp>
        <p:nvSpPr>
          <p:cNvPr id="3" name="Rectangle 2">
            <a:extLst>
              <a:ext uri="{FF2B5EF4-FFF2-40B4-BE49-F238E27FC236}">
                <a16:creationId xmlns="" xmlns:a16="http://schemas.microsoft.com/office/drawing/2014/main" id="{24BC714D-9AF5-4EFC-BF23-ADBD0D7400F1}"/>
              </a:ext>
            </a:extLst>
          </p:cNvPr>
          <p:cNvSpPr/>
          <p:nvPr/>
        </p:nvSpPr>
        <p:spPr>
          <a:xfrm>
            <a:off x="384432" y="2807138"/>
            <a:ext cx="8940417" cy="2246769"/>
          </a:xfrm>
          <a:prstGeom prst="rect">
            <a:avLst/>
          </a:prstGeom>
        </p:spPr>
        <p:txBody>
          <a:bodyPr wrap="square">
            <a:spAutoFit/>
          </a:bodyPr>
          <a:lstStyle/>
          <a:p>
            <a:pPr marL="228600" indent="-228600">
              <a:spcAft>
                <a:spcPts val="2100"/>
              </a:spcAft>
              <a:buFont typeface="Wingdings" panose="05000000000000000000" pitchFamily="2" charset="2"/>
              <a:buChar char="§"/>
            </a:pPr>
            <a:r>
              <a:rPr lang="en-US" sz="2100" b="1" dirty="0">
                <a:solidFill>
                  <a:schemeClr val="bg1"/>
                </a:solidFill>
                <a:latin typeface="Corbel" panose="020B0503020204020204"/>
              </a:rPr>
              <a:t>Nonpartisan, independent 501 (c)(3) organization, founded in 1996</a:t>
            </a:r>
          </a:p>
          <a:p>
            <a:pPr marL="228600" indent="-228600">
              <a:spcAft>
                <a:spcPts val="2100"/>
              </a:spcAft>
              <a:buFont typeface="Wingdings" panose="05000000000000000000" pitchFamily="2" charset="2"/>
              <a:buChar char="§"/>
            </a:pPr>
            <a:r>
              <a:rPr lang="en-US" sz="2100" b="1" dirty="0">
                <a:solidFill>
                  <a:schemeClr val="bg1"/>
                </a:solidFill>
                <a:latin typeface="Corbel" panose="020B0503020204020204"/>
              </a:rPr>
              <a:t>ITUP’s mission is to promote innovative and workable policy solutions that expand health care access and improve the health of Californians  </a:t>
            </a:r>
          </a:p>
          <a:p>
            <a:pPr marL="228600" indent="-228600">
              <a:spcAft>
                <a:spcPts val="2100"/>
              </a:spcAft>
              <a:buFont typeface="Wingdings" panose="05000000000000000000" pitchFamily="2" charset="2"/>
              <a:buChar char="§"/>
            </a:pPr>
            <a:r>
              <a:rPr lang="en-US" sz="2100" b="1" dirty="0">
                <a:solidFill>
                  <a:schemeClr val="bg1"/>
                </a:solidFill>
                <a:latin typeface="Corbel" panose="020B0503020204020204"/>
              </a:rPr>
              <a:t>ITUP implements its mission through policy-focused research and broad-based stakeholder engagement</a:t>
            </a:r>
          </a:p>
        </p:txBody>
      </p:sp>
      <p:sp>
        <p:nvSpPr>
          <p:cNvPr id="4" name="Rectangle 3">
            <a:extLst>
              <a:ext uri="{FF2B5EF4-FFF2-40B4-BE49-F238E27FC236}">
                <a16:creationId xmlns="" xmlns:a16="http://schemas.microsoft.com/office/drawing/2014/main" id="{7DE8BE90-B682-4D78-8DCA-5BD57DFA05E3}"/>
              </a:ext>
            </a:extLst>
          </p:cNvPr>
          <p:cNvSpPr/>
          <p:nvPr/>
        </p:nvSpPr>
        <p:spPr>
          <a:xfrm>
            <a:off x="134933" y="758168"/>
            <a:ext cx="4596094" cy="830997"/>
          </a:xfrm>
          <a:prstGeom prst="rect">
            <a:avLst/>
          </a:prstGeom>
        </p:spPr>
        <p:txBody>
          <a:bodyPr wrap="square">
            <a:spAutoFit/>
          </a:bodyPr>
          <a:lstStyle/>
          <a:p>
            <a:pPr>
              <a:defRPr sz="10000" b="1" cap="all">
                <a:solidFill>
                  <a:srgbClr val="FFFFFF"/>
                </a:solidFill>
                <a:latin typeface="+mn-lt"/>
                <a:ea typeface="+mn-ea"/>
                <a:cs typeface="+mn-cs"/>
                <a:sym typeface="Helvetica"/>
              </a:defRPr>
            </a:pPr>
            <a:r>
              <a:rPr lang="en-US" sz="4800" dirty="0">
                <a:solidFill>
                  <a:schemeClr val="bg1"/>
                </a:solidFill>
                <a:latin typeface="Corbel" panose="020B0503020204020204" pitchFamily="34" charset="0"/>
              </a:rPr>
              <a:t>Who we are</a:t>
            </a:r>
          </a:p>
        </p:txBody>
      </p:sp>
      <p:sp>
        <p:nvSpPr>
          <p:cNvPr id="6" name="Shape 235">
            <a:extLst>
              <a:ext uri="{FF2B5EF4-FFF2-40B4-BE49-F238E27FC236}">
                <a16:creationId xmlns="" xmlns:a16="http://schemas.microsoft.com/office/drawing/2014/main" id="{5AEE8B8A-83BE-4BBA-9F67-569285DF2B69}"/>
              </a:ext>
            </a:extLst>
          </p:cNvPr>
          <p:cNvSpPr/>
          <p:nvPr/>
        </p:nvSpPr>
        <p:spPr>
          <a:xfrm>
            <a:off x="260818" y="1685818"/>
            <a:ext cx="7076553" cy="605294"/>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nchor="ctr">
            <a:spAutoFit/>
          </a:bodyPr>
          <a:lstStyle>
            <a:lvl1pPr algn="l">
              <a:spcBef>
                <a:spcPts val="4500"/>
              </a:spcBef>
              <a:defRPr sz="4000" b="1">
                <a:solidFill>
                  <a:srgbClr val="AFD5DF"/>
                </a:solidFill>
                <a:latin typeface="+mn-lt"/>
                <a:ea typeface="+mn-ea"/>
                <a:cs typeface="+mn-cs"/>
                <a:sym typeface="Helvetica"/>
              </a:defRPr>
            </a:lvl1pPr>
          </a:lstStyle>
          <a:p>
            <a:r>
              <a:rPr lang="en-US" sz="3600" dirty="0">
                <a:solidFill>
                  <a:schemeClr val="bg1"/>
                </a:solidFill>
                <a:latin typeface="Corbel" panose="020B0503020204020204"/>
              </a:rPr>
              <a:t>Insure the Uninsured Project (ITUP)</a:t>
            </a:r>
            <a:endParaRPr sz="3600" dirty="0">
              <a:solidFill>
                <a:schemeClr val="bg1"/>
              </a:solidFill>
              <a:latin typeface="Corbel" panose="020B0503020204020204"/>
            </a:endParaRPr>
          </a:p>
        </p:txBody>
      </p:sp>
      <p:pic>
        <p:nvPicPr>
          <p:cNvPr id="8" name="Picture 7">
            <a:extLst>
              <a:ext uri="{FF2B5EF4-FFF2-40B4-BE49-F238E27FC236}">
                <a16:creationId xmlns="" xmlns:a16="http://schemas.microsoft.com/office/drawing/2014/main" id="{21C744FB-1ADC-4787-AA82-D6E2F3B42681}"/>
              </a:ext>
            </a:extLst>
          </p:cNvPr>
          <p:cNvPicPr>
            <a:picLocks noChangeAspect="1"/>
          </p:cNvPicPr>
          <p:nvPr/>
        </p:nvPicPr>
        <p:blipFill>
          <a:blip r:embed="rId2"/>
          <a:stretch>
            <a:fillRect/>
          </a:stretch>
        </p:blipFill>
        <p:spPr>
          <a:xfrm>
            <a:off x="9504673" y="4905623"/>
            <a:ext cx="2258924" cy="1374008"/>
          </a:xfrm>
          <a:prstGeom prst="rect">
            <a:avLst/>
          </a:prstGeom>
        </p:spPr>
      </p:pic>
    </p:spTree>
    <p:extLst>
      <p:ext uri="{BB962C8B-B14F-4D97-AF65-F5344CB8AC3E}">
        <p14:creationId xmlns:p14="http://schemas.microsoft.com/office/powerpoint/2010/main" val="3692942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88B1DA-5A1C-4CCF-A10B-D27FBAAC5730}"/>
              </a:ext>
            </a:extLst>
          </p:cNvPr>
          <p:cNvSpPr>
            <a:spLocks noGrp="1"/>
          </p:cNvSpPr>
          <p:nvPr>
            <p:ph type="ctrTitle"/>
          </p:nvPr>
        </p:nvSpPr>
        <p:spPr/>
        <p:txBody>
          <a:bodyPr>
            <a:normAutofit/>
          </a:bodyPr>
          <a:lstStyle/>
          <a:p>
            <a:r>
              <a:rPr lang="en-US" sz="3300" b="1" dirty="0"/>
              <a:t>Student Health Plans: Key Concepts</a:t>
            </a:r>
            <a:endParaRPr lang="en-US" sz="2400" b="1" dirty="0"/>
          </a:p>
        </p:txBody>
      </p:sp>
      <p:sp>
        <p:nvSpPr>
          <p:cNvPr id="3" name="Slide Number Placeholder 2">
            <a:extLst>
              <a:ext uri="{FF2B5EF4-FFF2-40B4-BE49-F238E27FC236}">
                <a16:creationId xmlns="" xmlns:a16="http://schemas.microsoft.com/office/drawing/2014/main" id="{F6281737-A954-4554-9ED0-97BE0A692907}"/>
              </a:ext>
            </a:extLst>
          </p:cNvPr>
          <p:cNvSpPr>
            <a:spLocks noGrp="1"/>
          </p:cNvSpPr>
          <p:nvPr>
            <p:ph type="sldNum" sz="quarter" idx="12"/>
          </p:nvPr>
        </p:nvSpPr>
        <p:spPr/>
        <p:txBody>
          <a:bodyPr/>
          <a:lstStyle/>
          <a:p>
            <a:fld id="{4FAB73BC-B049-4115-A692-8D63A059BFB8}" type="slidenum">
              <a:rPr lang="en-US" sz="2400" smtClean="0"/>
              <a:pPr/>
              <a:t>20</a:t>
            </a:fld>
            <a:endParaRPr lang="en-US" sz="2400" dirty="0"/>
          </a:p>
        </p:txBody>
      </p:sp>
      <p:sp>
        <p:nvSpPr>
          <p:cNvPr id="12" name="TextBox 11">
            <a:extLst>
              <a:ext uri="{FF2B5EF4-FFF2-40B4-BE49-F238E27FC236}">
                <a16:creationId xmlns="" xmlns:a16="http://schemas.microsoft.com/office/drawing/2014/main" id="{7C416BAC-6633-416B-BF37-F53621EB0764}"/>
              </a:ext>
            </a:extLst>
          </p:cNvPr>
          <p:cNvSpPr txBox="1"/>
          <p:nvPr/>
        </p:nvSpPr>
        <p:spPr>
          <a:xfrm>
            <a:off x="1456001" y="2683682"/>
            <a:ext cx="10735999" cy="2677656"/>
          </a:xfrm>
          <a:prstGeom prst="rect">
            <a:avLst/>
          </a:prstGeom>
          <a:noFill/>
        </p:spPr>
        <p:txBody>
          <a:bodyPr wrap="square" rtlCol="0">
            <a:spAutoFit/>
          </a:bodyPr>
          <a:lstStyle/>
          <a:p>
            <a:pPr marL="342900" indent="-342900">
              <a:buFont typeface="Wingdings" charset="2"/>
              <a:buChar char="§"/>
            </a:pPr>
            <a:r>
              <a:rPr lang="en-US" sz="2100" b="1" dirty="0">
                <a:solidFill>
                  <a:schemeClr val="bg1"/>
                </a:solidFill>
              </a:rPr>
              <a:t>Student Health Insurance Plans (SHIPs) – </a:t>
            </a:r>
            <a:r>
              <a:rPr lang="en-US" sz="2100" dirty="0">
                <a:solidFill>
                  <a:schemeClr val="bg1"/>
                </a:solidFill>
              </a:rPr>
              <a:t>Health coverage that colleges and universities make available to enrolled students. </a:t>
            </a:r>
          </a:p>
          <a:p>
            <a:pPr marL="349250" lvl="1"/>
            <a:endParaRPr lang="en-US" sz="2100" dirty="0">
              <a:solidFill>
                <a:schemeClr val="bg1"/>
              </a:solidFill>
            </a:endParaRPr>
          </a:p>
          <a:p>
            <a:pPr marL="350837" lvl="1" indent="-342900">
              <a:buFont typeface="Wingdings" charset="2"/>
              <a:buChar char="§"/>
            </a:pPr>
            <a:r>
              <a:rPr lang="en-US" sz="2100" b="1" dirty="0">
                <a:solidFill>
                  <a:schemeClr val="bg1"/>
                </a:solidFill>
              </a:rPr>
              <a:t>Fully Insured SHIPs – </a:t>
            </a:r>
            <a:r>
              <a:rPr lang="en-US" sz="2100" dirty="0">
                <a:solidFill>
                  <a:schemeClr val="bg1"/>
                </a:solidFill>
              </a:rPr>
              <a:t>A plan that a college or university purchases from a health insurance company. </a:t>
            </a:r>
            <a:br>
              <a:rPr lang="en-US" sz="2100" dirty="0">
                <a:solidFill>
                  <a:schemeClr val="bg1"/>
                </a:solidFill>
              </a:rPr>
            </a:br>
            <a:endParaRPr lang="en-US" sz="2100" dirty="0">
              <a:solidFill>
                <a:schemeClr val="bg1"/>
              </a:solidFill>
            </a:endParaRPr>
          </a:p>
          <a:p>
            <a:pPr marL="349250" lvl="1" indent="-341313">
              <a:buFont typeface="Wingdings" charset="2"/>
              <a:buChar char="§"/>
            </a:pPr>
            <a:r>
              <a:rPr lang="en-US" sz="2100" b="1" dirty="0">
                <a:solidFill>
                  <a:schemeClr val="bg1"/>
                </a:solidFill>
              </a:rPr>
              <a:t>Self-Insured SHIPs – </a:t>
            </a:r>
            <a:r>
              <a:rPr lang="en-US" sz="2100" dirty="0">
                <a:solidFill>
                  <a:schemeClr val="bg1"/>
                </a:solidFill>
              </a:rPr>
              <a:t>Coverage where the college or university maintains responsibility to pay claims costs.</a:t>
            </a:r>
          </a:p>
        </p:txBody>
      </p:sp>
    </p:spTree>
    <p:extLst>
      <p:ext uri="{BB962C8B-B14F-4D97-AF65-F5344CB8AC3E}">
        <p14:creationId xmlns:p14="http://schemas.microsoft.com/office/powerpoint/2010/main" val="3874828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205DFE-9E9A-45C9-979B-555AEB1B1914}"/>
              </a:ext>
            </a:extLst>
          </p:cNvPr>
          <p:cNvSpPr>
            <a:spLocks noGrp="1"/>
          </p:cNvSpPr>
          <p:nvPr>
            <p:ph type="title"/>
          </p:nvPr>
        </p:nvSpPr>
        <p:spPr>
          <a:xfrm>
            <a:off x="252919" y="991105"/>
            <a:ext cx="2947482" cy="4601183"/>
          </a:xfrm>
        </p:spPr>
        <p:txBody>
          <a:bodyPr anchor="ctr">
            <a:normAutofit/>
          </a:bodyPr>
          <a:lstStyle/>
          <a:p>
            <a:r>
              <a:rPr lang="en-US" sz="3600" b="1" dirty="0"/>
              <a:t>Student health insurance plans</a:t>
            </a:r>
            <a:endParaRPr lang="en-US" sz="2400" b="1" dirty="0"/>
          </a:p>
        </p:txBody>
      </p:sp>
      <p:sp>
        <p:nvSpPr>
          <p:cNvPr id="6" name="Content Placeholder 5"/>
          <p:cNvSpPr>
            <a:spLocks noGrp="1"/>
          </p:cNvSpPr>
          <p:nvPr>
            <p:ph sz="half" idx="1"/>
          </p:nvPr>
        </p:nvSpPr>
        <p:spPr>
          <a:xfrm>
            <a:off x="3867911" y="868680"/>
            <a:ext cx="7581967" cy="5120640"/>
          </a:xfrm>
        </p:spPr>
        <p:txBody>
          <a:bodyPr anchor="t">
            <a:normAutofit/>
          </a:bodyPr>
          <a:lstStyle/>
          <a:p>
            <a:pPr marL="0" indent="0">
              <a:lnSpc>
                <a:spcPct val="100000"/>
              </a:lnSpc>
              <a:spcBef>
                <a:spcPts val="0"/>
              </a:spcBef>
              <a:buNone/>
            </a:pPr>
            <a:r>
              <a:rPr lang="en-US" sz="2400" b="1" dirty="0">
                <a:solidFill>
                  <a:schemeClr val="accent5">
                    <a:lumMod val="50000"/>
                  </a:schemeClr>
                </a:solidFill>
              </a:rPr>
              <a:t>Student Health Insurance Plans (</a:t>
            </a:r>
            <a:r>
              <a:rPr lang="en-US" sz="2400" b="1" dirty="0" err="1">
                <a:solidFill>
                  <a:schemeClr val="accent5">
                    <a:lumMod val="50000"/>
                  </a:schemeClr>
                </a:solidFill>
              </a:rPr>
              <a:t>SHIPs</a:t>
            </a:r>
            <a:r>
              <a:rPr lang="en-US" sz="2400" b="1" dirty="0">
                <a:solidFill>
                  <a:schemeClr val="accent5">
                    <a:lumMod val="50000"/>
                  </a:schemeClr>
                </a:solidFill>
              </a:rPr>
              <a:t>) in California</a:t>
            </a:r>
          </a:p>
          <a:p>
            <a:pPr marL="0" indent="0">
              <a:lnSpc>
                <a:spcPct val="100000"/>
              </a:lnSpc>
              <a:spcBef>
                <a:spcPts val="0"/>
              </a:spcBef>
              <a:buNone/>
            </a:pPr>
            <a:endParaRPr lang="en-US" sz="2100" dirty="0"/>
          </a:p>
          <a:p>
            <a:pPr marL="285750" indent="-285750">
              <a:lnSpc>
                <a:spcPct val="100000"/>
              </a:lnSpc>
              <a:spcBef>
                <a:spcPts val="0"/>
              </a:spcBef>
              <a:buFont typeface="Wingdings" charset="2"/>
              <a:buChar char="§"/>
            </a:pPr>
            <a:r>
              <a:rPr lang="en-US" sz="2100" dirty="0">
                <a:solidFill>
                  <a:schemeClr val="tx1"/>
                </a:solidFill>
              </a:rPr>
              <a:t>Regulated by the California Department of Insurance</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Fully insured SHIPs most cover essential health benefits and meet other provisions of the ACA; self-insured SHIPs do not have to meet the same minimum coverage requirements</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Colleges and universities often require students to pay for the SHIP, unless they opt-out, subject to proof of other coverage</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SHIP coverage may coordinate with student health centers on campus more easily than Medi-Cal or private health insurance; many student health centers do not accept private insurance</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p:txBody>
      </p:sp>
      <p:sp>
        <p:nvSpPr>
          <p:cNvPr id="5" name="Slide Number Placeholder 4">
            <a:extLst>
              <a:ext uri="{FF2B5EF4-FFF2-40B4-BE49-F238E27FC236}">
                <a16:creationId xmlns="" xmlns:a16="http://schemas.microsoft.com/office/drawing/2014/main" id="{F0A2EBBD-5907-4924-9A5A-8609B933BB8F}"/>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3159500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205DFE-9E9A-45C9-979B-555AEB1B1914}"/>
              </a:ext>
            </a:extLst>
          </p:cNvPr>
          <p:cNvSpPr>
            <a:spLocks noGrp="1"/>
          </p:cNvSpPr>
          <p:nvPr>
            <p:ph type="title"/>
          </p:nvPr>
        </p:nvSpPr>
        <p:spPr>
          <a:xfrm>
            <a:off x="252919" y="991105"/>
            <a:ext cx="2947482" cy="4601183"/>
          </a:xfrm>
        </p:spPr>
        <p:txBody>
          <a:bodyPr anchor="ctr">
            <a:normAutofit/>
          </a:bodyPr>
          <a:lstStyle/>
          <a:p>
            <a:r>
              <a:rPr lang="en-US" sz="3600" b="1" dirty="0"/>
              <a:t>Medi-Cal </a:t>
            </a:r>
            <a:r>
              <a:rPr lang="en-US" b="1" dirty="0"/>
              <a:t>away from home</a:t>
            </a:r>
            <a:endParaRPr lang="en-US" sz="2400" b="1" dirty="0"/>
          </a:p>
        </p:txBody>
      </p:sp>
      <p:sp>
        <p:nvSpPr>
          <p:cNvPr id="6" name="Content Placeholder 5"/>
          <p:cNvSpPr>
            <a:spLocks noGrp="1"/>
          </p:cNvSpPr>
          <p:nvPr>
            <p:ph sz="half" idx="1"/>
          </p:nvPr>
        </p:nvSpPr>
        <p:spPr>
          <a:xfrm>
            <a:off x="3867911" y="868680"/>
            <a:ext cx="7581967" cy="5120640"/>
          </a:xfrm>
        </p:spPr>
        <p:txBody>
          <a:bodyPr anchor="t">
            <a:normAutofit/>
          </a:bodyPr>
          <a:lstStyle/>
          <a:p>
            <a:pPr marL="0" indent="0">
              <a:lnSpc>
                <a:spcPct val="100000"/>
              </a:lnSpc>
              <a:spcBef>
                <a:spcPts val="0"/>
              </a:spcBef>
              <a:buNone/>
            </a:pPr>
            <a:r>
              <a:rPr lang="en-US" sz="2400" b="1" dirty="0">
                <a:solidFill>
                  <a:schemeClr val="accent5">
                    <a:lumMod val="50000"/>
                  </a:schemeClr>
                </a:solidFill>
              </a:rPr>
              <a:t>Medi-Cal Out-of-County Coverage</a:t>
            </a:r>
          </a:p>
          <a:p>
            <a:pPr marL="0" indent="0">
              <a:lnSpc>
                <a:spcPct val="100000"/>
              </a:lnSpc>
              <a:spcBef>
                <a:spcPts val="0"/>
              </a:spcBef>
              <a:buNone/>
            </a:pPr>
            <a:endParaRPr lang="en-US" sz="2100" dirty="0"/>
          </a:p>
          <a:p>
            <a:pPr marL="285750" indent="-285750">
              <a:lnSpc>
                <a:spcPct val="100000"/>
              </a:lnSpc>
              <a:spcBef>
                <a:spcPts val="0"/>
              </a:spcBef>
              <a:buFont typeface="Wingdings" charset="2"/>
              <a:buChar char="§"/>
            </a:pPr>
            <a:r>
              <a:rPr lang="en-US" sz="2100" dirty="0">
                <a:solidFill>
                  <a:schemeClr val="tx1"/>
                </a:solidFill>
              </a:rPr>
              <a:t>Medi-Cal will cover eligible and enrolled students throughout California without the student having to reapply</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However, because most students are enrolled in managed care, students need to transfer to a health plan in the county where they are attending school to secure full coverage</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If students do not re-enroll in a local plan where they are in school, Medi-Cal coverage is limited to emergency and urgent care because they will be unable to access contracted providers</a:t>
            </a:r>
          </a:p>
        </p:txBody>
      </p:sp>
      <p:sp>
        <p:nvSpPr>
          <p:cNvPr id="5" name="Slide Number Placeholder 4">
            <a:extLst>
              <a:ext uri="{FF2B5EF4-FFF2-40B4-BE49-F238E27FC236}">
                <a16:creationId xmlns="" xmlns:a16="http://schemas.microsoft.com/office/drawing/2014/main" id="{F0A2EBBD-5907-4924-9A5A-8609B933BB8F}"/>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249290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205DFE-9E9A-45C9-979B-555AEB1B1914}"/>
              </a:ext>
            </a:extLst>
          </p:cNvPr>
          <p:cNvSpPr>
            <a:spLocks noGrp="1"/>
          </p:cNvSpPr>
          <p:nvPr>
            <p:ph type="title"/>
          </p:nvPr>
        </p:nvSpPr>
        <p:spPr/>
        <p:txBody>
          <a:bodyPr anchor="ctr">
            <a:normAutofit/>
          </a:bodyPr>
          <a:lstStyle/>
          <a:p>
            <a:r>
              <a:rPr lang="en-US" b="1" dirty="0"/>
              <a:t>Private coverage away from home</a:t>
            </a:r>
            <a:br>
              <a:rPr lang="en-US" b="1" dirty="0"/>
            </a:br>
            <a:endParaRPr lang="en-US" sz="2400" b="1" dirty="0"/>
          </a:p>
        </p:txBody>
      </p:sp>
      <p:sp>
        <p:nvSpPr>
          <p:cNvPr id="6" name="Content Placeholder 5"/>
          <p:cNvSpPr>
            <a:spLocks noGrp="1"/>
          </p:cNvSpPr>
          <p:nvPr>
            <p:ph sz="half" idx="1"/>
          </p:nvPr>
        </p:nvSpPr>
        <p:spPr>
          <a:xfrm>
            <a:off x="3867912" y="868680"/>
            <a:ext cx="7671418" cy="5120640"/>
          </a:xfrm>
        </p:spPr>
        <p:txBody>
          <a:bodyPr anchor="t">
            <a:normAutofit/>
          </a:bodyPr>
          <a:lstStyle/>
          <a:p>
            <a:pPr marL="0" indent="0">
              <a:lnSpc>
                <a:spcPct val="100000"/>
              </a:lnSpc>
              <a:spcBef>
                <a:spcPts val="0"/>
              </a:spcBef>
              <a:buNone/>
            </a:pPr>
            <a:r>
              <a:rPr lang="en-US" sz="2100" b="1" dirty="0">
                <a:solidFill>
                  <a:schemeClr val="accent5">
                    <a:lumMod val="50000"/>
                  </a:schemeClr>
                </a:solidFill>
              </a:rPr>
              <a:t>Employer and Individual Coverage (including Covered California)</a:t>
            </a:r>
          </a:p>
          <a:p>
            <a:pPr marL="0" indent="0">
              <a:lnSpc>
                <a:spcPct val="100000"/>
              </a:lnSpc>
              <a:spcBef>
                <a:spcPts val="0"/>
              </a:spcBef>
              <a:buNone/>
            </a:pPr>
            <a:endParaRPr lang="en-US" sz="2400" dirty="0"/>
          </a:p>
          <a:p>
            <a:pPr marL="285750" indent="-285750">
              <a:lnSpc>
                <a:spcPct val="100000"/>
              </a:lnSpc>
              <a:spcBef>
                <a:spcPts val="0"/>
              </a:spcBef>
              <a:buFont typeface="Wingdings" charset="2"/>
              <a:buChar char="§"/>
            </a:pPr>
            <a:r>
              <a:rPr lang="en-US" sz="2100" dirty="0">
                <a:solidFill>
                  <a:schemeClr val="tx1"/>
                </a:solidFill>
              </a:rPr>
              <a:t>Students under age 26 can be covered under their parent’s family plan or purchase coverage on their own</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Most employer and individual health plans have network limitations (HMOs, PPOs or </a:t>
            </a:r>
            <a:r>
              <a:rPr lang="en-US" sz="2100" dirty="0" err="1">
                <a:solidFill>
                  <a:schemeClr val="tx1"/>
                </a:solidFill>
              </a:rPr>
              <a:t>EPOs</a:t>
            </a:r>
            <a:r>
              <a:rPr lang="en-US" sz="2100" dirty="0">
                <a:solidFill>
                  <a:schemeClr val="tx1"/>
                </a:solidFill>
              </a:rPr>
              <a:t>)</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Employer coverage may not offer networks/coverage in the student’s new location; the same health plan options are not available in every Covered California region</a:t>
            </a:r>
            <a:br>
              <a:rPr lang="en-US" sz="2100" dirty="0">
                <a:solidFill>
                  <a:schemeClr val="tx1"/>
                </a:solidFill>
              </a:rPr>
            </a:br>
            <a:endParaRPr lang="en-US" sz="2100" dirty="0">
              <a:solidFill>
                <a:schemeClr val="tx1"/>
              </a:solidFill>
            </a:endParaRPr>
          </a:p>
          <a:p>
            <a:pPr marL="285750" indent="-285750">
              <a:lnSpc>
                <a:spcPct val="100000"/>
              </a:lnSpc>
              <a:spcBef>
                <a:spcPts val="0"/>
              </a:spcBef>
              <a:buFont typeface="Wingdings" charset="2"/>
              <a:buChar char="§"/>
            </a:pPr>
            <a:r>
              <a:rPr lang="en-US" sz="2100" dirty="0">
                <a:solidFill>
                  <a:schemeClr val="tx1"/>
                </a:solidFill>
              </a:rPr>
              <a:t>Students may need to pay the costs of SHIP, and/or transfer to a health plan in the county where they are attending school, to access contracted providers and limit their out-of-pocket costs</a:t>
            </a: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a:p>
            <a:pPr marL="285750" indent="-285750">
              <a:lnSpc>
                <a:spcPct val="100000"/>
              </a:lnSpc>
              <a:spcBef>
                <a:spcPts val="0"/>
              </a:spcBef>
              <a:buFont typeface="Wingdings" charset="2"/>
              <a:buChar char="§"/>
            </a:pPr>
            <a:endParaRPr lang="en-US" sz="2100" dirty="0">
              <a:solidFill>
                <a:schemeClr val="tx1"/>
              </a:solidFill>
            </a:endParaRPr>
          </a:p>
        </p:txBody>
      </p:sp>
      <p:sp>
        <p:nvSpPr>
          <p:cNvPr id="5" name="Slide Number Placeholder 4">
            <a:extLst>
              <a:ext uri="{FF2B5EF4-FFF2-40B4-BE49-F238E27FC236}">
                <a16:creationId xmlns="" xmlns:a16="http://schemas.microsoft.com/office/drawing/2014/main" id="{F0A2EBBD-5907-4924-9A5A-8609B933BB8F}"/>
              </a:ext>
            </a:extLst>
          </p:cNvPr>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162973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2A6CF3-AC0B-4680-B0F9-47D0BF1278A3}"/>
              </a:ext>
            </a:extLst>
          </p:cNvPr>
          <p:cNvSpPr>
            <a:spLocks noGrp="1"/>
          </p:cNvSpPr>
          <p:nvPr>
            <p:ph type="title"/>
          </p:nvPr>
        </p:nvSpPr>
        <p:spPr/>
        <p:txBody>
          <a:bodyPr>
            <a:normAutofit/>
          </a:bodyPr>
          <a:lstStyle/>
          <a:p>
            <a:r>
              <a:rPr lang="en-US" b="1" dirty="0"/>
              <a:t>Summary</a:t>
            </a:r>
          </a:p>
        </p:txBody>
      </p:sp>
      <p:sp>
        <p:nvSpPr>
          <p:cNvPr id="3" name="Slide Number Placeholder 2">
            <a:extLst>
              <a:ext uri="{FF2B5EF4-FFF2-40B4-BE49-F238E27FC236}">
                <a16:creationId xmlns="" xmlns:a16="http://schemas.microsoft.com/office/drawing/2014/main" id="{A0868EB5-B834-4E73-84FC-84CA8CC6F324}"/>
              </a:ext>
            </a:extLst>
          </p:cNvPr>
          <p:cNvSpPr>
            <a:spLocks noGrp="1"/>
          </p:cNvSpPr>
          <p:nvPr>
            <p:ph type="sldNum" sz="quarter" idx="12"/>
          </p:nvPr>
        </p:nvSpPr>
        <p:spPr>
          <a:xfrm>
            <a:off x="10262772" y="6356350"/>
            <a:ext cx="1530927" cy="365125"/>
          </a:xfrm>
        </p:spPr>
        <p:txBody>
          <a:bodyPr/>
          <a:lstStyle/>
          <a:p>
            <a:fld id="{4FAB73BC-B049-4115-A692-8D63A059BFB8}" type="slidenum">
              <a:rPr lang="en-US" sz="2400" smtClean="0"/>
              <a:pPr/>
              <a:t>24</a:t>
            </a:fld>
            <a:endParaRPr lang="en-US" sz="2400" dirty="0"/>
          </a:p>
        </p:txBody>
      </p:sp>
      <p:pic>
        <p:nvPicPr>
          <p:cNvPr id="7" name="Picture 6">
            <a:extLst>
              <a:ext uri="{FF2B5EF4-FFF2-40B4-BE49-F238E27FC236}">
                <a16:creationId xmlns="" xmlns:a16="http://schemas.microsoft.com/office/drawing/2014/main" id="{515E286E-C359-49F9-A13D-318C58802D3D}"/>
              </a:ext>
            </a:extLst>
          </p:cNvPr>
          <p:cNvPicPr>
            <a:picLocks noChangeAspect="1"/>
          </p:cNvPicPr>
          <p:nvPr/>
        </p:nvPicPr>
        <p:blipFill>
          <a:blip r:embed="rId3"/>
          <a:stretch>
            <a:fillRect/>
          </a:stretch>
        </p:blipFill>
        <p:spPr>
          <a:xfrm>
            <a:off x="628690" y="4982342"/>
            <a:ext cx="2258924" cy="1374008"/>
          </a:xfrm>
          <a:prstGeom prst="rect">
            <a:avLst/>
          </a:prstGeom>
        </p:spPr>
      </p:pic>
      <p:sp>
        <p:nvSpPr>
          <p:cNvPr id="4" name="Content Placeholder 3">
            <a:extLst>
              <a:ext uri="{FF2B5EF4-FFF2-40B4-BE49-F238E27FC236}">
                <a16:creationId xmlns="" xmlns:a16="http://schemas.microsoft.com/office/drawing/2014/main" id="{E6BC0C26-2A0A-44CE-B7D3-0C51D2BFD273}"/>
              </a:ext>
            </a:extLst>
          </p:cNvPr>
          <p:cNvSpPr>
            <a:spLocks noGrp="1"/>
          </p:cNvSpPr>
          <p:nvPr>
            <p:ph idx="1"/>
          </p:nvPr>
        </p:nvSpPr>
        <p:spPr>
          <a:xfrm>
            <a:off x="3759936" y="897145"/>
            <a:ext cx="7954249" cy="5824330"/>
          </a:xfrm>
        </p:spPr>
        <p:txBody>
          <a:bodyPr>
            <a:normAutofit fontScale="62500" lnSpcReduction="20000"/>
          </a:bodyPr>
          <a:lstStyle/>
          <a:p>
            <a:pPr lvl="0">
              <a:lnSpc>
                <a:spcPct val="120000"/>
              </a:lnSpc>
              <a:spcAft>
                <a:spcPts val="1200"/>
              </a:spcAft>
              <a:buFont typeface="Wingdings" panose="05000000000000000000" pitchFamily="2" charset="2"/>
              <a:buChar char="§"/>
            </a:pPr>
            <a:r>
              <a:rPr lang="en-US" sz="3200" dirty="0">
                <a:solidFill>
                  <a:schemeClr val="tx1"/>
                </a:solidFill>
              </a:rPr>
              <a:t>College-age young adults have more coverage options than before the ACA and the number of uninsured young adults has declined steadily</a:t>
            </a:r>
          </a:p>
          <a:p>
            <a:pPr lvl="0">
              <a:lnSpc>
                <a:spcPct val="120000"/>
              </a:lnSpc>
              <a:spcAft>
                <a:spcPts val="1200"/>
              </a:spcAft>
              <a:buFont typeface="Wingdings" panose="05000000000000000000" pitchFamily="2" charset="2"/>
              <a:buChar char="§"/>
            </a:pPr>
            <a:r>
              <a:rPr lang="en-US" sz="3200" dirty="0">
                <a:solidFill>
                  <a:schemeClr val="tx1"/>
                </a:solidFill>
              </a:rPr>
              <a:t>Student health insurance plans (SHIP) offered by colleges and universities are one of the options, but vary by type and level of coverage</a:t>
            </a:r>
          </a:p>
          <a:p>
            <a:pPr lvl="0">
              <a:lnSpc>
                <a:spcPct val="120000"/>
              </a:lnSpc>
              <a:spcAft>
                <a:spcPts val="1200"/>
              </a:spcAft>
              <a:buFont typeface="Wingdings" panose="05000000000000000000" pitchFamily="2" charset="2"/>
              <a:buChar char="§"/>
            </a:pPr>
            <a:r>
              <a:rPr lang="en-US" sz="3200" dirty="0">
                <a:solidFill>
                  <a:schemeClr val="tx1"/>
                </a:solidFill>
              </a:rPr>
              <a:t>Students with existing coverage may lose access to non-emergency benefits if their health plan does not offer network coverage near the college location</a:t>
            </a:r>
          </a:p>
          <a:p>
            <a:pPr>
              <a:lnSpc>
                <a:spcPct val="120000"/>
              </a:lnSpc>
              <a:spcAft>
                <a:spcPts val="1200"/>
              </a:spcAft>
              <a:buFont typeface="Wingdings" panose="05000000000000000000" pitchFamily="2" charset="2"/>
              <a:buChar char="§"/>
            </a:pPr>
            <a:r>
              <a:rPr lang="en-US" sz="3200" dirty="0">
                <a:solidFill>
                  <a:schemeClr val="tx1"/>
                </a:solidFill>
              </a:rPr>
              <a:t>Student health centers may not accept Medi-Cal or private health insurance</a:t>
            </a:r>
          </a:p>
          <a:p>
            <a:pPr>
              <a:lnSpc>
                <a:spcPct val="120000"/>
              </a:lnSpc>
              <a:spcAft>
                <a:spcPts val="1200"/>
              </a:spcAft>
              <a:buFont typeface="Wingdings" panose="05000000000000000000" pitchFamily="2" charset="2"/>
              <a:buChar char="§"/>
            </a:pPr>
            <a:r>
              <a:rPr lang="en-US" sz="3200" dirty="0">
                <a:solidFill>
                  <a:schemeClr val="tx1"/>
                </a:solidFill>
              </a:rPr>
              <a:t>Students (and/or parents) may end up having duplicate coverage and costs to ensure adequate access to care both at school and at home during breaks, an especially difficult challenge for students with chronic health conditions and ongoing care needs</a:t>
            </a:r>
          </a:p>
          <a:p>
            <a:pPr>
              <a:buFont typeface="Wingdings" panose="05000000000000000000" pitchFamily="2" charset="2"/>
              <a:buChar char="§"/>
            </a:pPr>
            <a:endParaRPr lang="en-US" sz="2400" dirty="0"/>
          </a:p>
          <a:p>
            <a:endParaRPr lang="en-US" dirty="0"/>
          </a:p>
        </p:txBody>
      </p:sp>
    </p:spTree>
    <p:extLst>
      <p:ext uri="{BB962C8B-B14F-4D97-AF65-F5344CB8AC3E}">
        <p14:creationId xmlns:p14="http://schemas.microsoft.com/office/powerpoint/2010/main" val="4245412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36BBC3-333A-43E6-8121-B93CDB77D652}"/>
              </a:ext>
            </a:extLst>
          </p:cNvPr>
          <p:cNvSpPr>
            <a:spLocks noGrp="1"/>
          </p:cNvSpPr>
          <p:nvPr>
            <p:ph type="ctrTitle"/>
          </p:nvPr>
        </p:nvSpPr>
        <p:spPr>
          <a:xfrm>
            <a:off x="716437" y="1298448"/>
            <a:ext cx="7668611" cy="3255264"/>
          </a:xfrm>
        </p:spPr>
        <p:txBody>
          <a:bodyPr>
            <a:normAutofit/>
          </a:bodyPr>
          <a:lstStyle/>
          <a:p>
            <a:pPr algn="ctr"/>
            <a:r>
              <a:rPr lang="en-US" sz="6000" b="1" dirty="0"/>
              <a:t>QUESTIONS?</a:t>
            </a:r>
          </a:p>
        </p:txBody>
      </p:sp>
      <p:pic>
        <p:nvPicPr>
          <p:cNvPr id="4" name="Picture 3">
            <a:extLst>
              <a:ext uri="{FF2B5EF4-FFF2-40B4-BE49-F238E27FC236}">
                <a16:creationId xmlns="" xmlns:a16="http://schemas.microsoft.com/office/drawing/2014/main" id="{43110199-7D6E-4F09-8D67-1FBB8CD63531}"/>
              </a:ext>
            </a:extLst>
          </p:cNvPr>
          <p:cNvPicPr>
            <a:picLocks noChangeAspect="1"/>
          </p:cNvPicPr>
          <p:nvPr/>
        </p:nvPicPr>
        <p:blipFill>
          <a:blip r:embed="rId2"/>
          <a:stretch>
            <a:fillRect/>
          </a:stretch>
        </p:blipFill>
        <p:spPr>
          <a:xfrm>
            <a:off x="2898647" y="749557"/>
            <a:ext cx="3087373" cy="1962920"/>
          </a:xfrm>
          <a:prstGeom prst="rect">
            <a:avLst/>
          </a:prstGeom>
        </p:spPr>
      </p:pic>
    </p:spTree>
    <p:extLst>
      <p:ext uri="{BB962C8B-B14F-4D97-AF65-F5344CB8AC3E}">
        <p14:creationId xmlns:p14="http://schemas.microsoft.com/office/powerpoint/2010/main" val="232339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2A6CF3-AC0B-4680-B0F9-47D0BF1278A3}"/>
              </a:ext>
            </a:extLst>
          </p:cNvPr>
          <p:cNvSpPr>
            <a:spLocks noGrp="1"/>
          </p:cNvSpPr>
          <p:nvPr>
            <p:ph type="title"/>
          </p:nvPr>
        </p:nvSpPr>
        <p:spPr/>
        <p:txBody>
          <a:bodyPr>
            <a:normAutofit/>
          </a:bodyPr>
          <a:lstStyle/>
          <a:p>
            <a:r>
              <a:rPr lang="en-US" b="1" dirty="0"/>
              <a:t>Vision/Values</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366198040"/>
              </p:ext>
            </p:extLst>
          </p:nvPr>
        </p:nvGraphicFramePr>
        <p:xfrm>
          <a:off x="3603266" y="644939"/>
          <a:ext cx="8070343"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 xmlns:a16="http://schemas.microsoft.com/office/drawing/2014/main" id="{A0868EB5-B834-4E73-84FC-84CA8CC6F324}"/>
              </a:ext>
            </a:extLst>
          </p:cNvPr>
          <p:cNvSpPr>
            <a:spLocks noGrp="1"/>
          </p:cNvSpPr>
          <p:nvPr>
            <p:ph type="sldNum" sz="quarter" idx="12"/>
          </p:nvPr>
        </p:nvSpPr>
        <p:spPr/>
        <p:txBody>
          <a:bodyPr/>
          <a:lstStyle/>
          <a:p>
            <a:fld id="{4FAB73BC-B049-4115-A692-8D63A059BFB8}" type="slidenum">
              <a:rPr lang="en-US" sz="2400" smtClean="0"/>
              <a:pPr/>
              <a:t>3</a:t>
            </a:fld>
            <a:endParaRPr lang="en-US" sz="2400" dirty="0"/>
          </a:p>
        </p:txBody>
      </p:sp>
      <p:pic>
        <p:nvPicPr>
          <p:cNvPr id="7" name="Picture 6">
            <a:extLst>
              <a:ext uri="{FF2B5EF4-FFF2-40B4-BE49-F238E27FC236}">
                <a16:creationId xmlns="" xmlns:a16="http://schemas.microsoft.com/office/drawing/2014/main" id="{D9C0AF1E-5DDB-4EBB-B09A-CEA68D2BD14E}"/>
              </a:ext>
            </a:extLst>
          </p:cNvPr>
          <p:cNvPicPr>
            <a:picLocks noChangeAspect="1"/>
          </p:cNvPicPr>
          <p:nvPr/>
        </p:nvPicPr>
        <p:blipFill>
          <a:blip r:embed="rId7"/>
          <a:stretch>
            <a:fillRect/>
          </a:stretch>
        </p:blipFill>
        <p:spPr>
          <a:xfrm>
            <a:off x="601878" y="4919435"/>
            <a:ext cx="2258924" cy="1374008"/>
          </a:xfrm>
          <a:prstGeom prst="rect">
            <a:avLst/>
          </a:prstGeom>
        </p:spPr>
      </p:pic>
    </p:spTree>
    <p:extLst>
      <p:ext uri="{BB962C8B-B14F-4D97-AF65-F5344CB8AC3E}">
        <p14:creationId xmlns:p14="http://schemas.microsoft.com/office/powerpoint/2010/main" val="31026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2A6CF3-AC0B-4680-B0F9-47D0BF1278A3}"/>
              </a:ext>
            </a:extLst>
          </p:cNvPr>
          <p:cNvSpPr>
            <a:spLocks noGrp="1"/>
          </p:cNvSpPr>
          <p:nvPr>
            <p:ph type="title"/>
          </p:nvPr>
        </p:nvSpPr>
        <p:spPr/>
        <p:txBody>
          <a:bodyPr>
            <a:normAutofit/>
          </a:bodyPr>
          <a:lstStyle/>
          <a:p>
            <a:r>
              <a:rPr lang="en-US" b="1" dirty="0"/>
              <a:t>Presentation</a:t>
            </a:r>
            <a:br>
              <a:rPr lang="en-US" b="1" dirty="0"/>
            </a:br>
            <a:r>
              <a:rPr lang="en-US" b="1" dirty="0"/>
              <a:t>Goals</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3271602127"/>
              </p:ext>
            </p:extLst>
          </p:nvPr>
        </p:nvGraphicFramePr>
        <p:xfrm>
          <a:off x="3868738" y="1499711"/>
          <a:ext cx="7315200"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 xmlns:a16="http://schemas.microsoft.com/office/drawing/2014/main" id="{A0868EB5-B834-4E73-84FC-84CA8CC6F324}"/>
              </a:ext>
            </a:extLst>
          </p:cNvPr>
          <p:cNvSpPr>
            <a:spLocks noGrp="1"/>
          </p:cNvSpPr>
          <p:nvPr>
            <p:ph type="sldNum" sz="quarter" idx="12"/>
          </p:nvPr>
        </p:nvSpPr>
        <p:spPr/>
        <p:txBody>
          <a:bodyPr/>
          <a:lstStyle/>
          <a:p>
            <a:fld id="{4FAB73BC-B049-4115-A692-8D63A059BFB8}" type="slidenum">
              <a:rPr lang="en-US" sz="2400" smtClean="0"/>
              <a:pPr/>
              <a:t>4</a:t>
            </a:fld>
            <a:endParaRPr lang="en-US" sz="2400" dirty="0"/>
          </a:p>
        </p:txBody>
      </p:sp>
      <p:pic>
        <p:nvPicPr>
          <p:cNvPr id="7" name="Picture 6">
            <a:extLst>
              <a:ext uri="{FF2B5EF4-FFF2-40B4-BE49-F238E27FC236}">
                <a16:creationId xmlns="" xmlns:a16="http://schemas.microsoft.com/office/drawing/2014/main" id="{515E286E-C359-49F9-A13D-318C58802D3D}"/>
              </a:ext>
            </a:extLst>
          </p:cNvPr>
          <p:cNvPicPr>
            <a:picLocks noChangeAspect="1"/>
          </p:cNvPicPr>
          <p:nvPr/>
        </p:nvPicPr>
        <p:blipFill>
          <a:blip r:embed="rId8"/>
          <a:stretch>
            <a:fillRect/>
          </a:stretch>
        </p:blipFill>
        <p:spPr>
          <a:xfrm>
            <a:off x="628690" y="4982342"/>
            <a:ext cx="2258924" cy="1374008"/>
          </a:xfrm>
          <a:prstGeom prst="rect">
            <a:avLst/>
          </a:prstGeom>
        </p:spPr>
      </p:pic>
    </p:spTree>
    <p:extLst>
      <p:ext uri="{BB962C8B-B14F-4D97-AF65-F5344CB8AC3E}">
        <p14:creationId xmlns:p14="http://schemas.microsoft.com/office/powerpoint/2010/main" val="213109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36BBC3-333A-43E6-8121-B93CDB77D652}"/>
              </a:ext>
            </a:extLst>
          </p:cNvPr>
          <p:cNvSpPr>
            <a:spLocks noGrp="1"/>
          </p:cNvSpPr>
          <p:nvPr>
            <p:ph type="ctrTitle"/>
          </p:nvPr>
        </p:nvSpPr>
        <p:spPr/>
        <p:txBody>
          <a:bodyPr>
            <a:normAutofit/>
          </a:bodyPr>
          <a:lstStyle/>
          <a:p>
            <a:r>
              <a:rPr lang="en-US" sz="4800" dirty="0"/>
              <a:t>Overview of Coverage for College-Age Adults</a:t>
            </a:r>
          </a:p>
        </p:txBody>
      </p:sp>
      <p:sp>
        <p:nvSpPr>
          <p:cNvPr id="3" name="Subtitle 2">
            <a:extLst>
              <a:ext uri="{FF2B5EF4-FFF2-40B4-BE49-F238E27FC236}">
                <a16:creationId xmlns="" xmlns:a16="http://schemas.microsoft.com/office/drawing/2014/main" id="{F110D6AD-EA6A-4213-9C86-92B6645E8FDE}"/>
              </a:ext>
            </a:extLst>
          </p:cNvPr>
          <p:cNvSpPr>
            <a:spLocks noGrp="1"/>
          </p:cNvSpPr>
          <p:nvPr>
            <p:ph type="subTitle" idx="1"/>
          </p:nvPr>
        </p:nvSpPr>
        <p:spPr/>
        <p:txBody>
          <a:bodyPr>
            <a:normAutofit/>
          </a:bodyPr>
          <a:lstStyle/>
          <a:p>
            <a:endParaRPr lang="en-US" sz="2800" dirty="0"/>
          </a:p>
        </p:txBody>
      </p:sp>
      <p:sp>
        <p:nvSpPr>
          <p:cNvPr id="4" name="Slide Number Placeholder 3">
            <a:extLst>
              <a:ext uri="{FF2B5EF4-FFF2-40B4-BE49-F238E27FC236}">
                <a16:creationId xmlns="" xmlns:a16="http://schemas.microsoft.com/office/drawing/2014/main" id="{AF9FA1C8-E39C-4CA6-87A5-906869D4AA5D}"/>
              </a:ext>
            </a:extLst>
          </p:cNvPr>
          <p:cNvSpPr>
            <a:spLocks noGrp="1"/>
          </p:cNvSpPr>
          <p:nvPr>
            <p:ph type="sldNum" sz="quarter" idx="12"/>
          </p:nvPr>
        </p:nvSpPr>
        <p:spPr>
          <a:xfrm>
            <a:off x="10355839" y="6366289"/>
            <a:ext cx="1530927" cy="365125"/>
          </a:xfrm>
        </p:spPr>
        <p:txBody>
          <a:bodyPr/>
          <a:lstStyle/>
          <a:p>
            <a:fld id="{4FAB73BC-B049-4115-A692-8D63A059BFB8}" type="slidenum">
              <a:rPr lang="en-US" sz="2400" smtClean="0"/>
              <a:pPr/>
              <a:t>5</a:t>
            </a:fld>
            <a:endParaRPr lang="en-US" sz="2400" dirty="0"/>
          </a:p>
        </p:txBody>
      </p:sp>
    </p:spTree>
    <p:extLst>
      <p:ext uri="{BB962C8B-B14F-4D97-AF65-F5344CB8AC3E}">
        <p14:creationId xmlns:p14="http://schemas.microsoft.com/office/powerpoint/2010/main" val="473057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88B1DA-5A1C-4CCF-A10B-D27FBAAC5730}"/>
              </a:ext>
            </a:extLst>
          </p:cNvPr>
          <p:cNvSpPr>
            <a:spLocks noGrp="1"/>
          </p:cNvSpPr>
          <p:nvPr>
            <p:ph type="ctrTitle"/>
          </p:nvPr>
        </p:nvSpPr>
        <p:spPr/>
        <p:txBody>
          <a:bodyPr>
            <a:normAutofit/>
          </a:bodyPr>
          <a:lstStyle/>
          <a:p>
            <a:r>
              <a:rPr lang="en-US" sz="3300" b="1" dirty="0"/>
              <a:t>Coverage Overview</a:t>
            </a:r>
            <a:r>
              <a:rPr lang="en-US" sz="3600" b="1" dirty="0">
                <a:solidFill>
                  <a:schemeClr val="bg1"/>
                </a:solidFill>
              </a:rPr>
              <a:t> </a:t>
            </a:r>
            <a:r>
              <a:rPr lang="en-US" sz="3600" dirty="0">
                <a:solidFill>
                  <a:schemeClr val="bg1"/>
                </a:solidFill>
              </a:rPr>
              <a:t>– </a:t>
            </a:r>
            <a:r>
              <a:rPr lang="en-US" sz="3300" b="1" dirty="0"/>
              <a:t>Key Concepts</a:t>
            </a:r>
            <a:endParaRPr lang="en-US" sz="2400" b="1" dirty="0"/>
          </a:p>
        </p:txBody>
      </p:sp>
      <p:sp>
        <p:nvSpPr>
          <p:cNvPr id="3" name="Slide Number Placeholder 2">
            <a:extLst>
              <a:ext uri="{FF2B5EF4-FFF2-40B4-BE49-F238E27FC236}">
                <a16:creationId xmlns="" xmlns:a16="http://schemas.microsoft.com/office/drawing/2014/main" id="{F6281737-A954-4554-9ED0-97BE0A692907}"/>
              </a:ext>
            </a:extLst>
          </p:cNvPr>
          <p:cNvSpPr>
            <a:spLocks noGrp="1"/>
          </p:cNvSpPr>
          <p:nvPr>
            <p:ph type="sldNum" sz="quarter" idx="12"/>
          </p:nvPr>
        </p:nvSpPr>
        <p:spPr/>
        <p:txBody>
          <a:bodyPr/>
          <a:lstStyle/>
          <a:p>
            <a:fld id="{4FAB73BC-B049-4115-A692-8D63A059BFB8}" type="slidenum">
              <a:rPr lang="en-US" sz="2400" smtClean="0"/>
              <a:pPr/>
              <a:t>6</a:t>
            </a:fld>
            <a:endParaRPr lang="en-US" sz="2400" dirty="0"/>
          </a:p>
        </p:txBody>
      </p:sp>
      <p:sp>
        <p:nvSpPr>
          <p:cNvPr id="12" name="TextBox 11">
            <a:extLst>
              <a:ext uri="{FF2B5EF4-FFF2-40B4-BE49-F238E27FC236}">
                <a16:creationId xmlns="" xmlns:a16="http://schemas.microsoft.com/office/drawing/2014/main" id="{8EB15F48-B33A-41BB-B4AD-7BA4FFA8054E}"/>
              </a:ext>
            </a:extLst>
          </p:cNvPr>
          <p:cNvSpPr txBox="1"/>
          <p:nvPr/>
        </p:nvSpPr>
        <p:spPr>
          <a:xfrm>
            <a:off x="1526669" y="2656850"/>
            <a:ext cx="10291987" cy="4201150"/>
          </a:xfrm>
          <a:prstGeom prst="rect">
            <a:avLst/>
          </a:prstGeom>
          <a:noFill/>
        </p:spPr>
        <p:txBody>
          <a:bodyPr wrap="square" rtlCol="0">
            <a:spAutoFit/>
          </a:bodyPr>
          <a:lstStyle/>
          <a:p>
            <a:pPr marL="342900" indent="-342900">
              <a:buFont typeface="Wingdings" charset="2"/>
              <a:buChar char="§"/>
            </a:pPr>
            <a:r>
              <a:rPr lang="en-US" sz="2400" b="1" dirty="0">
                <a:solidFill>
                  <a:schemeClr val="bg1"/>
                </a:solidFill>
              </a:rPr>
              <a:t>Employer-Sponsored Insurance (ESI)</a:t>
            </a:r>
            <a:r>
              <a:rPr lang="en-US" sz="2100" b="1" dirty="0">
                <a:solidFill>
                  <a:schemeClr val="bg1"/>
                </a:solidFill>
              </a:rPr>
              <a:t> </a:t>
            </a:r>
            <a:r>
              <a:rPr lang="en-US" sz="2100" dirty="0">
                <a:solidFill>
                  <a:schemeClr val="bg1"/>
                </a:solidFill>
              </a:rPr>
              <a:t>– Coverage obtained through an employer. </a:t>
            </a:r>
            <a:br>
              <a:rPr lang="en-US" sz="2100" dirty="0">
                <a:solidFill>
                  <a:schemeClr val="bg1"/>
                </a:solidFill>
              </a:rPr>
            </a:br>
            <a:r>
              <a:rPr lang="en-US" sz="2100" dirty="0">
                <a:solidFill>
                  <a:schemeClr val="bg1"/>
                </a:solidFill>
              </a:rPr>
              <a:t>Young adults may be covered as the employee </a:t>
            </a:r>
            <a:r>
              <a:rPr lang="en-US" sz="2100" b="1" u="sng" dirty="0">
                <a:solidFill>
                  <a:schemeClr val="bg1"/>
                </a:solidFill>
              </a:rPr>
              <a:t>or</a:t>
            </a:r>
            <a:r>
              <a:rPr lang="en-US" sz="2100" dirty="0">
                <a:solidFill>
                  <a:schemeClr val="bg1"/>
                </a:solidFill>
              </a:rPr>
              <a:t> as a dependent (up to age 26) under a parent or guardian’s employer plan.</a:t>
            </a:r>
            <a:br>
              <a:rPr lang="en-US" sz="2100" dirty="0">
                <a:solidFill>
                  <a:schemeClr val="bg1"/>
                </a:solidFill>
              </a:rPr>
            </a:br>
            <a:endParaRPr lang="en-US" sz="2100" dirty="0">
              <a:solidFill>
                <a:schemeClr val="bg1"/>
              </a:solidFill>
            </a:endParaRPr>
          </a:p>
          <a:p>
            <a:pPr marL="342900" lvl="1" indent="-342900">
              <a:buFont typeface="Wingdings" charset="2"/>
              <a:buChar char="§"/>
            </a:pPr>
            <a:r>
              <a:rPr lang="en-US" sz="2400" b="1" dirty="0">
                <a:solidFill>
                  <a:schemeClr val="bg1"/>
                </a:solidFill>
              </a:rPr>
              <a:t>Dependent Coverage </a:t>
            </a:r>
            <a:r>
              <a:rPr lang="en-US" sz="2100" dirty="0">
                <a:solidFill>
                  <a:schemeClr val="bg1"/>
                </a:solidFill>
              </a:rPr>
              <a:t>– Coverage for qualified dependents of the primary subscriber or policyholder. Typically a spouse or child.</a:t>
            </a:r>
          </a:p>
          <a:p>
            <a:pPr marL="342900" lvl="1" indent="-342900">
              <a:buFont typeface="Wingdings" charset="2"/>
              <a:buChar char="§"/>
            </a:pPr>
            <a:endParaRPr lang="en-US" sz="2100" dirty="0">
              <a:solidFill>
                <a:schemeClr val="bg1"/>
              </a:solidFill>
            </a:endParaRPr>
          </a:p>
          <a:p>
            <a:pPr marL="342900" lvl="1" indent="-342900">
              <a:buFont typeface="Wingdings" charset="2"/>
              <a:buChar char="§"/>
            </a:pPr>
            <a:r>
              <a:rPr lang="en-US" sz="2400" b="1" dirty="0">
                <a:solidFill>
                  <a:schemeClr val="bg1"/>
                </a:solidFill>
              </a:rPr>
              <a:t>Individual Mandate </a:t>
            </a:r>
            <a:r>
              <a:rPr lang="en-US" sz="2100" dirty="0">
                <a:solidFill>
                  <a:schemeClr val="bg1"/>
                </a:solidFill>
              </a:rPr>
              <a:t>– Legal requirement for an individual to maintain a minimum level of health coverage, as defined, for themselves </a:t>
            </a:r>
            <a:r>
              <a:rPr lang="en-US" sz="2100" u="sng" dirty="0">
                <a:solidFill>
                  <a:schemeClr val="bg1"/>
                </a:solidFill>
              </a:rPr>
              <a:t>and</a:t>
            </a:r>
            <a:r>
              <a:rPr lang="en-US" sz="2100" dirty="0">
                <a:solidFill>
                  <a:schemeClr val="bg1"/>
                </a:solidFill>
              </a:rPr>
              <a:t> their dependents. A penalty may apply for failure to comply</a:t>
            </a:r>
            <a:r>
              <a:rPr lang="en-US" sz="2100" i="1" dirty="0">
                <a:solidFill>
                  <a:schemeClr val="bg1"/>
                </a:solidFill>
              </a:rPr>
              <a:t>.</a:t>
            </a:r>
          </a:p>
          <a:p>
            <a:pPr marL="342900" lvl="1" indent="-342900">
              <a:buFont typeface="Wingdings" charset="2"/>
              <a:buChar char="§"/>
            </a:pPr>
            <a:endParaRPr lang="en-US" sz="2400" dirty="0"/>
          </a:p>
          <a:p>
            <a:pPr marL="342900" indent="-342900">
              <a:buFont typeface="Arial" charset="0"/>
              <a:buChar char="•"/>
            </a:pPr>
            <a:endParaRPr lang="en-US" sz="2400" dirty="0"/>
          </a:p>
        </p:txBody>
      </p:sp>
    </p:spTree>
    <p:extLst>
      <p:ext uri="{BB962C8B-B14F-4D97-AF65-F5344CB8AC3E}">
        <p14:creationId xmlns:p14="http://schemas.microsoft.com/office/powerpoint/2010/main" val="74486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71" y="1349479"/>
            <a:ext cx="2834640" cy="2377440"/>
          </a:xfrm>
        </p:spPr>
        <p:txBody>
          <a:bodyPr>
            <a:normAutofit/>
          </a:bodyPr>
          <a:lstStyle/>
          <a:p>
            <a:r>
              <a:rPr lang="en-US" sz="3600" b="1" dirty="0"/>
              <a:t>Coverage Options for College Students</a:t>
            </a:r>
            <a:endParaRPr lang="en-US" sz="2700" dirty="0"/>
          </a:p>
        </p:txBody>
      </p:sp>
      <p:sp>
        <p:nvSpPr>
          <p:cNvPr id="3" name="Content Placeholder 2"/>
          <p:cNvSpPr>
            <a:spLocks noGrp="1"/>
          </p:cNvSpPr>
          <p:nvPr>
            <p:ph idx="1"/>
          </p:nvPr>
        </p:nvSpPr>
        <p:spPr>
          <a:xfrm>
            <a:off x="3867912" y="615297"/>
            <a:ext cx="7315200" cy="5374023"/>
          </a:xfrm>
        </p:spPr>
        <p:txBody>
          <a:bodyPr>
            <a:normAutofit/>
          </a:bodyPr>
          <a:lstStyle/>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Dependent Coverage</a:t>
            </a:r>
            <a:endParaRPr lang="en-US" sz="2300" dirty="0">
              <a:solidFill>
                <a:schemeClr val="accent5">
                  <a:lumMod val="50000"/>
                </a:schemeClr>
              </a:solidFill>
            </a:endParaRPr>
          </a:p>
          <a:p>
            <a:pPr lvl="1">
              <a:lnSpc>
                <a:spcPct val="114000"/>
              </a:lnSpc>
              <a:spcBef>
                <a:spcPts val="0"/>
              </a:spcBef>
              <a:spcAft>
                <a:spcPts val="1200"/>
              </a:spcAft>
              <a:buFont typeface="Arial" panose="020B0604020202020204" pitchFamily="34" charset="0"/>
              <a:buChar char="•"/>
            </a:pPr>
            <a:r>
              <a:rPr lang="en-US" sz="1900" dirty="0">
                <a:solidFill>
                  <a:schemeClr val="tx1"/>
                </a:solidFill>
              </a:rPr>
              <a:t>Coverage through parent’s employer or individual family plan</a:t>
            </a:r>
          </a:p>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Individual Coverage</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Directly through Covered California (state ACA exchange) or from health plans in the non-exchange individual market</a:t>
            </a:r>
          </a:p>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Medicaid (Medi-Cal in California)  </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For low-income legal resident students; undocumented adults  have access to emergency and pregnancy Medi-Cal</a:t>
            </a:r>
          </a:p>
          <a:p>
            <a:pPr>
              <a:lnSpc>
                <a:spcPct val="114000"/>
              </a:lnSpc>
              <a:spcBef>
                <a:spcPts val="0"/>
              </a:spcBef>
              <a:spcAft>
                <a:spcPts val="1200"/>
              </a:spcAft>
              <a:buFont typeface="Wingdings" panose="05000000000000000000" pitchFamily="2" charset="2"/>
              <a:buChar char="§"/>
            </a:pPr>
            <a:r>
              <a:rPr lang="en-US" sz="2300" b="1" dirty="0">
                <a:solidFill>
                  <a:schemeClr val="accent5">
                    <a:lumMod val="50000"/>
                  </a:schemeClr>
                </a:solidFill>
              </a:rPr>
              <a:t>Student health insurance plan (SHIP)</a:t>
            </a:r>
          </a:p>
          <a:p>
            <a:pPr lvl="1">
              <a:lnSpc>
                <a:spcPct val="114000"/>
              </a:lnSpc>
              <a:spcBef>
                <a:spcPts val="0"/>
              </a:spcBef>
              <a:spcAft>
                <a:spcPts val="1200"/>
              </a:spcAft>
              <a:buFont typeface="Arial" panose="020B0604020202020204" pitchFamily="34" charset="0"/>
              <a:buChar char="•"/>
            </a:pPr>
            <a:r>
              <a:rPr lang="en-US" sz="1900" dirty="0">
                <a:solidFill>
                  <a:schemeClr val="tx1"/>
                </a:solidFill>
              </a:rPr>
              <a:t>Coverage offered by the university or college the student attends</a:t>
            </a:r>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71465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Sources of Coverage</a:t>
            </a:r>
            <a:br>
              <a:rPr lang="en-US" sz="3600" b="1" dirty="0"/>
            </a:b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33557230"/>
              </p:ext>
            </p:extLst>
          </p:nvPr>
        </p:nvGraphicFramePr>
        <p:xfrm>
          <a:off x="3811056" y="889629"/>
          <a:ext cx="7689342" cy="519113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half" idx="2"/>
          </p:nvPr>
        </p:nvSpPr>
        <p:spPr/>
        <p:txBody>
          <a:bodyPr>
            <a:noAutofit/>
          </a:bodyPr>
          <a:lstStyle/>
          <a:p>
            <a:endParaRPr lang="en-US" sz="2400" b="1"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73725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391" y="2418417"/>
            <a:ext cx="2834640" cy="2377440"/>
          </a:xfrm>
        </p:spPr>
        <p:txBody>
          <a:bodyPr>
            <a:normAutofit fontScale="90000"/>
          </a:bodyPr>
          <a:lstStyle/>
          <a:p>
            <a:r>
              <a:rPr lang="en-US" sz="4000" b="1" dirty="0"/>
              <a:t>ACA Provisions</a:t>
            </a:r>
            <a:r>
              <a:rPr lang="en-US" sz="3600" b="1" dirty="0"/>
              <a:t/>
            </a:r>
            <a:br>
              <a:rPr lang="en-US" sz="3600" b="1" dirty="0"/>
            </a:br>
            <a:r>
              <a:rPr lang="en-US" sz="3600" b="1" dirty="0"/>
              <a:t>Affecting </a:t>
            </a:r>
            <a:r>
              <a:rPr lang="en-US" sz="4000" b="1" dirty="0"/>
              <a:t>Dependent Coverage</a:t>
            </a:r>
            <a:br>
              <a:rPr lang="en-US" sz="4000" b="1" dirty="0"/>
            </a:br>
            <a:endParaRPr lang="en-US" sz="4000" b="1" dirty="0"/>
          </a:p>
        </p:txBody>
      </p:sp>
      <p:sp>
        <p:nvSpPr>
          <p:cNvPr id="3" name="Content Placeholder 2"/>
          <p:cNvSpPr>
            <a:spLocks noGrp="1"/>
          </p:cNvSpPr>
          <p:nvPr>
            <p:ph idx="1"/>
          </p:nvPr>
        </p:nvSpPr>
        <p:spPr>
          <a:xfrm>
            <a:off x="3867912" y="615297"/>
            <a:ext cx="7315200" cy="5374023"/>
          </a:xfrm>
        </p:spPr>
        <p:txBody>
          <a:bodyPr>
            <a:normAutofit/>
          </a:bodyPr>
          <a:lstStyle/>
          <a:p>
            <a:pPr marL="285750" indent="-285750">
              <a:lnSpc>
                <a:spcPct val="114000"/>
              </a:lnSpc>
              <a:spcBef>
                <a:spcPts val="0"/>
              </a:spcBef>
              <a:spcAft>
                <a:spcPts val="1200"/>
              </a:spcAft>
              <a:buFont typeface="Wingdings" charset="2"/>
              <a:buChar char="§"/>
            </a:pPr>
            <a:r>
              <a:rPr lang="en-US" sz="2100" b="1" dirty="0">
                <a:solidFill>
                  <a:schemeClr val="accent5">
                    <a:lumMod val="50000"/>
                  </a:schemeClr>
                </a:solidFill>
              </a:rPr>
              <a:t>Dependent definition </a:t>
            </a:r>
            <a:r>
              <a:rPr lang="en-US" sz="2100" dirty="0">
                <a:solidFill>
                  <a:schemeClr val="tx1"/>
                </a:solidFill>
              </a:rPr>
              <a:t>– Health plans must offer coverage for dependents on a family plan until the age of 26</a:t>
            </a:r>
          </a:p>
          <a:p>
            <a:pPr marL="788670" lvl="1" indent="-285750">
              <a:lnSpc>
                <a:spcPct val="114000"/>
              </a:lnSpc>
              <a:spcBef>
                <a:spcPts val="0"/>
              </a:spcBef>
              <a:spcAft>
                <a:spcPts val="1200"/>
              </a:spcAft>
              <a:buFont typeface="Wingdings" charset="2"/>
              <a:buChar char="§"/>
            </a:pPr>
            <a:r>
              <a:rPr lang="en-US" sz="1900" dirty="0">
                <a:solidFill>
                  <a:schemeClr val="tx1"/>
                </a:solidFill>
              </a:rPr>
              <a:t>Robert Wood Johnson Foundation estimates that because of this provision the uninsured rate for young adults decreased by 4.5% nationwide in the first year of ACA implementation</a:t>
            </a:r>
            <a:r>
              <a:rPr lang="en-US" sz="1900" baseline="30000" dirty="0">
                <a:solidFill>
                  <a:schemeClr val="tx1"/>
                </a:solidFill>
              </a:rPr>
              <a:t>1</a:t>
            </a:r>
          </a:p>
          <a:p>
            <a:pPr marL="285750" indent="-285750">
              <a:lnSpc>
                <a:spcPct val="114000"/>
              </a:lnSpc>
              <a:spcBef>
                <a:spcPts val="0"/>
              </a:spcBef>
              <a:spcAft>
                <a:spcPts val="1200"/>
              </a:spcAft>
              <a:buFont typeface="Wingdings" charset="2"/>
              <a:buChar char="§"/>
            </a:pPr>
            <a:r>
              <a:rPr lang="en-US" sz="2100" b="1" dirty="0">
                <a:solidFill>
                  <a:schemeClr val="accent5">
                    <a:lumMod val="50000"/>
                  </a:schemeClr>
                </a:solidFill>
              </a:rPr>
              <a:t>Employer mandate </a:t>
            </a:r>
            <a:r>
              <a:rPr lang="en-US" sz="2100" dirty="0">
                <a:solidFill>
                  <a:schemeClr val="tx1"/>
                </a:solidFill>
              </a:rPr>
              <a:t>– Employers of 50+ employees must extend group health plan coverage to employees </a:t>
            </a:r>
            <a:r>
              <a:rPr lang="en-US" sz="2100" u="sng" dirty="0">
                <a:solidFill>
                  <a:schemeClr val="tx1"/>
                </a:solidFill>
              </a:rPr>
              <a:t>and</a:t>
            </a:r>
            <a:r>
              <a:rPr lang="en-US" sz="2100" dirty="0">
                <a:solidFill>
                  <a:schemeClr val="tx1"/>
                </a:solidFill>
              </a:rPr>
              <a:t> their dependents up to age 26 or pay a tax penalty</a:t>
            </a:r>
          </a:p>
          <a:p>
            <a:pPr marL="285750" indent="-285750">
              <a:lnSpc>
                <a:spcPct val="114000"/>
              </a:lnSpc>
              <a:spcBef>
                <a:spcPts val="0"/>
              </a:spcBef>
              <a:spcAft>
                <a:spcPts val="1200"/>
              </a:spcAft>
              <a:buFont typeface="Wingdings" charset="2"/>
              <a:buChar char="§"/>
            </a:pPr>
            <a:r>
              <a:rPr lang="en-US" sz="2100" b="1" dirty="0">
                <a:solidFill>
                  <a:schemeClr val="accent5">
                    <a:lumMod val="50000"/>
                  </a:schemeClr>
                </a:solidFill>
              </a:rPr>
              <a:t>Individual mandate </a:t>
            </a:r>
            <a:r>
              <a:rPr lang="en-US" sz="2100" dirty="0">
                <a:solidFill>
                  <a:schemeClr val="tx1"/>
                </a:solidFill>
              </a:rPr>
              <a:t>– Individuals must maintain coverage for dependents; Federal tax penalty for failure to do so ends in 2019</a:t>
            </a:r>
          </a:p>
          <a:p>
            <a:pPr marL="0" indent="0">
              <a:lnSpc>
                <a:spcPct val="114000"/>
              </a:lnSpc>
              <a:spcBef>
                <a:spcPts val="0"/>
              </a:spcBef>
              <a:spcAft>
                <a:spcPts val="1200"/>
              </a:spcAft>
              <a:buNone/>
            </a:pPr>
            <a:r>
              <a:rPr lang="en-US" sz="1100" baseline="30000" dirty="0">
                <a:solidFill>
                  <a:schemeClr val="tx1"/>
                </a:solidFill>
              </a:rPr>
              <a:t>1</a:t>
            </a:r>
            <a:r>
              <a:rPr lang="en-US" sz="1100" dirty="0">
                <a:solidFill>
                  <a:schemeClr val="tx1"/>
                </a:solidFill>
              </a:rPr>
              <a:t> </a:t>
            </a:r>
            <a:r>
              <a:rPr lang="en-US" sz="1100" dirty="0"/>
              <a:t>Robert Wood Johnson Foundation, “Evaluating the Impact of Extending Dependent Coverage to Young Adults Under Health Reform,” July 8, 2014, https://www.rwjf.org/content/dam/farm/reports/program_results_reports/2014/rwjf72286</a:t>
            </a:r>
            <a:endParaRPr lang="en-US" sz="1100" dirty="0">
              <a:solidFill>
                <a:schemeClr val="tx1"/>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878395023"/>
      </p:ext>
    </p:extLst>
  </p:cSld>
  <p:clrMapOvr>
    <a:masterClrMapping/>
  </p:clrMapOvr>
</p:sld>
</file>

<file path=ppt/theme/theme1.xml><?xml version="1.0" encoding="utf-8"?>
<a:theme xmlns:a="http://schemas.openxmlformats.org/drawingml/2006/main" name="Frame">
  <a:themeElements>
    <a:clrScheme name="Conference">
      <a:dk1>
        <a:sysClr val="windowText" lastClr="000000"/>
      </a:dk1>
      <a:lt1>
        <a:sysClr val="window" lastClr="FFFFFF"/>
      </a:lt1>
      <a:dk2>
        <a:srgbClr val="71B4A2"/>
      </a:dk2>
      <a:lt2>
        <a:srgbClr val="91D065"/>
      </a:lt2>
      <a:accent1>
        <a:srgbClr val="71B4A2"/>
      </a:accent1>
      <a:accent2>
        <a:srgbClr val="91D065"/>
      </a:accent2>
      <a:accent3>
        <a:srgbClr val="437E6B"/>
      </a:accent3>
      <a:accent4>
        <a:srgbClr val="FFC000"/>
      </a:accent4>
      <a:accent5>
        <a:srgbClr val="5B9BD5"/>
      </a:accent5>
      <a:accent6>
        <a:srgbClr val="70AD47"/>
      </a:accent6>
      <a:hlink>
        <a:srgbClr val="0563C1"/>
      </a:hlink>
      <a:folHlink>
        <a:srgbClr val="954F7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6426</TotalTime>
  <Words>1616</Words>
  <Application>Microsoft Office PowerPoint</Application>
  <PresentationFormat>Custom</PresentationFormat>
  <Paragraphs>185</Paragraphs>
  <Slides>25</Slides>
  <Notes>13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Frame</vt:lpstr>
      <vt:lpstr>Senate Joint Hearing  Health and Education Committees Health Insurance Coverage and Access to Care for College Students</vt:lpstr>
      <vt:lpstr>PowerPoint Presentation</vt:lpstr>
      <vt:lpstr>Vision/Values</vt:lpstr>
      <vt:lpstr>Presentation Goals</vt:lpstr>
      <vt:lpstr>Overview of Coverage for College-Age Adults</vt:lpstr>
      <vt:lpstr>Coverage Overview – Key Concepts</vt:lpstr>
      <vt:lpstr>Coverage Options for College Students</vt:lpstr>
      <vt:lpstr>Sources of Coverage </vt:lpstr>
      <vt:lpstr>ACA Provisions Affecting Dependent Coverage </vt:lpstr>
      <vt:lpstr>ACA Provisions Affecting Coverage for Low-Income Young Adults</vt:lpstr>
      <vt:lpstr>ACA Provisions Affecting Student Health Insurance </vt:lpstr>
      <vt:lpstr>Coverage for young adults increased in employer-sponsored,  Medi-Cal and individual coverage under ACA</vt:lpstr>
      <vt:lpstr>Consequently, the uninsured rate for college students in California decreased by 16%</vt:lpstr>
      <vt:lpstr>Health Coverage Models in California</vt:lpstr>
      <vt:lpstr>Coverage Models: Key Concepts</vt:lpstr>
      <vt:lpstr>Basic Types of Health Plans   Most Californians have coverage in one of three managed care arrangements</vt:lpstr>
      <vt:lpstr>Types of Health Plans </vt:lpstr>
      <vt:lpstr>Medi-Cal Managed Care Models  Approximately 81% of the 13.5 million Medi-Cal beneficiaries are enrolled in managed care </vt:lpstr>
      <vt:lpstr>Students, Medi-Cal and Covered California</vt:lpstr>
      <vt:lpstr>Student Health Plans: Key Concepts</vt:lpstr>
      <vt:lpstr>Student health insurance plans</vt:lpstr>
      <vt:lpstr>Medi-Cal away from home</vt:lpstr>
      <vt:lpstr>Private coverage away from home </vt:lpstr>
      <vt:lpstr>Summary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Sacramento Issue Workgroup Next Steps for Health Reform in California</dc:title>
  <dc:creator>ITUP Admin</dc:creator>
  <cp:lastModifiedBy>Jimenez, Alissa</cp:lastModifiedBy>
  <cp:revision>262</cp:revision>
  <dcterms:created xsi:type="dcterms:W3CDTF">2017-10-13T15:52:50Z</dcterms:created>
  <dcterms:modified xsi:type="dcterms:W3CDTF">2018-03-14T18:06:45Z</dcterms:modified>
</cp:coreProperties>
</file>