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0" r:id="rId2"/>
    <p:sldId id="453" r:id="rId3"/>
    <p:sldId id="455" r:id="rId4"/>
    <p:sldId id="456" r:id="rId5"/>
    <p:sldId id="434" r:id="rId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6D78"/>
    <a:srgbClr val="CC00FF"/>
    <a:srgbClr val="009900"/>
    <a:srgbClr val="33CC33"/>
    <a:srgbClr val="0080FF"/>
    <a:srgbClr val="CCFF66"/>
    <a:srgbClr val="FF8000"/>
    <a:srgbClr val="8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20" autoAdjust="0"/>
  </p:normalViewPr>
  <p:slideViewPr>
    <p:cSldViewPr snapToGrid="0">
      <p:cViewPr varScale="1">
        <p:scale>
          <a:sx n="72" d="100"/>
          <a:sy n="72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914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C53D42-09C8-454D-BE6B-6C9EA4187E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6"/>
            <a:ext cx="5852492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CBD1A8-465B-4CB6-9E1B-318EA76018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C1CB2-4190-4CB2-A6E2-09E8DD5EC437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11300" y="889000"/>
            <a:ext cx="4340225" cy="325596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348" y="4556308"/>
            <a:ext cx="5360504" cy="4015255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11300" y="889000"/>
            <a:ext cx="4340225" cy="325596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348" y="4556308"/>
            <a:ext cx="5360504" cy="4015255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11300" y="889000"/>
            <a:ext cx="4340225" cy="325596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348" y="4556308"/>
            <a:ext cx="5360504" cy="4015255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11300" y="889000"/>
            <a:ext cx="4340225" cy="325596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348" y="4556308"/>
            <a:ext cx="5360504" cy="4015255"/>
          </a:xfrm>
          <a:noFill/>
          <a:ln/>
        </p:spPr>
        <p:txBody>
          <a:bodyPr/>
          <a:lstStyle/>
          <a:p>
            <a:pPr lvl="1" indent="-342900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0090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entury Gothic"/>
                <a:cs typeface="Century Gothic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32D7E-F0C1-4140-B02C-628E73B821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C728A-D49E-4136-9002-6129221B63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59E26-3160-49B3-A795-A8A7485CD0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800A2-B0E4-4710-A4B6-D0CEEAE5D8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C3A16-E9BB-4055-AB93-B698A0AE1F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69713"/>
            <a:ext cx="8229600" cy="1143000"/>
          </a:xfrm>
        </p:spPr>
        <p:txBody>
          <a:bodyPr/>
          <a:lstStyle>
            <a:lvl1pPr algn="r">
              <a:defRPr sz="3200" b="1">
                <a:solidFill>
                  <a:srgbClr val="000090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302" y="1218108"/>
            <a:ext cx="8229600" cy="4525963"/>
          </a:xfrm>
        </p:spPr>
        <p:txBody>
          <a:bodyPr/>
          <a:lstStyle>
            <a:lvl1pPr>
              <a:defRPr sz="2000">
                <a:latin typeface="Century Gothic"/>
                <a:cs typeface="Century Gothic"/>
              </a:defRPr>
            </a:lvl1pPr>
            <a:lvl2pPr>
              <a:defRPr sz="1800">
                <a:latin typeface="Century Gothic"/>
                <a:cs typeface="Century Gothic"/>
              </a:defRPr>
            </a:lvl2pPr>
            <a:lvl3pPr>
              <a:defRPr sz="16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2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F4545-0C13-4BF9-AB2A-7DBB2BC32C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68D17-94DE-40C3-8DBF-FCA4679540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4E215-4F90-4492-BB6C-E6CD8B04A1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14FC1-216C-49EC-8954-E68AB12BE5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78892-83A8-48BB-83D7-634E5B9C0D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2A4C9D-4C9B-4F8D-8700-A8ADBC58E9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91EC8-6875-4D90-8F08-F3587C3F22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87769-1036-41E3-A0C4-2CC6F73D6D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C483A4-34F1-4712-A69A-503450CB63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762000" y="1066800"/>
            <a:ext cx="76168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+mn-ea"/>
            </a:endParaRPr>
          </a:p>
        </p:txBody>
      </p:sp>
      <p:pic>
        <p:nvPicPr>
          <p:cNvPr id="2" name="Picture 9"/>
          <p:cNvPicPr>
            <a:picLocks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924800" y="6324600"/>
            <a:ext cx="11049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5748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entury Gothic" pitchFamily="34" charset="0"/>
                <a:ea typeface="ＭＳ Ｐゴシック" pitchFamily="34" charset="-128"/>
              </a:rPr>
              <a:t>Considerations for Future Fuels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938" y="3636072"/>
            <a:ext cx="8497887" cy="1752600"/>
          </a:xfrm>
        </p:spPr>
        <p:txBody>
          <a:bodyPr/>
          <a:lstStyle/>
          <a:p>
            <a:pPr eaLnBrk="1" hangingPunct="1"/>
            <a:r>
              <a:rPr lang="en-US" sz="2000" b="1" i="1" dirty="0" smtClean="0">
                <a:latin typeface="Century Gothic" pitchFamily="34" charset="0"/>
                <a:ea typeface="ＭＳ Ｐゴシック" pitchFamily="34" charset="-128"/>
              </a:rPr>
              <a:t>Dawn Manley, PhD</a:t>
            </a:r>
          </a:p>
          <a:p>
            <a:pPr eaLnBrk="1" hangingPunct="1"/>
            <a:r>
              <a:rPr lang="en-US" sz="2000" b="1" i="1" dirty="0" smtClean="0">
                <a:latin typeface="Century Gothic" pitchFamily="34" charset="0"/>
                <a:ea typeface="ＭＳ Ｐゴシック" pitchFamily="34" charset="-128"/>
              </a:rPr>
              <a:t>Sandia National Laboratories</a:t>
            </a:r>
          </a:p>
          <a:p>
            <a:pPr eaLnBrk="1" hangingPunct="1"/>
            <a:endParaRPr lang="en-US" sz="2000" b="1" i="1" dirty="0" smtClean="0">
              <a:latin typeface="Century Gothic" pitchFamily="34" charset="0"/>
              <a:ea typeface="ＭＳ Ｐゴシック" pitchFamily="34" charset="-128"/>
            </a:endParaRPr>
          </a:p>
          <a:p>
            <a:r>
              <a:rPr lang="en-US" sz="2000" b="1" dirty="0" smtClean="0"/>
              <a:t>Meeting the Goals of AB 32: Fuels of the Future </a:t>
            </a:r>
            <a:endParaRPr lang="en-US" sz="2000" dirty="0" smtClean="0"/>
          </a:p>
          <a:p>
            <a:r>
              <a:rPr lang="en-US" sz="2000" b="1" dirty="0" smtClean="0"/>
              <a:t>Informational Hearing of the</a:t>
            </a:r>
            <a:endParaRPr lang="en-US" sz="2000" dirty="0" smtClean="0"/>
          </a:p>
          <a:p>
            <a:r>
              <a:rPr lang="en-US" sz="2000" b="1" dirty="0" smtClean="0"/>
              <a:t>Senate Transportation and Housing Committee</a:t>
            </a:r>
          </a:p>
          <a:p>
            <a:r>
              <a:rPr lang="en-US" sz="2000" b="1" i="1" dirty="0" smtClean="0">
                <a:latin typeface="Century Gothic" pitchFamily="34" charset="0"/>
                <a:ea typeface="ＭＳ Ｐゴシック" pitchFamily="34" charset="-128"/>
              </a:rPr>
              <a:t>October 24, 2011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title"/>
          </p:nvPr>
        </p:nvSpPr>
        <p:spPr>
          <a:xfrm>
            <a:off x="1" y="735"/>
            <a:ext cx="91440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2800" b="1" kern="1200" dirty="0" smtClean="0">
                <a:solidFill>
                  <a:srgbClr val="000090"/>
                </a:solidFill>
                <a:latin typeface="Century Gothic" pitchFamily="34" charset="0"/>
                <a:ea typeface="ＭＳ Ｐゴシック" pitchFamily="34" charset="-128"/>
                <a:cs typeface="Century Gothic"/>
              </a:rPr>
              <a:t>Current vehicle, fuel, and infrastructure mix reflects a history of (mostly) inexpensive petroleum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150125" y="4510586"/>
            <a:ext cx="8993875" cy="1282889"/>
          </a:xfrm>
        </p:spPr>
        <p:txBody>
          <a:bodyPr lIns="91440" tIns="45720" rIns="91440" bIns="45720"/>
          <a:lstStyle/>
          <a:p>
            <a:r>
              <a:rPr lang="en-US" sz="2400" dirty="0" smtClean="0"/>
              <a:t>97% of transportation fuels are derived from petroleum</a:t>
            </a:r>
          </a:p>
          <a:p>
            <a:pPr marL="342900" indent="-342900"/>
            <a:r>
              <a:rPr lang="en-US" sz="2400" dirty="0" smtClean="0"/>
              <a:t>I</a:t>
            </a:r>
            <a:r>
              <a:rPr lang="en-US" sz="2400" b="0" dirty="0" smtClean="0"/>
              <a:t>nnovation in vehicles has been applied to efficiency improvements, emissions reduction, and performance</a:t>
            </a:r>
          </a:p>
          <a:p>
            <a:pPr lvl="1" indent="-342900"/>
            <a:r>
              <a:rPr lang="en-US" sz="2000" b="0" dirty="0" smtClean="0"/>
              <a:t>Consumers have purchased larger, higher performance vehicles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4180" y="4083916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 smtClean="0"/>
              <a:t>DOE, Report on the First Quadrennial Technology Review, 2011</a:t>
            </a:r>
          </a:p>
        </p:txBody>
      </p:sp>
      <p:pic>
        <p:nvPicPr>
          <p:cNvPr id="11" name="Picture 10" descr="TheFirstQTR-LDVTrend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2FFFF"/>
              </a:clrFrom>
              <a:clrTo>
                <a:srgbClr val="F2FFFF">
                  <a:alpha val="0"/>
                </a:srgbClr>
              </a:clrTo>
            </a:clrChange>
          </a:blip>
          <a:srcRect l="10739" t="13527" r="11739" b="54782"/>
          <a:stretch>
            <a:fillRect/>
          </a:stretch>
        </p:blipFill>
        <p:spPr>
          <a:xfrm>
            <a:off x="4448841" y="1406905"/>
            <a:ext cx="4695159" cy="2483891"/>
          </a:xfrm>
          <a:prstGeom prst="rect">
            <a:avLst/>
          </a:prstGeom>
        </p:spPr>
      </p:pic>
      <p:pic>
        <p:nvPicPr>
          <p:cNvPr id="12" name="Picture 11" descr="TheFirstQTR-Fig15-FuelUseAndOnRoadVehicle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2FFFF"/>
              </a:clrFrom>
              <a:clrTo>
                <a:srgbClr val="F2FFFF">
                  <a:alpha val="0"/>
                </a:srgbClr>
              </a:clrTo>
            </a:clrChange>
          </a:blip>
          <a:srcRect l="11989" t="42512" r="10489" b="20386"/>
          <a:stretch>
            <a:fillRect/>
          </a:stretch>
        </p:blipFill>
        <p:spPr>
          <a:xfrm>
            <a:off x="181774" y="1408089"/>
            <a:ext cx="4130880" cy="25584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title"/>
          </p:nvPr>
        </p:nvSpPr>
        <p:spPr>
          <a:xfrm>
            <a:off x="236537" y="735"/>
            <a:ext cx="8907463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2800" b="1" kern="1200" dirty="0" smtClean="0">
                <a:solidFill>
                  <a:srgbClr val="000090"/>
                </a:solidFill>
                <a:latin typeface="Century Gothic" pitchFamily="34" charset="0"/>
                <a:ea typeface="ＭＳ Ｐゴシック" pitchFamily="34" charset="-128"/>
                <a:cs typeface="Century Gothic"/>
              </a:rPr>
              <a:t>Aggressive state and federal targets specify technologies or performance standards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60860" y="4589143"/>
            <a:ext cx="8182895" cy="1016532"/>
          </a:xfrm>
        </p:spPr>
        <p:txBody>
          <a:bodyPr lIns="91440" tIns="45720" rIns="91440" bIns="45720"/>
          <a:lstStyle/>
          <a:p>
            <a:pPr marL="342900" indent="-342900"/>
            <a:r>
              <a:rPr lang="en-US" sz="2400" b="0" dirty="0" smtClean="0"/>
              <a:t>AB32 – GHG emissions reduced to 1990 levels by 2020</a:t>
            </a:r>
          </a:p>
          <a:p>
            <a:pPr marL="342900" indent="-342900"/>
            <a:r>
              <a:rPr lang="en-US" sz="2400" dirty="0" smtClean="0"/>
              <a:t>RFS2 – Specifies quantities of renewable </a:t>
            </a:r>
            <a:r>
              <a:rPr lang="en-US" sz="2400" dirty="0" err="1" smtClean="0"/>
              <a:t>biofuels</a:t>
            </a:r>
            <a:r>
              <a:rPr lang="en-US" sz="2400" dirty="0" smtClean="0"/>
              <a:t> by carbon intensity and feedstock type</a:t>
            </a:r>
          </a:p>
          <a:p>
            <a:pPr marL="342900" indent="-342900"/>
            <a:r>
              <a:rPr lang="en-US" sz="2400" dirty="0" smtClean="0"/>
              <a:t>Obama Administration targets – 1 million EVs by 2015, reduce oil imports by 1/3 by 2025</a:t>
            </a:r>
          </a:p>
        </p:txBody>
      </p:sp>
      <p:sp>
        <p:nvSpPr>
          <p:cNvPr id="7" name="Rectangle 6"/>
          <p:cNvSpPr/>
          <p:nvPr/>
        </p:nvSpPr>
        <p:spPr>
          <a:xfrm>
            <a:off x="543343" y="4075813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 smtClean="0"/>
              <a:t>From D.L. Greene and S.E. </a:t>
            </a:r>
            <a:r>
              <a:rPr lang="en-US" dirty="0" err="1" smtClean="0"/>
              <a:t>Plotkin</a:t>
            </a:r>
            <a:r>
              <a:rPr lang="en-US" dirty="0" smtClean="0"/>
              <a:t>, Reducing Greenhouse Gas Emissions from U.S. Transportation, 2011</a:t>
            </a:r>
          </a:p>
        </p:txBody>
      </p:sp>
      <p:pic>
        <p:nvPicPr>
          <p:cNvPr id="6" name="Picture 5" descr="Reducing_GHG_from_transportation-PewGreenePlotkinPage59RF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2FFFF"/>
              </a:clrFrom>
              <a:clrTo>
                <a:srgbClr val="F2FFFF">
                  <a:alpha val="0"/>
                </a:srgbClr>
              </a:clrTo>
            </a:clrChange>
          </a:blip>
          <a:srcRect l="10739" t="60483" r="16991" b="13044"/>
          <a:stretch>
            <a:fillRect/>
          </a:stretch>
        </p:blipFill>
        <p:spPr>
          <a:xfrm>
            <a:off x="516839" y="1113182"/>
            <a:ext cx="6457679" cy="3061253"/>
          </a:xfrm>
          <a:prstGeom prst="rect">
            <a:avLst/>
          </a:prstGeom>
        </p:spPr>
      </p:pic>
      <p:pic>
        <p:nvPicPr>
          <p:cNvPr id="8" name="Picture 7" descr="epax-wide-communi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779" y="1239907"/>
            <a:ext cx="3806687" cy="31813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title"/>
          </p:nvPr>
        </p:nvSpPr>
        <p:spPr>
          <a:xfrm>
            <a:off x="236537" y="735"/>
            <a:ext cx="8907463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2800" b="1" kern="1200" dirty="0" smtClean="0">
                <a:solidFill>
                  <a:srgbClr val="000090"/>
                </a:solidFill>
                <a:latin typeface="Century Gothic" pitchFamily="34" charset="0"/>
                <a:ea typeface="ＭＳ Ｐゴシック" pitchFamily="34" charset="-128"/>
                <a:cs typeface="Century Gothic"/>
              </a:rPr>
              <a:t>Scenario analyses explore possible futures and pathways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74111" y="5569799"/>
            <a:ext cx="8182895" cy="1016532"/>
          </a:xfrm>
        </p:spPr>
        <p:txBody>
          <a:bodyPr lIns="91440" tIns="45720" rIns="91440" bIns="45720"/>
          <a:lstStyle/>
          <a:p>
            <a:pPr marL="342900" indent="-342900"/>
            <a:r>
              <a:rPr lang="en-US" sz="2400" b="0" dirty="0" smtClean="0"/>
              <a:t>What mix of technologies can achieve aggressive GHG reduction or fuel economy targets?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1478" y="4990211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 smtClean="0"/>
              <a:t>J.C.S. Long, Chair’s Lecture: California’s Energy Future Study Results, 2011</a:t>
            </a:r>
          </a:p>
        </p:txBody>
      </p:sp>
      <p:pic>
        <p:nvPicPr>
          <p:cNvPr id="154626" name="Picture 2" descr="C:\Users\dmanley\Desktop\FutureFuels-SenateHearing\071511long-TransportMixSlide1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2FFFF"/>
              </a:clrFrom>
              <a:clrTo>
                <a:srgbClr val="F2FFFF">
                  <a:alpha val="0"/>
                </a:srgbClr>
              </a:clrTo>
            </a:clrChange>
          </a:blip>
          <a:srcRect l="4906" t="12947" r="3860" b="10338"/>
          <a:stretch>
            <a:fillRect/>
          </a:stretch>
        </p:blipFill>
        <p:spPr bwMode="auto">
          <a:xfrm>
            <a:off x="1431236" y="1138495"/>
            <a:ext cx="5936974" cy="3857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title"/>
          </p:nvPr>
        </p:nvSpPr>
        <p:spPr>
          <a:xfrm>
            <a:off x="-53007" y="8655"/>
            <a:ext cx="91440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2800" b="1" kern="1200" dirty="0" smtClean="0">
                <a:solidFill>
                  <a:srgbClr val="000090"/>
                </a:solidFill>
                <a:latin typeface="Century Gothic" pitchFamily="34" charset="0"/>
                <a:ea typeface="ＭＳ Ｐゴシック" pitchFamily="34" charset="-128"/>
                <a:cs typeface="Century Gothic"/>
              </a:rPr>
              <a:t>Speed, scale, standards, and segmentation matter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619544" y="1254864"/>
            <a:ext cx="7543800" cy="4800600"/>
          </a:xfrm>
        </p:spPr>
        <p:txBody>
          <a:bodyPr lIns="91440" tIns="45720" rIns="91440" bIns="45720"/>
          <a:lstStyle/>
          <a:p>
            <a:pPr marL="342900" indent="-342900"/>
            <a:r>
              <a:rPr lang="en-US" sz="2400" dirty="0" smtClean="0"/>
              <a:t>Speed and scale</a:t>
            </a:r>
          </a:p>
          <a:p>
            <a:pPr lvl="1" indent="-342900"/>
            <a:r>
              <a:rPr lang="en-US" sz="1800" dirty="0" smtClean="0"/>
              <a:t>Target timeframes heavily influence technology options</a:t>
            </a:r>
          </a:p>
          <a:p>
            <a:pPr lvl="1" indent="-342900"/>
            <a:r>
              <a:rPr lang="en-US" sz="1800" dirty="0" smtClean="0"/>
              <a:t>US car park takes 17 years to turn over</a:t>
            </a:r>
            <a:endParaRPr lang="en-US" sz="2400" dirty="0" smtClean="0"/>
          </a:p>
          <a:p>
            <a:pPr lvl="1" indent="-342900"/>
            <a:r>
              <a:rPr lang="en-US" sz="1800" dirty="0" smtClean="0"/>
              <a:t>Hybrids first commercialized in 1997 – now still make up only about 5% of US sales</a:t>
            </a:r>
            <a:endParaRPr lang="en-US" sz="2400" dirty="0" smtClean="0"/>
          </a:p>
          <a:p>
            <a:pPr marL="342900" indent="-342900"/>
            <a:r>
              <a:rPr lang="en-US" sz="2400" dirty="0" smtClean="0"/>
              <a:t>Standards</a:t>
            </a:r>
          </a:p>
          <a:p>
            <a:pPr lvl="1"/>
            <a:r>
              <a:rPr lang="en-US" sz="1800" dirty="0" smtClean="0"/>
              <a:t>Are today’s specifications robust?</a:t>
            </a:r>
          </a:p>
          <a:p>
            <a:r>
              <a:rPr lang="en-US" sz="2400" dirty="0" smtClean="0"/>
              <a:t>Segmentation</a:t>
            </a:r>
          </a:p>
          <a:p>
            <a:pPr lvl="1"/>
            <a:r>
              <a:rPr lang="en-US" sz="1800" dirty="0" smtClean="0"/>
              <a:t>Increasing divergence and fragmentation</a:t>
            </a:r>
          </a:p>
          <a:p>
            <a:pPr lvl="1"/>
            <a:r>
              <a:rPr lang="en-US" sz="1800" dirty="0" smtClean="0"/>
              <a:t>Interdependencies of seemingly parallel technologies</a:t>
            </a:r>
          </a:p>
          <a:p>
            <a:pPr lvl="1" eaLnBrk="1" hangingPunct="1">
              <a:defRPr/>
            </a:pPr>
            <a:r>
              <a:rPr lang="en-US" sz="1800" dirty="0" smtClean="0"/>
              <a:t>How will regional issues and local consumer preferences influence the evolution of technology options?</a:t>
            </a:r>
          </a:p>
          <a:p>
            <a:pPr lvl="1" indent="-342900"/>
            <a:endParaRPr lang="en-US" sz="2000" dirty="0" smtClean="0"/>
          </a:p>
          <a:p>
            <a:pPr marL="342900" indent="-342900"/>
            <a:endParaRPr lang="en-US" sz="1800" dirty="0" smtClean="0"/>
          </a:p>
          <a:p>
            <a:pPr marL="342900" indent="-342900"/>
            <a:endParaRPr lang="en-US" sz="18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42122" y="5595732"/>
            <a:ext cx="71694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buClr>
                <a:srgbClr val="8C0000"/>
              </a:buClr>
              <a:buSzPct val="105000"/>
              <a:defRPr/>
            </a:pPr>
            <a:r>
              <a:rPr lang="en-US" sz="1800" kern="0" dirty="0">
                <a:latin typeface="+mn-lt"/>
              </a:rPr>
              <a:t>Next Generation </a:t>
            </a:r>
            <a:r>
              <a:rPr lang="en-US" sz="1800" kern="0" dirty="0" err="1">
                <a:latin typeface="+mn-lt"/>
              </a:rPr>
              <a:t>Biofuels</a:t>
            </a:r>
            <a:r>
              <a:rPr lang="en-US" sz="1800" kern="0" dirty="0">
                <a:latin typeface="+mn-lt"/>
              </a:rPr>
              <a:t> &amp; </a:t>
            </a:r>
            <a:r>
              <a:rPr lang="en-US" sz="1800" kern="0" dirty="0" smtClean="0">
                <a:latin typeface="+mn-lt"/>
              </a:rPr>
              <a:t>Advanced</a:t>
            </a:r>
            <a:r>
              <a:rPr lang="en-US" kern="0" dirty="0" smtClean="0"/>
              <a:t> Engines – November 2009</a:t>
            </a:r>
            <a:endParaRPr lang="en-US" sz="1800" kern="0" dirty="0" smtClean="0">
              <a:latin typeface="+mn-lt"/>
            </a:endParaRPr>
          </a:p>
          <a:p>
            <a:pPr marL="342900" indent="-342900">
              <a:spcBef>
                <a:spcPts val="0"/>
              </a:spcBef>
              <a:buClr>
                <a:srgbClr val="8C0000"/>
              </a:buClr>
              <a:buSzPct val="105000"/>
              <a:defRPr/>
            </a:pPr>
            <a:r>
              <a:rPr lang="en-US" kern="0" dirty="0" smtClean="0"/>
              <a:t>Transitioning the Transportation Sector: Exploring the Intersection of </a:t>
            </a:r>
            <a:r>
              <a:rPr lang="en-US" kern="0" dirty="0" err="1" smtClean="0"/>
              <a:t>Biofuels</a:t>
            </a:r>
            <a:r>
              <a:rPr lang="en-US" kern="0" dirty="0" smtClean="0"/>
              <a:t> and Electric Vehicles – October 2010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638169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u="sng" dirty="0" smtClean="0">
                <a:solidFill>
                  <a:srgbClr val="0000FF"/>
                </a:solidFill>
              </a:rPr>
              <a:t>www.sandia.gov/news/publications/white-papers/</a:t>
            </a: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5592418" y="2753135"/>
            <a:ext cx="3167270" cy="1447801"/>
            <a:chOff x="341" y="2688"/>
            <a:chExt cx="2491" cy="1200"/>
          </a:xfrm>
        </p:grpSpPr>
        <p:pic>
          <p:nvPicPr>
            <p:cNvPr id="9" name="Picture 20" descr="AlgaeB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46" y="2688"/>
              <a:ext cx="1186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 b="10060"/>
            <a:stretch>
              <a:fillRect/>
            </a:stretch>
          </p:blipFill>
          <p:spPr bwMode="auto">
            <a:xfrm>
              <a:off x="341" y="2690"/>
              <a:ext cx="989" cy="119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sp>
          <p:nvSpPr>
            <p:cNvPr id="11" name="AutoShape 36"/>
            <p:cNvSpPr>
              <a:spLocks noChangeArrowheads="1"/>
            </p:cNvSpPr>
            <p:nvPr/>
          </p:nvSpPr>
          <p:spPr bwMode="auto">
            <a:xfrm>
              <a:off x="1383" y="3109"/>
              <a:ext cx="209" cy="161"/>
            </a:xfrm>
            <a:prstGeom prst="rightArrow">
              <a:avLst>
                <a:gd name="adj1" fmla="val 50000"/>
                <a:gd name="adj2" fmla="val 32453"/>
              </a:avLst>
            </a:prstGeom>
            <a:solidFill>
              <a:srgbClr val="000099"/>
            </a:solidFill>
            <a:ln w="12700" algn="ctr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36012</TotalTime>
  <Words>289</Words>
  <Application>Microsoft Office PowerPoint</Application>
  <PresentationFormat>On-screen Show (4:3)</PresentationFormat>
  <Paragraphs>37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Considerations for Future Fuels</vt:lpstr>
      <vt:lpstr>Current vehicle, fuel, and infrastructure mix reflects a history of (mostly) inexpensive petroleum</vt:lpstr>
      <vt:lpstr>Aggressive state and federal targets specify technologies or performance standards</vt:lpstr>
      <vt:lpstr>Scenario analyses explore possible futures and pathways</vt:lpstr>
      <vt:lpstr>Speed, scale, standards, and segmentation matter</vt:lpstr>
    </vt:vector>
  </TitlesOfParts>
  <Company>Sandia National Laboratories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Biofuels Program Update</dc:title>
  <dc:creator>Blake Simmons</dc:creator>
  <cp:lastModifiedBy>dmanley</cp:lastModifiedBy>
  <cp:revision>527</cp:revision>
  <dcterms:created xsi:type="dcterms:W3CDTF">2010-10-20T01:18:07Z</dcterms:created>
  <dcterms:modified xsi:type="dcterms:W3CDTF">2011-10-24T15:17:51Z</dcterms:modified>
</cp:coreProperties>
</file>