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
  </p:notesMasterIdLst>
  <p:handoutMasterIdLst>
    <p:handoutMasterId r:id="rId6"/>
  </p:handoutMasterIdLst>
  <p:sldIdLst>
    <p:sldId id="398" r:id="rId2"/>
    <p:sldId id="430" r:id="rId3"/>
    <p:sldId id="433" r:id="rId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 White" initials="C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CDE9"/>
    <a:srgbClr val="C4D7DA"/>
    <a:srgbClr val="0E9084"/>
    <a:srgbClr val="FFFFFF"/>
    <a:srgbClr val="315F56"/>
    <a:srgbClr val="008000"/>
    <a:srgbClr val="B2EBEC"/>
    <a:srgbClr val="FF0066"/>
    <a:srgbClr val="69E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399" autoAdjust="0"/>
    <p:restoredTop sz="85230" autoAdjust="0"/>
  </p:normalViewPr>
  <p:slideViewPr>
    <p:cSldViewPr>
      <p:cViewPr varScale="1">
        <p:scale>
          <a:sx n="93" d="100"/>
          <a:sy n="93" d="100"/>
        </p:scale>
        <p:origin x="-2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40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1" y="0"/>
            <a:ext cx="3037523" cy="464663"/>
          </a:xfrm>
          <a:prstGeom prst="rect">
            <a:avLst/>
          </a:prstGeom>
          <a:noFill/>
          <a:ln w="9525">
            <a:noFill/>
            <a:miter lim="800000"/>
            <a:headEnd/>
            <a:tailEnd/>
          </a:ln>
          <a:effectLst/>
        </p:spPr>
        <p:txBody>
          <a:bodyPr vert="horz" wrap="square" lIns="88119" tIns="44059" rIns="88119" bIns="44059" numCol="1" anchor="t" anchorCtr="0" compatLnSpc="1">
            <a:prstTxWarp prst="textNoShape">
              <a:avLst/>
            </a:prstTxWarp>
          </a:bodyPr>
          <a:lstStyle>
            <a:lvl1pPr>
              <a:defRPr sz="1100">
                <a:latin typeface="Arial" charset="0"/>
              </a:defRPr>
            </a:lvl1pPr>
          </a:lstStyle>
          <a:p>
            <a:pPr>
              <a:defRPr/>
            </a:pPr>
            <a:endParaRPr lang="en-US"/>
          </a:p>
        </p:txBody>
      </p:sp>
      <p:sp>
        <p:nvSpPr>
          <p:cNvPr id="81923" name="Rectangle 3"/>
          <p:cNvSpPr>
            <a:spLocks noGrp="1" noChangeArrowheads="1"/>
          </p:cNvSpPr>
          <p:nvPr>
            <p:ph type="dt" sz="quarter" idx="1"/>
          </p:nvPr>
        </p:nvSpPr>
        <p:spPr bwMode="auto">
          <a:xfrm>
            <a:off x="3971293" y="0"/>
            <a:ext cx="3037523" cy="464663"/>
          </a:xfrm>
          <a:prstGeom prst="rect">
            <a:avLst/>
          </a:prstGeom>
          <a:noFill/>
          <a:ln w="9525">
            <a:noFill/>
            <a:miter lim="800000"/>
            <a:headEnd/>
            <a:tailEnd/>
          </a:ln>
          <a:effectLst/>
        </p:spPr>
        <p:txBody>
          <a:bodyPr vert="horz" wrap="square" lIns="88119" tIns="44059" rIns="88119" bIns="44059" numCol="1" anchor="t" anchorCtr="0" compatLnSpc="1">
            <a:prstTxWarp prst="textNoShape">
              <a:avLst/>
            </a:prstTxWarp>
          </a:bodyPr>
          <a:lstStyle>
            <a:lvl1pPr algn="r">
              <a:defRPr sz="1100">
                <a:latin typeface="Arial" charset="0"/>
              </a:defRPr>
            </a:lvl1pPr>
          </a:lstStyle>
          <a:p>
            <a:pPr>
              <a:defRPr/>
            </a:pPr>
            <a:endParaRPr lang="en-US"/>
          </a:p>
        </p:txBody>
      </p:sp>
      <p:sp>
        <p:nvSpPr>
          <p:cNvPr id="81924" name="Rectangle 4"/>
          <p:cNvSpPr>
            <a:spLocks noGrp="1" noChangeArrowheads="1"/>
          </p:cNvSpPr>
          <p:nvPr>
            <p:ph type="ftr" sz="quarter" idx="2"/>
          </p:nvPr>
        </p:nvSpPr>
        <p:spPr bwMode="auto">
          <a:xfrm>
            <a:off x="1" y="8830153"/>
            <a:ext cx="3037523" cy="464663"/>
          </a:xfrm>
          <a:prstGeom prst="rect">
            <a:avLst/>
          </a:prstGeom>
          <a:noFill/>
          <a:ln w="9525">
            <a:noFill/>
            <a:miter lim="800000"/>
            <a:headEnd/>
            <a:tailEnd/>
          </a:ln>
          <a:effectLst/>
        </p:spPr>
        <p:txBody>
          <a:bodyPr vert="horz" wrap="square" lIns="88119" tIns="44059" rIns="88119" bIns="44059" numCol="1" anchor="b" anchorCtr="0" compatLnSpc="1">
            <a:prstTxWarp prst="textNoShape">
              <a:avLst/>
            </a:prstTxWarp>
          </a:bodyPr>
          <a:lstStyle>
            <a:lvl1pPr>
              <a:defRPr sz="1100">
                <a:latin typeface="Arial" charset="0"/>
              </a:defRPr>
            </a:lvl1pPr>
          </a:lstStyle>
          <a:p>
            <a:pPr>
              <a:defRPr/>
            </a:pPr>
            <a:endParaRPr lang="en-US"/>
          </a:p>
        </p:txBody>
      </p:sp>
      <p:sp>
        <p:nvSpPr>
          <p:cNvPr id="81925" name="Rectangle 5"/>
          <p:cNvSpPr>
            <a:spLocks noGrp="1" noChangeArrowheads="1"/>
          </p:cNvSpPr>
          <p:nvPr>
            <p:ph type="sldNum" sz="quarter" idx="3"/>
          </p:nvPr>
        </p:nvSpPr>
        <p:spPr bwMode="auto">
          <a:xfrm>
            <a:off x="3971293" y="8830153"/>
            <a:ext cx="3037523" cy="464663"/>
          </a:xfrm>
          <a:prstGeom prst="rect">
            <a:avLst/>
          </a:prstGeom>
          <a:noFill/>
          <a:ln w="9525">
            <a:noFill/>
            <a:miter lim="800000"/>
            <a:headEnd/>
            <a:tailEnd/>
          </a:ln>
          <a:effectLst/>
        </p:spPr>
        <p:txBody>
          <a:bodyPr vert="horz" wrap="square" lIns="88119" tIns="44059" rIns="88119" bIns="44059" numCol="1" anchor="b" anchorCtr="0" compatLnSpc="1">
            <a:prstTxWarp prst="textNoShape">
              <a:avLst/>
            </a:prstTxWarp>
          </a:bodyPr>
          <a:lstStyle>
            <a:lvl1pPr algn="r">
              <a:defRPr sz="1100">
                <a:latin typeface="Arial" charset="0"/>
              </a:defRPr>
            </a:lvl1pPr>
          </a:lstStyle>
          <a:p>
            <a:pPr>
              <a:defRPr/>
            </a:pPr>
            <a:fld id="{BDC339DD-ADAE-40B6-B89E-8D6FF548EACD}" type="slidenum">
              <a:rPr lang="en-US"/>
              <a:pPr>
                <a:defRPr/>
              </a:pPr>
              <a:t>‹#›</a:t>
            </a:fld>
            <a:endParaRPr lang="en-US"/>
          </a:p>
        </p:txBody>
      </p:sp>
    </p:spTree>
    <p:extLst>
      <p:ext uri="{BB962C8B-B14F-4D97-AF65-F5344CB8AC3E}">
        <p14:creationId xmlns:p14="http://schemas.microsoft.com/office/powerpoint/2010/main" val="2168219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37523" cy="464663"/>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defTabSz="931673">
              <a:defRPr sz="1200">
                <a:latin typeface="Arial" charset="0"/>
              </a:defRPr>
            </a:lvl1pPr>
          </a:lstStyle>
          <a:p>
            <a:pPr>
              <a:defRPr/>
            </a:pPr>
            <a:endParaRPr lang="en-US"/>
          </a:p>
        </p:txBody>
      </p:sp>
      <p:sp>
        <p:nvSpPr>
          <p:cNvPr id="17411" name="Rectangle 3"/>
          <p:cNvSpPr>
            <a:spLocks noGrp="1" noChangeArrowheads="1"/>
          </p:cNvSpPr>
          <p:nvPr>
            <p:ph type="dt" idx="1"/>
          </p:nvPr>
        </p:nvSpPr>
        <p:spPr bwMode="auto">
          <a:xfrm>
            <a:off x="3971293" y="0"/>
            <a:ext cx="3037523" cy="464663"/>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defTabSz="931673">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84275" y="698500"/>
            <a:ext cx="4641850" cy="3482975"/>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0724" y="4416664"/>
            <a:ext cx="5608955" cy="4181952"/>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7414" name="Rectangle 6"/>
          <p:cNvSpPr>
            <a:spLocks noGrp="1" noChangeArrowheads="1"/>
          </p:cNvSpPr>
          <p:nvPr>
            <p:ph type="ftr" sz="quarter" idx="4"/>
          </p:nvPr>
        </p:nvSpPr>
        <p:spPr bwMode="auto">
          <a:xfrm>
            <a:off x="1" y="8830153"/>
            <a:ext cx="3037523" cy="464663"/>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defTabSz="931673">
              <a:defRPr sz="1200">
                <a:latin typeface="Arial" charset="0"/>
              </a:defRPr>
            </a:lvl1pPr>
          </a:lstStyle>
          <a:p>
            <a:pPr>
              <a:defRPr/>
            </a:pPr>
            <a:endParaRPr lang="en-US"/>
          </a:p>
        </p:txBody>
      </p:sp>
      <p:sp>
        <p:nvSpPr>
          <p:cNvPr id="17415" name="Rectangle 7"/>
          <p:cNvSpPr>
            <a:spLocks noGrp="1" noChangeArrowheads="1"/>
          </p:cNvSpPr>
          <p:nvPr>
            <p:ph type="sldNum" sz="quarter" idx="5"/>
          </p:nvPr>
        </p:nvSpPr>
        <p:spPr bwMode="auto">
          <a:xfrm>
            <a:off x="3971293" y="8830153"/>
            <a:ext cx="3037523" cy="464663"/>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defTabSz="931673">
              <a:defRPr sz="1200">
                <a:latin typeface="Arial" charset="0"/>
              </a:defRPr>
            </a:lvl1pPr>
          </a:lstStyle>
          <a:p>
            <a:pPr>
              <a:defRPr/>
            </a:pPr>
            <a:fld id="{DA5A8DA5-B36D-4DDF-9C20-DF30A01978AA}" type="slidenum">
              <a:rPr lang="en-US"/>
              <a:pPr>
                <a:defRPr/>
              </a:pPr>
              <a:t>‹#›</a:t>
            </a:fld>
            <a:endParaRPr lang="en-US"/>
          </a:p>
        </p:txBody>
      </p:sp>
    </p:spTree>
    <p:extLst>
      <p:ext uri="{BB962C8B-B14F-4D97-AF65-F5344CB8AC3E}">
        <p14:creationId xmlns:p14="http://schemas.microsoft.com/office/powerpoint/2010/main" val="4186627331"/>
      </p:ext>
    </p:extLst>
  </p:cSld>
  <p:clrMap bg1="lt1" tx1="dk1" bg2="lt2" tx2="dk2" accent1="accent1" accent2="accent2" accent3="accent3" accent4="accent4" accent5="accent5" accent6="accent6" hlink="hlink" folHlink="folHlink"/>
  <p:notesStyle>
    <a:lvl1pPr algn="l" rtl="0" eaLnBrk="0" fontAlgn="base" hangingPunct="0">
      <a:lnSpc>
        <a:spcPct val="200000"/>
      </a:lnSpc>
      <a:spcBef>
        <a:spcPct val="0"/>
      </a:spcBef>
      <a:spcAft>
        <a:spcPct val="0"/>
      </a:spcAft>
      <a:defRPr sz="1200" kern="1200">
        <a:solidFill>
          <a:schemeClr val="tx1"/>
        </a:solidFill>
        <a:latin typeface="Arial" charset="0"/>
        <a:ea typeface="+mn-ea"/>
        <a:cs typeface="+mn-cs"/>
      </a:defRPr>
    </a:lvl1pPr>
    <a:lvl2pPr marL="457200" algn="l" rtl="0" eaLnBrk="0" fontAlgn="base" hangingPunct="0">
      <a:lnSpc>
        <a:spcPct val="200000"/>
      </a:lnSpc>
      <a:spcBef>
        <a:spcPct val="0"/>
      </a:spcBef>
      <a:spcAft>
        <a:spcPct val="0"/>
      </a:spcAft>
      <a:defRPr sz="1200" kern="1200">
        <a:solidFill>
          <a:schemeClr val="tx1"/>
        </a:solidFill>
        <a:latin typeface="Arial" charset="0"/>
        <a:ea typeface="+mn-ea"/>
        <a:cs typeface="+mn-cs"/>
      </a:defRPr>
    </a:lvl2pPr>
    <a:lvl3pPr marL="914400" algn="l" rtl="0" eaLnBrk="0" fontAlgn="base" hangingPunct="0">
      <a:lnSpc>
        <a:spcPct val="200000"/>
      </a:lnSpc>
      <a:spcBef>
        <a:spcPct val="0"/>
      </a:spcBef>
      <a:spcAft>
        <a:spcPct val="0"/>
      </a:spcAft>
      <a:defRPr sz="1200" kern="1200">
        <a:solidFill>
          <a:schemeClr val="tx1"/>
        </a:solidFill>
        <a:latin typeface="Arial" charset="0"/>
        <a:ea typeface="+mn-ea"/>
        <a:cs typeface="+mn-cs"/>
      </a:defRPr>
    </a:lvl3pPr>
    <a:lvl4pPr marL="1371600" algn="l" rtl="0" eaLnBrk="0" fontAlgn="base" hangingPunct="0">
      <a:lnSpc>
        <a:spcPct val="200000"/>
      </a:lnSpc>
      <a:spcBef>
        <a:spcPct val="0"/>
      </a:spcBef>
      <a:spcAft>
        <a:spcPct val="0"/>
      </a:spcAft>
      <a:defRPr sz="1200" kern="1200">
        <a:solidFill>
          <a:schemeClr val="tx1"/>
        </a:solidFill>
        <a:latin typeface="Arial" charset="0"/>
        <a:ea typeface="+mn-ea"/>
        <a:cs typeface="+mn-cs"/>
      </a:defRPr>
    </a:lvl4pPr>
    <a:lvl5pPr marL="1828800" algn="l" rtl="0" eaLnBrk="0" fontAlgn="base" hangingPunct="0">
      <a:lnSpc>
        <a:spcPct val="200000"/>
      </a:lnSpc>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Hydrogen fuel cell electric vehicles (FCEVs) are real and ready for market launch in California. Customers are driving FCEVs today and fueling at public hydrogen stations in California. These are full-size, all-electric drive vehicles that have zero tailpipe emissions and go 200-400 miles before refueling in less than 5 minutes. Fuel cell electric buses operate in regular transit service carrying passengers in the Bay Area and Palm Springs every day. Customers love these clean, quiet, high-performance vehicles. FCEVs are “no-compromise” vehicles that are essential to meeting California’s goals for air quality, energy security and climate protection.</a:t>
            </a:r>
          </a:p>
          <a:p>
            <a:endParaRPr lang="en-US" dirty="0"/>
          </a:p>
        </p:txBody>
      </p:sp>
      <p:sp>
        <p:nvSpPr>
          <p:cNvPr id="4" name="Slide Number Placeholder 3"/>
          <p:cNvSpPr>
            <a:spLocks noGrp="1"/>
          </p:cNvSpPr>
          <p:nvPr>
            <p:ph type="sldNum" sz="quarter" idx="10"/>
          </p:nvPr>
        </p:nvSpPr>
        <p:spPr/>
        <p:txBody>
          <a:bodyPr/>
          <a:lstStyle/>
          <a:p>
            <a:pPr>
              <a:defRPr/>
            </a:pPr>
            <a:fld id="{DA5A8DA5-B36D-4DDF-9C20-DF30A01978AA}"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200000"/>
              </a:lnSpc>
              <a:spcBef>
                <a:spcPct val="0"/>
              </a:spcBef>
              <a:spcAft>
                <a:spcPct val="0"/>
              </a:spcAft>
              <a:buClrTx/>
              <a:buSzTx/>
              <a:buFontTx/>
              <a:buNone/>
              <a:tabLst/>
              <a:defRPr/>
            </a:pPr>
            <a:r>
              <a:rPr lang="en-US" sz="1200" kern="1200" dirty="0" smtClean="0">
                <a:solidFill>
                  <a:schemeClr val="tx1"/>
                </a:solidFill>
                <a:latin typeface="Arial" charset="0"/>
                <a:ea typeface="+mn-ea"/>
                <a:cs typeface="+mn-cs"/>
              </a:rPr>
              <a:t>Unlike some fuels that can be provided “one car at a time” or that are primarily used in fleets, customers must know that hydrogen will be available at retail stations before they will purchase or lease a fuel cell electric vehicle. Rather than build stations across the state, the California Fuel Cell Partnership Roadmap identifies a minimum number of hydrogen stations needed to give FCEV customers confidence they can fuel their cars as conveniently as they do today while minimizing the up-front investment needed to launch the market.</a:t>
            </a:r>
            <a:endParaRPr lang="en-US" dirty="0"/>
          </a:p>
        </p:txBody>
      </p:sp>
      <p:sp>
        <p:nvSpPr>
          <p:cNvPr id="4" name="Slide Number Placeholder 3"/>
          <p:cNvSpPr>
            <a:spLocks noGrp="1"/>
          </p:cNvSpPr>
          <p:nvPr>
            <p:ph type="sldNum" sz="quarter" idx="10"/>
          </p:nvPr>
        </p:nvSpPr>
        <p:spPr/>
        <p:txBody>
          <a:bodyPr/>
          <a:lstStyle/>
          <a:p>
            <a:pPr>
              <a:defRPr/>
            </a:pPr>
            <a:fld id="{DA5A8DA5-B36D-4DDF-9C20-DF30A01978A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A station operator recently told me “We are done building demonstration stations. We have learned what we need to know, and we will now build retail stations.” As with other alternative fuels, State of California incentives for hydrogen are helping launch a new market. Hydrogen is an established product in many commercial and industrial applications today, but as a vehicle fuel it is still new. Businesses that sell fuel are eager to offer what their customers need, and independent analysis shows hydrogen can be a profitable business. State of California incentives bridge the gap between demonstrations and a self-sustaining market.</a:t>
            </a:r>
          </a:p>
          <a:p>
            <a:endParaRPr lang="en-US" dirty="0"/>
          </a:p>
        </p:txBody>
      </p:sp>
      <p:sp>
        <p:nvSpPr>
          <p:cNvPr id="4" name="Slide Number Placeholder 3"/>
          <p:cNvSpPr>
            <a:spLocks noGrp="1"/>
          </p:cNvSpPr>
          <p:nvPr>
            <p:ph type="sldNum" sz="quarter" idx="10"/>
          </p:nvPr>
        </p:nvSpPr>
        <p:spPr/>
        <p:txBody>
          <a:bodyPr/>
          <a:lstStyle/>
          <a:p>
            <a:pPr>
              <a:defRPr/>
            </a:pPr>
            <a:fld id="{DA5A8DA5-B36D-4DDF-9C20-DF30A01978AA}" type="slidenum">
              <a:rPr lang="en-US" smtClean="0"/>
              <a:pPr>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screen"/>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0" y="76200"/>
            <a:ext cx="8915400" cy="1470025"/>
          </a:xfrm>
        </p:spPr>
        <p:txBody>
          <a:bodyPr lIns="274320"/>
          <a:lstStyle>
            <a:lvl1pPr>
              <a:defRPr>
                <a:solidFill>
                  <a:schemeClr val="bg1"/>
                </a:solidFill>
              </a:defRPr>
            </a:lvl1pPr>
          </a:lstStyle>
          <a:p>
            <a:r>
              <a:rPr lang="en-US"/>
              <a:t>Click to edit Master title style</a:t>
            </a:r>
          </a:p>
        </p:txBody>
      </p:sp>
      <p:sp>
        <p:nvSpPr>
          <p:cNvPr id="52227" name="Rectangle 3"/>
          <p:cNvSpPr>
            <a:spLocks noGrp="1" noChangeArrowheads="1"/>
          </p:cNvSpPr>
          <p:nvPr>
            <p:ph type="subTitle" idx="1"/>
          </p:nvPr>
        </p:nvSpPr>
        <p:spPr>
          <a:xfrm>
            <a:off x="2667000" y="1676400"/>
            <a:ext cx="6324600" cy="533400"/>
          </a:xfrm>
        </p:spPr>
        <p:txBody>
          <a:bodyPr lIns="274320"/>
          <a:lstStyle>
            <a:lvl1pPr marL="0" indent="0" algn="r">
              <a:buFontTx/>
              <a:buNone/>
              <a:defRPr sz="2200">
                <a:solidFill>
                  <a:srgbClr val="4D4D4D"/>
                </a:solidFill>
                <a:latin typeface="Arial Narrow" pitchFamily="34" charset="0"/>
              </a:defRPr>
            </a:lvl1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8153400" y="6553200"/>
            <a:ext cx="838200" cy="246063"/>
          </a:xfrm>
          <a:prstGeom prst="rect">
            <a:avLst/>
          </a:prstGeom>
          <a:noFill/>
        </p:spPr>
        <p:txBody>
          <a:bodyPr>
            <a:spAutoFit/>
          </a:bodyPr>
          <a:lstStyle/>
          <a:p>
            <a:pPr algn="r">
              <a:defRPr/>
            </a:pPr>
            <a:fld id="{9D37DB0F-42BD-43D7-AF5B-63914FE486C9}" type="slidenum">
              <a:rPr lang="en-US" sz="1000">
                <a:latin typeface="+mj-lt"/>
              </a:rPr>
              <a:pPr algn="r">
                <a:defRPr/>
              </a:pPr>
              <a:t>‹#›</a:t>
            </a:fld>
            <a:endParaRPr lang="en-US" sz="1000" dirty="0">
              <a:latin typeface="+mj-l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03E1B1FA-1932-4F5C-B10B-9F19585712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8153400" y="6553200"/>
            <a:ext cx="838200" cy="246063"/>
          </a:xfrm>
          <a:prstGeom prst="rect">
            <a:avLst/>
          </a:prstGeom>
          <a:noFill/>
        </p:spPr>
        <p:txBody>
          <a:bodyPr>
            <a:spAutoFit/>
          </a:bodyPr>
          <a:lstStyle/>
          <a:p>
            <a:pPr algn="r">
              <a:defRPr/>
            </a:pPr>
            <a:fld id="{83BB88EE-8975-4D60-AF3B-4F9B2C188765}" type="slidenum">
              <a:rPr lang="en-US" sz="1000">
                <a:latin typeface="+mj-lt"/>
              </a:rPr>
              <a:pPr algn="r">
                <a:defRPr/>
              </a:pPr>
              <a:t>‹#›</a:t>
            </a:fld>
            <a:endParaRPr lang="en-US" sz="1000" dirty="0">
              <a:latin typeface="+mj-l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8153400" y="6553200"/>
            <a:ext cx="838200" cy="246063"/>
          </a:xfrm>
          <a:prstGeom prst="rect">
            <a:avLst/>
          </a:prstGeom>
          <a:noFill/>
        </p:spPr>
        <p:txBody>
          <a:bodyPr>
            <a:spAutoFit/>
          </a:bodyPr>
          <a:lstStyle/>
          <a:p>
            <a:pPr algn="r">
              <a:defRPr/>
            </a:pPr>
            <a:fld id="{D2FDB0C4-90F5-4200-ACB2-82FC99F1AED8}" type="slidenum">
              <a:rPr lang="en-US" sz="1000">
                <a:latin typeface="+mj-lt"/>
              </a:rPr>
              <a:pPr algn="r">
                <a:defRPr/>
              </a:pPr>
              <a:t>‹#›</a:t>
            </a:fld>
            <a:endParaRPr lang="en-US" sz="1000" dirty="0">
              <a:latin typeface="+mj-lt"/>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8153400" y="6553200"/>
            <a:ext cx="838200" cy="246063"/>
          </a:xfrm>
          <a:prstGeom prst="rect">
            <a:avLst/>
          </a:prstGeom>
          <a:noFill/>
        </p:spPr>
        <p:txBody>
          <a:bodyPr>
            <a:spAutoFit/>
          </a:bodyPr>
          <a:lstStyle/>
          <a:p>
            <a:pPr algn="r">
              <a:defRPr/>
            </a:pPr>
            <a:fld id="{229FAF74-8325-4047-8DC2-9864097AD1D1}" type="slidenum">
              <a:rPr lang="en-US" sz="1000">
                <a:latin typeface="+mj-lt"/>
              </a:rPr>
              <a:pPr algn="r">
                <a:defRPr/>
              </a:pPr>
              <a:t>‹#›</a:t>
            </a:fld>
            <a:endParaRPr lang="en-US" sz="1000" dirty="0">
              <a:latin typeface="+mj-lt"/>
            </a:endParaRPr>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8153400" y="6553200"/>
            <a:ext cx="838200" cy="246063"/>
          </a:xfrm>
          <a:prstGeom prst="rect">
            <a:avLst/>
          </a:prstGeom>
          <a:noFill/>
        </p:spPr>
        <p:txBody>
          <a:bodyPr>
            <a:spAutoFit/>
          </a:bodyPr>
          <a:lstStyle/>
          <a:p>
            <a:pPr algn="r">
              <a:defRPr/>
            </a:pPr>
            <a:fld id="{BA4333E6-C82C-4FEE-BA75-05720C83724B}" type="slidenum">
              <a:rPr lang="en-US" sz="1000">
                <a:latin typeface="+mj-lt"/>
              </a:rPr>
              <a:pPr algn="r">
                <a:defRPr/>
              </a:pPr>
              <a:t>‹#›</a:t>
            </a:fld>
            <a:endParaRPr lang="en-US" sz="1000" dirty="0">
              <a:latin typeface="+mj-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screen"/>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762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1207" name="Line 7"/>
          <p:cNvSpPr>
            <a:spLocks noChangeShapeType="1"/>
          </p:cNvSpPr>
          <p:nvPr/>
        </p:nvSpPr>
        <p:spPr bwMode="auto">
          <a:xfrm flipH="1">
            <a:off x="0" y="1081088"/>
            <a:ext cx="9144000" cy="0"/>
          </a:xfrm>
          <a:prstGeom prst="line">
            <a:avLst/>
          </a:prstGeom>
          <a:noFill/>
          <a:ln w="9525">
            <a:solidFill>
              <a:srgbClr val="C0C0C0"/>
            </a:solidFill>
            <a:round/>
            <a:headEnd/>
            <a:tailEnd/>
          </a:ln>
          <a:effectLst/>
        </p:spPr>
        <p:txBody>
          <a:bodyPr/>
          <a:lstStyle/>
          <a:p>
            <a:pPr>
              <a:defRPr/>
            </a:pPr>
            <a:endParaRPr lang="en-US"/>
          </a:p>
        </p:txBody>
      </p:sp>
      <p:sp>
        <p:nvSpPr>
          <p:cNvPr id="51208" name="Rectangle 8"/>
          <p:cNvSpPr>
            <a:spLocks noGrp="1" noChangeArrowheads="1"/>
          </p:cNvSpPr>
          <p:nvPr>
            <p:ph type="sldNum" sz="quarter" idx="4"/>
          </p:nvPr>
        </p:nvSpPr>
        <p:spPr bwMode="auto">
          <a:xfrm>
            <a:off x="65532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4D4D4D"/>
                </a:solidFill>
                <a:latin typeface="+mj-lt"/>
              </a:defRPr>
            </a:lvl1pPr>
          </a:lstStyle>
          <a:p>
            <a:pPr>
              <a:defRPr/>
            </a:pPr>
            <a:fld id="{B19A5C16-E1B1-4788-9787-35B4293F6F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08" r:id="rId3"/>
    <p:sldLayoutId id="2147484311" r:id="rId4"/>
    <p:sldLayoutId id="2147484312" r:id="rId5"/>
    <p:sldLayoutId id="2147484313" r:id="rId6"/>
    <p:sldLayoutId id="2147484314" r:id="rId7"/>
  </p:sldLayoutIdLst>
  <p:hf hdr="0" ftr="0" dt="0"/>
  <p:txStyles>
    <p:titleStyle>
      <a:lvl1pPr algn="l" rtl="0" eaLnBrk="0" fontAlgn="base" hangingPunct="0">
        <a:spcBef>
          <a:spcPct val="0"/>
        </a:spcBef>
        <a:spcAft>
          <a:spcPct val="0"/>
        </a:spcAft>
        <a:defRPr sz="3200">
          <a:solidFill>
            <a:srgbClr val="00B1C1"/>
          </a:solidFill>
          <a:latin typeface="+mj-lt"/>
          <a:ea typeface="+mj-ea"/>
          <a:cs typeface="+mj-cs"/>
        </a:defRPr>
      </a:lvl1pPr>
      <a:lvl2pPr algn="l" rtl="0" eaLnBrk="0" fontAlgn="base" hangingPunct="0">
        <a:spcBef>
          <a:spcPct val="0"/>
        </a:spcBef>
        <a:spcAft>
          <a:spcPct val="0"/>
        </a:spcAft>
        <a:defRPr sz="3200">
          <a:solidFill>
            <a:srgbClr val="00B1C1"/>
          </a:solidFill>
          <a:latin typeface="Century Gothic" pitchFamily="34" charset="0"/>
        </a:defRPr>
      </a:lvl2pPr>
      <a:lvl3pPr algn="l" rtl="0" eaLnBrk="0" fontAlgn="base" hangingPunct="0">
        <a:spcBef>
          <a:spcPct val="0"/>
        </a:spcBef>
        <a:spcAft>
          <a:spcPct val="0"/>
        </a:spcAft>
        <a:defRPr sz="3200">
          <a:solidFill>
            <a:srgbClr val="00B1C1"/>
          </a:solidFill>
          <a:latin typeface="Century Gothic" pitchFamily="34" charset="0"/>
        </a:defRPr>
      </a:lvl3pPr>
      <a:lvl4pPr algn="l" rtl="0" eaLnBrk="0" fontAlgn="base" hangingPunct="0">
        <a:spcBef>
          <a:spcPct val="0"/>
        </a:spcBef>
        <a:spcAft>
          <a:spcPct val="0"/>
        </a:spcAft>
        <a:defRPr sz="3200">
          <a:solidFill>
            <a:srgbClr val="00B1C1"/>
          </a:solidFill>
          <a:latin typeface="Century Gothic" pitchFamily="34" charset="0"/>
        </a:defRPr>
      </a:lvl4pPr>
      <a:lvl5pPr algn="l" rtl="0" eaLnBrk="0" fontAlgn="base" hangingPunct="0">
        <a:spcBef>
          <a:spcPct val="0"/>
        </a:spcBef>
        <a:spcAft>
          <a:spcPct val="0"/>
        </a:spcAft>
        <a:defRPr sz="3200">
          <a:solidFill>
            <a:srgbClr val="00B1C1"/>
          </a:solidFill>
          <a:latin typeface="Century Gothic" pitchFamily="34" charset="0"/>
        </a:defRPr>
      </a:lvl5pPr>
      <a:lvl6pPr marL="457200" algn="l" rtl="0" fontAlgn="base">
        <a:spcBef>
          <a:spcPct val="0"/>
        </a:spcBef>
        <a:spcAft>
          <a:spcPct val="0"/>
        </a:spcAft>
        <a:defRPr sz="3200">
          <a:solidFill>
            <a:srgbClr val="00B1C1"/>
          </a:solidFill>
          <a:latin typeface="Century Gothic" pitchFamily="34" charset="0"/>
        </a:defRPr>
      </a:lvl6pPr>
      <a:lvl7pPr marL="914400" algn="l" rtl="0" fontAlgn="base">
        <a:spcBef>
          <a:spcPct val="0"/>
        </a:spcBef>
        <a:spcAft>
          <a:spcPct val="0"/>
        </a:spcAft>
        <a:defRPr sz="3200">
          <a:solidFill>
            <a:srgbClr val="00B1C1"/>
          </a:solidFill>
          <a:latin typeface="Century Gothic" pitchFamily="34" charset="0"/>
        </a:defRPr>
      </a:lvl7pPr>
      <a:lvl8pPr marL="1371600" algn="l" rtl="0" fontAlgn="base">
        <a:spcBef>
          <a:spcPct val="0"/>
        </a:spcBef>
        <a:spcAft>
          <a:spcPct val="0"/>
        </a:spcAft>
        <a:defRPr sz="3200">
          <a:solidFill>
            <a:srgbClr val="00B1C1"/>
          </a:solidFill>
          <a:latin typeface="Century Gothic" pitchFamily="34" charset="0"/>
        </a:defRPr>
      </a:lvl8pPr>
      <a:lvl9pPr marL="1828800" algn="l" rtl="0" fontAlgn="base">
        <a:spcBef>
          <a:spcPct val="0"/>
        </a:spcBef>
        <a:spcAft>
          <a:spcPct val="0"/>
        </a:spcAft>
        <a:defRPr sz="3200">
          <a:solidFill>
            <a:srgbClr val="00B1C1"/>
          </a:solidFill>
          <a:latin typeface="Century Gothic" pitchFamily="34" charset="0"/>
        </a:defRPr>
      </a:lvl9pPr>
    </p:titleStyle>
    <p:bodyStyle>
      <a:lvl1pPr marL="342900" indent="-342900" algn="l" rtl="0" eaLnBrk="0" fontAlgn="base" hangingPunct="0">
        <a:spcBef>
          <a:spcPct val="20000"/>
        </a:spcBef>
        <a:spcAft>
          <a:spcPct val="0"/>
        </a:spcAft>
        <a:buBlip>
          <a:blip r:embed="rId10"/>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11B2A3"/>
        </a:buClr>
        <a:buSzPct val="150000"/>
        <a:buChar char="•"/>
        <a:defRPr sz="2200">
          <a:solidFill>
            <a:schemeClr val="tx1"/>
          </a:solidFill>
          <a:latin typeface="+mn-lt"/>
        </a:defRPr>
      </a:lvl2pPr>
      <a:lvl3pPr marL="1143000" indent="-228600" algn="l" rtl="0" eaLnBrk="0" fontAlgn="base" hangingPunct="0">
        <a:spcBef>
          <a:spcPct val="20000"/>
        </a:spcBef>
        <a:spcAft>
          <a:spcPct val="0"/>
        </a:spcAft>
        <a:buClr>
          <a:srgbClr val="4D4D4D"/>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afcp.org/roadma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and ready for market launch</a:t>
            </a:r>
            <a:endParaRPr lang="en-US" dirty="0"/>
          </a:p>
        </p:txBody>
      </p:sp>
      <p:pic>
        <p:nvPicPr>
          <p:cNvPr id="4" name="Picture 2"/>
          <p:cNvPicPr>
            <a:picLocks noChangeAspect="1" noChangeArrowheads="1"/>
          </p:cNvPicPr>
          <p:nvPr/>
        </p:nvPicPr>
        <p:blipFill>
          <a:blip r:embed="rId3" cstate="screen"/>
          <a:srcRect/>
          <a:stretch>
            <a:fillRect/>
          </a:stretch>
        </p:blipFill>
        <p:spPr bwMode="auto">
          <a:xfrm>
            <a:off x="84007" y="4008437"/>
            <a:ext cx="2887793" cy="2087563"/>
          </a:xfrm>
          <a:prstGeom prst="rect">
            <a:avLst/>
          </a:prstGeom>
          <a:noFill/>
          <a:ln w="9525">
            <a:noFill/>
            <a:miter lim="800000"/>
            <a:headEnd/>
            <a:tailEnd/>
          </a:ln>
        </p:spPr>
      </p:pic>
      <p:pic>
        <p:nvPicPr>
          <p:cNvPr id="5" name="Picture 2"/>
          <p:cNvPicPr>
            <a:picLocks noChangeAspect="1" noChangeArrowheads="1"/>
          </p:cNvPicPr>
          <p:nvPr/>
        </p:nvPicPr>
        <p:blipFill>
          <a:blip r:embed="rId4" cstate="screen"/>
          <a:srcRect/>
          <a:stretch>
            <a:fillRect/>
          </a:stretch>
        </p:blipFill>
        <p:spPr bwMode="auto">
          <a:xfrm>
            <a:off x="6248400" y="4114800"/>
            <a:ext cx="2763113" cy="1981200"/>
          </a:xfrm>
          <a:prstGeom prst="rect">
            <a:avLst/>
          </a:prstGeom>
          <a:noFill/>
          <a:ln w="9525">
            <a:noFill/>
            <a:miter lim="800000"/>
            <a:headEnd/>
            <a:tailEnd/>
          </a:ln>
        </p:spPr>
      </p:pic>
      <p:pic>
        <p:nvPicPr>
          <p:cNvPr id="6" name="Picture 2"/>
          <p:cNvPicPr>
            <a:picLocks noChangeAspect="1" noChangeArrowheads="1"/>
          </p:cNvPicPr>
          <p:nvPr/>
        </p:nvPicPr>
        <p:blipFill>
          <a:blip r:embed="rId5" cstate="screen"/>
          <a:srcRect/>
          <a:stretch>
            <a:fillRect/>
          </a:stretch>
        </p:blipFill>
        <p:spPr bwMode="auto">
          <a:xfrm>
            <a:off x="29210" y="1668029"/>
            <a:ext cx="3247390" cy="1760971"/>
          </a:xfrm>
          <a:prstGeom prst="rect">
            <a:avLst/>
          </a:prstGeom>
          <a:noFill/>
          <a:ln w="9525">
            <a:noFill/>
            <a:miter lim="800000"/>
            <a:headEnd/>
            <a:tailEnd/>
          </a:ln>
        </p:spPr>
      </p:pic>
      <p:pic>
        <p:nvPicPr>
          <p:cNvPr id="8" name="Content Placeholder 9" descr="Hydrogen_Station_Ceremony_4.jpg"/>
          <p:cNvPicPr>
            <a:picLocks noChangeAspect="1"/>
          </p:cNvPicPr>
          <p:nvPr/>
        </p:nvPicPr>
        <p:blipFill>
          <a:blip r:embed="rId6" cstate="screen"/>
          <a:srcRect/>
          <a:stretch>
            <a:fillRect/>
          </a:stretch>
        </p:blipFill>
        <p:spPr bwMode="auto">
          <a:xfrm>
            <a:off x="6248400" y="1414462"/>
            <a:ext cx="2667000" cy="2471738"/>
          </a:xfrm>
          <a:prstGeom prst="rect">
            <a:avLst/>
          </a:prstGeom>
          <a:noFill/>
          <a:ln w="9525">
            <a:noFill/>
            <a:miter lim="800000"/>
            <a:headEnd/>
            <a:tailEnd/>
          </a:ln>
        </p:spPr>
      </p:pic>
      <p:pic>
        <p:nvPicPr>
          <p:cNvPr id="10" name="Picture 3" descr="lisa fuels toyota.jpg"/>
          <p:cNvPicPr>
            <a:picLocks noChangeAspect="1"/>
          </p:cNvPicPr>
          <p:nvPr/>
        </p:nvPicPr>
        <p:blipFill>
          <a:blip r:embed="rId7" cstate="screen"/>
          <a:srcRect/>
          <a:stretch>
            <a:fillRect/>
          </a:stretch>
        </p:blipFill>
        <p:spPr bwMode="auto">
          <a:xfrm>
            <a:off x="3348859" y="1346617"/>
            <a:ext cx="2670941" cy="2539583"/>
          </a:xfrm>
          <a:prstGeom prst="rect">
            <a:avLst/>
          </a:prstGeom>
          <a:noFill/>
          <a:ln w="9525">
            <a:noFill/>
            <a:miter lim="800000"/>
            <a:headEnd/>
            <a:tailEnd/>
          </a:ln>
        </p:spPr>
      </p:pic>
      <p:pic>
        <p:nvPicPr>
          <p:cNvPr id="11" name="Picture 3" descr="C:\Users\cdunwoody\AppData\Local\Microsoft\Windows\Temporary Internet Files\Content.Outlook\APYP7IEO\altfuel2010_SC_360.jpg"/>
          <p:cNvPicPr>
            <a:picLocks noChangeAspect="1" noChangeArrowheads="1"/>
          </p:cNvPicPr>
          <p:nvPr/>
        </p:nvPicPr>
        <p:blipFill>
          <a:blip r:embed="rId8" cstate="screen"/>
          <a:srcRect/>
          <a:stretch>
            <a:fillRect/>
          </a:stretch>
        </p:blipFill>
        <p:spPr bwMode="auto">
          <a:xfrm>
            <a:off x="3009900" y="4007624"/>
            <a:ext cx="3132564" cy="20883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 California Road Map</a:t>
            </a:r>
            <a:r>
              <a:rPr lang="en-US" dirty="0" smtClean="0"/>
              <a:t>	</a:t>
            </a:r>
            <a:endParaRPr lang="en-US" dirty="0"/>
          </a:p>
        </p:txBody>
      </p:sp>
      <p:sp>
        <p:nvSpPr>
          <p:cNvPr id="3" name="Content Placeholder 2"/>
          <p:cNvSpPr>
            <a:spLocks noGrp="1"/>
          </p:cNvSpPr>
          <p:nvPr>
            <p:ph idx="1"/>
          </p:nvPr>
        </p:nvSpPr>
        <p:spPr>
          <a:xfrm>
            <a:off x="457200" y="1447800"/>
            <a:ext cx="6324600" cy="4678363"/>
          </a:xfrm>
        </p:spPr>
        <p:txBody>
          <a:bodyPr/>
          <a:lstStyle/>
          <a:p>
            <a:r>
              <a:rPr lang="en-US" dirty="0" smtClean="0"/>
              <a:t>Develop station network</a:t>
            </a:r>
          </a:p>
          <a:p>
            <a:pPr lvl="1"/>
            <a:r>
              <a:rPr lang="en-US" dirty="0" smtClean="0"/>
              <a:t>68 stations to launch</a:t>
            </a:r>
          </a:p>
          <a:p>
            <a:pPr lvl="1"/>
            <a:r>
              <a:rPr lang="en-US" dirty="0" smtClean="0"/>
              <a:t>100 stations to self-sustaining</a:t>
            </a:r>
          </a:p>
          <a:p>
            <a:r>
              <a:rPr lang="en-US" dirty="0" smtClean="0"/>
              <a:t>Accelerate station implementation</a:t>
            </a:r>
          </a:p>
          <a:p>
            <a:pPr lvl="1"/>
            <a:r>
              <a:rPr lang="en-US" dirty="0" smtClean="0"/>
              <a:t>Timeliness, performance, path to profitability</a:t>
            </a:r>
          </a:p>
          <a:p>
            <a:r>
              <a:rPr lang="en-US" dirty="0" smtClean="0"/>
              <a:t>Promote hydrogen readiness</a:t>
            </a:r>
          </a:p>
          <a:p>
            <a:pPr lvl="1"/>
            <a:r>
              <a:rPr lang="en-US" dirty="0" smtClean="0"/>
              <a:t>Communities, businesses, consumers</a:t>
            </a:r>
          </a:p>
          <a:p>
            <a:pPr lvl="1"/>
            <a:endParaRPr lang="en-US" dirty="0" smtClean="0"/>
          </a:p>
          <a:p>
            <a:endParaRPr lang="en-US" dirty="0" smtClean="0"/>
          </a:p>
          <a:p>
            <a:endParaRPr lang="en-US" dirty="0"/>
          </a:p>
        </p:txBody>
      </p:sp>
      <p:pic>
        <p:nvPicPr>
          <p:cNvPr id="4" name="Picture 3" descr="InfographicV11_d.jpg"/>
          <p:cNvPicPr>
            <a:picLocks noChangeAspect="1"/>
          </p:cNvPicPr>
          <p:nvPr/>
        </p:nvPicPr>
        <p:blipFill>
          <a:blip r:embed="rId3" cstate="screen"/>
          <a:stretch>
            <a:fillRect/>
          </a:stretch>
        </p:blipFill>
        <p:spPr>
          <a:xfrm>
            <a:off x="6812669" y="0"/>
            <a:ext cx="2331331" cy="6858000"/>
          </a:xfrm>
          <a:prstGeom prst="rect">
            <a:avLst/>
          </a:prstGeom>
        </p:spPr>
      </p:pic>
      <p:sp>
        <p:nvSpPr>
          <p:cNvPr id="5" name="TextBox 4"/>
          <p:cNvSpPr txBox="1"/>
          <p:nvPr/>
        </p:nvSpPr>
        <p:spPr>
          <a:xfrm>
            <a:off x="228600" y="5943600"/>
            <a:ext cx="6324600" cy="461665"/>
          </a:xfrm>
          <a:prstGeom prst="rect">
            <a:avLst/>
          </a:prstGeom>
          <a:noFill/>
        </p:spPr>
        <p:txBody>
          <a:bodyPr wrap="square" rtlCol="0">
            <a:spAutoFit/>
          </a:bodyPr>
          <a:lstStyle/>
          <a:p>
            <a:pPr algn="ctr"/>
            <a:r>
              <a:rPr lang="en-US" sz="2400" dirty="0" smtClean="0">
                <a:solidFill>
                  <a:schemeClr val="accent1">
                    <a:lumMod val="50000"/>
                  </a:schemeClr>
                </a:solidFill>
                <a:hlinkClick r:id="rId4"/>
              </a:rPr>
              <a:t>www.cafcp.org/roadmap</a:t>
            </a:r>
            <a:r>
              <a:rPr lang="en-US" sz="2400" dirty="0" smtClean="0">
                <a:solidFill>
                  <a:schemeClr val="accent1">
                    <a:lumMod val="50000"/>
                  </a:schemeClr>
                </a:solidFill>
              </a:rPr>
              <a:t> </a:t>
            </a:r>
            <a:endParaRPr lang="en-US"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r>
              <a:rPr lang="en-US" dirty="0" smtClean="0"/>
              <a:t>Station photos</a:t>
            </a:r>
            <a:endParaRPr lang="en-US" dirty="0"/>
          </a:p>
        </p:txBody>
      </p:sp>
      <p:pic>
        <p:nvPicPr>
          <p:cNvPr id="4" name="Picture 3" descr="Benefits of H2 outline.png"/>
          <p:cNvPicPr>
            <a:picLocks noChangeAspect="1"/>
          </p:cNvPicPr>
          <p:nvPr/>
        </p:nvPicPr>
        <p:blipFill>
          <a:blip r:embed="rId3" cstate="screen"/>
          <a:stretch>
            <a:fillRect/>
          </a:stretch>
        </p:blipFill>
        <p:spPr>
          <a:xfrm>
            <a:off x="0" y="0"/>
            <a:ext cx="9144000" cy="6563076"/>
          </a:xfrm>
          <a:prstGeom prst="rect">
            <a:avLst/>
          </a:prstGeom>
        </p:spPr>
      </p:pic>
    </p:spTree>
  </p:cSld>
  <p:clrMapOvr>
    <a:masterClrMapping/>
  </p:clrMapOvr>
</p:sld>
</file>

<file path=ppt/theme/theme1.xml><?xml version="1.0" encoding="utf-8"?>
<a:theme xmlns:a="http://schemas.openxmlformats.org/drawingml/2006/main" name="CaFCPDesign">
  <a:themeElements>
    <a:clrScheme name="CaFCPDesign 14">
      <a:dk1>
        <a:srgbClr val="292929"/>
      </a:dk1>
      <a:lt1>
        <a:srgbClr val="FFFFFF"/>
      </a:lt1>
      <a:dk2>
        <a:srgbClr val="292929"/>
      </a:dk2>
      <a:lt2>
        <a:srgbClr val="808080"/>
      </a:lt2>
      <a:accent1>
        <a:srgbClr val="BBE0E3"/>
      </a:accent1>
      <a:accent2>
        <a:srgbClr val="B0E37E"/>
      </a:accent2>
      <a:accent3>
        <a:srgbClr val="FFFFFF"/>
      </a:accent3>
      <a:accent4>
        <a:srgbClr val="212121"/>
      </a:accent4>
      <a:accent5>
        <a:srgbClr val="DAEDEF"/>
      </a:accent5>
      <a:accent6>
        <a:srgbClr val="9FCE72"/>
      </a:accent6>
      <a:hlink>
        <a:srgbClr val="009999"/>
      </a:hlink>
      <a:folHlink>
        <a:srgbClr val="FF9900"/>
      </a:folHlink>
    </a:clrScheme>
    <a:fontScheme name="CaFCPDesign">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FCP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aFCP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aFCP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aFCP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aFCP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aFCP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aFCP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aFCP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aFCP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aFCP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aFCP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aFCP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aFCPDesign 13">
        <a:dk1>
          <a:srgbClr val="292929"/>
        </a:dk1>
        <a:lt1>
          <a:srgbClr val="FFFFFF"/>
        </a:lt1>
        <a:dk2>
          <a:srgbClr val="292929"/>
        </a:dk2>
        <a:lt2>
          <a:srgbClr val="808080"/>
        </a:lt2>
        <a:accent1>
          <a:srgbClr val="BBE0E3"/>
        </a:accent1>
        <a:accent2>
          <a:srgbClr val="339933"/>
        </a:accent2>
        <a:accent3>
          <a:srgbClr val="FFFFFF"/>
        </a:accent3>
        <a:accent4>
          <a:srgbClr val="212121"/>
        </a:accent4>
        <a:accent5>
          <a:srgbClr val="DAEDEF"/>
        </a:accent5>
        <a:accent6>
          <a:srgbClr val="2D8A2D"/>
        </a:accent6>
        <a:hlink>
          <a:srgbClr val="009999"/>
        </a:hlink>
        <a:folHlink>
          <a:srgbClr val="FF9900"/>
        </a:folHlink>
      </a:clrScheme>
      <a:clrMap bg1="lt1" tx1="dk1" bg2="lt2" tx2="dk2" accent1="accent1" accent2="accent2" accent3="accent3" accent4="accent4" accent5="accent5" accent6="accent6" hlink="hlink" folHlink="folHlink"/>
    </a:extraClrScheme>
    <a:extraClrScheme>
      <a:clrScheme name="CaFCPDesign 14">
        <a:dk1>
          <a:srgbClr val="292929"/>
        </a:dk1>
        <a:lt1>
          <a:srgbClr val="FFFFFF"/>
        </a:lt1>
        <a:dk2>
          <a:srgbClr val="292929"/>
        </a:dk2>
        <a:lt2>
          <a:srgbClr val="808080"/>
        </a:lt2>
        <a:accent1>
          <a:srgbClr val="BBE0E3"/>
        </a:accent1>
        <a:accent2>
          <a:srgbClr val="B0E37E"/>
        </a:accent2>
        <a:accent3>
          <a:srgbClr val="FFFFFF"/>
        </a:accent3>
        <a:accent4>
          <a:srgbClr val="212121"/>
        </a:accent4>
        <a:accent5>
          <a:srgbClr val="DAEDEF"/>
        </a:accent5>
        <a:accent6>
          <a:srgbClr val="9FCE72"/>
        </a:accent6>
        <a:hlink>
          <a:srgbClr val="0099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11570</TotalTime>
  <Words>360</Words>
  <Application>Microsoft Office PowerPoint</Application>
  <PresentationFormat>On-screen Show (4:3)</PresentationFormat>
  <Paragraphs>18</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CaFCPDesign</vt:lpstr>
      <vt:lpstr>Real and ready for market launch</vt:lpstr>
      <vt:lpstr>A California Road Map </vt:lpstr>
      <vt:lpstr>PowerPoint Presentation</vt:lpstr>
    </vt:vector>
  </TitlesOfParts>
  <Company>cafcp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lwerner</dc:creator>
  <cp:lastModifiedBy>DeVries, Jodi</cp:lastModifiedBy>
  <cp:revision>515</cp:revision>
  <dcterms:created xsi:type="dcterms:W3CDTF">2009-02-16T16:37:45Z</dcterms:created>
  <dcterms:modified xsi:type="dcterms:W3CDTF">2013-03-19T22:14:25Z</dcterms:modified>
</cp:coreProperties>
</file>