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72" r:id="rId11"/>
    <p:sldId id="270" r:id="rId12"/>
    <p:sldId id="266" r:id="rId13"/>
    <p:sldId id="267" r:id="rId14"/>
    <p:sldId id="268" r:id="rId1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fld id="{CB42F876-BF17-47E0-9F06-FB61BF5E79B9}" type="datetimeFigureOut">
              <a:rPr lang="en-US" smtClean="0"/>
              <a:t>01/10/2018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4"/>
          </a:xfrm>
          <a:prstGeom prst="rect">
            <a:avLst/>
          </a:prstGeom>
        </p:spPr>
        <p:txBody>
          <a:bodyPr vert="horz" lIns="92484" tIns="46242" rIns="92484" bIns="4624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fld id="{A5DC1DD8-0C06-4EFC-9FE3-D520889EF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3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7833-AE15-420C-BA26-3778B0246A5A}" type="datetime1">
              <a:rPr lang="en-US" smtClean="0"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D527-6050-4748-9CE1-1886F0AE3318}" type="datetime1">
              <a:rPr lang="en-US" smtClean="0"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FB28-97CD-430B-96E1-7F510A0AE5A7}" type="datetime1">
              <a:rPr lang="en-US" smtClean="0"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895B-544B-4BF9-AF83-B6840798B275}" type="datetime1">
              <a:rPr lang="en-US" smtClean="0"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7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4992-FB7C-481D-9745-25E7268522BF}" type="datetime1">
              <a:rPr lang="en-US" smtClean="0"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11-CA68-460A-9466-12F7DEDC2C7D}" type="datetime1">
              <a:rPr lang="en-US" smtClean="0"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9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2AE7-6EE5-4386-B7E8-06EC4C166F22}" type="datetime1">
              <a:rPr lang="en-US" smtClean="0"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170-D44B-41A0-B47F-A55E6B9351CF}" type="datetime1">
              <a:rPr lang="en-US" smtClean="0"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1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14E3-FC7A-460B-A2C9-090BD6F917D8}" type="datetime1">
              <a:rPr lang="en-US" smtClean="0"/>
              <a:t>01/10/2018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32BF-CCB5-4682-9C22-05A1539D51EC}" type="datetime1">
              <a:rPr lang="en-US" smtClean="0"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758-C539-465A-A8AE-9D22CBE37068}" type="datetime1">
              <a:rPr lang="en-US" smtClean="0"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2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B0AA-BF72-4B65-9AD9-0D796A32B585}" type="datetime1">
              <a:rPr lang="en-US" smtClean="0"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January 10, 2018 Joint Committee Hearing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D447-8418-44B4-99D2-8BD6630C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1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pers.ca.gov/docs/forms-publications/2016-state-valu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903" y="493986"/>
            <a:ext cx="11309131" cy="301597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Hearing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Senate PE &amp; R and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Assembly PE, R &amp; SS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10, 2018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E.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Bartel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Member, California Actuarial Advisory Panel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from State Valuation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370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2017/18 Fiscal Year Employer Contribution Rates: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Miscellaneous	28.3%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Industrial	19.5%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Safety	19.4%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Peace Officers &amp; Firefighters	42.6%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 Highway Patrol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52.8%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	30.6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4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Since the Prior Year’s Valuation to Actuarial Methods and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December 21,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CalPERS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lowered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discount rate from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7½%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7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over next 3 valuations: </a:t>
            </a:r>
          </a:p>
          <a:p>
            <a:pPr marL="344487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669999"/>
              </a:buClr>
              <a:buSzPct val="90000"/>
              <a:buNone/>
              <a:tabLst>
                <a:tab pos="3429000" algn="ctr"/>
                <a:tab pos="5254625" algn="ctr"/>
                <a:tab pos="6858000" algn="ctr"/>
              </a:tabLst>
            </a:pP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600" u="sng" kern="0" dirty="0">
                <a:solidFill>
                  <a:srgbClr val="000000"/>
                </a:solidFill>
                <a:latin typeface="Times New Roman"/>
              </a:rPr>
              <a:t>Rate</a:t>
            </a: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600" u="sng" kern="0" dirty="0">
                <a:solidFill>
                  <a:srgbClr val="000000"/>
                </a:solidFill>
                <a:latin typeface="Times New Roman"/>
              </a:rPr>
              <a:t>Initial</a:t>
            </a: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600" u="sng" kern="0" dirty="0">
                <a:solidFill>
                  <a:srgbClr val="000000"/>
                </a:solidFill>
                <a:latin typeface="Times New Roman"/>
              </a:rPr>
              <a:t>Full</a:t>
            </a:r>
            <a:endParaRPr lang="en-US" sz="2600" kern="0" dirty="0">
              <a:solidFill>
                <a:srgbClr val="000000"/>
              </a:solidFill>
              <a:latin typeface="Times New Roman"/>
            </a:endParaRPr>
          </a:p>
          <a:p>
            <a:pPr marL="919162" lvl="1" indent="-45720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l"/>
              <a:tabLst>
                <a:tab pos="3200400" algn="dec"/>
                <a:tab pos="5202238" algn="dec"/>
                <a:tab pos="6858000" algn="dec"/>
              </a:tabLst>
            </a:pP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6/30/16 val.	7.375%	</a:t>
            </a:r>
            <a:r>
              <a:rPr lang="en-US" sz="2600" kern="0" dirty="0" smtClean="0">
                <a:solidFill>
                  <a:srgbClr val="000000"/>
                </a:solidFill>
                <a:latin typeface="Times New Roman"/>
              </a:rPr>
              <a:t>17/18</a:t>
            </a: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600" kern="0" dirty="0" smtClean="0">
                <a:solidFill>
                  <a:srgbClr val="000000"/>
                </a:solidFill>
                <a:latin typeface="Times New Roman"/>
              </a:rPr>
              <a:t>21/22</a:t>
            </a:r>
            <a:endParaRPr lang="en-US" sz="2600" kern="0" dirty="0">
              <a:solidFill>
                <a:srgbClr val="000000"/>
              </a:solidFill>
              <a:latin typeface="Times New Roman"/>
            </a:endParaRPr>
          </a:p>
          <a:p>
            <a:pPr marL="919162" lvl="1" indent="-45720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l"/>
              <a:tabLst>
                <a:tab pos="3200400" algn="dec"/>
                <a:tab pos="5202238" algn="dec"/>
                <a:tab pos="6858000" algn="dec"/>
              </a:tabLst>
            </a:pP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6/30/17 val.	7.25%	</a:t>
            </a:r>
            <a:r>
              <a:rPr lang="en-US" sz="2600" kern="0" dirty="0" smtClean="0">
                <a:solidFill>
                  <a:srgbClr val="000000"/>
                </a:solidFill>
                <a:latin typeface="Times New Roman"/>
              </a:rPr>
              <a:t>18/19</a:t>
            </a: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600" kern="0" dirty="0" smtClean="0">
                <a:solidFill>
                  <a:srgbClr val="000000"/>
                </a:solidFill>
                <a:latin typeface="Times New Roman"/>
              </a:rPr>
              <a:t>22/23</a:t>
            </a:r>
            <a:endParaRPr lang="en-US" sz="2600" kern="0" dirty="0">
              <a:solidFill>
                <a:srgbClr val="000000"/>
              </a:solidFill>
              <a:latin typeface="Times New Roman"/>
            </a:endParaRPr>
          </a:p>
          <a:p>
            <a:pPr marL="919162" lvl="1" indent="-45720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l"/>
              <a:tabLst>
                <a:tab pos="3200400" algn="dec"/>
                <a:tab pos="5202238" algn="dec"/>
                <a:tab pos="6858000" algn="dec"/>
              </a:tabLst>
            </a:pP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6/30/18 val.	7.00%	</a:t>
            </a:r>
            <a:r>
              <a:rPr lang="en-US" sz="2600" kern="0" dirty="0" smtClean="0">
                <a:solidFill>
                  <a:srgbClr val="000000"/>
                </a:solidFill>
                <a:latin typeface="Times New Roman"/>
              </a:rPr>
              <a:t>19/20</a:t>
            </a: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600" kern="0" dirty="0" smtClean="0">
                <a:solidFill>
                  <a:srgbClr val="000000"/>
                </a:solidFill>
                <a:latin typeface="Times New Roman"/>
              </a:rPr>
              <a:t>23/24</a:t>
            </a:r>
            <a:endParaRPr lang="en-US" sz="2600" kern="0" dirty="0">
              <a:solidFill>
                <a:srgbClr val="000000"/>
              </a:solidFill>
              <a:latin typeface="Times New Roman"/>
            </a:endParaRPr>
          </a:p>
          <a:p>
            <a:pPr marL="919162" lvl="1" indent="-45720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l"/>
            </a:pPr>
            <a:r>
              <a:rPr lang="en-US" sz="2600" kern="0" dirty="0">
                <a:solidFill>
                  <a:srgbClr val="000000"/>
                </a:solidFill>
                <a:latin typeface="Times New Roman"/>
              </a:rPr>
              <a:t>Risk mitigation suspended until after 6/30/18 </a:t>
            </a: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analysis may result in a change to this discount rate schedule.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Played By Investment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Assets to pay benefits come from two sources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 (both employer and employee) and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earnings</a:t>
            </a: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returns are unknown so must use an assumption</a:t>
            </a: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investment returns are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 expected then contributions can be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investment returns are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expected then contributions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Liability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reflects only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portion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benefits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anticipated to be paid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contributions (cash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Analysis Section of Valuation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– Pages 36-50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4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Played By Amortization Periods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is to be 100 % funded i.e. no unfunded liability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not a certainty</a:t>
            </a: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to get to 100% funded is amortization period</a:t>
            </a: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Shorter Period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contribution rates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taxpayers pay more toward current unfunded liability</a:t>
            </a: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Longer Period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contribution rates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taxpayers pay more toward current unfunded liability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Played By Amortization Periods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375979"/>
              </p:ext>
            </p:extLst>
          </p:nvPr>
        </p:nvGraphicFramePr>
        <p:xfrm>
          <a:off x="838200" y="1614795"/>
          <a:ext cx="10515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1020081918"/>
                    </a:ext>
                  </a:extLst>
                </a:gridCol>
                <a:gridCol w="2364828">
                  <a:extLst>
                    <a:ext uri="{9D8B030D-6E8A-4147-A177-3AD203B41FA5}">
                      <a16:colId xmlns:a16="http://schemas.microsoft.com/office/drawing/2014/main" xmlns="" val="1823992920"/>
                    </a:ext>
                  </a:extLst>
                </a:gridCol>
                <a:gridCol w="2892972">
                  <a:extLst>
                    <a:ext uri="{9D8B030D-6E8A-4147-A177-3AD203B41FA5}">
                      <a16:colId xmlns:a16="http://schemas.microsoft.com/office/drawing/2014/main" xmlns="" val="2026557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Amortization Period*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Average Remaining Service Period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216468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61963" indent="-461963">
                        <a:buFont typeface="Wingdings" panose="05000000000000000000" pitchFamily="2" charset="2"/>
                        <a:buChar char="n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Miscellaneous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219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61963" indent="-461963">
                        <a:buFont typeface="Wingdings" panose="05000000000000000000" pitchFamily="2" charset="2"/>
                        <a:buChar char="n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Industrial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4532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61963" indent="-461963">
                        <a:buFont typeface="Wingdings" panose="05000000000000000000" pitchFamily="2" charset="2"/>
                        <a:buChar char="n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13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61963" indent="-461963">
                        <a:buFont typeface="Wingdings" panose="05000000000000000000" pitchFamily="2" charset="2"/>
                        <a:buChar char="n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Peace Officers &amp; Firefighters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3408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61963" indent="-461963">
                        <a:buFont typeface="Wingdings" panose="05000000000000000000" pitchFamily="2" charset="2"/>
                        <a:buChar char="n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California Highway Patrol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483338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5307912"/>
            <a:ext cx="909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Periods may exceed 30 years due to the inclusion of a 5-year ramp in the amortization policy. However, all unfunded liability is scheduled to be paid off within 30 years.  </a:t>
            </a:r>
          </a:p>
        </p:txBody>
      </p:sp>
    </p:spTree>
    <p:extLst>
      <p:ext uri="{BB962C8B-B14F-4D97-AF65-F5344CB8AC3E}">
        <p14:creationId xmlns:p14="http://schemas.microsoft.com/office/powerpoint/2010/main" val="3075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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History of CAAP</a:t>
            </a:r>
          </a:p>
          <a:p>
            <a:pPr marL="461963" indent="-461963">
              <a:buFont typeface="Wingdings" panose="05000000000000000000" pitchFamily="2" charset="2"/>
              <a:buChar char="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Code §20229</a:t>
            </a:r>
          </a:p>
          <a:p>
            <a:pPr marL="461963" indent="-461963">
              <a:buFont typeface="Wingdings" panose="05000000000000000000" pitchFamily="2" charset="2"/>
              <a:buChar char="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Results</a:t>
            </a:r>
          </a:p>
          <a:p>
            <a:pPr marL="461963" indent="-461963">
              <a:buFont typeface="Wingdings" panose="05000000000000000000" pitchFamily="2" charset="2"/>
              <a:buChar char="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Investment Return</a:t>
            </a:r>
          </a:p>
          <a:p>
            <a:pPr marL="461963" indent="-461963">
              <a:buFont typeface="Wingdings" panose="05000000000000000000" pitchFamily="2" charset="2"/>
              <a:buChar char="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Amortization Period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 Actuarial Advisory Panel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(CAAP)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4923"/>
            <a:ext cx="10515600" cy="4222039"/>
          </a:xfrm>
        </p:spPr>
        <p:txBody>
          <a:bodyPr/>
          <a:lstStyle/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established with enactment of SB 1123 in 2008</a:t>
            </a: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Pursuant to Government Code §7507.2(a):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…the panel shall provide impartial and independent information on pensions, other postemployment benefits, and best practices to public agencies…</a:t>
            </a: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Housed in the State Controller’s Office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0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CAAP Accomplishments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18183"/>
              </p:ext>
            </p:extLst>
          </p:nvPr>
        </p:nvGraphicFramePr>
        <p:xfrm>
          <a:off x="838200" y="1560494"/>
          <a:ext cx="105156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7221">
                  <a:extLst>
                    <a:ext uri="{9D8B030D-6E8A-4147-A177-3AD203B41FA5}">
                      <a16:colId xmlns:a16="http://schemas.microsoft.com/office/drawing/2014/main" xmlns="" val="2370671575"/>
                    </a:ext>
                  </a:extLst>
                </a:gridCol>
                <a:gridCol w="2798379">
                  <a:extLst>
                    <a:ext uri="{9D8B030D-6E8A-4147-A177-3AD203B41FA5}">
                      <a16:colId xmlns:a16="http://schemas.microsoft.com/office/drawing/2014/main" xmlns="" val="3976721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61963" marR="0" lvl="0" indent="-4619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458838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62266"/>
              </p:ext>
            </p:extLst>
          </p:nvPr>
        </p:nvGraphicFramePr>
        <p:xfrm>
          <a:off x="838200" y="4926080"/>
          <a:ext cx="10982498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9870">
                  <a:extLst>
                    <a:ext uri="{9D8B030D-6E8A-4147-A177-3AD203B41FA5}">
                      <a16:colId xmlns:a16="http://schemas.microsoft.com/office/drawing/2014/main" xmlns="" val="1013155967"/>
                    </a:ext>
                  </a:extLst>
                </a:gridCol>
                <a:gridCol w="2922628">
                  <a:extLst>
                    <a:ext uri="{9D8B030D-6E8A-4147-A177-3AD203B41FA5}">
                      <a16:colId xmlns:a16="http://schemas.microsoft.com/office/drawing/2014/main" xmlns="" val="1334849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Actuarial Funding Policies and Practices for Public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Pension and OPEB Plans and Level Cost Allocation Model</a:t>
                      </a:r>
                      <a:endParaRPr lang="en-US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2013 Updated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November 2015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53476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49636"/>
              </p:ext>
            </p:extLst>
          </p:nvPr>
        </p:nvGraphicFramePr>
        <p:xfrm>
          <a:off x="838200" y="2103610"/>
          <a:ext cx="10982498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9870">
                  <a:extLst>
                    <a:ext uri="{9D8B030D-6E8A-4147-A177-3AD203B41FA5}">
                      <a16:colId xmlns:a16="http://schemas.microsoft.com/office/drawing/2014/main" xmlns="" val="3682814306"/>
                    </a:ext>
                  </a:extLst>
                </a:gridCol>
                <a:gridCol w="2922628">
                  <a:extLst>
                    <a:ext uri="{9D8B030D-6E8A-4147-A177-3AD203B41FA5}">
                      <a16:colId xmlns:a16="http://schemas.microsoft.com/office/drawing/2014/main" xmlns="" val="3550562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Disclosure elements for Actuarial Valuation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 2011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126375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476128"/>
              </p:ext>
            </p:extLst>
          </p:nvPr>
        </p:nvGraphicFramePr>
        <p:xfrm>
          <a:off x="838200" y="3042405"/>
          <a:ext cx="10982498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9870">
                  <a:extLst>
                    <a:ext uri="{9D8B030D-6E8A-4147-A177-3AD203B41FA5}">
                      <a16:colId xmlns:a16="http://schemas.microsoft.com/office/drawing/2014/main" xmlns="" val="3682814306"/>
                    </a:ext>
                  </a:extLst>
                </a:gridCol>
                <a:gridCol w="2922628">
                  <a:extLst>
                    <a:ext uri="{9D8B030D-6E8A-4147-A177-3AD203B41FA5}">
                      <a16:colId xmlns:a16="http://schemas.microsoft.com/office/drawing/2014/main" xmlns="" val="3550562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Actuarial Funding Policies and Practices for Benefit Changes in Public Pension and OPEB Plans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2014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126375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42499"/>
              </p:ext>
            </p:extLst>
          </p:nvPr>
        </p:nvGraphicFramePr>
        <p:xfrm>
          <a:off x="838200" y="4414005"/>
          <a:ext cx="109824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9870">
                  <a:extLst>
                    <a:ext uri="{9D8B030D-6E8A-4147-A177-3AD203B41FA5}">
                      <a16:colId xmlns:a16="http://schemas.microsoft.com/office/drawing/2014/main" xmlns="" val="3682814306"/>
                    </a:ext>
                  </a:extLst>
                </a:gridCol>
                <a:gridCol w="2922628">
                  <a:extLst>
                    <a:ext uri="{9D8B030D-6E8A-4147-A177-3AD203B41FA5}">
                      <a16:colId xmlns:a16="http://schemas.microsoft.com/office/drawing/2014/main" xmlns="" val="3550562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Evaluating Public Sector Actuarial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2015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126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3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CAAP Accomplishments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1210"/>
              </p:ext>
            </p:extLst>
          </p:nvPr>
        </p:nvGraphicFramePr>
        <p:xfrm>
          <a:off x="838200" y="1560494"/>
          <a:ext cx="105156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7221">
                  <a:extLst>
                    <a:ext uri="{9D8B030D-6E8A-4147-A177-3AD203B41FA5}">
                      <a16:colId xmlns:a16="http://schemas.microsoft.com/office/drawing/2014/main" xmlns="" val="2370671575"/>
                    </a:ext>
                  </a:extLst>
                </a:gridCol>
                <a:gridCol w="2798379">
                  <a:extLst>
                    <a:ext uri="{9D8B030D-6E8A-4147-A177-3AD203B41FA5}">
                      <a16:colId xmlns:a16="http://schemas.microsoft.com/office/drawing/2014/main" xmlns="" val="3976721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61963" marR="0" lvl="0" indent="-4619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45883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67507"/>
              </p:ext>
            </p:extLst>
          </p:nvPr>
        </p:nvGraphicFramePr>
        <p:xfrm>
          <a:off x="838200" y="2103610"/>
          <a:ext cx="1051560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7221">
                  <a:extLst>
                    <a:ext uri="{9D8B030D-6E8A-4147-A177-3AD203B41FA5}">
                      <a16:colId xmlns:a16="http://schemas.microsoft.com/office/drawing/2014/main" xmlns="" val="3682814306"/>
                    </a:ext>
                  </a:extLst>
                </a:gridCol>
                <a:gridCol w="2798379">
                  <a:extLst>
                    <a:ext uri="{9D8B030D-6E8A-4147-A177-3AD203B41FA5}">
                      <a16:colId xmlns:a16="http://schemas.microsoft.com/office/drawing/2014/main" xmlns="" val="3550562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Response to SCO Government Compensation Database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 2017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126375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346562"/>
              </p:ext>
            </p:extLst>
          </p:nvPr>
        </p:nvGraphicFramePr>
        <p:xfrm>
          <a:off x="838200" y="3042405"/>
          <a:ext cx="105156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7221">
                  <a:extLst>
                    <a:ext uri="{9D8B030D-6E8A-4147-A177-3AD203B41FA5}">
                      <a16:colId xmlns:a16="http://schemas.microsoft.com/office/drawing/2014/main" xmlns="" val="3682814306"/>
                    </a:ext>
                  </a:extLst>
                </a:gridCol>
                <a:gridCol w="2798379">
                  <a:extLst>
                    <a:ext uri="{9D8B030D-6E8A-4147-A177-3AD203B41FA5}">
                      <a16:colId xmlns:a16="http://schemas.microsoft.com/office/drawing/2014/main" xmlns="" val="3550562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Response to DOF SB 84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2017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126375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716735"/>
              </p:ext>
            </p:extLst>
          </p:nvPr>
        </p:nvGraphicFramePr>
        <p:xfrm>
          <a:off x="838200" y="3560565"/>
          <a:ext cx="1051560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7221">
                  <a:extLst>
                    <a:ext uri="{9D8B030D-6E8A-4147-A177-3AD203B41FA5}">
                      <a16:colId xmlns:a16="http://schemas.microsoft.com/office/drawing/2014/main" xmlns="" val="3682814306"/>
                    </a:ext>
                  </a:extLst>
                </a:gridCol>
                <a:gridCol w="2798379">
                  <a:extLst>
                    <a:ext uri="{9D8B030D-6E8A-4147-A177-3AD203B41FA5}">
                      <a16:colId xmlns:a16="http://schemas.microsoft.com/office/drawing/2014/main" xmlns="" val="3550562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 PEPRA Compensation Limit 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2017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126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30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Code §20229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CalPERS Board provide annual report which includes certain information for State employees</a:t>
            </a:r>
          </a:p>
          <a:p>
            <a:pPr marL="914400" lvl="1" indent="-457200">
              <a:buFont typeface="Wingdings" panose="05000000000000000000" pitchFamily="2" charset="2"/>
              <a:buChar char="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Liabilities and contribution rates using an investment return assumption that is 2% higher and 2% lower than assumed</a:t>
            </a:r>
          </a:p>
          <a:p>
            <a:pPr marL="914400" lvl="1" indent="-457200">
              <a:buFont typeface="Wingdings" panose="05000000000000000000" pitchFamily="2" charset="2"/>
              <a:buChar char="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rates calculated by paying down unfunded liability over the average remaining service period of State employees</a:t>
            </a:r>
          </a:p>
          <a:p>
            <a:pPr marL="461963" indent="-461963">
              <a:buFont typeface="Wingdings" panose="05000000000000000000" pitchFamily="2" charset="2"/>
              <a:buChar char="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met with publication of the State June 30, 2016 Actuarial </a:t>
            </a:r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Valuation </a:t>
            </a:r>
            <a:r>
              <a:rPr 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914400" lvl="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https://www.calpers.ca.gov/docs/forms-publications/2016-state-valuation.pdf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9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Code §20229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CAAP Chair (or designee) present information to this joint legislative hearing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role played by the investment return assumption and amortization period in the calculation of contribution rates.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consequences to future State budgets if the investment return assumptions are not realized.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whether the Board’s amortization period exceeds the estimated average remaining service periods of employees covered by the contributions.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1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from State Valuation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recent valuation report is June 30,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covers five different retirement plans: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Miscellaneous (Tier 1 and Tier 2)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Industrial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Safety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Peace Officers and Firefighters</a:t>
            </a: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 Highway Patrol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8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from State Valuation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370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June 30, 2016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plans combined:</a:t>
            </a: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Actuarial Accrued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Liability	$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170.7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billion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Value 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Assets	111.1 billion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Unfunded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Liability	59.5 billion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	65.1%</a:t>
            </a:r>
            <a:b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(based on a 7⅜%)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n"/>
              <a:tabLst>
                <a:tab pos="8229600" algn="dec"/>
              </a:tabLs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funded ratio on June 30,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65.3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b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(based on </a:t>
            </a:r>
            <a:r>
              <a:rPr 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7%)</a:t>
            </a:r>
            <a:r>
              <a:rPr lang="en-US" sz="3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10, 2018 Joint Committee Hearing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447-8418-44B4-99D2-8BD6630C80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9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746</Words>
  <Application>Microsoft Office PowerPoint</Application>
  <PresentationFormat>Custom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Joint Hearing Senate PE &amp; R and Assembly PE, R &amp; SS Committees</vt:lpstr>
      <vt:lpstr>Agenda</vt:lpstr>
      <vt:lpstr>California Actuarial Advisory Panel  (CAAP)</vt:lpstr>
      <vt:lpstr>CAAP Accomplishments</vt:lpstr>
      <vt:lpstr>CAAP Accomplishments</vt:lpstr>
      <vt:lpstr>Government Code §20229</vt:lpstr>
      <vt:lpstr>Government Code §20229</vt:lpstr>
      <vt:lpstr>Main Results from State Valuation Report</vt:lpstr>
      <vt:lpstr>Main Results from State Valuation Report</vt:lpstr>
      <vt:lpstr>Main Results from State Valuation Report</vt:lpstr>
      <vt:lpstr>Changes Since the Prior Year’s Valuation to Actuarial Methods and Assumptions</vt:lpstr>
      <vt:lpstr>Role Played By Investment Return</vt:lpstr>
      <vt:lpstr>Role Played By Amortization Periods</vt:lpstr>
      <vt:lpstr>Role Played By Amortization Periods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Hearing Senate PE &amp; R and Assembly PE, R &amp; SS Committees</dc:title>
  <dc:creator>Blackledge, Scot</dc:creator>
  <cp:lastModifiedBy>Reteguin, Irene</cp:lastModifiedBy>
  <cp:revision>46</cp:revision>
  <cp:lastPrinted>2018-01-10T03:35:21Z</cp:lastPrinted>
  <dcterms:created xsi:type="dcterms:W3CDTF">2017-12-21T19:14:16Z</dcterms:created>
  <dcterms:modified xsi:type="dcterms:W3CDTF">2018-01-10T19:26:28Z</dcterms:modified>
</cp:coreProperties>
</file>