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9" r:id="rId5"/>
  </p:sldMasterIdLst>
  <p:notesMasterIdLst>
    <p:notesMasterId r:id="rId15"/>
  </p:notesMasterIdLst>
  <p:handoutMasterIdLst>
    <p:handoutMasterId r:id="rId16"/>
  </p:handoutMasterIdLst>
  <p:sldIdLst>
    <p:sldId id="287" r:id="rId6"/>
    <p:sldId id="306" r:id="rId7"/>
    <p:sldId id="298" r:id="rId8"/>
    <p:sldId id="303" r:id="rId9"/>
    <p:sldId id="299" r:id="rId10"/>
    <p:sldId id="300" r:id="rId11"/>
    <p:sldId id="301" r:id="rId12"/>
    <p:sldId id="302" r:id="rId13"/>
    <p:sldId id="30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wecke, Rodger" initials="SR" lastIdx="1" clrIdx="0">
    <p:extLst/>
  </p:cmAuthor>
  <p:cmAuthor id="2" name="Sim, Michelle M" initials="MM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94"/>
    <a:srgbClr val="084992"/>
    <a:srgbClr val="DCDCDC"/>
    <a:srgbClr val="615452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1" autoAdjust="0"/>
    <p:restoredTop sz="95019" autoAdjust="0"/>
  </p:normalViewPr>
  <p:slideViewPr>
    <p:cSldViewPr snapToGrid="0" snapToObjects="1">
      <p:cViewPr varScale="1">
        <p:scale>
          <a:sx n="49" d="100"/>
          <a:sy n="49" d="100"/>
        </p:scale>
        <p:origin x="-43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3294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BED2A-C007-6F45-B9FB-B291E51883E9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FA094-F393-C145-99BF-464E7866B9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5182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BCD5768-970A-4785-9001-5B9DA3D3D1E1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BA9AB9-89CE-4984-934A-E1B9308EC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852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A9AB9-89CE-4984-934A-E1B9308EC2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85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3783263"/>
            <a:ext cx="9144000" cy="3088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285226" y="6380520"/>
            <a:ext cx="861600" cy="269738"/>
          </a:xfrm>
        </p:spPr>
        <p:txBody>
          <a:bodyPr/>
          <a:lstStyle/>
          <a:p>
            <a:fld id="{72410227-0A74-4DD0-97A1-EFCFB8B737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9144000" cy="4625474"/>
          </a:xfrm>
          <a:prstGeom prst="rect">
            <a:avLst/>
          </a:prstGeom>
          <a:solidFill>
            <a:srgbClr val="0047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Date Placeholder 3"/>
          <p:cNvSpPr txBox="1">
            <a:spLocks/>
          </p:cNvSpPr>
          <p:nvPr userDrawn="1"/>
        </p:nvSpPr>
        <p:spPr>
          <a:xfrm>
            <a:off x="7635698" y="6374326"/>
            <a:ext cx="1120307" cy="269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rgbClr val="61545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F0B911B-71D9-4B5C-AE25-FA16769C6A2B}" type="datetime1">
              <a:rPr lang="en-US" sz="1600" smtClean="0">
                <a:solidFill>
                  <a:srgbClr val="FFFFFF"/>
                </a:solidFill>
              </a:rPr>
              <a:pPr algn="r"/>
              <a:t>4/25/2016</a:t>
            </a:fld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22" name="Subtitle 1"/>
          <p:cNvSpPr>
            <a:spLocks noGrp="1"/>
          </p:cNvSpPr>
          <p:nvPr>
            <p:ph type="subTitle" idx="1"/>
          </p:nvPr>
        </p:nvSpPr>
        <p:spPr>
          <a:xfrm>
            <a:off x="440924" y="2949531"/>
            <a:ext cx="8262152" cy="975739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algn="l">
              <a:lnSpc>
                <a:spcPct val="80000"/>
              </a:lnSpc>
            </a:pP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3" name="Title 2"/>
          <p:cNvSpPr>
            <a:spLocks noGrp="1"/>
          </p:cNvSpPr>
          <p:nvPr>
            <p:ph type="ctrTitle"/>
          </p:nvPr>
        </p:nvSpPr>
        <p:spPr>
          <a:xfrm>
            <a:off x="446567" y="923594"/>
            <a:ext cx="8256509" cy="1898496"/>
          </a:xfrm>
        </p:spPr>
        <p:txBody>
          <a:bodyPr anchor="b" anchorCtr="0">
            <a:noAutofit/>
          </a:bodyPr>
          <a:lstStyle>
            <a:lvl1pPr>
              <a:defRPr sz="4000"/>
            </a:lvl1pPr>
          </a:lstStyle>
          <a:p>
            <a:pPr algn="l"/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635698" y="4143361"/>
            <a:ext cx="1120307" cy="269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5144193-430E-7F45-A65D-133613D48EC7}" type="datetime1">
              <a:rPr lang="en-US" smtClean="0"/>
              <a:t>4/25/2016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57037" y="6319829"/>
            <a:ext cx="1673615" cy="2202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3"/>
          <a:srcRect r="2570"/>
          <a:stretch/>
        </p:blipFill>
        <p:spPr>
          <a:xfrm>
            <a:off x="446568" y="5191063"/>
            <a:ext cx="2148352" cy="134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00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FACB-7648-4359-8C9C-F7373BE2038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1971-8D24-4CBC-B96F-CFA0FF926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6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FACB-7648-4359-8C9C-F7373BE2038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1971-8D24-4CBC-B96F-CFA0FF926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FACB-7648-4359-8C9C-F7373BE2038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1971-8D24-4CBC-B96F-CFA0FF926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19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FACB-7648-4359-8C9C-F7373BE2038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1971-8D24-4CBC-B96F-CFA0FF926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63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FACB-7648-4359-8C9C-F7373BE2038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1971-8D24-4CBC-B96F-CFA0FF926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65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FACB-7648-4359-8C9C-F7373BE2038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1971-8D24-4CBC-B96F-CFA0FF926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52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FACB-7648-4359-8C9C-F7373BE2038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1971-8D24-4CBC-B96F-CFA0FF926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33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FACB-7648-4359-8C9C-F7373BE2038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1971-8D24-4CBC-B96F-CFA0FF926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03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FACB-7648-4359-8C9C-F7373BE2038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1971-8D24-4CBC-B96F-CFA0FF926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639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FACB-7648-4359-8C9C-F7373BE2038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1971-8D24-4CBC-B96F-CFA0FF926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3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40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5172917" y="6513381"/>
            <a:ext cx="1120307" cy="269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615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59D7D41-00BE-A94C-B919-F18E9412AFEC}" type="datetime1">
              <a:rPr lang="en-US" smtClean="0"/>
              <a:t>4/25/2016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810000" y="6413500"/>
            <a:ext cx="1028700" cy="369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F8CF86-DD83-4177-A6FD-8DEF21F6C167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1613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FACB-7648-4359-8C9C-F7373BE2038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1971-8D24-4CBC-B96F-CFA0FF926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CFACB-7648-4359-8C9C-F7373BE2038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A9B41971-8D24-4CBC-B96F-CFA0FF926420}" type="slidenum">
              <a:rPr lang="en-US" smtClean="0"/>
              <a:pPr/>
              <a:t>‹#›</a:t>
            </a:fld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003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5172917" y="6513381"/>
            <a:ext cx="1120307" cy="269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615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72415B8-5B0A-2547-95BA-A8CB5C5DEDF5}" type="datetime1">
              <a:rPr lang="en-US" smtClean="0"/>
              <a:t>4/25/2016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41200" y="6513381"/>
            <a:ext cx="861600" cy="269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615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2410227-0A74-4DD0-97A1-EFCFB8B73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6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971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9716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5172917" y="6513381"/>
            <a:ext cx="1120307" cy="269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615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A4DD7B0-D349-194D-A538-561EE55A931C}" type="datetime1">
              <a:rPr lang="en-US" smtClean="0"/>
              <a:t>4/25/2016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41200" y="6513381"/>
            <a:ext cx="861600" cy="269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615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2410227-0A74-4DD0-97A1-EFCFB8B73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3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35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5172917" y="6513381"/>
            <a:ext cx="1120307" cy="269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615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4635C6C-D2D9-DC4B-9787-913713A75040}" type="datetime1">
              <a:rPr lang="en-US" smtClean="0"/>
              <a:t>4/25/2016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141200" y="6513381"/>
            <a:ext cx="861600" cy="269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615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2410227-0A74-4DD0-97A1-EFCFB8B73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20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172917" y="6513381"/>
            <a:ext cx="1120307" cy="269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615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C0014F6-869B-9944-B1B8-5B30FFC21CB5}" type="datetime1">
              <a:rPr lang="en-US" smtClean="0"/>
              <a:t>4/25/2016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41200" y="6513381"/>
            <a:ext cx="861600" cy="269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615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2410227-0A74-4DD0-97A1-EFCFB8B737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879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5172917" y="6513381"/>
            <a:ext cx="1120307" cy="269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615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D702C60-5BA8-A64C-8847-15F5D97D0C16}" type="datetime1">
              <a:rPr lang="en-US" smtClean="0"/>
              <a:t>4/25/2016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41200" y="6513381"/>
            <a:ext cx="861600" cy="269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615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2410227-0A74-4DD0-97A1-EFCFB8B73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0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7681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431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5172917" y="6513381"/>
            <a:ext cx="1120307" cy="269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615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F312B471-83F3-F54C-A13E-55D146352C38}" type="datetime1">
              <a:rPr lang="en-US" smtClean="0"/>
              <a:t>4/25/2016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41200" y="6513381"/>
            <a:ext cx="861600" cy="269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615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2410227-0A74-4DD0-97A1-EFCFB8B73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7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3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5172917" y="6513381"/>
            <a:ext cx="1120307" cy="269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615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981602F-80E3-864B-B78A-85E35DDA787D}" type="datetime1">
              <a:rPr lang="en-US" smtClean="0"/>
              <a:t>4/25/2016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41200" y="6513381"/>
            <a:ext cx="861600" cy="269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615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2410227-0A74-4DD0-97A1-EFCFB8B737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282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36590"/>
            <a:ext cx="8229600" cy="1041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4829"/>
            <a:ext cx="8229600" cy="48687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72917" y="6513381"/>
            <a:ext cx="1120307" cy="269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615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F2E7F0D-931F-5C4D-A483-B1772EA70891}" type="datetime1">
              <a:rPr lang="en-US" smtClean="0"/>
              <a:t>4/25/2016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41200" y="6513381"/>
            <a:ext cx="861600" cy="269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61545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72410227-0A74-4DD0-97A1-EFCFB8B737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211686"/>
          </a:xfrm>
          <a:prstGeom prst="rect">
            <a:avLst/>
          </a:prstGeom>
          <a:solidFill>
            <a:srgbClr val="0047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1"/>
          <a:srcRect r="1330"/>
          <a:stretch/>
        </p:blipFill>
        <p:spPr>
          <a:xfrm>
            <a:off x="249028" y="6138753"/>
            <a:ext cx="2657032" cy="5209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688844" y="6479583"/>
            <a:ext cx="1200300" cy="157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87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400" b="1" kern="1200">
          <a:solidFill>
            <a:srgbClr val="0000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100000"/>
        <a:buFont typeface="Arial" pitchFamily="34" charset="0"/>
        <a:buChar char="»"/>
        <a:defRPr sz="28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4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18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18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FACB-7648-4359-8C9C-F7373BE2038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41971-8D24-4CBC-B96F-CFA0FF926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95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440924" y="3026500"/>
            <a:ext cx="8262152" cy="663152"/>
          </a:xfrm>
        </p:spPr>
        <p:txBody>
          <a:bodyPr>
            <a:noAutofit/>
          </a:bodyPr>
          <a:lstStyle/>
          <a:p>
            <a:pPr marL="0" indent="0" algn="l">
              <a:lnSpc>
                <a:spcPct val="80000"/>
              </a:lnSpc>
              <a:buNone/>
            </a:pPr>
            <a:r>
              <a:rPr lang="en-US" sz="2800" dirty="0" smtClean="0">
                <a:solidFill>
                  <a:srgbClr val="FFFFFF"/>
                </a:solidFill>
              </a:rPr>
              <a:t>Rodger Schwecke</a:t>
            </a:r>
          </a:p>
          <a:p>
            <a:pPr marL="0" indent="0" algn="l">
              <a:lnSpc>
                <a:spcPct val="80000"/>
              </a:lnSpc>
              <a:buNone/>
            </a:pPr>
            <a:r>
              <a:rPr lang="en-US" dirty="0" smtClean="0">
                <a:solidFill>
                  <a:srgbClr val="FFFFFF"/>
                </a:solidFill>
              </a:rPr>
              <a:t>Vice President of Transmission and Storage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46567" y="2199304"/>
            <a:ext cx="8256509" cy="720515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rgbClr val="FFFFFF"/>
                </a:solidFill>
              </a:rPr>
              <a:t>Senate Natural Resources and Water Committee 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 smtClean="0"/>
              <a:t>4/26/2016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4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Committee requested </a:t>
            </a:r>
            <a:r>
              <a:rPr lang="en-US" dirty="0" err="1" smtClean="0"/>
              <a:t>SoCalGas</a:t>
            </a:r>
            <a:r>
              <a:rPr lang="en-US" dirty="0" smtClean="0"/>
              <a:t> provide some clarification on the following topics: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Considerations in </a:t>
            </a:r>
            <a:r>
              <a:rPr lang="en-US" sz="2800" dirty="0"/>
              <a:t>developing </a:t>
            </a:r>
            <a:r>
              <a:rPr lang="en-US" sz="2800" dirty="0" err="1" smtClean="0"/>
              <a:t>SoCalGas</a:t>
            </a:r>
            <a:r>
              <a:rPr lang="en-US" sz="2800" dirty="0" smtClean="0"/>
              <a:t>’ Storage </a:t>
            </a:r>
            <a:r>
              <a:rPr lang="en-US" sz="2800" dirty="0"/>
              <a:t>Integrity Management </a:t>
            </a:r>
            <a:r>
              <a:rPr lang="en-US" sz="2800" dirty="0" smtClean="0"/>
              <a:t>Plan (SIMP)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Division of Oil, Gas and Geothermal Resources’ (DOGGR) recent regulatory </a:t>
            </a:r>
            <a:r>
              <a:rPr lang="en-US" sz="2800" dirty="0"/>
              <a:t>a</a:t>
            </a:r>
            <a:r>
              <a:rPr lang="en-US" sz="2800" dirty="0" smtClean="0"/>
              <a:t>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Opportunities to enhance </a:t>
            </a:r>
            <a:r>
              <a:rPr lang="en-US" sz="2800" dirty="0"/>
              <a:t>m</a:t>
            </a:r>
            <a:r>
              <a:rPr lang="en-US" sz="2800" dirty="0" smtClean="0"/>
              <a:t>inimum </a:t>
            </a:r>
            <a:r>
              <a:rPr lang="en-US" sz="2800" dirty="0"/>
              <a:t>s</a:t>
            </a:r>
            <a:r>
              <a:rPr lang="en-US" sz="2800" dirty="0" smtClean="0"/>
              <a:t>tatutory </a:t>
            </a:r>
            <a:r>
              <a:rPr lang="en-US" sz="2800" dirty="0"/>
              <a:t>r</a:t>
            </a:r>
            <a:r>
              <a:rPr lang="en-US" sz="2800" dirty="0" smtClean="0"/>
              <a:t>equirements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25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Storage </a:t>
            </a:r>
            <a:r>
              <a:rPr lang="en-US" dirty="0"/>
              <a:t>Integrity Management Plan (SIMP)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2014, SoCalGas proposed in our General Rate Case at the CPUC to expand our existing maintenance, prevention, and compliance program for storage </a:t>
            </a:r>
            <a:r>
              <a:rPr lang="en-US" dirty="0" smtClean="0"/>
              <a:t>operations, “</a:t>
            </a:r>
            <a:r>
              <a:rPr lang="en-US" dirty="0"/>
              <a:t>SIMP</a:t>
            </a:r>
            <a:r>
              <a:rPr lang="en-US" dirty="0" smtClean="0"/>
              <a:t>”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purpose of SIMP is to proactively </a:t>
            </a:r>
            <a:r>
              <a:rPr lang="en-US" dirty="0">
                <a:solidFill>
                  <a:schemeClr val="tx1"/>
                </a:solidFill>
              </a:rPr>
              <a:t>identify and </a:t>
            </a:r>
            <a:r>
              <a:rPr lang="en-US" dirty="0" smtClean="0">
                <a:solidFill>
                  <a:schemeClr val="tx1"/>
                </a:solidFill>
              </a:rPr>
              <a:t>address potential </a:t>
            </a:r>
            <a:r>
              <a:rPr lang="en-US" dirty="0">
                <a:solidFill>
                  <a:schemeClr val="tx1"/>
                </a:solidFill>
              </a:rPr>
              <a:t>storage integrity </a:t>
            </a:r>
            <a:r>
              <a:rPr lang="en-US" dirty="0" smtClean="0">
                <a:solidFill>
                  <a:schemeClr val="tx1"/>
                </a:solidFill>
              </a:rPr>
              <a:t>issues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SIMP goes above and beyond existing regulatory requirements and operational practices, using enhanced natural gas well inspection technologies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SIMP was proposed as a comprehensive storage well program set to begin </a:t>
            </a:r>
            <a:r>
              <a:rPr lang="en-US" dirty="0">
                <a:solidFill>
                  <a:schemeClr val="tx1"/>
                </a:solidFill>
              </a:rPr>
              <a:t>in 2016 and </a:t>
            </a:r>
            <a:r>
              <a:rPr lang="en-US" dirty="0" smtClean="0">
                <a:solidFill>
                  <a:schemeClr val="tx1"/>
                </a:solidFill>
              </a:rPr>
              <a:t>extend </a:t>
            </a:r>
            <a:r>
              <a:rPr lang="en-US" dirty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chemeClr val="tx1"/>
                </a:solidFill>
              </a:rPr>
              <a:t>6-years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After </a:t>
            </a:r>
            <a:r>
              <a:rPr lang="en-US" dirty="0" smtClean="0">
                <a:solidFill>
                  <a:schemeClr val="tx1"/>
                </a:solidFill>
              </a:rPr>
              <a:t>six-year </a:t>
            </a:r>
            <a:r>
              <a:rPr lang="en-US" dirty="0">
                <a:solidFill>
                  <a:schemeClr val="tx1"/>
                </a:solidFill>
              </a:rPr>
              <a:t>baseline assessment period of </a:t>
            </a:r>
            <a:r>
              <a:rPr lang="en-US" dirty="0" smtClean="0">
                <a:solidFill>
                  <a:schemeClr val="tx1"/>
                </a:solidFill>
              </a:rPr>
              <a:t>SIMP</a:t>
            </a:r>
            <a:r>
              <a:rPr lang="en-US" dirty="0">
                <a:solidFill>
                  <a:schemeClr val="tx1"/>
                </a:solidFill>
              </a:rPr>
              <a:t>, it is expected that well assessments performed on a regular frequency would become part of routine operations. 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3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Storage </a:t>
            </a:r>
            <a:r>
              <a:rPr lang="en-US" dirty="0"/>
              <a:t>Integrity Management Plan (SIMP)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Through SIMP, SoCalGas will enhance </a:t>
            </a:r>
            <a:r>
              <a:rPr lang="en-US" dirty="0">
                <a:solidFill>
                  <a:schemeClr val="tx1"/>
                </a:solidFill>
              </a:rPr>
              <a:t>existing </a:t>
            </a:r>
            <a:r>
              <a:rPr lang="en-US" dirty="0" smtClean="0">
                <a:solidFill>
                  <a:schemeClr val="tx1"/>
                </a:solidFill>
              </a:rPr>
              <a:t>practices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to all wells within our four storage fields: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Perform risk </a:t>
            </a:r>
            <a:r>
              <a:rPr lang="en-US" dirty="0">
                <a:solidFill>
                  <a:schemeClr val="tx1"/>
                </a:solidFill>
              </a:rPr>
              <a:t>assessment for each well based on historical data, age and location of </a:t>
            </a:r>
            <a:r>
              <a:rPr lang="en-US" dirty="0" smtClean="0">
                <a:solidFill>
                  <a:schemeClr val="tx1"/>
                </a:solidFill>
              </a:rPr>
              <a:t>well;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Assess </a:t>
            </a:r>
            <a:r>
              <a:rPr lang="en-US" dirty="0" smtClean="0">
                <a:solidFill>
                  <a:schemeClr val="tx1"/>
                </a:solidFill>
              </a:rPr>
              <a:t>wells </a:t>
            </a:r>
            <a:r>
              <a:rPr lang="en-US" dirty="0">
                <a:solidFill>
                  <a:schemeClr val="tx1"/>
                </a:solidFill>
              </a:rPr>
              <a:t>using </a:t>
            </a:r>
            <a:r>
              <a:rPr lang="en-US" dirty="0" smtClean="0">
                <a:solidFill>
                  <a:schemeClr val="tx1"/>
                </a:solidFill>
              </a:rPr>
              <a:t>enhanced technology;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Establish an initial condition of each well;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Remediate conditions identified during well assessment activities, if </a:t>
            </a:r>
            <a:r>
              <a:rPr lang="en-US" dirty="0" smtClean="0">
                <a:solidFill>
                  <a:schemeClr val="tx1"/>
                </a:solidFill>
              </a:rPr>
              <a:t>any; and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/>
              <a:t>Develop enhanced preventative and mitigation </a:t>
            </a:r>
            <a:r>
              <a:rPr lang="en-US" dirty="0" smtClean="0">
                <a:solidFill>
                  <a:schemeClr val="tx1"/>
                </a:solidFill>
              </a:rPr>
              <a:t>measures.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4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SIMP Prioritization Process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o guide prioritization of well-inspection, </a:t>
            </a:r>
            <a:r>
              <a:rPr lang="en-US" dirty="0" err="1">
                <a:solidFill>
                  <a:schemeClr val="tx1"/>
                </a:solidFill>
              </a:rPr>
              <a:t>SoCalGas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will </a:t>
            </a:r>
            <a:r>
              <a:rPr lang="en-US" dirty="0">
                <a:solidFill>
                  <a:schemeClr val="tx1"/>
                </a:solidFill>
              </a:rPr>
              <a:t>develop a new </a:t>
            </a:r>
            <a:r>
              <a:rPr lang="en-US" dirty="0" smtClean="0">
                <a:solidFill>
                  <a:schemeClr val="tx1"/>
                </a:solidFill>
              </a:rPr>
              <a:t>risk assessment matrix and data management system that uses existing and new </a:t>
            </a:r>
            <a:r>
              <a:rPr lang="en-US" dirty="0">
                <a:solidFill>
                  <a:schemeClr val="tx1"/>
                </a:solidFill>
              </a:rPr>
              <a:t>well data that includes the following: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Age of </a:t>
            </a:r>
            <a:r>
              <a:rPr lang="en-US" dirty="0" smtClean="0">
                <a:solidFill>
                  <a:schemeClr val="tx1"/>
                </a:solidFill>
              </a:rPr>
              <a:t>well;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Proximity to sensitive areas or </a:t>
            </a:r>
            <a:r>
              <a:rPr lang="en-US" dirty="0" smtClean="0">
                <a:solidFill>
                  <a:schemeClr val="tx1"/>
                </a:solidFill>
              </a:rPr>
              <a:t>populations;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Workover </a:t>
            </a:r>
            <a:r>
              <a:rPr lang="en-US" dirty="0" smtClean="0">
                <a:solidFill>
                  <a:schemeClr val="tx1"/>
                </a:solidFill>
              </a:rPr>
              <a:t>history;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Inspection </a:t>
            </a:r>
            <a:r>
              <a:rPr lang="en-US" dirty="0" smtClean="0">
                <a:solidFill>
                  <a:schemeClr val="tx1"/>
                </a:solidFill>
              </a:rPr>
              <a:t>data; 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Historical withdrawal </a:t>
            </a:r>
            <a:r>
              <a:rPr lang="en-US" dirty="0" smtClean="0">
                <a:solidFill>
                  <a:schemeClr val="tx1"/>
                </a:solidFill>
              </a:rPr>
              <a:t>rates;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Known reservoir and geologic </a:t>
            </a:r>
            <a:r>
              <a:rPr lang="en-US" dirty="0" smtClean="0">
                <a:solidFill>
                  <a:schemeClr val="tx1"/>
                </a:solidFill>
              </a:rPr>
              <a:t>conditions; and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/>
              <a:t>Surrounding geologic conditions (fault lines, landslide potential, etc</a:t>
            </a:r>
            <a:r>
              <a:rPr lang="en-US" dirty="0" smtClean="0"/>
              <a:t>.)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06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DOGGR Regulatory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SoCalGas is </a:t>
            </a:r>
            <a:r>
              <a:rPr lang="en-US" dirty="0"/>
              <a:t>committed to being a good steward of our environment and to maintaining safety at our facilities for our customers, the communities we </a:t>
            </a:r>
            <a:r>
              <a:rPr lang="en-US" dirty="0">
                <a:solidFill>
                  <a:schemeClr val="tx1"/>
                </a:solidFill>
              </a:rPr>
              <a:t>serve, our neighbors in the community and our employees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SoCalGas supports the Division’s efforts to periodically review its regulations covering underground gas storage facilities. We are committed to working with the </a:t>
            </a:r>
            <a:r>
              <a:rPr lang="en-US" dirty="0" smtClean="0">
                <a:solidFill>
                  <a:schemeClr val="tx1"/>
                </a:solidFill>
              </a:rPr>
              <a:t>Division and other state and federal agencies to identify practices to enhance the safety of gas storage facilities.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18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DOGGR Regulatory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chemeClr val="tx1"/>
                </a:solidFill>
              </a:rPr>
              <a:t>DOGGR Aliso Canyon Safety Testing Regime (Order 1109) and Emergency Regulations are comprehensive in nature and can serve as the first step in establishing new long-term regulations for natural gas storage </a:t>
            </a:r>
            <a:endParaRPr lang="en-US" strike="sngStrike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Aliso Canyon Safety Testing Regime and Emergency Regulations </a:t>
            </a:r>
            <a:endParaRPr lang="en-US" strike="sngStrike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Enhanced well inspection requirements using more advanced tools (Order 1109)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Enhanced real-time pressure m</a:t>
            </a:r>
            <a:r>
              <a:rPr lang="en-US" dirty="0" smtClean="0"/>
              <a:t>onitoring</a:t>
            </a:r>
          </a:p>
          <a:p>
            <a:pPr lvl="1"/>
            <a:r>
              <a:rPr lang="en-US" dirty="0" smtClean="0"/>
              <a:t>Leak inspection protocols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Additional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valve inspections intervals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Update project data requirements including any geological risks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Will establish baseline well </a:t>
            </a:r>
            <a:r>
              <a:rPr lang="en-US" dirty="0">
                <a:solidFill>
                  <a:schemeClr val="tx1"/>
                </a:solidFill>
              </a:rPr>
              <a:t>conditions [Order 1109</a:t>
            </a:r>
            <a:r>
              <a:rPr lang="en-US" dirty="0" smtClean="0">
                <a:solidFill>
                  <a:schemeClr val="tx1"/>
                </a:solidFill>
              </a:rPr>
              <a:t>] and identify any current issues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Tubing </a:t>
            </a:r>
            <a:r>
              <a:rPr lang="en-US" dirty="0">
                <a:solidFill>
                  <a:schemeClr val="tx1"/>
                </a:solidFill>
              </a:rPr>
              <a:t>flow </a:t>
            </a:r>
            <a:r>
              <a:rPr lang="en-US" dirty="0" smtClean="0">
                <a:solidFill>
                  <a:schemeClr val="tx1"/>
                </a:solidFill>
              </a:rPr>
              <a:t>only limitations creates an additional safety barrier during operations </a:t>
            </a:r>
            <a:r>
              <a:rPr lang="en-US" dirty="0">
                <a:solidFill>
                  <a:schemeClr val="tx1"/>
                </a:solidFill>
              </a:rPr>
              <a:t>[Order </a:t>
            </a:r>
            <a:r>
              <a:rPr lang="en-US" dirty="0" smtClean="0">
                <a:solidFill>
                  <a:schemeClr val="tx1"/>
                </a:solidFill>
              </a:rPr>
              <a:t>1109]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Put in place Risk Management </a:t>
            </a:r>
            <a:r>
              <a:rPr lang="en-US" dirty="0" smtClean="0"/>
              <a:t>Plans for all storage fields with action plans based on results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74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Opportunities to Enhance Minimum Statutory Standards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API RP </a:t>
            </a:r>
            <a:r>
              <a:rPr lang="en-US" dirty="0" smtClean="0">
                <a:solidFill>
                  <a:schemeClr val="tx1"/>
                </a:solidFill>
              </a:rPr>
              <a:t>1171 provides a risk-based approach to </a:t>
            </a:r>
            <a:r>
              <a:rPr lang="en-US" dirty="0" smtClean="0"/>
              <a:t>establishing effective minimum statutory standards including:</a:t>
            </a:r>
          </a:p>
          <a:p>
            <a:pPr lvl="1"/>
            <a:r>
              <a:rPr lang="en-US" dirty="0" smtClean="0"/>
              <a:t>Design and Construction Integrity</a:t>
            </a:r>
          </a:p>
          <a:p>
            <a:pPr lvl="1"/>
            <a:r>
              <a:rPr lang="en-US" dirty="0" smtClean="0"/>
              <a:t>Demonstration, Verification and Monitoring Practices</a:t>
            </a:r>
          </a:p>
          <a:p>
            <a:pPr lvl="1"/>
            <a:r>
              <a:rPr lang="en-US" dirty="0" smtClean="0"/>
              <a:t>Risk Management</a:t>
            </a:r>
          </a:p>
          <a:p>
            <a:pPr lvl="2"/>
            <a:r>
              <a:rPr lang="en-US" sz="1800" dirty="0" smtClean="0"/>
              <a:t>Data Management</a:t>
            </a:r>
          </a:p>
          <a:p>
            <a:pPr lvl="2"/>
            <a:r>
              <a:rPr lang="en-US" sz="1800" dirty="0" smtClean="0"/>
              <a:t>Threat and Hazard Identification</a:t>
            </a:r>
          </a:p>
          <a:p>
            <a:pPr lvl="2"/>
            <a:r>
              <a:rPr lang="en-US" sz="1800" dirty="0" smtClean="0"/>
              <a:t>Risk Assessment</a:t>
            </a:r>
          </a:p>
          <a:p>
            <a:pPr lvl="2"/>
            <a:r>
              <a:rPr lang="en-US" sz="1800" dirty="0" smtClean="0"/>
              <a:t>Preventive and </a:t>
            </a:r>
            <a:r>
              <a:rPr lang="en-US" sz="1800" dirty="0" err="1" smtClean="0"/>
              <a:t>Mitigative</a:t>
            </a:r>
            <a:r>
              <a:rPr lang="en-US" sz="1800" dirty="0" smtClean="0"/>
              <a:t> Measures</a:t>
            </a:r>
          </a:p>
          <a:p>
            <a:pPr lvl="2"/>
            <a:r>
              <a:rPr lang="en-US" sz="1800" dirty="0" smtClean="0"/>
              <a:t>Periodic Review and Reassessment</a:t>
            </a:r>
          </a:p>
          <a:p>
            <a:pPr lvl="2"/>
            <a:r>
              <a:rPr lang="en-US" sz="1800" dirty="0" smtClean="0"/>
              <a:t>Recordkeeping</a:t>
            </a:r>
          </a:p>
          <a:p>
            <a:pPr lvl="1"/>
            <a:r>
              <a:rPr lang="en-US" dirty="0" smtClean="0"/>
              <a:t>Procedures and Training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95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Opportunities to Enhance Minimum Statutory Standards (Cont’d)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API RP 1171 risk-based approach requires </a:t>
            </a:r>
            <a:r>
              <a:rPr lang="en-US" dirty="0">
                <a:solidFill>
                  <a:schemeClr val="tx1"/>
                </a:solidFill>
              </a:rPr>
              <a:t>operators </a:t>
            </a:r>
            <a:r>
              <a:rPr lang="en-US" dirty="0" smtClean="0">
                <a:solidFill>
                  <a:schemeClr val="tx1"/>
                </a:solidFill>
              </a:rPr>
              <a:t>to: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Identify potential threats to the storage operation;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Assess likelihood of potential severity of occurrences;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Implement preventative and </a:t>
            </a:r>
            <a:r>
              <a:rPr lang="en-US" dirty="0" err="1" smtClean="0">
                <a:solidFill>
                  <a:schemeClr val="tx1"/>
                </a:solidFill>
              </a:rPr>
              <a:t>mitigative</a:t>
            </a:r>
            <a:r>
              <a:rPr lang="en-US" dirty="0" smtClean="0">
                <a:solidFill>
                  <a:schemeClr val="tx1"/>
                </a:solidFill>
              </a:rPr>
              <a:t> monitoring processes; and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Helps to guide the development of additional safety measures.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Provides framework </a:t>
            </a:r>
            <a:r>
              <a:rPr lang="en-US" dirty="0">
                <a:solidFill>
                  <a:schemeClr val="tx1"/>
                </a:solidFill>
              </a:rPr>
              <a:t>for regulators and industry to </a:t>
            </a:r>
            <a:r>
              <a:rPr lang="en-US" dirty="0" smtClean="0">
                <a:solidFill>
                  <a:schemeClr val="tx1"/>
                </a:solidFill>
              </a:rPr>
              <a:t>establish fact-based </a:t>
            </a:r>
            <a:r>
              <a:rPr lang="en-US" dirty="0">
                <a:solidFill>
                  <a:schemeClr val="tx1"/>
                </a:solidFill>
              </a:rPr>
              <a:t>solutions to </a:t>
            </a:r>
            <a:r>
              <a:rPr lang="en-US" dirty="0" smtClean="0">
                <a:solidFill>
                  <a:schemeClr val="tx1"/>
                </a:solidFill>
              </a:rPr>
              <a:t>guide new </a:t>
            </a:r>
            <a:r>
              <a:rPr lang="en-US" dirty="0">
                <a:solidFill>
                  <a:schemeClr val="tx1"/>
                </a:solidFill>
              </a:rPr>
              <a:t>regulation and </a:t>
            </a:r>
            <a:r>
              <a:rPr lang="en-US" dirty="0" smtClean="0">
                <a:solidFill>
                  <a:schemeClr val="tx1"/>
                </a:solidFill>
              </a:rPr>
              <a:t>implement best practices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Coupled with federal task force and PHMSA initiatives, can form the basis for strengthened State &amp; Federal regulation</a:t>
            </a:r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790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oCalGas - fonts">
      <a:dk1>
        <a:sysClr val="windowText" lastClr="000000"/>
      </a:dk1>
      <a:lt1>
        <a:sysClr val="window" lastClr="FFFFFF"/>
      </a:lt1>
      <a:dk2>
        <a:srgbClr val="004B91"/>
      </a:dk2>
      <a:lt2>
        <a:srgbClr val="EEECE1"/>
      </a:lt2>
      <a:accent1>
        <a:srgbClr val="639EC8"/>
      </a:accent1>
      <a:accent2>
        <a:srgbClr val="72CCD2"/>
      </a:accent2>
      <a:accent3>
        <a:srgbClr val="54B948"/>
      </a:accent3>
      <a:accent4>
        <a:srgbClr val="B4D88B"/>
      </a:accent4>
      <a:accent5>
        <a:srgbClr val="FFE363"/>
      </a:accent5>
      <a:accent6>
        <a:srgbClr val="FDB913"/>
      </a:accent6>
      <a:hlink>
        <a:srgbClr val="084992"/>
      </a:hlink>
      <a:folHlink>
        <a:srgbClr val="639EC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4B9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43278464D6654582B7FB6808519A55" ma:contentTypeVersion="0" ma:contentTypeDescription="Create a new document." ma:contentTypeScope="" ma:versionID="f7712c4ea825452945952e6602d1eb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AEEED3-18BF-4938-BE4B-858BD8FAD8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958E50-6F56-49DD-AB1E-E6B27953F5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37A606E-4785-4F79-9EAA-14E2B3A62F94}">
  <ds:schemaRefs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672</Words>
  <Application>Microsoft Office PowerPoint</Application>
  <PresentationFormat>On-screen Show (4:3)</PresentationFormat>
  <Paragraphs>68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Senate Natural Resources and Water Committee  </vt:lpstr>
      <vt:lpstr>Introduction</vt:lpstr>
      <vt:lpstr>Storage Integrity Management Plan (SIMP)</vt:lpstr>
      <vt:lpstr>Storage Integrity Management Plan (SIMP)</vt:lpstr>
      <vt:lpstr>SIMP Prioritization Process</vt:lpstr>
      <vt:lpstr>DOGGR Regulatory Actions</vt:lpstr>
      <vt:lpstr>DOGGR Regulatory Actions</vt:lpstr>
      <vt:lpstr>Opportunities to Enhance Minimum Statutory Standards</vt:lpstr>
      <vt:lpstr>Opportunities to Enhance Minimum Statutory Standards (Cont’d)</vt:lpstr>
    </vt:vector>
  </TitlesOfParts>
  <Company>Sempra Energy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Dossev, Michael</dc:creator>
  <cp:lastModifiedBy>Hanson, Patricia</cp:lastModifiedBy>
  <cp:revision>195</cp:revision>
  <dcterms:created xsi:type="dcterms:W3CDTF">2011-08-08T23:12:30Z</dcterms:created>
  <dcterms:modified xsi:type="dcterms:W3CDTF">2016-04-25T23:00:21Z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0x0101004743278464D6654582B7FB6808519A55</vt:lpwstr>
  </property>
</Properties>
</file>