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  <p:sldMasterId id="2147483744" r:id="rId5"/>
    <p:sldMasterId id="2147483768" r:id="rId6"/>
  </p:sldMasterIdLst>
  <p:notesMasterIdLst>
    <p:notesMasterId r:id="rId20"/>
  </p:notesMasterIdLst>
  <p:sldIdLst>
    <p:sldId id="266" r:id="rId7"/>
    <p:sldId id="399" r:id="rId8"/>
    <p:sldId id="353" r:id="rId9"/>
    <p:sldId id="380" r:id="rId10"/>
    <p:sldId id="374" r:id="rId11"/>
    <p:sldId id="384" r:id="rId12"/>
    <p:sldId id="359" r:id="rId13"/>
    <p:sldId id="400" r:id="rId14"/>
    <p:sldId id="345" r:id="rId15"/>
    <p:sldId id="350" r:id="rId16"/>
    <p:sldId id="376" r:id="rId17"/>
    <p:sldId id="388" r:id="rId18"/>
    <p:sldId id="386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953B"/>
    <a:srgbClr val="404040"/>
    <a:srgbClr val="16EECA"/>
    <a:srgbClr val="009900"/>
    <a:srgbClr val="C4F583"/>
    <a:srgbClr val="FFFFCC"/>
    <a:srgbClr val="F2F2F2"/>
    <a:srgbClr val="FFFFE4"/>
    <a:srgbClr val="00661E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12" autoAdjust="0"/>
    <p:restoredTop sz="93797" autoAdjust="0"/>
  </p:normalViewPr>
  <p:slideViewPr>
    <p:cSldViewPr>
      <p:cViewPr varScale="1">
        <p:scale>
          <a:sx n="83" d="100"/>
          <a:sy n="83" d="100"/>
        </p:scale>
        <p:origin x="-176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andon%20Collins\Documents\CoAuthor_MS\North_Et_JFor_ScalingUpTrts\Figs\Figure%201%20Backlog%20acreag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592172201837092"/>
          <c:y val="3.8152998932001768E-2"/>
          <c:w val="0.80313708575650389"/>
          <c:h val="0.7493198620221571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BacklogSimplify!$A$3</c:f>
              <c:strCache>
                <c:ptCount val="1"/>
                <c:pt idx="0">
                  <c:v>Lower montane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</c:spPr>
          <c:invertIfNegative val="0"/>
          <c:cat>
            <c:strRef>
              <c:f>BacklogSimplify!$B$1:$D$1</c:f>
              <c:strCache>
                <c:ptCount val="3"/>
                <c:pt idx="0">
                  <c:v>Current treatment including wildfire (annual)</c:v>
                </c:pt>
                <c:pt idx="1">
                  <c:v>Historical burned area (annual)</c:v>
                </c:pt>
                <c:pt idx="2">
                  <c:v>Backlog</c:v>
                </c:pt>
              </c:strCache>
            </c:strRef>
          </c:cat>
          <c:val>
            <c:numRef>
              <c:f>BacklogSimplify!$B$3:$D$3</c:f>
              <c:numCache>
                <c:formatCode>General</c:formatCode>
                <c:ptCount val="3"/>
                <c:pt idx="0">
                  <c:v>83654</c:v>
                </c:pt>
                <c:pt idx="1">
                  <c:v>453645.45380000008</c:v>
                </c:pt>
                <c:pt idx="2">
                  <c:v>1915363.1222066523</c:v>
                </c:pt>
              </c:numCache>
            </c:numRef>
          </c:val>
        </c:ser>
        <c:ser>
          <c:idx val="0"/>
          <c:order val="1"/>
          <c:tx>
            <c:strRef>
              <c:f>BacklogSimplify!$A$2</c:f>
              <c:strCache>
                <c:ptCount val="1"/>
                <c:pt idx="0">
                  <c:v>Upper montane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</c:spPr>
          <c:invertIfNegative val="0"/>
          <c:cat>
            <c:strRef>
              <c:f>BacklogSimplify!$B$1:$D$1</c:f>
              <c:strCache>
                <c:ptCount val="3"/>
                <c:pt idx="0">
                  <c:v>Current treatment including wildfire (annual)</c:v>
                </c:pt>
                <c:pt idx="1">
                  <c:v>Historical burned area (annual)</c:v>
                </c:pt>
                <c:pt idx="2">
                  <c:v>Backlog</c:v>
                </c:pt>
              </c:strCache>
            </c:strRef>
          </c:cat>
          <c:val>
            <c:numRef>
              <c:f>BacklogSimplify!$B$2:$D$2</c:f>
              <c:numCache>
                <c:formatCode>General</c:formatCode>
                <c:ptCount val="3"/>
                <c:pt idx="0">
                  <c:v>4269</c:v>
                </c:pt>
                <c:pt idx="1">
                  <c:v>34200.484479130209</c:v>
                </c:pt>
                <c:pt idx="2">
                  <c:v>986115.73885139963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037376"/>
        <c:axId val="78038912"/>
      </c:barChart>
      <c:lineChart>
        <c:grouping val="standard"/>
        <c:varyColors val="0"/>
        <c:ser>
          <c:idx val="2"/>
          <c:order val="2"/>
          <c:marker>
            <c:symbol val="none"/>
          </c:marker>
          <c:val>
            <c:numRef>
              <c:f>BacklogSimplify!$C$7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046336"/>
        <c:axId val="78040448"/>
      </c:lineChart>
      <c:catAx>
        <c:axId val="7803737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>
                <a:latin typeface="Arial Black" panose="020B0A04020102020204" pitchFamily="34" charset="0"/>
              </a:defRPr>
            </a:pPr>
            <a:endParaRPr lang="en-US"/>
          </a:p>
        </c:txPr>
        <c:crossAx val="78038912"/>
        <c:crosses val="autoZero"/>
        <c:auto val="1"/>
        <c:lblAlgn val="ctr"/>
        <c:lblOffset val="100"/>
        <c:noMultiLvlLbl val="0"/>
      </c:catAx>
      <c:valAx>
        <c:axId val="78038912"/>
        <c:scaling>
          <c:orientation val="minMax"/>
          <c:max val="3100000"/>
          <c:min val="0"/>
        </c:scaling>
        <c:delete val="0"/>
        <c:axPos val="l"/>
        <c:numFmt formatCode="#,##0" sourceLinked="0"/>
        <c:majorTickMark val="out"/>
        <c:minorTickMark val="out"/>
        <c:tickLblPos val="nextTo"/>
        <c:spPr>
          <a:noFill/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800">
                <a:latin typeface="Arial Black" panose="020B0A04020102020204" pitchFamily="34" charset="0"/>
              </a:defRPr>
            </a:pPr>
            <a:endParaRPr lang="en-US"/>
          </a:p>
        </c:txPr>
        <c:crossAx val="78037376"/>
        <c:crosses val="autoZero"/>
        <c:crossBetween val="between"/>
        <c:majorUnit val="500000"/>
        <c:minorUnit val="250000"/>
      </c:valAx>
      <c:valAx>
        <c:axId val="78040448"/>
        <c:scaling>
          <c:orientation val="minMax"/>
          <c:max val="3100000"/>
          <c:min val="0"/>
        </c:scaling>
        <c:delete val="0"/>
        <c:axPos val="r"/>
        <c:numFmt formatCode="General" sourceLinked="1"/>
        <c:majorTickMark val="out"/>
        <c:minorTickMark val="out"/>
        <c:tickLblPos val="none"/>
        <c:spPr>
          <a:noFill/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2000">
                <a:latin typeface="Arial Black" panose="020B0A04020102020204" pitchFamily="34" charset="0"/>
              </a:defRPr>
            </a:pPr>
            <a:endParaRPr lang="en-US"/>
          </a:p>
        </c:txPr>
        <c:crossAx val="78046336"/>
        <c:crosses val="max"/>
        <c:crossBetween val="between"/>
        <c:majorUnit val="500000"/>
        <c:minorUnit val="250000"/>
      </c:valAx>
      <c:catAx>
        <c:axId val="78046336"/>
        <c:scaling>
          <c:orientation val="minMax"/>
        </c:scaling>
        <c:delete val="1"/>
        <c:axPos val="b"/>
        <c:majorTickMark val="out"/>
        <c:minorTickMark val="none"/>
        <c:tickLblPos val="nextTo"/>
        <c:crossAx val="78040448"/>
        <c:crosses val="autoZero"/>
        <c:auto val="1"/>
        <c:lblAlgn val="ctr"/>
        <c:lblOffset val="100"/>
        <c:noMultiLvlLbl val="0"/>
      </c:catAx>
      <c:spPr>
        <a:noFill/>
        <a:ln w="19050">
          <a:solidFill>
            <a:schemeClr val="tx1"/>
          </a:solidFill>
        </a:ln>
      </c:spPr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24300043744531938"/>
          <c:y val="0.11072725284339457"/>
          <c:w val="0.25762463971695543"/>
          <c:h val="0.10020284289341083"/>
        </c:manualLayout>
      </c:layout>
      <c:overlay val="0"/>
      <c:txPr>
        <a:bodyPr/>
        <a:lstStyle/>
        <a:p>
          <a:pPr>
            <a:defRPr sz="1600">
              <a:latin typeface="Arial Black" panose="020B0A040201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020670-C779-4BCE-8E3E-31DE2E7D7752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EF2754-56EC-4AC6-B3FC-7ADFDD5465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248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EF2754-56EC-4AC6-B3FC-7ADFDD54651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4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A281-1E20-4001-B5A5-CCA6FAE710C8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7D18-CE02-49B7-B4F5-B32133DC52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A02-F059-4C16-B15C-415BA55F7BCC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0D07-FDA5-4ABD-958C-BEED104D1E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F8D4-0C5E-4783-B613-64C9E4D022B2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A23CB-E4A1-4AF7-AEC8-F7E527D652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A281-1E20-4001-B5A5-CCA6FAE710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7D18-CE02-49B7-B4F5-B32133DC52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02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459C-18B4-4D45-A83F-430A63F6AC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BBDA-D03D-415A-AFF4-26265BDEC6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05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6725B-0925-456F-8E5C-DB7FD4767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A1B3-2394-411E-BFF1-77EA632FC1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3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5589-24CE-41C2-87C5-1581B3C39F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E0A1-F6C2-450B-A12F-07D748ACAA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0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DCAF-D608-47D3-A82B-ABA168399B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94CE-A1CA-4B77-B748-38B92AADA9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31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4FB3-2D85-488A-AED0-83BE318B7A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26FF9-1B56-441E-8BDF-FF0EDA6658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26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177A-2E05-49A7-9204-3824E161B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1D9B-BD1E-4C26-A0BE-96E7FBF48B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510B-9662-4542-8196-9D115E370F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61C5-AFB6-464A-961A-C99D7F7F9F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8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459C-18B4-4D45-A83F-430A63F6AC45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BBDA-D03D-415A-AFF4-26265BDEC6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DDD2-FBB0-4D54-84B6-16D16C646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FC83-5747-4FB7-8382-CAAB11C6D5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248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A02-F059-4C16-B15C-415BA55F7B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0D07-FDA5-4ABD-958C-BEED104D1E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92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F8D4-0C5E-4783-B613-64C9E4D022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A23CB-E4A1-4AF7-AEC8-F7E527D652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36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71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66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497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21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51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2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70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6725B-0925-456F-8E5C-DB7FD4767B6C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A1B3-2394-411E-BFF1-77EA632FC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99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83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255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53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A281-1E20-4001-B5A5-CCA6FAE710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7D18-CE02-49B7-B4F5-B32133DC52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1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459C-18B4-4D45-A83F-430A63F6AC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BBDA-D03D-415A-AFF4-26265BDEC6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745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6725B-0925-456F-8E5C-DB7FD4767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A1B3-2394-411E-BFF1-77EA632FC1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37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5589-24CE-41C2-87C5-1581B3C39F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E0A1-F6C2-450B-A12F-07D748ACAA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604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DCAF-D608-47D3-A82B-ABA168399B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94CE-A1CA-4B77-B748-38B92AADA9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35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4FB3-2D85-488A-AED0-83BE318B7A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26FF9-1B56-441E-8BDF-FF0EDA6658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57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5589-24CE-41C2-87C5-1581B3C39F94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E0A1-F6C2-450B-A12F-07D748ACAA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177A-2E05-49A7-9204-3824E161B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1D9B-BD1E-4C26-A0BE-96E7FBF48B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70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510B-9662-4542-8196-9D115E370F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61C5-AFB6-464A-961A-C99D7F7F9F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876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DDD2-FBB0-4D54-84B6-16D16C646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FC83-5747-4FB7-8382-CAAB11C6D5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29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A02-F059-4C16-B15C-415BA55F7B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0D07-FDA5-4ABD-958C-BEED104D1E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8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F8D4-0C5E-4783-B613-64C9E4D022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A23CB-E4A1-4AF7-AEC8-F7E527D652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3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EA281-1E20-4001-B5A5-CCA6FAE710C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7D18-CE02-49B7-B4F5-B32133DC52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48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A459C-18B4-4D45-A83F-430A63F6AC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EBBDA-D03D-415A-AFF4-26265BDEC6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44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6725B-0925-456F-8E5C-DB7FD4767B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9A1B3-2394-411E-BFF1-77EA632FC1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5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5589-24CE-41C2-87C5-1581B3C39F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3E0A1-F6C2-450B-A12F-07D748ACAA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357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DCAF-D608-47D3-A82B-ABA168399B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94CE-A1CA-4B77-B748-38B92AADA98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85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0DCAF-D608-47D3-A82B-ABA168399B1B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C94CE-A1CA-4B77-B748-38B92AADA9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4FB3-2D85-488A-AED0-83BE318B7A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26FF9-1B56-441E-8BDF-FF0EDA6658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440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177A-2E05-49A7-9204-3824E161B6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1D9B-BD1E-4C26-A0BE-96E7FBF48B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693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510B-9662-4542-8196-9D115E370F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61C5-AFB6-464A-961A-C99D7F7F9F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07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DDD2-FBB0-4D54-84B6-16D16C646F0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FC83-5747-4FB7-8382-CAAB11C6D5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323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75A02-F059-4C16-B15C-415BA55F7B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00D07-FDA5-4ABD-958C-BEED104D1E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875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9F8D4-0C5E-4783-B613-64C9E4D022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A23CB-E4A1-4AF7-AEC8-F7E527D6527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86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4A1E5-7EBB-41D2-BE48-0A337AE7F0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59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AE9FA-AD54-4F77-9142-819342E30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589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D4C48-593A-4FC7-BE19-EDF5AA47D5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07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BAD1-3C24-4345-A1D6-D543923B40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7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74FB3-2D85-488A-AED0-83BE318B7A40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26FF9-1B56-441E-8BDF-FF0EDA6658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4E25A-DB1E-48ED-AD5D-BA4F2129E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037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261C-895A-406F-A0F6-FC6B57E77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281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6B893-F81A-4B4A-B3DD-B03C42D34F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41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D12E5-2053-4E85-9A00-70939ED087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35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06E-05B4-4307-A055-E91185A44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76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B2D22-B55A-4FA9-A792-2A63672B23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801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40648-3CE1-485A-9C4B-9E024768B6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C177A-2E05-49A7-9204-3824E161B66D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1D9B-BD1E-4C26-A0BE-96E7FBF48B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6510B-9662-4542-8196-9D115E370F3E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B61C5-AFB6-464A-961A-C99D7F7F9F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FDDD2-FBB0-4D54-84B6-16D16C646F0C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3FC83-5747-4FB7-8382-CAAB11C6D5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A4BF0E-C6C2-440E-9A20-9CF96CAF34EF}" type="datetimeFigureOut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85FDD9-BF03-4915-9AA6-8BFEEBA96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A4BF0E-C6C2-440E-9A20-9CF96CAF3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85FDD9-BF03-4915-9AA6-8BFEEBA967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01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4895712-4038-4A74-B897-9A45D55C6C9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BBD072A-5250-4ABD-9958-486FAD24F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744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0000">
              <a:srgbClr val="D2DDF1"/>
            </a:gs>
            <a:gs pos="3344">
              <a:srgbClr val="9EB7E5"/>
            </a:gs>
            <a:gs pos="3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A4BF0E-C6C2-440E-9A20-9CF96CAF3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85FDD9-BF03-4915-9AA6-8BFEEBA967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70000">
              <a:srgbClr val="D2DDF1"/>
            </a:gs>
            <a:gs pos="3344">
              <a:srgbClr val="9EB7E5"/>
            </a:gs>
            <a:gs pos="38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A4BF0E-C6C2-440E-9A20-9CF96CAF34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85FDD9-BF03-4915-9AA6-8BFEEBA967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4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04CD6B0-41E0-4054-995A-B527325B666B}" type="slidenum">
              <a:rPr lang="en-US">
                <a:solidFill>
                  <a:srgbClr val="000000"/>
                </a:solidFill>
                <a:latin typeface="Times New Roman"/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913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759" r="1819" b="3618"/>
          <a:stretch/>
        </p:blipFill>
        <p:spPr>
          <a:xfrm>
            <a:off x="0" y="0"/>
            <a:ext cx="9144000" cy="6122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61888"/>
            <a:ext cx="9144000" cy="8925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latin typeface="Arial Black" panose="020B0A04020102020204" pitchFamily="34" charset="0"/>
              </a:rPr>
              <a:t>Fire deficit in Sierra Nevada forests</a:t>
            </a:r>
            <a:r>
              <a:rPr lang="en-US" sz="2400" dirty="0" smtClean="0">
                <a:latin typeface="Arial Black" panose="020B0A04020102020204" pitchFamily="34" charset="0"/>
              </a:rPr>
              <a:t>: how the lack of fire contributed to the current calamity</a:t>
            </a:r>
            <a:endParaRPr lang="en-US" sz="24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Restoration treatments: Prescribed fire</a:t>
            </a:r>
            <a:endParaRPr lang="en-US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0" y="2423160"/>
            <a:ext cx="376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5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Blodgett Forest: thinning + Rx fire</a:t>
            </a:r>
            <a:endParaRPr lang="en-US"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0" y="2423160"/>
            <a:ext cx="3764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01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Yosemite National Park: multiple Rx fires</a:t>
            </a:r>
            <a:endParaRPr lang="en-US" sz="28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1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46038" y="137160"/>
            <a:ext cx="483076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Forest management implications: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solidFill>
                <a:prstClr val="black"/>
              </a:solidFill>
              <a:latin typeface="Arial Rounded MT Bold" pitchFamily="34" charset="0"/>
            </a:endParaRPr>
          </a:p>
          <a:p>
            <a:pPr marL="182880" indent="-182880">
              <a:spcAft>
                <a:spcPts val="600"/>
              </a:spcAft>
              <a:buSzPct val="13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Current forests are substantially altered from historical conditions</a:t>
            </a:r>
            <a:endParaRPr lang="en-US" sz="2000" dirty="0">
              <a:solidFill>
                <a:prstClr val="black"/>
              </a:solidFill>
            </a:endParaRPr>
          </a:p>
          <a:p>
            <a:pPr lvl="1" indent="-274320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404040"/>
                </a:solidFill>
                <a:latin typeface="Arial Black" pitchFamily="34" charset="0"/>
              </a:rPr>
              <a:t>Greater tree density (small trees)</a:t>
            </a:r>
          </a:p>
          <a:p>
            <a:pPr lvl="1" indent="-274320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404040"/>
                </a:solidFill>
                <a:latin typeface="Arial Black" pitchFamily="34" charset="0"/>
              </a:rPr>
              <a:t>More fuels</a:t>
            </a:r>
          </a:p>
          <a:p>
            <a:pPr lvl="1" indent="-27432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srgbClr val="404040"/>
                </a:solidFill>
                <a:latin typeface="Arial Black" pitchFamily="34" charset="0"/>
              </a:rPr>
              <a:t>Lower variability</a:t>
            </a:r>
            <a:endParaRPr lang="en-US" sz="600" dirty="0">
              <a:solidFill>
                <a:srgbClr val="404040"/>
              </a:solidFill>
              <a:latin typeface="Calibri"/>
            </a:endParaRPr>
          </a:p>
          <a:p>
            <a:pPr marL="182880" indent="-182880" fontAlgn="auto">
              <a:spcBef>
                <a:spcPts val="0"/>
              </a:spcBef>
              <a:spcAft>
                <a:spcPts val="1200"/>
              </a:spcAft>
              <a:buSzPct val="130000"/>
              <a:buFont typeface="Arial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Contemporary </a:t>
            </a:r>
            <a:r>
              <a:rPr lang="en-US" sz="2000" dirty="0" smtClean="0">
                <a:solidFill>
                  <a:prstClr val="black"/>
                </a:solidFill>
                <a:latin typeface="Arial Black" pitchFamily="34" charset="0"/>
              </a:rPr>
              <a:t>high severity fire EXCEEDS </a:t>
            </a: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historical </a:t>
            </a:r>
            <a:r>
              <a:rPr lang="en-US" sz="2000" dirty="0" smtClean="0">
                <a:solidFill>
                  <a:prstClr val="black"/>
                </a:solidFill>
                <a:latin typeface="Arial Black" pitchFamily="34" charset="0"/>
              </a:rPr>
              <a:t>levels, </a:t>
            </a:r>
            <a:r>
              <a:rPr lang="en-US" sz="2000" dirty="0">
                <a:solidFill>
                  <a:prstClr val="black"/>
                </a:solidFill>
                <a:latin typeface="Arial Black" pitchFamily="34" charset="0"/>
              </a:rPr>
              <a:t>and </a:t>
            </a:r>
            <a:r>
              <a:rPr lang="en-US" sz="2000" u="sng" dirty="0">
                <a:solidFill>
                  <a:prstClr val="black"/>
                </a:solidFill>
                <a:latin typeface="Arial Black" pitchFamily="34" charset="0"/>
              </a:rPr>
              <a:t>likely </a:t>
            </a:r>
            <a:r>
              <a:rPr lang="en-US" sz="2000" u="sng" dirty="0" smtClean="0">
                <a:solidFill>
                  <a:prstClr val="black"/>
                </a:solidFill>
                <a:latin typeface="Arial Black" pitchFamily="34" charset="0"/>
              </a:rPr>
              <a:t>increasing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Arial Black" pitchFamily="34" charset="0"/>
            </a:endParaRPr>
          </a:p>
        </p:txBody>
      </p:sp>
      <p:pic>
        <p:nvPicPr>
          <p:cNvPr id="3891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7900" y="2743200"/>
            <a:ext cx="3086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38" y="4572000"/>
            <a:ext cx="6011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fontAlgn="auto">
              <a:spcBef>
                <a:spcPts val="0"/>
              </a:spcBef>
              <a:spcAft>
                <a:spcPts val="0"/>
              </a:spcAft>
              <a:buSzPct val="13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ial Black" pitchFamily="34" charset="0"/>
              </a:rPr>
              <a:t>Large-scale restoration strategies are needed </a:t>
            </a:r>
            <a:endParaRPr lang="en-US" sz="2000" dirty="0">
              <a:solidFill>
                <a:prstClr val="black"/>
              </a:solidFill>
              <a:latin typeface="Arial Black" pitchFamily="34" charset="0"/>
            </a:endParaRPr>
          </a:p>
          <a:p>
            <a:pPr lvl="1" indent="-27432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Balance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 </a:t>
            </a:r>
            <a:r>
              <a:rPr lang="en-US" sz="20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treatment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 impacts vs. </a:t>
            </a:r>
            <a:r>
              <a:rPr lang="en-US" sz="20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fire</a:t>
            </a: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 impacts to wildlife</a:t>
            </a:r>
          </a:p>
          <a:p>
            <a:pPr lvl="1" indent="-27432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Introduce more variability</a:t>
            </a:r>
          </a:p>
          <a:p>
            <a:pPr lvl="1" indent="-27432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</a:rPr>
              <a:t>More beneficial fire</a:t>
            </a:r>
          </a:p>
        </p:txBody>
      </p:sp>
    </p:spTree>
    <p:extLst>
      <p:ext uri="{BB962C8B-B14F-4D97-AF65-F5344CB8AC3E}">
        <p14:creationId xmlns:p14="http://schemas.microsoft.com/office/powerpoint/2010/main" val="21149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56" y="0"/>
            <a:ext cx="904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Reconstructed historical climate and fire</a:t>
            </a:r>
            <a:endParaRPr lang="en-US" sz="24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55" y="6144932"/>
            <a:ext cx="142846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kern="0" dirty="0" smtClean="0">
                <a:solidFill>
                  <a:prstClr val="black"/>
                </a:solidFill>
              </a:rPr>
              <a:t>Marlon et al. 2012  </a:t>
            </a:r>
            <a:r>
              <a:rPr lang="en-US" sz="1300" i="1" kern="0" dirty="0" smtClean="0">
                <a:solidFill>
                  <a:prstClr val="black"/>
                </a:solidFill>
              </a:rPr>
              <a:t>Proc. Nat. Acad. Sci.</a:t>
            </a:r>
            <a:endParaRPr lang="en-US" sz="1300" i="1" kern="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" t="33031" r="1421"/>
          <a:stretch/>
        </p:blipFill>
        <p:spPr bwMode="auto">
          <a:xfrm>
            <a:off x="1484416" y="446277"/>
            <a:ext cx="6792686" cy="6401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54496" y="466344"/>
            <a:ext cx="548640" cy="58613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6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1"/>
            <a:ext cx="5212080" cy="39090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190" y="2921231"/>
            <a:ext cx="5212080" cy="39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257857" y="146566"/>
            <a:ext cx="952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~1915</a:t>
            </a:r>
            <a:endParaRPr lang="en-US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153401" y="2438400"/>
            <a:ext cx="8002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2005</a:t>
            </a:r>
            <a:endParaRPr lang="en-US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6200" y="5715000"/>
            <a:ext cx="3733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3333CC"/>
                </a:solidFill>
                <a:latin typeface="Arial Black" panose="020B0A04020102020204" pitchFamily="34" charset="0"/>
              </a:rPr>
              <a:t>Guard Station, Plumas National Forest (near UC Forestry Camp)</a:t>
            </a:r>
            <a:endParaRPr lang="en-US" dirty="0">
              <a:solidFill>
                <a:srgbClr val="3333CC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3743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797243"/>
              </p:ext>
            </p:extLst>
          </p:nvPr>
        </p:nvGraphicFramePr>
        <p:xfrm>
          <a:off x="394343" y="1143000"/>
          <a:ext cx="830579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826"/>
                <a:gridCol w="1764573"/>
                <a:gridCol w="2057400"/>
                <a:gridCol w="1828800"/>
                <a:gridCol w="16002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Year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Basal area </a:t>
                      </a:r>
                      <a:r>
                        <a:rPr lang="en-US" sz="2400" b="1" baseline="0" dirty="0" smtClean="0"/>
                        <a:t>(ft</a:t>
                      </a:r>
                      <a:r>
                        <a:rPr lang="en-US" sz="2400" b="1" baseline="30000" dirty="0" smtClean="0"/>
                        <a:t>2</a:t>
                      </a:r>
                      <a:r>
                        <a:rPr lang="en-US" sz="2400" b="1" baseline="0" dirty="0" smtClean="0"/>
                        <a:t> ac</a:t>
                      </a:r>
                      <a:r>
                        <a:rPr lang="en-US" sz="2400" b="1" baseline="30000" dirty="0" smtClean="0"/>
                        <a:t>-1</a:t>
                      </a:r>
                      <a:r>
                        <a:rPr lang="en-US" sz="2400" b="1" baseline="0" dirty="0" smtClean="0"/>
                        <a:t>)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Tree density </a:t>
                      </a:r>
                      <a:r>
                        <a:rPr lang="en-US" sz="2400" b="1" baseline="0" dirty="0" smtClean="0"/>
                        <a:t>(ac</a:t>
                      </a:r>
                      <a:r>
                        <a:rPr lang="en-US" sz="2400" b="1" baseline="30000" dirty="0" smtClean="0"/>
                        <a:t>-1</a:t>
                      </a:r>
                      <a:r>
                        <a:rPr lang="en-US" sz="2400" b="1" baseline="0" dirty="0" smtClean="0"/>
                        <a:t>; &gt;6 in.)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Pine proportion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Shrub cover (%)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1911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87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22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0.56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28</a:t>
                      </a:r>
                      <a:endParaRPr lang="en-US" sz="28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2013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173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101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/>
                        <a:t>14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7" y="3429000"/>
            <a:ext cx="4522486" cy="3429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57" y="45720"/>
            <a:ext cx="91192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Historical vs. current forest conditions: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Black" pitchFamily="34" charset="0"/>
              </a:rPr>
              <a:t>re-measurement of early forest surveys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17720" y="438912"/>
            <a:ext cx="448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endParaRPr lang="en-US" sz="20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456448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Arial Black" pitchFamily="34" charset="0"/>
              </a:rPr>
              <a:t>severe fire </a:t>
            </a:r>
            <a:r>
              <a:rPr lang="en-US" sz="2400" b="1" dirty="0" smtClean="0">
                <a:solidFill>
                  <a:prstClr val="black"/>
                </a:solidFill>
                <a:latin typeface="Arial Black" pitchFamily="34" charset="0"/>
              </a:rPr>
              <a:t>effects, e.g.,</a:t>
            </a:r>
            <a:r>
              <a:rPr lang="en-US" sz="2400" dirty="0" smtClean="0">
                <a:solidFill>
                  <a:prstClr val="black"/>
                </a:solidFill>
                <a:latin typeface="Arial Black" pitchFamily="34" charset="0"/>
              </a:rPr>
              <a:t> King Fire (2014)</a:t>
            </a:r>
            <a:endParaRPr lang="en-US" sz="24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6" y="491322"/>
            <a:ext cx="4897044" cy="6337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650" y="1568116"/>
            <a:ext cx="5578350" cy="4183762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3" idx="1"/>
          </p:cNvCxnSpPr>
          <p:nvPr/>
        </p:nvCxnSpPr>
        <p:spPr>
          <a:xfrm flipH="1" flipV="1">
            <a:off x="2895600" y="3124200"/>
            <a:ext cx="670050" cy="5357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4572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 Black" pitchFamily="34" charset="0"/>
              </a:rPr>
              <a:t>Contemporary forests: </a:t>
            </a:r>
            <a:r>
              <a:rPr lang="en-US" sz="2400" b="1" dirty="0" smtClean="0">
                <a:solidFill>
                  <a:prstClr val="black"/>
                </a:solidFill>
                <a:latin typeface="Arial Black" pitchFamily="34" charset="0"/>
              </a:rPr>
              <a:t>highly vulnerable to</a:t>
            </a:r>
          </a:p>
        </p:txBody>
      </p:sp>
    </p:spTree>
    <p:extLst>
      <p:ext uri="{BB962C8B-B14F-4D97-AF65-F5344CB8AC3E}">
        <p14:creationId xmlns:p14="http://schemas.microsoft.com/office/powerpoint/2010/main" val="58276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Ten years after high severity fire: Plumas NF</a:t>
            </a:r>
            <a:endParaRPr lang="en-US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152401" y="457200"/>
            <a:ext cx="88392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Higher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tree density </a:t>
            </a:r>
            <a:r>
              <a:rPr lang="en-US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= more </a:t>
            </a: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drought stress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Mortality </a:t>
            </a:r>
            <a:r>
              <a:rPr lang="en-US" sz="2400" dirty="0" smtClean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disproportionately affecting </a:t>
            </a:r>
            <a:r>
              <a:rPr lang="en-US" sz="2400" u="sng" dirty="0" smtClean="0">
                <a:solidFill>
                  <a:prstClr val="black"/>
                </a:solidFill>
                <a:latin typeface="Arial Black" panose="020B0A04020102020204" pitchFamily="34" charset="0"/>
                <a:cs typeface="Garamond" charset="0"/>
              </a:rPr>
              <a:t>large trees</a:t>
            </a:r>
            <a:endParaRPr lang="en-US" sz="2400" dirty="0">
              <a:solidFill>
                <a:prstClr val="black"/>
              </a:solidFill>
              <a:latin typeface="Arial Black" panose="020B0A04020102020204" pitchFamily="34" charset="0"/>
              <a:cs typeface="Garamon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572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Arial Black" pitchFamily="34" charset="0"/>
              </a:rPr>
              <a:t>Contemporary forests: </a:t>
            </a:r>
            <a:r>
              <a:rPr lang="en-US" sz="2400" b="1" dirty="0" smtClean="0">
                <a:solidFill>
                  <a:prstClr val="black"/>
                </a:solidFill>
                <a:latin typeface="Arial Black" pitchFamily="34" charset="0"/>
              </a:rPr>
              <a:t>less resilient drought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1463040"/>
            <a:ext cx="7110374" cy="53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956" y="0"/>
            <a:ext cx="904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 Black" pitchFamily="34" charset="0"/>
              </a:rPr>
              <a:t>Contemporary vs. historical “treatment”</a:t>
            </a:r>
            <a:endParaRPr lang="en-US" sz="2800" dirty="0">
              <a:solidFill>
                <a:prstClr val="black"/>
              </a:solidFill>
              <a:latin typeface="Arial Black" pitchFamily="34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189854"/>
              </p:ext>
            </p:extLst>
          </p:nvPr>
        </p:nvGraphicFramePr>
        <p:xfrm>
          <a:off x="376236" y="519112"/>
          <a:ext cx="8722044" cy="581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 rot="16200000">
            <a:off x="-1928957" y="2672835"/>
            <a:ext cx="434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Acres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955" y="6248400"/>
            <a:ext cx="1428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kern="0" dirty="0" smtClean="0">
                <a:solidFill>
                  <a:prstClr val="black"/>
                </a:solidFill>
              </a:rPr>
              <a:t>North et al. 2012  </a:t>
            </a:r>
            <a:r>
              <a:rPr lang="en-US" sz="1300" i="1" kern="0" dirty="0" smtClean="0">
                <a:solidFill>
                  <a:prstClr val="black"/>
                </a:solidFill>
              </a:rPr>
              <a:t>J. Forestry</a:t>
            </a:r>
            <a:endParaRPr lang="en-US" sz="1300" i="1" kern="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4600" y="863662"/>
            <a:ext cx="24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anose="020B0A04020102020204" pitchFamily="34" charset="0"/>
              </a:rPr>
              <a:t>Forest type group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Restoration treatments: Thinning</a:t>
            </a:r>
            <a:endParaRPr lang="en-US" sz="2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s://i.ytimg.com/vi/nv29CCcn4uU/hqdefault.jpg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r="17209" b="12223"/>
          <a:stretch/>
        </p:blipFill>
        <p:spPr bwMode="auto">
          <a:xfrm>
            <a:off x="4617720" y="3474720"/>
            <a:ext cx="45262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3440" y="3429000"/>
            <a:ext cx="4251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</a:t>
            </a:r>
            <a:endParaRPr lang="en-US" sz="26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4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</TotalTime>
  <Words>238</Words>
  <Application>Microsoft Office PowerPoint</Application>
  <PresentationFormat>On-screen Show (4:3)</PresentationFormat>
  <Paragraphs>53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3_Office Theme</vt:lpstr>
      <vt:lpstr>2_Office Theme</vt:lpstr>
      <vt:lpstr>1_Office Theme</vt:lpstr>
      <vt:lpstr>7_Office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Brandon Collins</dc:creator>
  <cp:lastModifiedBy>Hanson, Patricia</cp:lastModifiedBy>
  <cp:revision>491</cp:revision>
  <dcterms:created xsi:type="dcterms:W3CDTF">2009-06-22T16:46:35Z</dcterms:created>
  <dcterms:modified xsi:type="dcterms:W3CDTF">2017-02-28T18:28:09Z</dcterms:modified>
</cp:coreProperties>
</file>