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261" r:id="rId3"/>
    <p:sldId id="262" r:id="rId4"/>
    <p:sldId id="264" r:id="rId5"/>
    <p:sldId id="265" r:id="rId6"/>
    <p:sldId id="274" r:id="rId7"/>
    <p:sldId id="257" r:id="rId8"/>
    <p:sldId id="266" r:id="rId9"/>
    <p:sldId id="267" r:id="rId10"/>
    <p:sldId id="268" r:id="rId11"/>
    <p:sldId id="269" r:id="rId12"/>
    <p:sldId id="270" r:id="rId13"/>
    <p:sldId id="271" r:id="rId14"/>
    <p:sldId id="273" r:id="rId1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9" d="100"/>
          <a:sy n="89" d="100"/>
        </p:scale>
        <p:origin x="-19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numFmt formatCode="0.0%" sourceLinked="0"/>
            <c:txPr>
              <a:bodyPr/>
              <a:lstStyle/>
              <a:p>
                <a:pPr>
                  <a:defRPr b="1"/>
                </a:pPr>
                <a:endParaRPr lang="en-US"/>
              </a:p>
            </c:txPr>
            <c:showLegendKey val="0"/>
            <c:showVal val="0"/>
            <c:showCatName val="1"/>
            <c:showSerName val="0"/>
            <c:showPercent val="1"/>
            <c:showBubbleSize val="0"/>
            <c:showLeaderLines val="1"/>
          </c:dLbls>
          <c:cat>
            <c:strRef>
              <c:f>'2017 load forecasts'!$AM$243:$AM$245</c:f>
              <c:strCache>
                <c:ptCount val="3"/>
                <c:pt idx="0">
                  <c:v>IOUs</c:v>
                </c:pt>
                <c:pt idx="1">
                  <c:v>CCAs</c:v>
                </c:pt>
                <c:pt idx="2">
                  <c:v>ESPs</c:v>
                </c:pt>
              </c:strCache>
            </c:strRef>
          </c:cat>
          <c:val>
            <c:numRef>
              <c:f>'2017 load forecasts'!$AN$243:$AN$245</c:f>
              <c:numCache>
                <c:formatCode>General</c:formatCode>
                <c:ptCount val="3"/>
                <c:pt idx="0">
                  <c:v>0.89600000000000002</c:v>
                </c:pt>
                <c:pt idx="1">
                  <c:v>5.0000000000000001E-3</c:v>
                </c:pt>
                <c:pt idx="2">
                  <c:v>9.9000000000000005E-2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numFmt formatCode="0.0%" sourceLinked="0"/>
            <c:txPr>
              <a:bodyPr/>
              <a:lstStyle/>
              <a:p>
                <a:pPr>
                  <a:defRPr b="1"/>
                </a:pPr>
                <a:endParaRPr lang="en-US"/>
              </a:p>
            </c:txPr>
            <c:showLegendKey val="0"/>
            <c:showVal val="0"/>
            <c:showCatName val="1"/>
            <c:showSerName val="0"/>
            <c:showPercent val="1"/>
            <c:showBubbleSize val="0"/>
            <c:showLeaderLines val="1"/>
          </c:dLbls>
          <c:cat>
            <c:strRef>
              <c:f>'2017 load forecasts'!$AM$243:$AM$245</c:f>
              <c:strCache>
                <c:ptCount val="3"/>
                <c:pt idx="0">
                  <c:v>IOUs</c:v>
                </c:pt>
                <c:pt idx="1">
                  <c:v>CCAs</c:v>
                </c:pt>
                <c:pt idx="2">
                  <c:v>ESPs</c:v>
                </c:pt>
              </c:strCache>
            </c:strRef>
          </c:cat>
          <c:val>
            <c:numRef>
              <c:f>'2017 load forecasts'!$AP$243:$AP$245</c:f>
              <c:numCache>
                <c:formatCode>General</c:formatCode>
                <c:ptCount val="3"/>
                <c:pt idx="0">
                  <c:v>0.85569765943359433</c:v>
                </c:pt>
                <c:pt idx="1">
                  <c:v>6.1907038504776302E-2</c:v>
                </c:pt>
                <c:pt idx="2">
                  <c:v>8.2395302061629372E-2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'2017 load forecasts'!$AM$243:$AM$245</c:f>
              <c:strCache>
                <c:ptCount val="1"/>
                <c:pt idx="0">
                  <c:v>IOUs CCAs ESPs</c:v>
                </c:pt>
              </c:strCache>
            </c:strRef>
          </c:tx>
          <c:dLbls>
            <c:numFmt formatCode="0.0%" sourceLinked="0"/>
            <c:txPr>
              <a:bodyPr/>
              <a:lstStyle/>
              <a:p>
                <a:pPr>
                  <a:defRPr b="1"/>
                </a:pPr>
                <a:endParaRPr lang="en-US"/>
              </a:p>
            </c:txPr>
            <c:showLegendKey val="0"/>
            <c:showVal val="0"/>
            <c:showCatName val="1"/>
            <c:showSerName val="0"/>
            <c:showPercent val="1"/>
            <c:showBubbleSize val="0"/>
            <c:showLeaderLines val="1"/>
          </c:dLbls>
          <c:cat>
            <c:strRef>
              <c:f>'2017 load forecasts'!$AM$243:$AM$245</c:f>
              <c:strCache>
                <c:ptCount val="3"/>
                <c:pt idx="0">
                  <c:v>IOUs</c:v>
                </c:pt>
                <c:pt idx="1">
                  <c:v>CCAs</c:v>
                </c:pt>
                <c:pt idx="2">
                  <c:v>ESPs</c:v>
                </c:pt>
              </c:strCache>
            </c:strRef>
          </c:cat>
          <c:val>
            <c:numRef>
              <c:f>'2017 load forecasts'!$AQ$243:$AQ$245</c:f>
              <c:numCache>
                <c:formatCode>_(* #,##0.00_);_(* \(#,##0.00\);_(* "-"??_);_(@_)</c:formatCode>
                <c:ptCount val="3"/>
                <c:pt idx="0">
                  <c:v>0.76827318990375482</c:v>
                </c:pt>
                <c:pt idx="1">
                  <c:v>0.14933150803461584</c:v>
                </c:pt>
                <c:pt idx="2" formatCode="General">
                  <c:v>8.2395302061629372E-2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1D5C44BF-E8E1-46FA-B6EB-F404FFB48EC2}" type="datetimeFigureOut">
              <a:rPr lang="en-US" smtClean="0"/>
              <a:t>8/23/2017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D8441D6C-7DAD-4C2E-BDAE-DFB5FE80C6D9}" type="slidenum">
              <a:rPr lang="en-US" smtClean="0"/>
              <a:t>‹#›</a:t>
            </a:fld>
            <a:endParaRPr lang="en-US"/>
          </a:p>
        </p:txBody>
      </p:sp>
    </p:spTree>
    <p:extLst>
      <p:ext uri="{BB962C8B-B14F-4D97-AF65-F5344CB8AC3E}">
        <p14:creationId xmlns:p14="http://schemas.microsoft.com/office/powerpoint/2010/main" val="257598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1</a:t>
            </a:fld>
            <a:endParaRPr lang="en-US" dirty="0"/>
          </a:p>
        </p:txBody>
      </p:sp>
    </p:spTree>
    <p:extLst>
      <p:ext uri="{BB962C8B-B14F-4D97-AF65-F5344CB8AC3E}">
        <p14:creationId xmlns:p14="http://schemas.microsoft.com/office/powerpoint/2010/main" val="167095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85">
              <a:defRPr/>
            </a:pPr>
            <a:endParaRPr lang="en-US" dirty="0"/>
          </a:p>
          <a:p>
            <a:pPr defTabSz="914985">
              <a:defRPr/>
            </a:pPr>
            <a:endParaRPr lang="en-US" dirty="0"/>
          </a:p>
          <a:p>
            <a:pPr defTabSz="914985">
              <a:defRPr/>
            </a:pPr>
            <a:r>
              <a:rPr lang="en-US" dirty="0"/>
              <a:t>RPS: CCAs are required by law and CPUC regulations to procure a minimum percentage of its retail electricity sales from qualified renewable energy resources. The same standards and rules governing RPS complaint that are applicable to IOUs are applicable to CCAs.</a:t>
            </a:r>
          </a:p>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11</a:t>
            </a:fld>
            <a:endParaRPr lang="en-US" dirty="0"/>
          </a:p>
        </p:txBody>
      </p:sp>
    </p:spTree>
    <p:extLst>
      <p:ext uri="{BB962C8B-B14F-4D97-AF65-F5344CB8AC3E}">
        <p14:creationId xmlns:p14="http://schemas.microsoft.com/office/powerpoint/2010/main" val="283729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12</a:t>
            </a:fld>
            <a:endParaRPr lang="en-US" dirty="0"/>
          </a:p>
        </p:txBody>
      </p:sp>
    </p:spTree>
    <p:extLst>
      <p:ext uri="{BB962C8B-B14F-4D97-AF65-F5344CB8AC3E}">
        <p14:creationId xmlns:p14="http://schemas.microsoft.com/office/powerpoint/2010/main" val="245407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2</a:t>
            </a:fld>
            <a:endParaRPr lang="en-US" dirty="0"/>
          </a:p>
        </p:txBody>
      </p:sp>
    </p:spTree>
    <p:extLst>
      <p:ext uri="{BB962C8B-B14F-4D97-AF65-F5344CB8AC3E}">
        <p14:creationId xmlns:p14="http://schemas.microsoft.com/office/powerpoint/2010/main" val="75035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85">
              <a:defRPr/>
            </a:pPr>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3</a:t>
            </a:fld>
            <a:endParaRPr lang="en-US" dirty="0"/>
          </a:p>
        </p:txBody>
      </p:sp>
    </p:spTree>
    <p:extLst>
      <p:ext uri="{BB962C8B-B14F-4D97-AF65-F5344CB8AC3E}">
        <p14:creationId xmlns:p14="http://schemas.microsoft.com/office/powerpoint/2010/main" val="292925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MCE: </a:t>
            </a:r>
            <a:r>
              <a:rPr lang="en-US" dirty="0" smtClean="0">
                <a:effectLst/>
              </a:rPr>
              <a:t>Counties of Marin and Napa, and the Cities of Richmond, Benicia, El Cerrito, San Pablo, Walnut Creek, and Lafayette.</a:t>
            </a:r>
            <a:endParaRPr lang="en-US" dirty="0" smtClean="0"/>
          </a:p>
          <a:p>
            <a:pPr marL="174296" indent="-174296">
              <a:buFont typeface="Arial" panose="020B0604020202020204" pitchFamily="34" charset="0"/>
              <a:buChar char="•"/>
            </a:pPr>
            <a:r>
              <a:rPr lang="en-US" dirty="0" smtClean="0"/>
              <a:t>The</a:t>
            </a:r>
            <a:r>
              <a:rPr lang="en-US" baseline="0" dirty="0" smtClean="0"/>
              <a:t> Board approved to expand to serve: </a:t>
            </a:r>
            <a:r>
              <a:rPr lang="en-US" dirty="0" smtClean="0">
                <a:effectLst/>
              </a:rPr>
              <a:t>Concord, Danville, Martinez, Moraga, Oakley, Pinole, Pittsburg, San Ramon, and unincorporated Contra Costa County.</a:t>
            </a:r>
            <a:endParaRPr lang="en-US" dirty="0" smtClean="0"/>
          </a:p>
          <a:p>
            <a:endParaRPr lang="en-US" u="sng" dirty="0" smtClean="0"/>
          </a:p>
          <a:p>
            <a:r>
              <a:rPr lang="en-US" u="sng" dirty="0" smtClean="0"/>
              <a:t>Sonoma Clean Power</a:t>
            </a:r>
            <a:r>
              <a:rPr lang="en-US" u="sng" baseline="0" dirty="0" smtClean="0"/>
              <a:t> : </a:t>
            </a:r>
            <a:r>
              <a:rPr lang="en-US" dirty="0" smtClean="0">
                <a:effectLst/>
              </a:rPr>
              <a:t>Cities of Cloverdale, Cotati, Fort Bragg, Petaluma, Point Arena, Rohnert Park, Santa Rosa, Sebastopol, Sonoma, Willits, Windsor, and the Counties of Sonoma and Mendocino.</a:t>
            </a:r>
            <a:endParaRPr lang="en-US" baseline="0" dirty="0" smtClean="0"/>
          </a:p>
          <a:p>
            <a:endParaRPr lang="en-US" baseline="0" dirty="0" smtClean="0"/>
          </a:p>
          <a:p>
            <a:pPr defTabSz="929579"/>
            <a:r>
              <a:rPr lang="en-US" u="sng" baseline="0" dirty="0" err="1" smtClean="0"/>
              <a:t>CleanPowerSF</a:t>
            </a:r>
            <a:r>
              <a:rPr lang="en-US" u="sng" baseline="0" dirty="0" smtClean="0"/>
              <a:t>: </a:t>
            </a:r>
            <a:r>
              <a:rPr lang="en-US" u="none" baseline="0" dirty="0" smtClean="0"/>
              <a:t>Parts of San Francisco.</a:t>
            </a:r>
            <a:r>
              <a:rPr lang="en-US" dirty="0"/>
              <a:t> Concentrated in Districts 5, 8, and 10. They have enrolled most residential and commercial customers in Districts 5 and 8, small and medium commercial customers in District 10, and as well we are serving customers who have signed up for our service from all over the City.</a:t>
            </a:r>
          </a:p>
          <a:p>
            <a:endParaRPr lang="en-US" baseline="0" dirty="0" smtClean="0"/>
          </a:p>
          <a:p>
            <a:r>
              <a:rPr lang="en-US" u="sng" baseline="0" dirty="0" smtClean="0"/>
              <a:t>Lancaster Choice Energy</a:t>
            </a:r>
            <a:r>
              <a:rPr lang="en-US" baseline="0" dirty="0" smtClean="0"/>
              <a:t>: The City of Lancaster. [Edison Territory]</a:t>
            </a:r>
          </a:p>
          <a:p>
            <a:endParaRPr lang="en-US" u="sng" baseline="0" dirty="0" smtClean="0"/>
          </a:p>
          <a:p>
            <a:r>
              <a:rPr lang="en-US" u="sng" baseline="0" dirty="0" smtClean="0"/>
              <a:t>Peninsula Clean Energy:</a:t>
            </a:r>
            <a:r>
              <a:rPr lang="en-US" u="none" baseline="0" dirty="0" smtClean="0"/>
              <a:t> Cities of Millbrae, Pacifica, Portola Valley, Redwood City, San Bruno, San Carlos, San Mateo, South San Francisco, Belmont, Brisbane, Burlingame, Daly City, East Palo Alto, Foster City, Half Moon Bay, Menlo Park, Towns of Atherton, </a:t>
            </a:r>
            <a:r>
              <a:rPr lang="en-US" u="none" baseline="0" dirty="0" err="1" smtClean="0"/>
              <a:t>Colma</a:t>
            </a:r>
            <a:r>
              <a:rPr lang="en-US" u="none" baseline="0" dirty="0" smtClean="0"/>
              <a:t>, Hillsborough, Woodside, and Unincorporated San Mateo County.</a:t>
            </a:r>
            <a:endParaRPr lang="en-US" u="sng" baseline="0" dirty="0" smtClean="0"/>
          </a:p>
          <a:p>
            <a:endParaRPr lang="en-US" u="sng" baseline="0" dirty="0" smtClean="0"/>
          </a:p>
          <a:p>
            <a:r>
              <a:rPr lang="en-US" u="sng" baseline="0" dirty="0" smtClean="0"/>
              <a:t>Silicon Valley Clean </a:t>
            </a:r>
            <a:r>
              <a:rPr lang="en-US" u="sng" baseline="0" dirty="0" err="1" smtClean="0"/>
              <a:t>Energy:</a:t>
            </a:r>
            <a:r>
              <a:rPr lang="en-US" u="none" baseline="0" dirty="0" err="1" smtClean="0"/>
              <a:t>Cities</a:t>
            </a:r>
            <a:r>
              <a:rPr lang="en-US" u="none" baseline="0" dirty="0" smtClean="0"/>
              <a:t> of Campbell, Cupertino, Gilroy, Los Altos, Monte </a:t>
            </a:r>
            <a:r>
              <a:rPr lang="en-US" u="none" baseline="0" dirty="0" err="1" smtClean="0"/>
              <a:t>Sereno</a:t>
            </a:r>
            <a:r>
              <a:rPr lang="en-US" u="none" baseline="0" dirty="0" smtClean="0"/>
              <a:t>, Morgan Hill, </a:t>
            </a:r>
            <a:r>
              <a:rPr lang="en-US" u="none" baseline="0" dirty="0" err="1" smtClean="0"/>
              <a:t>Mountian</a:t>
            </a:r>
            <a:r>
              <a:rPr lang="en-US" u="none" baseline="0" dirty="0" smtClean="0"/>
              <a:t> View, Saratoga, Sunnyvale, Town of Los Altos </a:t>
            </a:r>
            <a:r>
              <a:rPr lang="en-US" u="none" baseline="0" dirty="0" err="1" smtClean="0"/>
              <a:t>Hill,s</a:t>
            </a:r>
            <a:r>
              <a:rPr lang="en-US" u="none" baseline="0" dirty="0" smtClean="0"/>
              <a:t> Town of Los Gatos, County of Santa Clara (unincorporated areas). </a:t>
            </a:r>
            <a:endParaRPr lang="en-US" u="sng" baseline="0" dirty="0" smtClean="0"/>
          </a:p>
          <a:p>
            <a:endParaRPr lang="en-US" u="sng" baseline="0" dirty="0" smtClean="0"/>
          </a:p>
          <a:p>
            <a:r>
              <a:rPr lang="en-US" u="sng" baseline="0" dirty="0" smtClean="0"/>
              <a:t>Apple Valley</a:t>
            </a:r>
            <a:r>
              <a:rPr lang="en-US" u="none" baseline="0" dirty="0" smtClean="0"/>
              <a:t> Town of Apple Valley [Edison territory]</a:t>
            </a:r>
          </a:p>
          <a:p>
            <a:endParaRPr lang="en-US" u="none" baseline="0" dirty="0" smtClean="0"/>
          </a:p>
          <a:p>
            <a:r>
              <a:rPr lang="en-US" u="sng" baseline="0" dirty="0" smtClean="0"/>
              <a:t>Redwood Coast Energy: </a:t>
            </a:r>
            <a:r>
              <a:rPr lang="en-US" dirty="0"/>
              <a:t>City of Arcata, City of Blue Lake, City of Eureka, City of Fortuna, City of Trinidad, City of Rio Dell , the County of Humboldt, and the Humboldt Bay Municipal Water District.</a:t>
            </a:r>
            <a:endParaRPr lang="en-US" u="sng" dirty="0"/>
          </a:p>
        </p:txBody>
      </p:sp>
      <p:sp>
        <p:nvSpPr>
          <p:cNvPr id="4" name="Slide Number Placeholder 3"/>
          <p:cNvSpPr>
            <a:spLocks noGrp="1"/>
          </p:cNvSpPr>
          <p:nvPr>
            <p:ph type="sldNum" sz="quarter" idx="10"/>
          </p:nvPr>
        </p:nvSpPr>
        <p:spPr/>
        <p:txBody>
          <a:bodyPr/>
          <a:lstStyle/>
          <a:p>
            <a:fld id="{11896F6F-49B5-431F-AD5D-5873FBC4F9C3}" type="slidenum">
              <a:rPr lang="en-US" smtClean="0"/>
              <a:t>4</a:t>
            </a:fld>
            <a:endParaRPr lang="en-US" dirty="0"/>
          </a:p>
        </p:txBody>
      </p:sp>
    </p:spTree>
    <p:extLst>
      <p:ext uri="{BB962C8B-B14F-4D97-AF65-F5344CB8AC3E}">
        <p14:creationId xmlns:p14="http://schemas.microsoft.com/office/powerpoint/2010/main" val="103850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5</a:t>
            </a:fld>
            <a:endParaRPr lang="en-US" dirty="0"/>
          </a:p>
        </p:txBody>
      </p:sp>
    </p:spTree>
    <p:extLst>
      <p:ext uri="{BB962C8B-B14F-4D97-AF65-F5344CB8AC3E}">
        <p14:creationId xmlns:p14="http://schemas.microsoft.com/office/powerpoint/2010/main" val="287535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85">
              <a:defRPr/>
            </a:pPr>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6</a:t>
            </a:fld>
            <a:endParaRPr lang="en-US" dirty="0"/>
          </a:p>
        </p:txBody>
      </p:sp>
    </p:spTree>
    <p:extLst>
      <p:ext uri="{BB962C8B-B14F-4D97-AF65-F5344CB8AC3E}">
        <p14:creationId xmlns:p14="http://schemas.microsoft.com/office/powerpoint/2010/main" val="4649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8</a:t>
            </a:fld>
            <a:endParaRPr lang="en-US" dirty="0"/>
          </a:p>
        </p:txBody>
      </p:sp>
    </p:spTree>
    <p:extLst>
      <p:ext uri="{BB962C8B-B14F-4D97-AF65-F5344CB8AC3E}">
        <p14:creationId xmlns:p14="http://schemas.microsoft.com/office/powerpoint/2010/main" val="92842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85">
              <a:defRPr/>
            </a:pPr>
            <a:endParaRPr lang="en-US" u="sng" dirty="0"/>
          </a:p>
          <a:p>
            <a:pPr defTabSz="914985">
              <a:defRPr/>
            </a:pPr>
            <a:endParaRPr lang="en-US" u="sng" dirty="0"/>
          </a:p>
          <a:p>
            <a:pPr defTabSz="914985">
              <a:defRPr/>
            </a:pPr>
            <a:r>
              <a:rPr lang="en-US" u="sng" dirty="0"/>
              <a:t>RPS: </a:t>
            </a:r>
            <a:r>
              <a:rPr lang="en-US" dirty="0"/>
              <a:t>CCAs are required by law and CPUC regulations to procure a minimum percentage of its retail electricity sales from qualified renewable energy resources. The same standards and rules governing RPS complaint that are applicable to IOUs are applicable to CCAs.</a:t>
            </a:r>
          </a:p>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9</a:t>
            </a:fld>
            <a:endParaRPr lang="en-US" dirty="0"/>
          </a:p>
        </p:txBody>
      </p:sp>
    </p:spTree>
    <p:extLst>
      <p:ext uri="{BB962C8B-B14F-4D97-AF65-F5344CB8AC3E}">
        <p14:creationId xmlns:p14="http://schemas.microsoft.com/office/powerpoint/2010/main" val="133603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96F6F-49B5-431F-AD5D-5873FBC4F9C3}" type="slidenum">
              <a:rPr lang="en-US" smtClean="0"/>
              <a:t>10</a:t>
            </a:fld>
            <a:endParaRPr lang="en-US" dirty="0"/>
          </a:p>
        </p:txBody>
      </p:sp>
    </p:spTree>
    <p:extLst>
      <p:ext uri="{BB962C8B-B14F-4D97-AF65-F5344CB8AC3E}">
        <p14:creationId xmlns:p14="http://schemas.microsoft.com/office/powerpoint/2010/main" val="252783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puc.ca.go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PUC Title Slide">
    <p:spTree>
      <p:nvGrpSpPr>
        <p:cNvPr id="1" name=""/>
        <p:cNvGrpSpPr/>
        <p:nvPr/>
      </p:nvGrpSpPr>
      <p:grpSpPr>
        <a:xfrm>
          <a:off x="0" y="0"/>
          <a:ext cx="0" cy="0"/>
          <a:chOff x="0" y="0"/>
          <a:chExt cx="0" cy="0"/>
        </a:xfrm>
      </p:grpSpPr>
      <p:pic>
        <p:nvPicPr>
          <p:cNvPr id="4" name="Picture 10" descr="PUC_ColorSeal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2800" y="1757363"/>
            <a:ext cx="24384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1371600" y="6019800"/>
            <a:ext cx="6400800" cy="609600"/>
          </a:xfrm>
          <a:prstGeom prst="rect">
            <a:avLst/>
          </a:prstGeom>
        </p:spPr>
        <p:txBody>
          <a:bodyPr anchor="ctr">
            <a:normAutofit/>
          </a:bodyPr>
          <a:lstStyle>
            <a:lvl1pPr marL="0" indent="0" algn="ctr" defTabSz="914400" rtl="0" eaLnBrk="1" latinLnBrk="0" hangingPunct="1">
              <a:lnSpc>
                <a:spcPct val="100000"/>
              </a:lnSpc>
              <a:spcBef>
                <a:spcPct val="20000"/>
              </a:spcBef>
              <a:buFont typeface="Arial" pitchFamily="34" charset="0"/>
              <a:buNone/>
              <a:defRPr sz="2800" b="1" i="0" kern="1200" baseline="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400" dirty="0" smtClean="0">
                <a:solidFill>
                  <a:schemeClr val="accent2">
                    <a:lumMod val="50000"/>
                  </a:schemeClr>
                </a:solidFill>
                <a:latin typeface="+mn-lt"/>
              </a:rPr>
              <a:t>California Public Utilities Commission</a:t>
            </a:r>
            <a:endParaRPr lang="en-US" sz="1400" dirty="0" smtClean="0">
              <a:solidFill>
                <a:schemeClr val="accent2">
                  <a:lumMod val="50000"/>
                </a:schemeClr>
              </a:solidFill>
              <a:latin typeface="+mn-lt"/>
            </a:endParaRPr>
          </a:p>
        </p:txBody>
      </p:sp>
      <p:sp>
        <p:nvSpPr>
          <p:cNvPr id="2" name="Title 1"/>
          <p:cNvSpPr>
            <a:spLocks noGrp="1"/>
          </p:cNvSpPr>
          <p:nvPr>
            <p:ph type="ctrTitle"/>
          </p:nvPr>
        </p:nvSpPr>
        <p:spPr>
          <a:xfrm>
            <a:off x="685800" y="838199"/>
            <a:ext cx="7772400" cy="919163"/>
          </a:xfrm>
        </p:spPr>
        <p:txBody>
          <a:bodyPr>
            <a:normAutofit/>
          </a:bodyPr>
          <a:lstStyle>
            <a:lvl1pPr>
              <a:defRPr sz="3200" b="1" baseline="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19600"/>
            <a:ext cx="6400800" cy="1676400"/>
          </a:xfrm>
        </p:spPr>
        <p:txBody>
          <a:bodyPr>
            <a:normAutofit/>
          </a:bodyPr>
          <a:lstStyle>
            <a:lvl1pPr marL="0" indent="0" algn="ctr">
              <a:lnSpc>
                <a:spcPct val="100000"/>
              </a:lnSpc>
              <a:buNone/>
              <a:defRPr sz="2800" b="1" i="0" baseline="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4869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609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89397A-53FA-477A-B94B-474E88F7BAC0}" type="slidenum">
              <a:rPr lang="en-US"/>
              <a:pPr>
                <a:defRPr/>
              </a:pPr>
              <a:t>‹#›</a:t>
            </a:fld>
            <a:endParaRPr lang="en-US" dirty="0"/>
          </a:p>
        </p:txBody>
      </p:sp>
    </p:spTree>
    <p:extLst>
      <p:ext uri="{BB962C8B-B14F-4D97-AF65-F5344CB8AC3E}">
        <p14:creationId xmlns:p14="http://schemas.microsoft.com/office/powerpoint/2010/main" val="43619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889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97C598-939C-47A4-ADEF-9652DA328A9F}" type="slidenum">
              <a:rPr lang="en-US"/>
              <a:pPr>
                <a:defRPr/>
              </a:pPr>
              <a:t>‹#›</a:t>
            </a:fld>
            <a:endParaRPr lang="en-US" dirty="0"/>
          </a:p>
        </p:txBody>
      </p:sp>
    </p:spTree>
    <p:extLst>
      <p:ext uri="{BB962C8B-B14F-4D97-AF65-F5344CB8AC3E}">
        <p14:creationId xmlns:p14="http://schemas.microsoft.com/office/powerpoint/2010/main" val="287064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F5799-4E7D-40CB-888D-88A7AA9DC636}" type="slidenum">
              <a:rPr lang="en-US"/>
              <a:pPr>
                <a:defRPr/>
              </a:pPr>
              <a:t>‹#›</a:t>
            </a:fld>
            <a:endParaRPr lang="en-US" dirty="0"/>
          </a:p>
        </p:txBody>
      </p:sp>
    </p:spTree>
    <p:extLst>
      <p:ext uri="{BB962C8B-B14F-4D97-AF65-F5344CB8AC3E}">
        <p14:creationId xmlns:p14="http://schemas.microsoft.com/office/powerpoint/2010/main" val="232570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F34D1-71A0-42FF-AFB4-F73333826815}" type="slidenum">
              <a:rPr lang="en-US"/>
              <a:pPr>
                <a:defRPr/>
              </a:pPr>
              <a:t>‹#›</a:t>
            </a:fld>
            <a:endParaRPr lang="en-US" dirty="0"/>
          </a:p>
        </p:txBody>
      </p:sp>
    </p:spTree>
    <p:extLst>
      <p:ext uri="{BB962C8B-B14F-4D97-AF65-F5344CB8AC3E}">
        <p14:creationId xmlns:p14="http://schemas.microsoft.com/office/powerpoint/2010/main" val="62269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inal Page">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2286000" y="990600"/>
            <a:ext cx="3886200" cy="1262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defRPr/>
            </a:pPr>
            <a:r>
              <a:rPr lang="en-US" b="1" dirty="0" smtClean="0">
                <a:solidFill>
                  <a:srgbClr val="000000"/>
                </a:solidFill>
                <a:latin typeface="+mn-lt"/>
              </a:rPr>
              <a:t>Thank you!</a:t>
            </a:r>
          </a:p>
          <a:p>
            <a:pPr algn="ctr" eaLnBrk="0" hangingPunct="0">
              <a:defRPr/>
            </a:pPr>
            <a:r>
              <a:rPr lang="en-US" b="1" dirty="0" smtClean="0">
                <a:solidFill>
                  <a:srgbClr val="000000"/>
                </a:solidFill>
                <a:latin typeface="+mn-lt"/>
              </a:rPr>
              <a:t>For Additional Information:</a:t>
            </a:r>
          </a:p>
          <a:p>
            <a:pPr algn="ctr" eaLnBrk="0" hangingPunct="0">
              <a:defRPr/>
            </a:pPr>
            <a:r>
              <a:rPr lang="en-US" sz="2400" b="1" dirty="0" smtClean="0">
                <a:solidFill>
                  <a:srgbClr val="000000"/>
                </a:solidFill>
                <a:latin typeface="+mn-lt"/>
                <a:hlinkClick r:id="rId2"/>
              </a:rPr>
              <a:t>www.cpuc.ca.gov</a:t>
            </a:r>
            <a:endParaRPr lang="en-US" sz="2400" b="1" dirty="0" smtClean="0">
              <a:solidFill>
                <a:srgbClr val="000000"/>
              </a:solidFill>
              <a:latin typeface="+mn-lt"/>
            </a:endParaRPr>
          </a:p>
          <a:p>
            <a:pPr algn="ctr" eaLnBrk="0" hangingPunct="0">
              <a:defRPr/>
            </a:pPr>
            <a:r>
              <a:rPr lang="en-US" sz="1600" b="1" dirty="0" smtClean="0">
                <a:solidFill>
                  <a:srgbClr val="000000"/>
                </a:solidFill>
                <a:latin typeface="+mn-lt"/>
              </a:rPr>
              <a:t>(Search: Resource Adequacy History)</a:t>
            </a:r>
          </a:p>
        </p:txBody>
      </p:sp>
      <p:pic>
        <p:nvPicPr>
          <p:cNvPr id="3" name="Picture 3" descr="cpuc-building-2"/>
          <p:cNvPicPr>
            <a:picLocks noChangeAspect="1" noChangeArrowheads="1"/>
          </p:cNvPicPr>
          <p:nvPr userDrawn="1"/>
        </p:nvPicPr>
        <p:blipFill>
          <a:blip r:embed="rId3">
            <a:lum bright="54000" contrast="-70000"/>
            <a:extLst>
              <a:ext uri="{28A0092B-C50C-407E-A947-70E740481C1C}">
                <a14:useLocalDpi xmlns:a14="http://schemas.microsoft.com/office/drawing/2010/main" val="0"/>
              </a:ext>
            </a:extLst>
          </a:blip>
          <a:srcRect/>
          <a:stretch>
            <a:fillRect/>
          </a:stretch>
        </p:blipFill>
        <p:spPr bwMode="auto">
          <a:xfrm>
            <a:off x="2209800" y="2743200"/>
            <a:ext cx="42592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48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B7AC6-7D62-43B7-8974-9E37F3A74E61}" type="slidenum">
              <a:rPr lang="en-US"/>
              <a:pPr>
                <a:defRPr/>
              </a:pPr>
              <a:t>‹#›</a:t>
            </a:fld>
            <a:endParaRPr lang="en-US" dirty="0"/>
          </a:p>
        </p:txBody>
      </p:sp>
    </p:spTree>
    <p:extLst>
      <p:ext uri="{BB962C8B-B14F-4D97-AF65-F5344CB8AC3E}">
        <p14:creationId xmlns:p14="http://schemas.microsoft.com/office/powerpoint/2010/main" val="380363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044F5-A458-4429-B95A-9C7E3ABCE964}" type="slidenum">
              <a:rPr lang="en-US"/>
              <a:pPr>
                <a:defRPr/>
              </a:pPr>
              <a:t>‹#›</a:t>
            </a:fld>
            <a:endParaRPr lang="en-US" dirty="0"/>
          </a:p>
        </p:txBody>
      </p:sp>
    </p:spTree>
    <p:extLst>
      <p:ext uri="{BB962C8B-B14F-4D97-AF65-F5344CB8AC3E}">
        <p14:creationId xmlns:p14="http://schemas.microsoft.com/office/powerpoint/2010/main" val="208671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CEB9E-59D2-410F-BC48-BC7CD885664D}" type="slidenum">
              <a:rPr lang="en-US"/>
              <a:pPr>
                <a:defRPr/>
              </a:pPr>
              <a:t>‹#›</a:t>
            </a:fld>
            <a:endParaRPr lang="en-US" dirty="0"/>
          </a:p>
        </p:txBody>
      </p:sp>
    </p:spTree>
    <p:extLst>
      <p:ext uri="{BB962C8B-B14F-4D97-AF65-F5344CB8AC3E}">
        <p14:creationId xmlns:p14="http://schemas.microsoft.com/office/powerpoint/2010/main" val="59016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8731A-3C19-4AF1-9DAD-EBE8C347CDBE}" type="slidenum">
              <a:rPr lang="en-US"/>
              <a:pPr>
                <a:defRPr/>
              </a:pPr>
              <a:t>‹#›</a:t>
            </a:fld>
            <a:endParaRPr lang="en-US" dirty="0"/>
          </a:p>
        </p:txBody>
      </p:sp>
    </p:spTree>
    <p:extLst>
      <p:ext uri="{BB962C8B-B14F-4D97-AF65-F5344CB8AC3E}">
        <p14:creationId xmlns:p14="http://schemas.microsoft.com/office/powerpoint/2010/main" val="251325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2E2D9C-2C17-41AE-B400-33A41FFCD710}" type="slidenum">
              <a:rPr lang="en-US"/>
              <a:pPr>
                <a:defRPr/>
              </a:pPr>
              <a:t>‹#›</a:t>
            </a:fld>
            <a:endParaRPr lang="en-US" dirty="0"/>
          </a:p>
        </p:txBody>
      </p:sp>
    </p:spTree>
    <p:extLst>
      <p:ext uri="{BB962C8B-B14F-4D97-AF65-F5344CB8AC3E}">
        <p14:creationId xmlns:p14="http://schemas.microsoft.com/office/powerpoint/2010/main" val="98211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2743200"/>
            <a:ext cx="3584575" cy="3581400"/>
          </a:xfrm>
          <a:solidFill>
            <a:schemeClr val="accent6">
              <a:lumMod val="20000"/>
              <a:lumOff val="8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2027238"/>
            <a:ext cx="3584448" cy="715962"/>
          </a:xfrm>
          <a:solidFill>
            <a:schemeClr val="accent6">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743200"/>
            <a:ext cx="3582988" cy="3581400"/>
          </a:xfrm>
          <a:solidFill>
            <a:schemeClr val="accent6">
              <a:lumMod val="20000"/>
              <a:lumOff val="8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27238"/>
            <a:ext cx="3584575" cy="715962"/>
          </a:xfrm>
          <a:solidFill>
            <a:schemeClr val="accent6">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D7BD68-C27F-4C1A-8D41-B93EB42CC526}" type="slidenum">
              <a:rPr lang="en-US"/>
              <a:pPr>
                <a:defRPr/>
              </a:pPr>
              <a:t>‹#›</a:t>
            </a:fld>
            <a:endParaRPr lang="en-US" dirty="0"/>
          </a:p>
        </p:txBody>
      </p:sp>
    </p:spTree>
    <p:extLst>
      <p:ext uri="{BB962C8B-B14F-4D97-AF65-F5344CB8AC3E}">
        <p14:creationId xmlns:p14="http://schemas.microsoft.com/office/powerpoint/2010/main" val="342759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9CEDE3-9982-4DE9-9588-C72EAD89B3F9}" type="slidenum">
              <a:rPr lang="en-US"/>
              <a:pPr>
                <a:defRPr/>
              </a:pPr>
              <a:t>‹#›</a:t>
            </a:fld>
            <a:endParaRPr lang="en-US" dirty="0"/>
          </a:p>
        </p:txBody>
      </p:sp>
    </p:spTree>
    <p:extLst>
      <p:ext uri="{BB962C8B-B14F-4D97-AF65-F5344CB8AC3E}">
        <p14:creationId xmlns:p14="http://schemas.microsoft.com/office/powerpoint/2010/main" val="378087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BC7C22-2549-4707-AF81-16EBA7FEE504}" type="slidenum">
              <a:rPr lang="en-US"/>
              <a:pPr>
                <a:defRPr/>
              </a:pPr>
              <a:t>‹#›</a:t>
            </a:fld>
            <a:endParaRPr lang="en-US" dirty="0"/>
          </a:p>
        </p:txBody>
      </p:sp>
    </p:spTree>
    <p:extLst>
      <p:ext uri="{BB962C8B-B14F-4D97-AF65-F5344CB8AC3E}">
        <p14:creationId xmlns:p14="http://schemas.microsoft.com/office/powerpoint/2010/main" val="28579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6">
            <a:extLst>
              <a:ext uri="{28A0092B-C50C-407E-A947-70E740481C1C}">
                <a14:useLocalDpi xmlns:a14="http://schemas.microsoft.com/office/drawing/2010/main" val="0"/>
              </a:ext>
            </a:extLst>
          </a:blip>
          <a:srcRect t="2"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itle Placeholder 1"/>
          <p:cNvSpPr>
            <a:spLocks noGrp="1"/>
          </p:cNvSpPr>
          <p:nvPr>
            <p:ph type="title"/>
          </p:nvPr>
        </p:nvSpPr>
        <p:spPr bwMode="auto">
          <a:xfrm>
            <a:off x="457200" y="914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001000" y="6356350"/>
            <a:ext cx="381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fld id="{53D02042-B166-4094-83E1-9E1A7C7BE2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7"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8"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lang="en-US" sz="4400" kern="1200" dirty="0">
          <a:solidFill>
            <a:srgbClr val="376092"/>
          </a:solidFill>
          <a:latin typeface="+mj-lt"/>
          <a:ea typeface="+mj-ea"/>
          <a:cs typeface="Arial" pitchFamily="34" charset="0"/>
        </a:defRPr>
      </a:lvl1pPr>
      <a:lvl2pPr algn="ctr" rtl="0" eaLnBrk="1" fontAlgn="base" hangingPunct="1">
        <a:spcBef>
          <a:spcPct val="0"/>
        </a:spcBef>
        <a:spcAft>
          <a:spcPct val="0"/>
        </a:spcAft>
        <a:defRPr sz="4400">
          <a:solidFill>
            <a:srgbClr val="376092"/>
          </a:solidFill>
          <a:latin typeface="Calibri" pitchFamily="34" charset="0"/>
          <a:cs typeface="Arial" charset="0"/>
        </a:defRPr>
      </a:lvl2pPr>
      <a:lvl3pPr algn="ctr" rtl="0" eaLnBrk="1" fontAlgn="base" hangingPunct="1">
        <a:spcBef>
          <a:spcPct val="0"/>
        </a:spcBef>
        <a:spcAft>
          <a:spcPct val="0"/>
        </a:spcAft>
        <a:defRPr sz="4400">
          <a:solidFill>
            <a:srgbClr val="376092"/>
          </a:solidFill>
          <a:latin typeface="Calibri" pitchFamily="34" charset="0"/>
          <a:cs typeface="Arial" charset="0"/>
        </a:defRPr>
      </a:lvl3pPr>
      <a:lvl4pPr algn="ctr" rtl="0" eaLnBrk="1" fontAlgn="base" hangingPunct="1">
        <a:spcBef>
          <a:spcPct val="0"/>
        </a:spcBef>
        <a:spcAft>
          <a:spcPct val="0"/>
        </a:spcAft>
        <a:defRPr sz="4400">
          <a:solidFill>
            <a:srgbClr val="376092"/>
          </a:solidFill>
          <a:latin typeface="Calibri" pitchFamily="34" charset="0"/>
          <a:cs typeface="Arial" charset="0"/>
        </a:defRPr>
      </a:lvl4pPr>
      <a:lvl5pPr algn="ctr" rtl="0" eaLnBrk="1" fontAlgn="base" hangingPunct="1">
        <a:spcBef>
          <a:spcPct val="0"/>
        </a:spcBef>
        <a:spcAft>
          <a:spcPct val="0"/>
        </a:spcAft>
        <a:defRPr sz="4400">
          <a:solidFill>
            <a:srgbClr val="376092"/>
          </a:solidFill>
          <a:latin typeface="Calibri" pitchFamily="34" charset="0"/>
          <a:cs typeface="Arial" charset="0"/>
        </a:defRPr>
      </a:lvl5pPr>
      <a:lvl6pPr marL="457200" algn="ctr" rtl="0" eaLnBrk="1" fontAlgn="base" hangingPunct="1">
        <a:spcBef>
          <a:spcPct val="0"/>
        </a:spcBef>
        <a:spcAft>
          <a:spcPct val="0"/>
        </a:spcAft>
        <a:defRPr sz="4400" b="1">
          <a:solidFill>
            <a:schemeClr val="accent2"/>
          </a:solidFill>
          <a:latin typeface="Arial" charset="0"/>
          <a:cs typeface="Arial" charset="0"/>
        </a:defRPr>
      </a:lvl6pPr>
      <a:lvl7pPr marL="914400" algn="ctr" rtl="0" eaLnBrk="1" fontAlgn="base" hangingPunct="1">
        <a:spcBef>
          <a:spcPct val="0"/>
        </a:spcBef>
        <a:spcAft>
          <a:spcPct val="0"/>
        </a:spcAft>
        <a:defRPr sz="4400" b="1">
          <a:solidFill>
            <a:schemeClr val="accent2"/>
          </a:solidFill>
          <a:latin typeface="Arial" charset="0"/>
          <a:cs typeface="Arial" charset="0"/>
        </a:defRPr>
      </a:lvl7pPr>
      <a:lvl8pPr marL="1371600" algn="ctr" rtl="0" eaLnBrk="1" fontAlgn="base" hangingPunct="1">
        <a:spcBef>
          <a:spcPct val="0"/>
        </a:spcBef>
        <a:spcAft>
          <a:spcPct val="0"/>
        </a:spcAft>
        <a:defRPr sz="4400" b="1">
          <a:solidFill>
            <a:schemeClr val="accent2"/>
          </a:solidFill>
          <a:latin typeface="Arial" charset="0"/>
          <a:cs typeface="Arial" charset="0"/>
        </a:defRPr>
      </a:lvl8pPr>
      <a:lvl9pPr marL="1828800" algn="ctr" rtl="0" eaLnBrk="1" fontAlgn="base" hangingPunct="1">
        <a:spcBef>
          <a:spcPct val="0"/>
        </a:spcBef>
        <a:spcAft>
          <a:spcPct val="0"/>
        </a:spcAft>
        <a:defRPr sz="4400" b="1">
          <a:solidFill>
            <a:schemeClr val="accent2"/>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peninsulacleanenergy.com/" TargetMode="External"/><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tombutt.com/forum/2013/130124d.htm" TargetMode="External"/><Relationship Id="rId11" Type="http://schemas.openxmlformats.org/officeDocument/2006/relationships/image" Target="../media/image10.png"/><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hyperlink" Target="http://www.google.com/url?sa=i&amp;rct=j&amp;q=&amp;esrc=s&amp;source=images&amp;cd=&amp;cad=rja&amp;uact=8&amp;ved=0ahUKEwj9kciGg97QAhVS92MKHas-DbIQjRwIBw&amp;url=http://www.scwa.ca.gov/cca/&amp;psig=AFQjCNHjGnDhWqntWBr4pFQWvToe_qFiNQ&amp;ust=1481060660154717"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eanenergyus.org/cca-by-state/california/"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D1B4902-8783-4010-9931-9C2D99F7C3C7}" type="slidenum">
              <a:rPr lang="en-US" smtClean="0"/>
              <a:t>1</a:t>
            </a:fld>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9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1153143"/>
            <a:ext cx="9296400" cy="4524315"/>
          </a:xfrm>
          <a:prstGeom prst="rect">
            <a:avLst/>
          </a:prstGeom>
          <a:noFill/>
        </p:spPr>
        <p:txBody>
          <a:bodyPr wrap="square" rtlCol="0">
            <a:spAutoFit/>
          </a:bodyPr>
          <a:lstStyle/>
          <a:p>
            <a:pPr algn="ctr"/>
            <a:r>
              <a:rPr lang="en-US" sz="3600" b="1" u="sng" dirty="0"/>
              <a:t>Community Choice </a:t>
            </a:r>
            <a:r>
              <a:rPr lang="en-US" sz="3600" b="1" u="sng" dirty="0" smtClean="0"/>
              <a:t>Aggregation</a:t>
            </a:r>
          </a:p>
          <a:p>
            <a:pPr algn="ctr"/>
            <a:endParaRPr lang="en-US" sz="3600" dirty="0" smtClean="0"/>
          </a:p>
          <a:p>
            <a:pPr algn="ctr"/>
            <a:r>
              <a:rPr lang="en-US" sz="3600" dirty="0" smtClean="0"/>
              <a:t>Edward Randolph</a:t>
            </a:r>
          </a:p>
          <a:p>
            <a:pPr algn="ctr"/>
            <a:r>
              <a:rPr lang="en-US" sz="3600" dirty="0" smtClean="0"/>
              <a:t>Director</a:t>
            </a:r>
          </a:p>
          <a:p>
            <a:pPr algn="ctr"/>
            <a:r>
              <a:rPr lang="en-US" sz="3600" dirty="0" smtClean="0"/>
              <a:t>Energy Division</a:t>
            </a:r>
          </a:p>
          <a:p>
            <a:pPr algn="ctr"/>
            <a:r>
              <a:rPr lang="en-US" sz="3600" dirty="0" smtClean="0"/>
              <a:t>California Public Utilities Commission</a:t>
            </a:r>
          </a:p>
          <a:p>
            <a:pPr algn="ctr"/>
            <a:endParaRPr lang="en-US" sz="3600" dirty="0" smtClean="0"/>
          </a:p>
          <a:p>
            <a:pPr algn="ctr"/>
            <a:r>
              <a:rPr lang="en-US" sz="3600" dirty="0" smtClean="0"/>
              <a:t>August 23, 2017 </a:t>
            </a:r>
          </a:p>
        </p:txBody>
      </p:sp>
    </p:spTree>
    <p:extLst>
      <p:ext uri="{BB962C8B-B14F-4D97-AF65-F5344CB8AC3E}">
        <p14:creationId xmlns:p14="http://schemas.microsoft.com/office/powerpoint/2010/main" val="131553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7"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38200"/>
            <a:ext cx="8305800" cy="1200329"/>
          </a:xfrm>
          <a:prstGeom prst="rect">
            <a:avLst/>
          </a:prstGeom>
        </p:spPr>
        <p:txBody>
          <a:bodyPr wrap="square">
            <a:spAutoFit/>
          </a:bodyPr>
          <a:lstStyle/>
          <a:p>
            <a:pPr algn="ctr"/>
            <a:r>
              <a:rPr lang="en-US" sz="3600" u="sng" dirty="0" smtClean="0">
                <a:latin typeface="+mj-lt"/>
              </a:rPr>
              <a:t>CCA Obligations before the CPUC (continued)</a:t>
            </a:r>
            <a:endParaRPr lang="en-US" sz="3600" u="sng" dirty="0">
              <a:latin typeface="+mj-lt"/>
            </a:endParaRPr>
          </a:p>
        </p:txBody>
      </p:sp>
      <p:sp>
        <p:nvSpPr>
          <p:cNvPr id="7" name="Rectangle 6"/>
          <p:cNvSpPr/>
          <p:nvPr/>
        </p:nvSpPr>
        <p:spPr>
          <a:xfrm>
            <a:off x="114300" y="2038529"/>
            <a:ext cx="8686800" cy="4278094"/>
          </a:xfrm>
          <a:prstGeom prst="rect">
            <a:avLst/>
          </a:prstGeom>
        </p:spPr>
        <p:txBody>
          <a:bodyPr wrap="square">
            <a:spAutoFit/>
          </a:bodyPr>
          <a:lstStyle/>
          <a:p>
            <a:r>
              <a:rPr lang="en-US" sz="2000" u="sng" dirty="0" smtClean="0"/>
              <a:t>Resource </a:t>
            </a:r>
            <a:r>
              <a:rPr lang="en-US" sz="2000" u="sng" dirty="0"/>
              <a:t>Adequacy (RA</a:t>
            </a:r>
            <a:r>
              <a:rPr lang="en-US" sz="2000" u="sng" dirty="0" smtClean="0"/>
              <a:t>)</a:t>
            </a:r>
          </a:p>
          <a:p>
            <a:pPr marL="742950" lvl="1" indent="-285750">
              <a:buFont typeface="Arial" panose="020B0604020202020204" pitchFamily="34" charset="0"/>
              <a:buChar char="•"/>
            </a:pPr>
            <a:r>
              <a:rPr lang="en-US" dirty="0" smtClean="0"/>
              <a:t>For </a:t>
            </a:r>
            <a:r>
              <a:rPr lang="en-US" dirty="0"/>
              <a:t>the annual filings, </a:t>
            </a:r>
            <a:r>
              <a:rPr lang="en-US" dirty="0" smtClean="0"/>
              <a:t>Load Serving Entities (LSEs) </a:t>
            </a:r>
            <a:r>
              <a:rPr lang="en-US" dirty="0"/>
              <a:t>are required to make an annual System, Local, and Flexible compliance showing for the coming year. </a:t>
            </a:r>
            <a:endParaRPr lang="en-US" dirty="0" smtClean="0"/>
          </a:p>
          <a:p>
            <a:pPr lvl="1"/>
            <a:endParaRPr lang="en-US" dirty="0" smtClean="0"/>
          </a:p>
          <a:p>
            <a:pPr marL="742950" lvl="1" indent="-285750">
              <a:buFont typeface="Arial" panose="020B0604020202020204" pitchFamily="34" charset="0"/>
              <a:buChar char="•"/>
            </a:pPr>
            <a:r>
              <a:rPr lang="en-US" dirty="0" smtClean="0"/>
              <a:t>For </a:t>
            </a:r>
            <a:r>
              <a:rPr lang="en-US" dirty="0"/>
              <a:t>the System showing, LSEs are required to demonstrate that they have procured 90% of their System RA obligation for the five summer months the coming compliance year.  </a:t>
            </a: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Additionally </a:t>
            </a:r>
            <a:r>
              <a:rPr lang="en-US" dirty="0"/>
              <a:t>each LSE must demonstrate that they meet 90% of its Flexible requirements and 100% of its local requirements for each month of the coming compliance year.  For the monthly filings LSEs must demonstrate they have procured 100% of their monthly System and Flexible RA obligation.  Additionally, on a monthly basis from </a:t>
            </a:r>
            <a:r>
              <a:rPr lang="en-US" dirty="0" smtClean="0"/>
              <a:t>July </a:t>
            </a:r>
            <a:r>
              <a:rPr lang="en-US" dirty="0"/>
              <a:t>through December, LSEs must demonstrate they have met their revised (due to load migration) </a:t>
            </a:r>
            <a:r>
              <a:rPr lang="en-US" dirty="0" smtClean="0"/>
              <a:t>local and flexible </a:t>
            </a:r>
            <a:r>
              <a:rPr lang="en-US" dirty="0"/>
              <a:t>obligation.</a:t>
            </a:r>
            <a:br>
              <a:rPr lang="en-US" dirty="0"/>
            </a:br>
            <a:endParaRPr lang="en-US" dirty="0"/>
          </a:p>
        </p:txBody>
      </p:sp>
      <p:sp>
        <p:nvSpPr>
          <p:cNvPr id="4" name="Slide Number Placeholder 3"/>
          <p:cNvSpPr>
            <a:spLocks noGrp="1"/>
          </p:cNvSpPr>
          <p:nvPr>
            <p:ph type="sldNum" sz="quarter" idx="12"/>
          </p:nvPr>
        </p:nvSpPr>
        <p:spPr/>
        <p:txBody>
          <a:bodyPr/>
          <a:lstStyle/>
          <a:p>
            <a:fld id="{2D1B4902-8783-4010-9931-9C2D99F7C3C7}" type="slidenum">
              <a:rPr lang="en-US" smtClean="0"/>
              <a:t>10</a:t>
            </a:fld>
            <a:endParaRPr lang="en-US" dirty="0"/>
          </a:p>
        </p:txBody>
      </p:sp>
    </p:spTree>
    <p:extLst>
      <p:ext uri="{BB962C8B-B14F-4D97-AF65-F5344CB8AC3E}">
        <p14:creationId xmlns:p14="http://schemas.microsoft.com/office/powerpoint/2010/main" val="1111624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38200"/>
            <a:ext cx="8305800" cy="1200329"/>
          </a:xfrm>
          <a:prstGeom prst="rect">
            <a:avLst/>
          </a:prstGeom>
        </p:spPr>
        <p:txBody>
          <a:bodyPr wrap="square">
            <a:spAutoFit/>
          </a:bodyPr>
          <a:lstStyle/>
          <a:p>
            <a:pPr algn="ctr"/>
            <a:r>
              <a:rPr lang="en-US" sz="3600" u="sng" dirty="0" smtClean="0">
                <a:latin typeface="+mj-lt"/>
              </a:rPr>
              <a:t>CCA Obligations before the CPUC (continued)</a:t>
            </a:r>
            <a:endParaRPr lang="en-US" sz="3600" u="sng" dirty="0">
              <a:latin typeface="+mj-lt"/>
            </a:endParaRPr>
          </a:p>
        </p:txBody>
      </p:sp>
      <p:sp>
        <p:nvSpPr>
          <p:cNvPr id="7" name="Rectangle 6"/>
          <p:cNvSpPr/>
          <p:nvPr/>
        </p:nvSpPr>
        <p:spPr>
          <a:xfrm>
            <a:off x="-38100" y="2038528"/>
            <a:ext cx="9029700" cy="3970318"/>
          </a:xfrm>
          <a:prstGeom prst="rect">
            <a:avLst/>
          </a:prstGeom>
        </p:spPr>
        <p:txBody>
          <a:bodyPr wrap="square">
            <a:spAutoFit/>
          </a:bodyPr>
          <a:lstStyle/>
          <a:p>
            <a:r>
              <a:rPr lang="en-US" sz="2000" u="sng" dirty="0" smtClean="0"/>
              <a:t>Renewables Portfolio Standard</a:t>
            </a:r>
          </a:p>
          <a:p>
            <a:pPr marL="742950" lvl="1" indent="-285750">
              <a:buFont typeface="Arial" panose="020B0604020202020204" pitchFamily="34" charset="0"/>
              <a:buChar char="•"/>
            </a:pPr>
            <a:r>
              <a:rPr lang="en-US" sz="1600" dirty="0"/>
              <a:t>Requires investor-owned utilities, electric service providers, and community choice aggregators to increase procurement from eligible renewable energy resources to 50% of total procurement by 2030.</a:t>
            </a:r>
          </a:p>
          <a:p>
            <a:r>
              <a:rPr lang="en-US" sz="2000" u="sng" dirty="0" smtClean="0"/>
              <a:t>Integrated </a:t>
            </a:r>
            <a:r>
              <a:rPr lang="en-US" sz="2000" u="sng" dirty="0"/>
              <a:t>Resource Planning (IRP)</a:t>
            </a:r>
          </a:p>
          <a:p>
            <a:pPr marL="742950" lvl="1" indent="-285750">
              <a:buFont typeface="Arial" panose="020B0604020202020204" pitchFamily="34" charset="0"/>
              <a:buChar char="•"/>
            </a:pPr>
            <a:r>
              <a:rPr lang="en-US" sz="1600" dirty="0" smtClean="0"/>
              <a:t>PU Code Section 452.52: </a:t>
            </a:r>
          </a:p>
          <a:p>
            <a:pPr lvl="2"/>
            <a:r>
              <a:rPr lang="en-US" sz="1600" dirty="0" smtClean="0"/>
              <a:t>(3</a:t>
            </a:r>
            <a:r>
              <a:rPr lang="en-US" sz="1600" dirty="0"/>
              <a:t>)  The plan of a community choice aggregator shall be submitted to its governing board for approval and provided to the commission for </a:t>
            </a:r>
            <a:r>
              <a:rPr lang="en-US" sz="1600" dirty="0" smtClean="0"/>
              <a:t>certification</a:t>
            </a:r>
          </a:p>
          <a:p>
            <a:pPr lvl="2"/>
            <a:endParaRPr lang="en-US" sz="1600" dirty="0"/>
          </a:p>
          <a:p>
            <a:pPr marL="742950" lvl="1" indent="-285750">
              <a:buFont typeface="Arial" panose="020B0604020202020204" pitchFamily="34" charset="0"/>
              <a:buChar char="•"/>
            </a:pPr>
            <a:r>
              <a:rPr lang="en-US" sz="1600" dirty="0" smtClean="0"/>
              <a:t>The Plan shall achieve a diversified procurement </a:t>
            </a:r>
            <a:r>
              <a:rPr lang="en-US" sz="1600" smtClean="0"/>
              <a:t>portfolio and resource </a:t>
            </a:r>
            <a:r>
              <a:rPr lang="en-US" sz="1600" dirty="0" smtClean="0"/>
              <a:t>adequacy requirements, among other things</a:t>
            </a:r>
          </a:p>
          <a:p>
            <a:r>
              <a:rPr lang="en-US" sz="2000" u="sng" dirty="0" smtClean="0"/>
              <a:t>Energy Storage</a:t>
            </a:r>
          </a:p>
          <a:p>
            <a:pPr marL="742950" lvl="1" indent="-285750">
              <a:buFont typeface="Arial" panose="020B0604020202020204" pitchFamily="34" charset="0"/>
              <a:buChar char="•"/>
            </a:pPr>
            <a:r>
              <a:rPr lang="en-US" sz="1600" dirty="0"/>
              <a:t>Storage projects to meet 1% of the peak load</a:t>
            </a:r>
          </a:p>
          <a:p>
            <a:pPr marL="742950" lvl="1" indent="-285750">
              <a:buFont typeface="Arial" panose="020B0604020202020204" pitchFamily="34" charset="0"/>
              <a:buChar char="•"/>
            </a:pPr>
            <a:r>
              <a:rPr lang="en-US" sz="1600" dirty="0"/>
              <a:t>Contracts by 2020</a:t>
            </a:r>
          </a:p>
          <a:p>
            <a:pPr marL="742950" lvl="1" indent="-285750">
              <a:buFont typeface="Arial" panose="020B0604020202020204" pitchFamily="34" charset="0"/>
              <a:buChar char="•"/>
            </a:pPr>
            <a:r>
              <a:rPr lang="en-US" sz="1600" dirty="0"/>
              <a:t>In place by </a:t>
            </a:r>
            <a:r>
              <a:rPr lang="en-US" sz="1600" dirty="0" smtClean="0"/>
              <a:t>2024</a:t>
            </a:r>
            <a:endParaRPr lang="en-US" dirty="0" smtClean="0"/>
          </a:p>
        </p:txBody>
      </p:sp>
      <p:sp>
        <p:nvSpPr>
          <p:cNvPr id="4" name="Slide Number Placeholder 3"/>
          <p:cNvSpPr>
            <a:spLocks noGrp="1"/>
          </p:cNvSpPr>
          <p:nvPr>
            <p:ph type="sldNum" sz="quarter" idx="12"/>
          </p:nvPr>
        </p:nvSpPr>
        <p:spPr/>
        <p:txBody>
          <a:bodyPr/>
          <a:lstStyle/>
          <a:p>
            <a:fld id="{2D1B4902-8783-4010-9931-9C2D99F7C3C7}" type="slidenum">
              <a:rPr lang="en-US" smtClean="0"/>
              <a:t>11</a:t>
            </a:fld>
            <a:endParaRPr lang="en-US" dirty="0"/>
          </a:p>
        </p:txBody>
      </p:sp>
    </p:spTree>
    <p:extLst>
      <p:ext uri="{BB962C8B-B14F-4D97-AF65-F5344CB8AC3E}">
        <p14:creationId xmlns:p14="http://schemas.microsoft.com/office/powerpoint/2010/main" val="116178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8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900" y="914400"/>
            <a:ext cx="8458200" cy="4862871"/>
          </a:xfrm>
          <a:prstGeom prst="rect">
            <a:avLst/>
          </a:prstGeom>
        </p:spPr>
        <p:txBody>
          <a:bodyPr wrap="square">
            <a:spAutoFit/>
          </a:bodyPr>
          <a:lstStyle/>
          <a:p>
            <a:pPr algn="ctr"/>
            <a:r>
              <a:rPr lang="en-US" sz="3600" u="sng" dirty="0" smtClean="0">
                <a:latin typeface="+mj-lt"/>
              </a:rPr>
              <a:t>CCA </a:t>
            </a:r>
            <a:r>
              <a:rPr lang="en-US" sz="3600" u="sng" dirty="0">
                <a:latin typeface="+mj-lt"/>
              </a:rPr>
              <a:t>Interest and Participation </a:t>
            </a:r>
            <a:endParaRPr lang="en-US" sz="3600" u="sng" dirty="0" smtClean="0">
              <a:latin typeface="+mj-lt"/>
            </a:endParaRPr>
          </a:p>
          <a:p>
            <a:pPr algn="ctr"/>
            <a:r>
              <a:rPr lang="en-US" sz="3600" u="sng" dirty="0" smtClean="0">
                <a:latin typeface="+mj-lt"/>
              </a:rPr>
              <a:t>in </a:t>
            </a:r>
            <a:r>
              <a:rPr lang="en-US" sz="3600" u="sng" dirty="0">
                <a:latin typeface="+mj-lt"/>
              </a:rPr>
              <a:t>Other </a:t>
            </a:r>
            <a:r>
              <a:rPr lang="en-US" sz="3600" u="sng" dirty="0" smtClean="0">
                <a:latin typeface="+mj-lt"/>
              </a:rPr>
              <a:t>CPUC Programs</a:t>
            </a:r>
            <a:endParaRPr lang="en-US" sz="3600" u="sng" dirty="0">
              <a:latin typeface="+mj-lt"/>
            </a:endParaRPr>
          </a:p>
          <a:p>
            <a:endParaRPr lang="en-US" dirty="0"/>
          </a:p>
          <a:p>
            <a:pPr marL="285750" indent="-285750">
              <a:buFont typeface="Arial" panose="020B0604020202020204" pitchFamily="34" charset="0"/>
              <a:buChar char="•"/>
            </a:pPr>
            <a:r>
              <a:rPr lang="en-US" sz="2000" u="sng" dirty="0"/>
              <a:t>Energy Efficiency (EE)</a:t>
            </a:r>
          </a:p>
          <a:p>
            <a:pPr lvl="1"/>
            <a:r>
              <a:rPr lang="en-US" dirty="0"/>
              <a:t>MCE currently administers its own EE </a:t>
            </a:r>
            <a:r>
              <a:rPr lang="en-US" dirty="0" smtClean="0"/>
              <a:t>program</a:t>
            </a:r>
            <a:endParaRPr lang="en-US" dirty="0"/>
          </a:p>
          <a:p>
            <a:pPr lvl="1"/>
            <a:r>
              <a:rPr lang="en-US" dirty="0" smtClean="0"/>
              <a:t>Lancaster has submitted an Advice Letter to also become an EE administrator</a:t>
            </a:r>
          </a:p>
          <a:p>
            <a:pPr lvl="1"/>
            <a:r>
              <a:rPr lang="en-US" dirty="0" smtClean="0"/>
              <a:t>MCE submitted a Business Plan in </a:t>
            </a:r>
            <a:r>
              <a:rPr lang="en-US" dirty="0"/>
              <a:t>R.13-11-</a:t>
            </a:r>
            <a:r>
              <a:rPr lang="en-US" dirty="0" smtClean="0"/>
              <a:t>005 proposing to take on EE programs that have been administered by PG&amp;E</a:t>
            </a:r>
          </a:p>
          <a:p>
            <a:pPr lvl="1"/>
            <a:endParaRPr lang="en-US" dirty="0" smtClean="0"/>
          </a:p>
          <a:p>
            <a:pPr lvl="1"/>
            <a:endParaRPr lang="en-US" dirty="0" smtClean="0"/>
          </a:p>
          <a:p>
            <a:pPr marL="285750" indent="-285750">
              <a:buFont typeface="Arial" panose="020B0604020202020204" pitchFamily="34" charset="0"/>
              <a:buChar char="•"/>
            </a:pPr>
            <a:r>
              <a:rPr lang="en-US" sz="2000" u="sng" dirty="0"/>
              <a:t>Time of Use (TOU) Rates</a:t>
            </a:r>
          </a:p>
          <a:p>
            <a:pPr lvl="1"/>
            <a:r>
              <a:rPr lang="en-US" dirty="0" smtClean="0"/>
              <a:t>MCE </a:t>
            </a:r>
            <a:r>
              <a:rPr lang="en-US" dirty="0"/>
              <a:t>and SCP are participating in PG&amp;E default </a:t>
            </a:r>
            <a:r>
              <a:rPr lang="en-US" dirty="0" smtClean="0"/>
              <a:t>TOU pilot..</a:t>
            </a:r>
          </a:p>
          <a:p>
            <a:endParaRPr lang="en-US" dirty="0"/>
          </a:p>
          <a:p>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2D1B4902-8783-4010-9931-9C2D99F7C3C7}" type="slidenum">
              <a:rPr lang="en-US" smtClean="0"/>
              <a:t>12</a:t>
            </a:fld>
            <a:endParaRPr lang="en-US" dirty="0"/>
          </a:p>
        </p:txBody>
      </p:sp>
    </p:spTree>
    <p:extLst>
      <p:ext uri="{BB962C8B-B14F-4D97-AF65-F5344CB8AC3E}">
        <p14:creationId xmlns:p14="http://schemas.microsoft.com/office/powerpoint/2010/main" val="396057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SC8\AppData\Local\Microsoft\Windows\Temporary Internet Files\Content.Outlook\196D77LA\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9"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p:cNvGraphicFramePr>
          <p:nvPr>
            <p:extLst>
              <p:ext uri="{D42A27DB-BD31-4B8C-83A1-F6EECF244321}">
                <p14:modId xmlns:p14="http://schemas.microsoft.com/office/powerpoint/2010/main" val="2928305481"/>
              </p:ext>
            </p:extLst>
          </p:nvPr>
        </p:nvGraphicFramePr>
        <p:xfrm>
          <a:off x="381000" y="1981200"/>
          <a:ext cx="29718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681401420"/>
              </p:ext>
            </p:extLst>
          </p:nvPr>
        </p:nvGraphicFramePr>
        <p:xfrm>
          <a:off x="3200400" y="1981200"/>
          <a:ext cx="29718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798958832"/>
              </p:ext>
            </p:extLst>
          </p:nvPr>
        </p:nvGraphicFramePr>
        <p:xfrm>
          <a:off x="6019800" y="1981200"/>
          <a:ext cx="29718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731196" y="5334000"/>
            <a:ext cx="2088204" cy="1200329"/>
          </a:xfrm>
          <a:prstGeom prst="rect">
            <a:avLst/>
          </a:prstGeom>
          <a:noFill/>
        </p:spPr>
        <p:txBody>
          <a:bodyPr wrap="square" rtlCol="0">
            <a:spAutoFit/>
          </a:bodyPr>
          <a:lstStyle/>
          <a:p>
            <a:pPr algn="ctr"/>
            <a:r>
              <a:rPr lang="en-US" altLang="en-US" b="1" dirty="0"/>
              <a:t>Based on 2014 year ahead load forecasts (MWs) from the CEC</a:t>
            </a:r>
          </a:p>
        </p:txBody>
      </p:sp>
      <p:sp>
        <p:nvSpPr>
          <p:cNvPr id="12" name="TextBox 11"/>
          <p:cNvSpPr txBox="1"/>
          <p:nvPr/>
        </p:nvSpPr>
        <p:spPr>
          <a:xfrm>
            <a:off x="3581400" y="5334000"/>
            <a:ext cx="2209800" cy="1200329"/>
          </a:xfrm>
          <a:prstGeom prst="rect">
            <a:avLst/>
          </a:prstGeom>
          <a:noFill/>
        </p:spPr>
        <p:txBody>
          <a:bodyPr wrap="square" rtlCol="0">
            <a:spAutoFit/>
          </a:bodyPr>
          <a:lstStyle/>
          <a:p>
            <a:pPr algn="ctr"/>
            <a:r>
              <a:rPr lang="en-US" altLang="en-US" b="1" dirty="0"/>
              <a:t>Based on 2018 </a:t>
            </a:r>
            <a:r>
              <a:rPr lang="en-US" altLang="en-US" b="1" dirty="0" smtClean="0"/>
              <a:t>initial </a:t>
            </a:r>
            <a:r>
              <a:rPr lang="en-US" altLang="en-US" b="1" dirty="0"/>
              <a:t>August load forecasts (MWs) </a:t>
            </a:r>
            <a:r>
              <a:rPr lang="en-US" altLang="en-US" b="1" dirty="0" smtClean="0"/>
              <a:t>filed with the CEC in April 2017</a:t>
            </a:r>
            <a:endParaRPr lang="en-US" altLang="en-US" b="1" dirty="0"/>
          </a:p>
        </p:txBody>
      </p:sp>
      <p:sp>
        <p:nvSpPr>
          <p:cNvPr id="13" name="TextBox 12"/>
          <p:cNvSpPr txBox="1"/>
          <p:nvPr/>
        </p:nvSpPr>
        <p:spPr>
          <a:xfrm>
            <a:off x="6477000" y="5316990"/>
            <a:ext cx="2362200" cy="923330"/>
          </a:xfrm>
          <a:prstGeom prst="rect">
            <a:avLst/>
          </a:prstGeom>
          <a:noFill/>
        </p:spPr>
        <p:txBody>
          <a:bodyPr wrap="square" rtlCol="0">
            <a:spAutoFit/>
          </a:bodyPr>
          <a:lstStyle/>
          <a:p>
            <a:pPr algn="ctr"/>
            <a:r>
              <a:rPr lang="en-US" b="1" dirty="0"/>
              <a:t>Potential 2018 based on filed implementation plans</a:t>
            </a:r>
          </a:p>
        </p:txBody>
      </p:sp>
      <p:sp>
        <p:nvSpPr>
          <p:cNvPr id="14" name="Title 1"/>
          <p:cNvSpPr txBox="1">
            <a:spLocks/>
          </p:cNvSpPr>
          <p:nvPr/>
        </p:nvSpPr>
        <p:spPr>
          <a:xfrm>
            <a:off x="571500" y="7561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CPUC Jurisdictional Breakdown</a:t>
            </a:r>
            <a:endParaRPr lang="en-US" dirty="0"/>
          </a:p>
        </p:txBody>
      </p:sp>
    </p:spTree>
    <p:extLst>
      <p:ext uri="{BB962C8B-B14F-4D97-AF65-F5344CB8AC3E}">
        <p14:creationId xmlns:p14="http://schemas.microsoft.com/office/powerpoint/2010/main" val="278795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C8\AppData\Local\Microsoft\Windows\Temporary Internet Files\Content.Outlook\196D77LA\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 y="886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1377" y="685800"/>
            <a:ext cx="8229600" cy="1143000"/>
          </a:xfrm>
        </p:spPr>
        <p:txBody>
          <a:bodyPr>
            <a:normAutofit fontScale="90000"/>
          </a:bodyPr>
          <a:lstStyle/>
          <a:p>
            <a:r>
              <a:rPr lang="en-US" dirty="0" smtClean="0"/>
              <a:t>CCA Growth and Participation in the RA Program</a:t>
            </a:r>
            <a:endParaRPr lang="en-US" dirty="0"/>
          </a:p>
        </p:txBody>
      </p:sp>
      <p:sp>
        <p:nvSpPr>
          <p:cNvPr id="3" name="Content Placeholder 2"/>
          <p:cNvSpPr>
            <a:spLocks noGrp="1"/>
          </p:cNvSpPr>
          <p:nvPr>
            <p:ph idx="1"/>
          </p:nvPr>
        </p:nvSpPr>
        <p:spPr>
          <a:xfrm>
            <a:off x="471377" y="1828800"/>
            <a:ext cx="8229600" cy="4449763"/>
          </a:xfrm>
        </p:spPr>
        <p:txBody>
          <a:bodyPr>
            <a:normAutofit fontScale="92500"/>
          </a:bodyPr>
          <a:lstStyle/>
          <a:p>
            <a:r>
              <a:rPr lang="en-US" sz="2000" dirty="0" smtClean="0"/>
              <a:t>In 2016, six CCAs filed implementation plans with the Commission. These implementation plans suggested that 1,600 MW of additional peak load would migrate to these new CCAs in 2017.</a:t>
            </a:r>
          </a:p>
          <a:p>
            <a:r>
              <a:rPr lang="en-US" sz="2000" dirty="0" smtClean="0"/>
              <a:t>In 2017, five of the six CCAs began serving load.  Their August load forecast used for RA purposes amounted to just under 1,400 MW of load.</a:t>
            </a:r>
          </a:p>
          <a:p>
            <a:r>
              <a:rPr lang="en-US" sz="2000" dirty="0" smtClean="0"/>
              <a:t>Four of these five CCAs did not participate in the CPUC’s annual RA process. </a:t>
            </a:r>
          </a:p>
          <a:p>
            <a:r>
              <a:rPr lang="en-US" sz="2000" dirty="0" smtClean="0"/>
              <a:t>As of August 2017, four new CCAs have filed implementation plans. These implementation plans suggest that about 2,700 MW of additional peak load will be migrating to these new CCAs in 2018.</a:t>
            </a:r>
          </a:p>
          <a:p>
            <a:r>
              <a:rPr lang="en-US" sz="2000" dirty="0" smtClean="0"/>
              <a:t>None of these four CCAs are participating in the CPUC’s annual RA process. This means that some of the capacity costs may ultimately be stranded with remaining bundled customers.</a:t>
            </a:r>
          </a:p>
          <a:p>
            <a:r>
              <a:rPr lang="en-US" sz="2000" dirty="0" smtClean="0"/>
              <a:t>It is also possible that other CCAs will emerge (in addition to these four) to serve load in 2018, without participating in the annual RA process.</a:t>
            </a:r>
          </a:p>
        </p:txBody>
      </p:sp>
    </p:spTree>
    <p:extLst>
      <p:ext uri="{BB962C8B-B14F-4D97-AF65-F5344CB8AC3E}">
        <p14:creationId xmlns:p14="http://schemas.microsoft.com/office/powerpoint/2010/main" val="83676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122"/>
          <p:cNvPicPr preferRelativeResize="0"/>
          <p:nvPr/>
        </p:nvPicPr>
        <p:blipFill rotWithShape="1">
          <a:blip r:embed="rId4">
            <a:alphaModFix/>
          </a:blip>
          <a:srcRect/>
          <a:stretch/>
        </p:blipFill>
        <p:spPr>
          <a:xfrm>
            <a:off x="1581148" y="2181137"/>
            <a:ext cx="6115051" cy="4342655"/>
          </a:xfrm>
          <a:prstGeom prst="rect">
            <a:avLst/>
          </a:prstGeom>
          <a:noFill/>
          <a:ln>
            <a:noFill/>
          </a:ln>
        </p:spPr>
      </p:pic>
      <p:sp>
        <p:nvSpPr>
          <p:cNvPr id="7" name="TextBox 6"/>
          <p:cNvSpPr txBox="1"/>
          <p:nvPr/>
        </p:nvSpPr>
        <p:spPr>
          <a:xfrm>
            <a:off x="609600" y="1350141"/>
            <a:ext cx="7774112" cy="830997"/>
          </a:xfrm>
          <a:prstGeom prst="rect">
            <a:avLst/>
          </a:prstGeom>
          <a:noFill/>
        </p:spPr>
        <p:txBody>
          <a:bodyPr wrap="square" rtlCol="0">
            <a:spAutoFit/>
          </a:bodyPr>
          <a:lstStyle/>
          <a:p>
            <a:r>
              <a:rPr lang="en-US" sz="1600" dirty="0" smtClean="0"/>
              <a:t>Community Choice Aggregators (CCAs) are local government agencies that purchase and may develop power on behalf of residents, businesses, and municipal facilities within a local or sub-regional area. </a:t>
            </a:r>
            <a:endParaRPr lang="en-US" sz="1600" dirty="0"/>
          </a:p>
        </p:txBody>
      </p:sp>
      <p:sp>
        <p:nvSpPr>
          <p:cNvPr id="8" name="Title 1"/>
          <p:cNvSpPr txBox="1">
            <a:spLocks/>
          </p:cNvSpPr>
          <p:nvPr/>
        </p:nvSpPr>
        <p:spPr>
          <a:xfrm>
            <a:off x="609600" y="685800"/>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What is Community Choice Aggregation?</a:t>
            </a:r>
            <a:endParaRPr lang="en-US" sz="3600" dirty="0"/>
          </a:p>
        </p:txBody>
      </p:sp>
      <p:sp>
        <p:nvSpPr>
          <p:cNvPr id="9" name="TextBox 8"/>
          <p:cNvSpPr txBox="1"/>
          <p:nvPr/>
        </p:nvSpPr>
        <p:spPr>
          <a:xfrm>
            <a:off x="1518433" y="6519446"/>
            <a:ext cx="5981700" cy="338554"/>
          </a:xfrm>
          <a:prstGeom prst="rect">
            <a:avLst/>
          </a:prstGeom>
          <a:noFill/>
        </p:spPr>
        <p:txBody>
          <a:bodyPr wrap="square" rtlCol="0">
            <a:spAutoFit/>
          </a:bodyPr>
          <a:lstStyle/>
          <a:p>
            <a:r>
              <a:rPr lang="en-US" sz="1600" dirty="0" smtClean="0"/>
              <a:t>*Image from </a:t>
            </a:r>
            <a:r>
              <a:rPr lang="en-US" sz="1600" dirty="0"/>
              <a:t>LEAN </a:t>
            </a:r>
            <a:r>
              <a:rPr lang="en-US" sz="1600" dirty="0" smtClean="0"/>
              <a:t>Energy</a:t>
            </a:r>
            <a:r>
              <a:rPr lang="en-US" sz="1600" dirty="0"/>
              <a:t>: http://www.leanenergyus.org/what-is-cca/</a:t>
            </a:r>
          </a:p>
        </p:txBody>
      </p:sp>
      <p:sp>
        <p:nvSpPr>
          <p:cNvPr id="4" name="Slide Number Placeholder 3"/>
          <p:cNvSpPr>
            <a:spLocks noGrp="1"/>
          </p:cNvSpPr>
          <p:nvPr>
            <p:ph type="sldNum" sz="quarter" idx="12"/>
          </p:nvPr>
        </p:nvSpPr>
        <p:spPr/>
        <p:txBody>
          <a:bodyPr/>
          <a:lstStyle/>
          <a:p>
            <a:fld id="{2D1B4902-8783-4010-9931-9C2D99F7C3C7}" type="slidenum">
              <a:rPr lang="en-US" smtClean="0"/>
              <a:t>2</a:t>
            </a:fld>
            <a:endParaRPr lang="en-US" dirty="0"/>
          </a:p>
        </p:txBody>
      </p:sp>
    </p:spTree>
    <p:extLst>
      <p:ext uri="{BB962C8B-B14F-4D97-AF65-F5344CB8AC3E}">
        <p14:creationId xmlns:p14="http://schemas.microsoft.com/office/powerpoint/2010/main" val="65344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547687"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CCA History</a:t>
            </a:r>
          </a:p>
        </p:txBody>
      </p:sp>
      <p:sp>
        <p:nvSpPr>
          <p:cNvPr id="11" name="Rectangle 10"/>
          <p:cNvSpPr/>
          <p:nvPr/>
        </p:nvSpPr>
        <p:spPr>
          <a:xfrm>
            <a:off x="762000" y="1676400"/>
            <a:ext cx="7848600" cy="3354765"/>
          </a:xfrm>
          <a:prstGeom prst="rect">
            <a:avLst/>
          </a:prstGeom>
        </p:spPr>
        <p:txBody>
          <a:bodyPr wrap="square">
            <a:spAutoFit/>
          </a:bodyPr>
          <a:lstStyle/>
          <a:p>
            <a:pPr marL="457200" indent="-457200">
              <a:buFont typeface="Arial" panose="020B0604020202020204" pitchFamily="34" charset="0"/>
              <a:buChar char="•"/>
            </a:pPr>
            <a:r>
              <a:rPr lang="en-US" sz="3200" dirty="0"/>
              <a:t>Authorized by AB </a:t>
            </a:r>
            <a:r>
              <a:rPr lang="en-US" sz="3200" dirty="0" smtClean="0"/>
              <a:t>117 (</a:t>
            </a:r>
            <a:r>
              <a:rPr lang="en-US" sz="3200" dirty="0" err="1" smtClean="0"/>
              <a:t>Migden</a:t>
            </a:r>
            <a:r>
              <a:rPr lang="en-US" sz="3200" dirty="0" smtClean="0"/>
              <a:t>) </a:t>
            </a:r>
            <a:r>
              <a:rPr lang="en-US" sz="3200" dirty="0"/>
              <a:t>(2002)</a:t>
            </a:r>
          </a:p>
          <a:p>
            <a:pPr marL="457200" indent="-457200">
              <a:buFont typeface="Arial" panose="020B0604020202020204" pitchFamily="34" charset="0"/>
              <a:buChar char="•"/>
            </a:pPr>
            <a:r>
              <a:rPr lang="en-US" sz="3200" dirty="0"/>
              <a:t>Expanded by SB </a:t>
            </a:r>
            <a:r>
              <a:rPr lang="en-US" sz="3200" dirty="0" smtClean="0"/>
              <a:t>790 (Leno)  </a:t>
            </a:r>
            <a:r>
              <a:rPr lang="en-US" sz="3200" dirty="0"/>
              <a:t>(2011)</a:t>
            </a:r>
          </a:p>
          <a:p>
            <a:pPr marL="914400" lvl="1" indent="-457200">
              <a:buFont typeface="Arial" panose="020B0604020202020204" pitchFamily="34" charset="0"/>
              <a:buChar char="•"/>
            </a:pPr>
            <a:r>
              <a:rPr lang="en-US" sz="2800" dirty="0"/>
              <a:t>Required the CPUC to open a Rulemaking and create a Code of Conduct (D. </a:t>
            </a:r>
            <a:r>
              <a:rPr lang="en-US" sz="2800" dirty="0" smtClean="0"/>
              <a:t>12-12-036)</a:t>
            </a:r>
            <a:br>
              <a:rPr lang="en-US" sz="2800" dirty="0" smtClean="0"/>
            </a:br>
            <a:endParaRPr lang="en-US" sz="2800" dirty="0"/>
          </a:p>
          <a:p>
            <a:pPr marL="457200" indent="-457200">
              <a:buFont typeface="Arial" panose="020B0604020202020204" pitchFamily="34" charset="0"/>
              <a:buChar char="•"/>
            </a:pPr>
            <a:r>
              <a:rPr lang="en-US" sz="3200" dirty="0"/>
              <a:t>Marin Clean Energy (MCE) begins serving customers (2010)</a:t>
            </a:r>
          </a:p>
        </p:txBody>
      </p:sp>
      <p:sp>
        <p:nvSpPr>
          <p:cNvPr id="4" name="Slide Number Placeholder 3"/>
          <p:cNvSpPr>
            <a:spLocks noGrp="1"/>
          </p:cNvSpPr>
          <p:nvPr>
            <p:ph type="sldNum" sz="quarter" idx="12"/>
          </p:nvPr>
        </p:nvSpPr>
        <p:spPr/>
        <p:txBody>
          <a:bodyPr/>
          <a:lstStyle/>
          <a:p>
            <a:fld id="{2D1B4902-8783-4010-9931-9C2D99F7C3C7}" type="slidenum">
              <a:rPr lang="en-US" smtClean="0"/>
              <a:t>3</a:t>
            </a:fld>
            <a:endParaRPr lang="en-US" dirty="0"/>
          </a:p>
        </p:txBody>
      </p:sp>
    </p:spTree>
    <p:extLst>
      <p:ext uri="{BB962C8B-B14F-4D97-AF65-F5344CB8AC3E}">
        <p14:creationId xmlns:p14="http://schemas.microsoft.com/office/powerpoint/2010/main" val="135428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0999" y="1390072"/>
            <a:ext cx="6019801" cy="429348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t>Marin </a:t>
            </a:r>
            <a:r>
              <a:rPr lang="en-US" dirty="0"/>
              <a:t>Clean </a:t>
            </a:r>
            <a:r>
              <a:rPr lang="en-US" dirty="0" smtClean="0"/>
              <a:t>Energy</a:t>
            </a:r>
          </a:p>
          <a:p>
            <a:pPr marL="742950" lvl="1" indent="-285750">
              <a:lnSpc>
                <a:spcPct val="150000"/>
              </a:lnSpc>
              <a:buFont typeface="Arial" panose="020B0604020202020204" pitchFamily="34" charset="0"/>
              <a:buChar char="•"/>
            </a:pPr>
            <a:r>
              <a:rPr lang="en-US" dirty="0" smtClean="0"/>
              <a:t>In July 2017, </a:t>
            </a:r>
            <a:r>
              <a:rPr lang="en-US" dirty="0"/>
              <a:t>B</a:t>
            </a:r>
            <a:r>
              <a:rPr lang="en-US" dirty="0" smtClean="0"/>
              <a:t>oard Approved expansion </a:t>
            </a:r>
            <a:endParaRPr lang="en-US" dirty="0"/>
          </a:p>
          <a:p>
            <a:pPr marL="285750" indent="-285750">
              <a:lnSpc>
                <a:spcPct val="150000"/>
              </a:lnSpc>
              <a:buFont typeface="Arial" panose="020B0604020202020204" pitchFamily="34" charset="0"/>
              <a:buChar char="•"/>
            </a:pPr>
            <a:r>
              <a:rPr lang="en-US" dirty="0"/>
              <a:t>Sonoma Clean Power </a:t>
            </a:r>
          </a:p>
          <a:p>
            <a:pPr marL="285750" indent="-285750">
              <a:lnSpc>
                <a:spcPct val="150000"/>
              </a:lnSpc>
              <a:buFont typeface="Arial" panose="020B0604020202020204" pitchFamily="34" charset="0"/>
              <a:buChar char="•"/>
            </a:pPr>
            <a:r>
              <a:rPr lang="en-US" dirty="0"/>
              <a:t>Clean Power SF</a:t>
            </a:r>
          </a:p>
          <a:p>
            <a:pPr marL="285750" indent="-285750">
              <a:lnSpc>
                <a:spcPct val="150000"/>
              </a:lnSpc>
              <a:buFont typeface="Arial" panose="020B0604020202020204" pitchFamily="34" charset="0"/>
              <a:buChar char="•"/>
            </a:pPr>
            <a:r>
              <a:rPr lang="en-US" dirty="0"/>
              <a:t>Lancaster Choice Energy</a:t>
            </a:r>
          </a:p>
          <a:p>
            <a:pPr marL="285750" indent="-285750">
              <a:lnSpc>
                <a:spcPct val="150000"/>
              </a:lnSpc>
              <a:buFont typeface="Arial" panose="020B0604020202020204" pitchFamily="34" charset="0"/>
              <a:buChar char="•"/>
            </a:pPr>
            <a:r>
              <a:rPr lang="en-US" dirty="0"/>
              <a:t>Peninsula Clean </a:t>
            </a:r>
            <a:r>
              <a:rPr lang="en-US" dirty="0" smtClean="0"/>
              <a:t>Energy</a:t>
            </a:r>
          </a:p>
          <a:p>
            <a:pPr marL="285750" indent="-285750">
              <a:lnSpc>
                <a:spcPct val="150000"/>
              </a:lnSpc>
              <a:buFont typeface="Arial" panose="020B0604020202020204" pitchFamily="34" charset="0"/>
              <a:buChar char="•"/>
            </a:pPr>
            <a:r>
              <a:rPr lang="en-US" dirty="0" smtClean="0"/>
              <a:t>Silicon Valley Clean Energy</a:t>
            </a:r>
          </a:p>
          <a:p>
            <a:pPr marL="285750" indent="-285750">
              <a:lnSpc>
                <a:spcPct val="150000"/>
              </a:lnSpc>
              <a:buFont typeface="Arial" panose="020B0604020202020204" pitchFamily="34" charset="0"/>
              <a:buChar char="•"/>
            </a:pPr>
            <a:r>
              <a:rPr lang="en-US" dirty="0" smtClean="0"/>
              <a:t>Apple Valley Choice Energy</a:t>
            </a:r>
          </a:p>
          <a:p>
            <a:pPr marL="285750" lvl="1" indent="-285750">
              <a:lnSpc>
                <a:spcPct val="150000"/>
              </a:lnSpc>
              <a:buFont typeface="Arial" panose="020B0604020202020204" pitchFamily="34" charset="0"/>
              <a:buChar char="•"/>
            </a:pPr>
            <a:r>
              <a:rPr lang="en-US" dirty="0"/>
              <a:t>Redwood Coast </a:t>
            </a:r>
            <a:r>
              <a:rPr lang="en-US" dirty="0" smtClean="0"/>
              <a:t>Energy</a:t>
            </a:r>
          </a:p>
          <a:p>
            <a:pPr marL="285750" lvl="1" indent="-285750">
              <a:lnSpc>
                <a:spcPct val="150000"/>
              </a:lnSpc>
              <a:buFont typeface="Arial" panose="020B0604020202020204" pitchFamily="34" charset="0"/>
              <a:buChar char="•"/>
            </a:pPr>
            <a:r>
              <a:rPr lang="en-US" dirty="0" smtClean="0"/>
              <a:t>Pico Rivera  (September 2017)</a:t>
            </a:r>
          </a:p>
        </p:txBody>
      </p:sp>
      <p:sp>
        <p:nvSpPr>
          <p:cNvPr id="11" name="Rectangle 10"/>
          <p:cNvSpPr/>
          <p:nvPr/>
        </p:nvSpPr>
        <p:spPr>
          <a:xfrm>
            <a:off x="1614487" y="753159"/>
            <a:ext cx="5943599" cy="646331"/>
          </a:xfrm>
          <a:prstGeom prst="rect">
            <a:avLst/>
          </a:prstGeom>
        </p:spPr>
        <p:txBody>
          <a:bodyPr wrap="square">
            <a:spAutoFit/>
          </a:bodyPr>
          <a:lstStyle/>
          <a:p>
            <a:pPr algn="ctr"/>
            <a:r>
              <a:rPr lang="en-US" sz="3600" u="sng" dirty="0">
                <a:latin typeface="+mj-lt"/>
              </a:rPr>
              <a:t>Operational CCAs </a:t>
            </a:r>
          </a:p>
        </p:txBody>
      </p:sp>
      <p:pic>
        <p:nvPicPr>
          <p:cNvPr id="12" name="Picture 8" descr="Image result for sonoma clean pow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414" y="5478032"/>
            <a:ext cx="2428079" cy="12172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mce log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9618" y="5688689"/>
            <a:ext cx="1292382" cy="10495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peninsula clean energy log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5858797"/>
            <a:ext cx="2800690" cy="876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Lancaster Choice Energ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246882"/>
            <a:ext cx="2722102" cy="9073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http://www.renewableenergyworld.com/content/dam/rew/onlinearticles/2016/05/REW_SanFranciscosCommunit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3151" y="1524000"/>
            <a:ext cx="2789870" cy="7228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1B4902-8783-4010-9931-9C2D99F7C3C7}" type="slidenum">
              <a:rPr lang="en-US" smtClean="0"/>
              <a:t>4</a:t>
            </a:fld>
            <a:endParaRPr lang="en-US" dirty="0"/>
          </a:p>
        </p:txBody>
      </p:sp>
      <p:pic>
        <p:nvPicPr>
          <p:cNvPr id="14" name="Picture 13" descr="d:\SC8\Desktop\logo-background.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4007" y="5395701"/>
            <a:ext cx="1644393" cy="1454416"/>
          </a:xfrm>
          <a:prstGeom prst="rect">
            <a:avLst/>
          </a:prstGeom>
          <a:noFill/>
          <a:ln>
            <a:noFill/>
          </a:ln>
        </p:spPr>
      </p:pic>
      <p:pic>
        <p:nvPicPr>
          <p:cNvPr id="18" name="Picture 17" descr="D:\SC8\Desktop\Silicon Valley Clean Energy.png"/>
          <p:cNvPicPr/>
          <p:nvPr/>
        </p:nvPicPr>
        <p:blipFill>
          <a:blip r:embed="rId13">
            <a:extLst>
              <a:ext uri="{28A0092B-C50C-407E-A947-70E740481C1C}">
                <a14:useLocalDpi xmlns:a14="http://schemas.microsoft.com/office/drawing/2010/main" val="0"/>
              </a:ext>
            </a:extLst>
          </a:blip>
          <a:srcRect/>
          <a:stretch>
            <a:fillRect/>
          </a:stretch>
        </p:blipFill>
        <p:spPr bwMode="auto">
          <a:xfrm>
            <a:off x="6153490" y="4249991"/>
            <a:ext cx="2895600" cy="1145710"/>
          </a:xfrm>
          <a:prstGeom prst="rect">
            <a:avLst/>
          </a:prstGeom>
          <a:noFill/>
          <a:ln>
            <a:noFill/>
          </a:ln>
        </p:spPr>
      </p:pic>
      <p:pic>
        <p:nvPicPr>
          <p:cNvPr id="19" name="Picture 12" descr="peninsula clean energy log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3276600"/>
            <a:ext cx="2800690"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5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 y="-2563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1118" y="1009650"/>
            <a:ext cx="7571625" cy="523220"/>
          </a:xfrm>
          <a:prstGeom prst="rect">
            <a:avLst/>
          </a:prstGeom>
        </p:spPr>
        <p:txBody>
          <a:bodyPr wrap="none">
            <a:spAutoFit/>
          </a:bodyPr>
          <a:lstStyle/>
          <a:p>
            <a:r>
              <a:rPr lang="en-US" sz="2800" u="sng" dirty="0"/>
              <a:t>Soon-to-be Operational </a:t>
            </a:r>
            <a:r>
              <a:rPr lang="en-US" sz="2800" u="sng" dirty="0" smtClean="0"/>
              <a:t>and Potential Future CCAs</a:t>
            </a:r>
            <a:endParaRPr lang="en-US" sz="2800" u="sng" dirty="0"/>
          </a:p>
        </p:txBody>
      </p:sp>
      <p:sp>
        <p:nvSpPr>
          <p:cNvPr id="7" name="Rectangle 6"/>
          <p:cNvSpPr/>
          <p:nvPr/>
        </p:nvSpPr>
        <p:spPr>
          <a:xfrm>
            <a:off x="276224" y="1638686"/>
            <a:ext cx="4524861" cy="3323987"/>
          </a:xfrm>
          <a:prstGeom prst="rect">
            <a:avLst/>
          </a:prstGeom>
        </p:spPr>
        <p:txBody>
          <a:bodyPr wrap="square">
            <a:spAutoFit/>
          </a:bodyPr>
          <a:lstStyle/>
          <a:p>
            <a:r>
              <a:rPr lang="en-US" sz="2400" b="1" dirty="0"/>
              <a:t>Soon-to-be Operational:</a:t>
            </a:r>
          </a:p>
          <a:p>
            <a:pPr marL="800100" lvl="1" indent="-342900">
              <a:buFont typeface="Arial" panose="020B0604020202020204" pitchFamily="34" charset="0"/>
              <a:buChar char="•"/>
            </a:pPr>
            <a:r>
              <a:rPr lang="en-US" sz="2400" dirty="0" smtClean="0"/>
              <a:t>City of Pico Rivera</a:t>
            </a:r>
          </a:p>
          <a:p>
            <a:pPr marL="800100" lvl="1" indent="-342900">
              <a:buFont typeface="Arial" panose="020B0604020202020204" pitchFamily="34" charset="0"/>
              <a:buChar char="•"/>
            </a:pPr>
            <a:r>
              <a:rPr lang="en-US" sz="2400" dirty="0" smtClean="0"/>
              <a:t>City of San Jacinto</a:t>
            </a:r>
            <a:endParaRPr lang="en-US" sz="2400" dirty="0"/>
          </a:p>
          <a:p>
            <a:r>
              <a:rPr lang="en-US" sz="2400" b="1" dirty="0" smtClean="0"/>
              <a:t>Recently Filed Implementation Plans:</a:t>
            </a:r>
            <a:endParaRPr lang="en-US" sz="2400" b="1" dirty="0"/>
          </a:p>
          <a:p>
            <a:pPr marL="800100" lvl="1" indent="-342900">
              <a:buFont typeface="Arial" panose="020B0604020202020204" pitchFamily="34" charset="0"/>
              <a:buChar char="•"/>
            </a:pPr>
            <a:r>
              <a:rPr lang="en-US" sz="2400" dirty="0" smtClean="0"/>
              <a:t>East Bay Community Energy</a:t>
            </a:r>
          </a:p>
          <a:p>
            <a:pPr marL="800100" lvl="1" indent="-342900">
              <a:buFont typeface="Arial" panose="020B0604020202020204" pitchFamily="34" charset="0"/>
              <a:buChar char="•"/>
            </a:pPr>
            <a:r>
              <a:rPr lang="en-US" sz="2400" dirty="0" smtClean="0"/>
              <a:t>Los Angeles </a:t>
            </a:r>
            <a:r>
              <a:rPr lang="en-US" sz="2400" dirty="0"/>
              <a:t>County</a:t>
            </a:r>
          </a:p>
          <a:p>
            <a:pPr marL="800100" lvl="1" indent="-342900">
              <a:buFont typeface="Arial" panose="020B0604020202020204" pitchFamily="34" charset="0"/>
              <a:buChar char="•"/>
            </a:pPr>
            <a:r>
              <a:rPr lang="en-US" sz="2400" dirty="0"/>
              <a:t>Placer County</a:t>
            </a:r>
          </a:p>
          <a:p>
            <a:endParaRPr lang="en-US" dirty="0"/>
          </a:p>
        </p:txBody>
      </p:sp>
      <p:sp>
        <p:nvSpPr>
          <p:cNvPr id="8" name="Rectangle 7"/>
          <p:cNvSpPr/>
          <p:nvPr/>
        </p:nvSpPr>
        <p:spPr>
          <a:xfrm>
            <a:off x="4801084" y="1638686"/>
            <a:ext cx="4495316" cy="4524315"/>
          </a:xfrm>
          <a:prstGeom prst="rect">
            <a:avLst/>
          </a:prstGeom>
        </p:spPr>
        <p:txBody>
          <a:bodyPr wrap="square">
            <a:spAutoFit/>
          </a:bodyPr>
          <a:lstStyle/>
          <a:p>
            <a:pPr lvl="0"/>
            <a:r>
              <a:rPr lang="en-US" sz="2400" b="1" dirty="0" smtClean="0"/>
              <a:t>Prospective </a:t>
            </a:r>
          </a:p>
          <a:p>
            <a:pPr marL="800100" lvl="1" indent="-342900">
              <a:buFont typeface="Arial" panose="020B0604020202020204" pitchFamily="34" charset="0"/>
              <a:buChar char="•"/>
            </a:pPr>
            <a:r>
              <a:rPr lang="en-US" sz="2400" dirty="0" smtClean="0"/>
              <a:t>Hermosa Beach</a:t>
            </a:r>
          </a:p>
          <a:p>
            <a:pPr marL="800100" lvl="1" indent="-342900">
              <a:buFont typeface="Arial" panose="020B0604020202020204" pitchFamily="34" charset="0"/>
              <a:buChar char="•"/>
            </a:pPr>
            <a:r>
              <a:rPr lang="en-US" sz="2400" dirty="0" smtClean="0"/>
              <a:t>Western Riverside Council of Governments</a:t>
            </a:r>
          </a:p>
          <a:p>
            <a:pPr marL="800100" lvl="1" indent="-342900">
              <a:buFont typeface="Arial" panose="020B0604020202020204" pitchFamily="34" charset="0"/>
              <a:buChar char="•"/>
            </a:pPr>
            <a:r>
              <a:rPr lang="en-US" sz="2400" dirty="0" smtClean="0"/>
              <a:t>Santa Barbara </a:t>
            </a:r>
          </a:p>
          <a:p>
            <a:pPr marL="800100" lvl="1" indent="-342900">
              <a:buFont typeface="Arial" panose="020B0604020202020204" pitchFamily="34" charset="0"/>
              <a:buChar char="•"/>
            </a:pPr>
            <a:r>
              <a:rPr lang="en-US" sz="2400" dirty="0" smtClean="0"/>
              <a:t>San Jose</a:t>
            </a:r>
          </a:p>
          <a:p>
            <a:pPr lvl="0"/>
            <a:r>
              <a:rPr lang="en-US" sz="2400" b="1" dirty="0" smtClean="0"/>
              <a:t>Exploring </a:t>
            </a:r>
            <a:r>
              <a:rPr lang="en-US" sz="2400" b="1" dirty="0"/>
              <a:t>/ Program Evaluation:</a:t>
            </a:r>
          </a:p>
          <a:p>
            <a:pPr marL="742950" lvl="1" indent="-285750">
              <a:buFont typeface="Arial" panose="020B0604020202020204" pitchFamily="34" charset="0"/>
              <a:buChar char="•"/>
            </a:pPr>
            <a:r>
              <a:rPr lang="en-US" sz="2400" dirty="0"/>
              <a:t>Monterey</a:t>
            </a:r>
          </a:p>
          <a:p>
            <a:pPr marL="742950" lvl="1" indent="-285750">
              <a:buFont typeface="Arial" panose="020B0604020202020204" pitchFamily="34" charset="0"/>
              <a:buChar char="•"/>
            </a:pPr>
            <a:r>
              <a:rPr lang="en-US" sz="2400" dirty="0" smtClean="0"/>
              <a:t>Long Beach</a:t>
            </a:r>
          </a:p>
          <a:p>
            <a:pPr marL="742950" lvl="1" indent="-285750">
              <a:buFont typeface="Arial" panose="020B0604020202020204" pitchFamily="34" charset="0"/>
              <a:buChar char="•"/>
            </a:pPr>
            <a:r>
              <a:rPr lang="en-US" sz="2400" dirty="0" smtClean="0"/>
              <a:t>Lake </a:t>
            </a:r>
            <a:r>
              <a:rPr lang="en-US" sz="2400" dirty="0"/>
              <a:t>County</a:t>
            </a:r>
          </a:p>
          <a:p>
            <a:pPr marL="742950" lvl="1" indent="-285750">
              <a:buFont typeface="Arial" panose="020B0604020202020204" pitchFamily="34" charset="0"/>
              <a:buChar char="•"/>
            </a:pPr>
            <a:r>
              <a:rPr lang="en-US" sz="2400" dirty="0"/>
              <a:t>Salinas</a:t>
            </a:r>
          </a:p>
          <a:p>
            <a:pPr marL="742950" lvl="1" indent="-285750">
              <a:buFont typeface="Arial" panose="020B0604020202020204" pitchFamily="34" charset="0"/>
              <a:buChar char="•"/>
            </a:pPr>
            <a:r>
              <a:rPr lang="en-US" sz="2400" dirty="0"/>
              <a:t>San Diego</a:t>
            </a:r>
          </a:p>
        </p:txBody>
      </p:sp>
      <p:sp>
        <p:nvSpPr>
          <p:cNvPr id="4" name="Slide Number Placeholder 3"/>
          <p:cNvSpPr>
            <a:spLocks noGrp="1"/>
          </p:cNvSpPr>
          <p:nvPr>
            <p:ph type="sldNum" sz="quarter" idx="12"/>
          </p:nvPr>
        </p:nvSpPr>
        <p:spPr/>
        <p:txBody>
          <a:bodyPr/>
          <a:lstStyle/>
          <a:p>
            <a:fld id="{2D1B4902-8783-4010-9931-9C2D99F7C3C7}" type="slidenum">
              <a:rPr lang="en-US" smtClean="0"/>
              <a:t>5</a:t>
            </a:fld>
            <a:endParaRPr lang="en-US" dirty="0"/>
          </a:p>
        </p:txBody>
      </p:sp>
    </p:spTree>
    <p:extLst>
      <p:ext uri="{BB962C8B-B14F-4D97-AF65-F5344CB8AC3E}">
        <p14:creationId xmlns:p14="http://schemas.microsoft.com/office/powerpoint/2010/main" val="87578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975144" y="6747386"/>
            <a:ext cx="106095" cy="139700"/>
          </a:xfrm>
          <a:prstGeom prst="rect">
            <a:avLst/>
          </a:prstGeom>
        </p:spPr>
        <p:txBody>
          <a:bodyPr wrap="square" lIns="0" tIns="0" rIns="0" bIns="0" rtlCol="0">
            <a:noAutofit/>
          </a:bodyPr>
          <a:lstStyle/>
          <a:p>
            <a:pPr marL="12700">
              <a:lnSpc>
                <a:spcPts val="1019"/>
              </a:lnSpc>
              <a:spcBef>
                <a:spcPts val="51"/>
              </a:spcBef>
            </a:pPr>
            <a:r>
              <a:rPr sz="900" spc="0" dirty="0" smtClean="0">
                <a:solidFill>
                  <a:srgbClr val="0082AA"/>
                </a:solidFill>
                <a:latin typeface="Arial"/>
                <a:cs typeface="Arial"/>
              </a:rPr>
              <a:t>4</a:t>
            </a:r>
            <a:endParaRPr sz="900" dirty="0">
              <a:latin typeface="Arial"/>
              <a:cs typeface="Arial"/>
            </a:endParaRPr>
          </a:p>
        </p:txBody>
      </p:sp>
      <p:sp>
        <p:nvSpPr>
          <p:cNvPr id="6" name="object 6"/>
          <p:cNvSpPr txBox="1"/>
          <p:nvPr/>
        </p:nvSpPr>
        <p:spPr>
          <a:xfrm>
            <a:off x="5286819" y="2531122"/>
            <a:ext cx="2940494" cy="274320"/>
          </a:xfrm>
          <a:prstGeom prst="rect">
            <a:avLst/>
          </a:prstGeom>
        </p:spPr>
        <p:txBody>
          <a:bodyPr wrap="square" lIns="0" tIns="0" rIns="0" bIns="0" rtlCol="0">
            <a:noAutofit/>
          </a:bodyPr>
          <a:lstStyle/>
          <a:p>
            <a:pPr marL="91437">
              <a:lnSpc>
                <a:spcPct val="94482"/>
              </a:lnSpc>
              <a:spcBef>
                <a:spcPts val="425"/>
              </a:spcBef>
            </a:pPr>
            <a:r>
              <a:rPr sz="1200" spc="14" dirty="0" smtClean="0">
                <a:solidFill>
                  <a:srgbClr val="FEFFFF"/>
                </a:solidFill>
                <a:latin typeface="Franklin Gothic Book"/>
                <a:cs typeface="Franklin Gothic Book"/>
              </a:rPr>
              <a:t>E</a:t>
            </a:r>
            <a:r>
              <a:rPr sz="1200" spc="4" dirty="0" smtClean="0">
                <a:solidFill>
                  <a:srgbClr val="FEFFFF"/>
                </a:solidFill>
                <a:latin typeface="Franklin Gothic Book"/>
                <a:cs typeface="Franklin Gothic Book"/>
              </a:rPr>
              <a:t>x</a:t>
            </a:r>
            <a:r>
              <a:rPr sz="1200" spc="14" dirty="0" smtClean="0">
                <a:solidFill>
                  <a:srgbClr val="FEFFFF"/>
                </a:solidFill>
                <a:latin typeface="Franklin Gothic Book"/>
                <a:cs typeface="Franklin Gothic Book"/>
              </a:rPr>
              <a:t>i</a:t>
            </a:r>
            <a:r>
              <a:rPr sz="1200" spc="4" dirty="0" smtClean="0">
                <a:solidFill>
                  <a:srgbClr val="FEFFFF"/>
                </a:solidFill>
                <a:latin typeface="Franklin Gothic Book"/>
                <a:cs typeface="Franklin Gothic Book"/>
              </a:rPr>
              <a:t>s</a:t>
            </a:r>
            <a:r>
              <a:rPr sz="1200" spc="14" dirty="0" smtClean="0">
                <a:solidFill>
                  <a:srgbClr val="FEFFFF"/>
                </a:solidFill>
                <a:latin typeface="Franklin Gothic Book"/>
                <a:cs typeface="Franklin Gothic Book"/>
              </a:rPr>
              <a:t>t</a:t>
            </a:r>
            <a:r>
              <a:rPr sz="1200" spc="0" dirty="0" smtClean="0">
                <a:solidFill>
                  <a:srgbClr val="FEFFFF"/>
                </a:solidFill>
                <a:latin typeface="Franklin Gothic Book"/>
                <a:cs typeface="Franklin Gothic Book"/>
              </a:rPr>
              <a:t>ing</a:t>
            </a:r>
            <a:r>
              <a:rPr sz="1200" spc="-34" dirty="0" smtClean="0">
                <a:solidFill>
                  <a:srgbClr val="FEFFFF"/>
                </a:solidFill>
                <a:latin typeface="Franklin Gothic Book"/>
                <a:cs typeface="Franklin Gothic Book"/>
              </a:rPr>
              <a:t> </a:t>
            </a:r>
            <a:r>
              <a:rPr sz="1200" spc="-4" dirty="0" smtClean="0">
                <a:solidFill>
                  <a:srgbClr val="FEFFFF"/>
                </a:solidFill>
                <a:latin typeface="Franklin Gothic Book"/>
                <a:cs typeface="Franklin Gothic Book"/>
              </a:rPr>
              <a:t>(</a:t>
            </a:r>
            <a:r>
              <a:rPr sz="1200" spc="0" dirty="0" smtClean="0">
                <a:solidFill>
                  <a:srgbClr val="FEFFFF"/>
                </a:solidFill>
                <a:latin typeface="Franklin Gothic Book"/>
                <a:cs typeface="Franklin Gothic Book"/>
              </a:rPr>
              <a:t>Curren</a:t>
            </a:r>
            <a:r>
              <a:rPr sz="1200" spc="4" dirty="0" smtClean="0">
                <a:solidFill>
                  <a:srgbClr val="FEFFFF"/>
                </a:solidFill>
                <a:latin typeface="Franklin Gothic Book"/>
                <a:cs typeface="Franklin Gothic Book"/>
              </a:rPr>
              <a:t>t</a:t>
            </a:r>
            <a:r>
              <a:rPr sz="1200" spc="0" dirty="0" smtClean="0">
                <a:solidFill>
                  <a:srgbClr val="FEFFFF"/>
                </a:solidFill>
                <a:latin typeface="Franklin Gothic Book"/>
                <a:cs typeface="Franklin Gothic Book"/>
              </a:rPr>
              <a:t>ly</a:t>
            </a:r>
            <a:r>
              <a:rPr sz="1200" spc="19" dirty="0" smtClean="0">
                <a:solidFill>
                  <a:srgbClr val="FEFFFF"/>
                </a:solidFill>
                <a:latin typeface="Franklin Gothic Book"/>
                <a:cs typeface="Franklin Gothic Book"/>
              </a:rPr>
              <a:t> </a:t>
            </a:r>
            <a:r>
              <a:rPr sz="1200" spc="-4" dirty="0" smtClean="0">
                <a:solidFill>
                  <a:srgbClr val="FEFFFF"/>
                </a:solidFill>
                <a:latin typeface="Franklin Gothic Book"/>
                <a:cs typeface="Franklin Gothic Book"/>
              </a:rPr>
              <a:t>s</a:t>
            </a:r>
            <a:r>
              <a:rPr sz="1200" spc="0" dirty="0" smtClean="0">
                <a:solidFill>
                  <a:srgbClr val="FEFFFF"/>
                </a:solidFill>
                <a:latin typeface="Franklin Gothic Book"/>
                <a:cs typeface="Franklin Gothic Book"/>
              </a:rPr>
              <a:t>e</a:t>
            </a:r>
            <a:r>
              <a:rPr sz="1200" spc="34" dirty="0" smtClean="0">
                <a:solidFill>
                  <a:srgbClr val="FEFFFF"/>
                </a:solidFill>
                <a:latin typeface="Franklin Gothic Book"/>
                <a:cs typeface="Franklin Gothic Book"/>
              </a:rPr>
              <a:t>r</a:t>
            </a:r>
            <a:r>
              <a:rPr sz="1200" spc="0" dirty="0" smtClean="0">
                <a:solidFill>
                  <a:srgbClr val="FEFFFF"/>
                </a:solidFill>
                <a:latin typeface="Franklin Gothic Book"/>
                <a:cs typeface="Franklin Gothic Book"/>
              </a:rPr>
              <a:t>ving</a:t>
            </a:r>
            <a:r>
              <a:rPr sz="1200" spc="9" dirty="0" smtClean="0">
                <a:solidFill>
                  <a:srgbClr val="FEFFFF"/>
                </a:solidFill>
                <a:latin typeface="Franklin Gothic Book"/>
                <a:cs typeface="Franklin Gothic Book"/>
              </a:rPr>
              <a:t> </a:t>
            </a:r>
            <a:r>
              <a:rPr sz="1200" spc="4" dirty="0" smtClean="0">
                <a:solidFill>
                  <a:srgbClr val="FEFFFF"/>
                </a:solidFill>
                <a:latin typeface="Franklin Gothic Book"/>
                <a:cs typeface="Franklin Gothic Book"/>
              </a:rPr>
              <a:t>c</a:t>
            </a:r>
            <a:r>
              <a:rPr sz="1200" spc="0" dirty="0" smtClean="0">
                <a:solidFill>
                  <a:srgbClr val="FEFFFF"/>
                </a:solidFill>
                <a:latin typeface="Franklin Gothic Book"/>
                <a:cs typeface="Franklin Gothic Book"/>
              </a:rPr>
              <a:t>u</a:t>
            </a:r>
            <a:r>
              <a:rPr sz="1200" spc="-4" dirty="0" smtClean="0">
                <a:solidFill>
                  <a:srgbClr val="FEFFFF"/>
                </a:solidFill>
                <a:latin typeface="Franklin Gothic Book"/>
                <a:cs typeface="Franklin Gothic Book"/>
              </a:rPr>
              <a:t>s</a:t>
            </a:r>
            <a:r>
              <a:rPr sz="1200" spc="-9" dirty="0" smtClean="0">
                <a:solidFill>
                  <a:srgbClr val="FEFFFF"/>
                </a:solidFill>
                <a:latin typeface="Franklin Gothic Book"/>
                <a:cs typeface="Franklin Gothic Book"/>
              </a:rPr>
              <a:t>t</a:t>
            </a:r>
            <a:r>
              <a:rPr sz="1200" spc="0" dirty="0" smtClean="0">
                <a:solidFill>
                  <a:srgbClr val="FEFFFF"/>
                </a:solidFill>
                <a:latin typeface="Franklin Gothic Book"/>
                <a:cs typeface="Franklin Gothic Book"/>
              </a:rPr>
              <a:t>o</a:t>
            </a:r>
            <a:r>
              <a:rPr sz="1200" spc="-4" dirty="0" smtClean="0">
                <a:solidFill>
                  <a:srgbClr val="FEFFFF"/>
                </a:solidFill>
                <a:latin typeface="Franklin Gothic Book"/>
                <a:cs typeface="Franklin Gothic Book"/>
              </a:rPr>
              <a:t>m</a:t>
            </a:r>
            <a:r>
              <a:rPr sz="1200" spc="0" dirty="0" smtClean="0">
                <a:solidFill>
                  <a:srgbClr val="FEFFFF"/>
                </a:solidFill>
                <a:latin typeface="Franklin Gothic Book"/>
                <a:cs typeface="Franklin Gothic Book"/>
              </a:rPr>
              <a:t>e</a:t>
            </a:r>
            <a:r>
              <a:rPr sz="1200" spc="9" dirty="0" smtClean="0">
                <a:solidFill>
                  <a:srgbClr val="FEFFFF"/>
                </a:solidFill>
                <a:latin typeface="Franklin Gothic Book"/>
                <a:cs typeface="Franklin Gothic Book"/>
              </a:rPr>
              <a:t>r</a:t>
            </a:r>
            <a:r>
              <a:rPr sz="1200" spc="-4" dirty="0" smtClean="0">
                <a:solidFill>
                  <a:srgbClr val="FEFFFF"/>
                </a:solidFill>
                <a:latin typeface="Franklin Gothic Book"/>
                <a:cs typeface="Franklin Gothic Book"/>
              </a:rPr>
              <a:t>s</a:t>
            </a:r>
            <a:r>
              <a:rPr sz="1200" spc="0" dirty="0" smtClean="0">
                <a:solidFill>
                  <a:srgbClr val="FEFFFF"/>
                </a:solidFill>
                <a:latin typeface="Franklin Gothic Book"/>
                <a:cs typeface="Franklin Gothic Book"/>
              </a:rPr>
              <a:t>)</a:t>
            </a:r>
            <a:endParaRPr sz="1200" dirty="0">
              <a:latin typeface="Franklin Gothic Book"/>
              <a:cs typeface="Franklin Gothic Book"/>
            </a:endParaRPr>
          </a:p>
        </p:txBody>
      </p:sp>
      <p:sp>
        <p:nvSpPr>
          <p:cNvPr id="4" name="object 4"/>
          <p:cNvSpPr txBox="1"/>
          <p:nvPr/>
        </p:nvSpPr>
        <p:spPr>
          <a:xfrm>
            <a:off x="5286819" y="3079762"/>
            <a:ext cx="2940494" cy="274320"/>
          </a:xfrm>
          <a:prstGeom prst="rect">
            <a:avLst/>
          </a:prstGeom>
        </p:spPr>
        <p:txBody>
          <a:bodyPr wrap="square" lIns="0" tIns="0" rIns="0" bIns="0" rtlCol="0">
            <a:noAutofit/>
          </a:bodyPr>
          <a:lstStyle/>
          <a:p>
            <a:pPr marL="91437">
              <a:lnSpc>
                <a:spcPct val="94482"/>
              </a:lnSpc>
              <a:spcBef>
                <a:spcPts val="425"/>
              </a:spcBef>
            </a:pPr>
            <a:endParaRPr sz="1200" dirty="0">
              <a:latin typeface="Franklin Gothic Book"/>
              <a:cs typeface="Franklin Gothic Book"/>
            </a:endParaRPr>
          </a:p>
        </p:txBody>
      </p:sp>
      <p:sp>
        <p:nvSpPr>
          <p:cNvPr id="3" name="object 3"/>
          <p:cNvSpPr txBox="1"/>
          <p:nvPr/>
        </p:nvSpPr>
        <p:spPr>
          <a:xfrm>
            <a:off x="5286819" y="3354082"/>
            <a:ext cx="2940494" cy="274319"/>
          </a:xfrm>
          <a:prstGeom prst="rect">
            <a:avLst/>
          </a:prstGeom>
        </p:spPr>
        <p:txBody>
          <a:bodyPr wrap="square" lIns="0" tIns="0" rIns="0" bIns="0" rtlCol="0">
            <a:noAutofit/>
          </a:bodyPr>
          <a:lstStyle/>
          <a:p>
            <a:pPr marL="91437">
              <a:lnSpc>
                <a:spcPct val="94482"/>
              </a:lnSpc>
              <a:spcBef>
                <a:spcPts val="425"/>
              </a:spcBef>
            </a:pPr>
            <a:endParaRPr sz="1200" dirty="0">
              <a:latin typeface="Franklin Gothic Book"/>
              <a:cs typeface="Franklin Gothic Book"/>
            </a:endParaRPr>
          </a:p>
        </p:txBody>
      </p:sp>
      <p:sp>
        <p:nvSpPr>
          <p:cNvPr id="2" name="object 2"/>
          <p:cNvSpPr txBox="1"/>
          <p:nvPr/>
        </p:nvSpPr>
        <p:spPr>
          <a:xfrm>
            <a:off x="5286819" y="3628402"/>
            <a:ext cx="2940494" cy="274319"/>
          </a:xfrm>
          <a:prstGeom prst="rect">
            <a:avLst/>
          </a:prstGeom>
        </p:spPr>
        <p:txBody>
          <a:bodyPr wrap="square" lIns="0" tIns="0" rIns="0" bIns="0" rtlCol="0">
            <a:noAutofit/>
          </a:bodyPr>
          <a:lstStyle/>
          <a:p>
            <a:pPr marL="91437">
              <a:lnSpc>
                <a:spcPct val="94482"/>
              </a:lnSpc>
              <a:spcBef>
                <a:spcPts val="425"/>
              </a:spcBef>
            </a:pPr>
            <a:endParaRPr sz="1200" dirty="0">
              <a:latin typeface="Franklin Gothic Book"/>
              <a:cs typeface="Franklin Gothic Book"/>
            </a:endParaRPr>
          </a:p>
        </p:txBody>
      </p:sp>
      <p:sp>
        <p:nvSpPr>
          <p:cNvPr id="26" name="Rectangle 25"/>
          <p:cNvSpPr/>
          <p:nvPr/>
        </p:nvSpPr>
        <p:spPr>
          <a:xfrm>
            <a:off x="1413219" y="6160532"/>
            <a:ext cx="6861939" cy="369332"/>
          </a:xfrm>
          <a:prstGeom prst="rect">
            <a:avLst/>
          </a:prstGeom>
        </p:spPr>
        <p:txBody>
          <a:bodyPr wrap="square">
            <a:spAutoFit/>
          </a:bodyPr>
          <a:lstStyle/>
          <a:p>
            <a:r>
              <a:rPr lang="en-US" dirty="0"/>
              <a:t>(</a:t>
            </a:r>
            <a:r>
              <a:rPr lang="en-US" u="sng" dirty="0">
                <a:hlinkClick r:id="rId3"/>
              </a:rPr>
              <a:t>http://www.leanenergyus.org/cca-by-state/california</a:t>
            </a:r>
            <a:r>
              <a:rPr lang="en-US" u="sng" dirty="0" smtClean="0">
                <a:hlinkClick r:id="rId3"/>
              </a:rPr>
              <a:t>/</a:t>
            </a:r>
            <a:r>
              <a:rPr lang="en-US" u="sng" dirty="0" smtClean="0"/>
              <a:t>)</a:t>
            </a:r>
            <a:endParaRPr lang="en-US" dirty="0"/>
          </a:p>
        </p:txBody>
      </p:sp>
      <p:sp>
        <p:nvSpPr>
          <p:cNvPr id="5" name="Slide Number Placeholder 4"/>
          <p:cNvSpPr>
            <a:spLocks noGrp="1"/>
          </p:cNvSpPr>
          <p:nvPr>
            <p:ph type="sldNum" sz="quarter" idx="12"/>
          </p:nvPr>
        </p:nvSpPr>
        <p:spPr/>
        <p:txBody>
          <a:bodyPr/>
          <a:lstStyle/>
          <a:p>
            <a:fld id="{2D1B4902-8783-4010-9931-9C2D99F7C3C7}" type="slidenum">
              <a:rPr lang="en-US" smtClean="0"/>
              <a:t>6</a:t>
            </a:fld>
            <a:endParaRPr lang="en-US" dirty="0"/>
          </a:p>
        </p:txBody>
      </p:sp>
      <p:pic>
        <p:nvPicPr>
          <p:cNvPr id="1027" name="Picture 3" descr="d:\jrg\Desktop\CA_CCA_map_June8_20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77" y="1120582"/>
            <a:ext cx="4319581" cy="4958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67433" y="1505902"/>
            <a:ext cx="3638772" cy="3447098"/>
          </a:xfrm>
          <a:prstGeom prst="rect">
            <a:avLst/>
          </a:prstGeom>
          <a:noFill/>
        </p:spPr>
        <p:txBody>
          <a:bodyPr wrap="square" rtlCol="0">
            <a:spAutoFit/>
          </a:bodyPr>
          <a:lstStyle/>
          <a:p>
            <a:r>
              <a:rPr lang="en-US" sz="1000" u="sng" dirty="0" smtClean="0"/>
              <a:t>Operational CCAs</a:t>
            </a:r>
          </a:p>
          <a:p>
            <a:pPr marL="285750" indent="-285750">
              <a:buFont typeface="Arial" panose="020B0604020202020204" pitchFamily="34" charset="0"/>
              <a:buChar char="•"/>
            </a:pPr>
            <a:r>
              <a:rPr lang="en-US" sz="1000" dirty="0" smtClean="0"/>
              <a:t>MCE (includes Marin and Napa Counties, parts of Contra Costa and Solano Counties)</a:t>
            </a:r>
          </a:p>
          <a:p>
            <a:pPr marL="285750" indent="-285750">
              <a:buFont typeface="Arial" panose="020B0604020202020204" pitchFamily="34" charset="0"/>
              <a:buChar char="•"/>
            </a:pPr>
            <a:r>
              <a:rPr lang="en-US" sz="1000" dirty="0" smtClean="0"/>
              <a:t>Sonoma Clean Power (Includes Mendocino County)</a:t>
            </a:r>
          </a:p>
          <a:p>
            <a:pPr marL="285750" indent="-285750">
              <a:buFont typeface="Arial" panose="020B0604020202020204" pitchFamily="34" charset="0"/>
              <a:buChar char="•"/>
            </a:pPr>
            <a:r>
              <a:rPr lang="en-US" sz="1000" dirty="0" smtClean="0"/>
              <a:t>Lancaster Choice Energy</a:t>
            </a:r>
          </a:p>
          <a:p>
            <a:pPr marL="285750" indent="-285750">
              <a:buFont typeface="Arial" panose="020B0604020202020204" pitchFamily="34" charset="0"/>
              <a:buChar char="•"/>
            </a:pPr>
            <a:r>
              <a:rPr lang="en-US" sz="1000" dirty="0" smtClean="0"/>
              <a:t>Peninsula Clean Energy (San Mateo County)</a:t>
            </a:r>
          </a:p>
          <a:p>
            <a:pPr marL="285750" indent="-285750">
              <a:buFont typeface="Arial" panose="020B0604020202020204" pitchFamily="34" charset="0"/>
              <a:buChar char="•"/>
            </a:pPr>
            <a:r>
              <a:rPr lang="en-US" sz="1000" dirty="0" smtClean="0"/>
              <a:t>Silicon Valley Clean Energy (Santa Clara County)</a:t>
            </a:r>
          </a:p>
          <a:p>
            <a:pPr marL="285750" indent="-285750">
              <a:buFont typeface="Arial" panose="020B0604020202020204" pitchFamily="34" charset="0"/>
              <a:buChar char="•"/>
            </a:pPr>
            <a:r>
              <a:rPr lang="en-US" sz="1000" dirty="0" smtClean="0"/>
              <a:t>Redwood Coast Energy Authority (Humboldt County)</a:t>
            </a:r>
          </a:p>
          <a:p>
            <a:pPr marL="285750" indent="-285750">
              <a:buFont typeface="Arial" panose="020B0604020202020204" pitchFamily="34" charset="0"/>
              <a:buChar char="•"/>
            </a:pPr>
            <a:r>
              <a:rPr lang="en-US" sz="1000" dirty="0" smtClean="0"/>
              <a:t>Town of Apple Valley</a:t>
            </a:r>
          </a:p>
          <a:p>
            <a:pPr marL="285750" indent="-285750">
              <a:buFont typeface="Arial" panose="020B0604020202020204" pitchFamily="34" charset="0"/>
              <a:buChar char="•"/>
            </a:pPr>
            <a:r>
              <a:rPr lang="en-US" sz="1000" dirty="0" smtClean="0"/>
              <a:t>City of Pico Rivera</a:t>
            </a:r>
          </a:p>
          <a:p>
            <a:endParaRPr lang="en-US" sz="1000" dirty="0"/>
          </a:p>
          <a:p>
            <a:r>
              <a:rPr lang="en-US" sz="1000" u="sng" dirty="0" smtClean="0"/>
              <a:t>CCAs that Submitted Implementation Plans but are Delayed or on Hold</a:t>
            </a:r>
          </a:p>
          <a:p>
            <a:pPr marL="171450" indent="-171450">
              <a:buFont typeface="Arial" panose="020B0604020202020204" pitchFamily="34" charset="0"/>
              <a:buChar char="•"/>
            </a:pPr>
            <a:r>
              <a:rPr lang="en-US" sz="1000" dirty="0" smtClean="0"/>
              <a:t>City of Hermosa Beach (May join LACCE)</a:t>
            </a:r>
          </a:p>
          <a:p>
            <a:pPr marL="171450" indent="-171450">
              <a:buFont typeface="Arial" panose="020B0604020202020204" pitchFamily="34" charset="0"/>
              <a:buChar char="•"/>
            </a:pPr>
            <a:r>
              <a:rPr lang="en-US" sz="1000" dirty="0" smtClean="0"/>
              <a:t>City of San Jacinto</a:t>
            </a:r>
          </a:p>
          <a:p>
            <a:endParaRPr lang="en-US" sz="1000" dirty="0"/>
          </a:p>
          <a:p>
            <a:endParaRPr lang="en-US" sz="1000" dirty="0" smtClean="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endParaRPr lang="en-US" sz="1000" dirty="0" smtClean="0"/>
          </a:p>
          <a:p>
            <a:endParaRPr lang="en-US" dirty="0" smtClean="0"/>
          </a:p>
        </p:txBody>
      </p:sp>
      <p:sp>
        <p:nvSpPr>
          <p:cNvPr id="9" name="TextBox 8"/>
          <p:cNvSpPr txBox="1"/>
          <p:nvPr/>
        </p:nvSpPr>
        <p:spPr>
          <a:xfrm>
            <a:off x="7239000" y="1514832"/>
            <a:ext cx="1736144" cy="2523768"/>
          </a:xfrm>
          <a:prstGeom prst="rect">
            <a:avLst/>
          </a:prstGeom>
          <a:noFill/>
        </p:spPr>
        <p:txBody>
          <a:bodyPr wrap="square" rtlCol="0">
            <a:spAutoFit/>
          </a:bodyPr>
          <a:lstStyle/>
          <a:p>
            <a:r>
              <a:rPr lang="en-US" sz="1000" u="sng" dirty="0"/>
              <a:t>In progress / Exploring</a:t>
            </a:r>
          </a:p>
          <a:p>
            <a:pPr marL="171450" indent="-171450">
              <a:buFont typeface="Arial" panose="020B0604020202020204" pitchFamily="34" charset="0"/>
              <a:buChar char="•"/>
            </a:pPr>
            <a:r>
              <a:rPr lang="en-US" sz="1000" dirty="0"/>
              <a:t>Sierra Valley Energy Alliance (Yolo County, Cities of Davis and Woodland)</a:t>
            </a:r>
          </a:p>
          <a:p>
            <a:pPr marL="171450" indent="-171450">
              <a:buFont typeface="Arial" panose="020B0604020202020204" pitchFamily="34" charset="0"/>
              <a:buChar char="•"/>
            </a:pPr>
            <a:r>
              <a:rPr lang="en-US" sz="1000" dirty="0"/>
              <a:t>Contra Costa County  (as parte of MCE)</a:t>
            </a:r>
          </a:p>
          <a:p>
            <a:pPr marL="171450" indent="-171450">
              <a:buFont typeface="Arial" panose="020B0604020202020204" pitchFamily="34" charset="0"/>
              <a:buChar char="•"/>
            </a:pPr>
            <a:r>
              <a:rPr lang="en-US" sz="1000" dirty="0"/>
              <a:t>City of Solana Beach</a:t>
            </a:r>
          </a:p>
          <a:p>
            <a:pPr marL="171450" indent="-171450">
              <a:buFont typeface="Arial" panose="020B0604020202020204" pitchFamily="34" charset="0"/>
              <a:buChar char="•"/>
            </a:pPr>
            <a:r>
              <a:rPr lang="en-US" sz="1000" dirty="0"/>
              <a:t>San Diego County</a:t>
            </a:r>
          </a:p>
          <a:p>
            <a:pPr marL="171450" indent="-171450">
              <a:buFont typeface="Arial" panose="020B0604020202020204" pitchFamily="34" charset="0"/>
              <a:buChar char="•"/>
            </a:pPr>
            <a:r>
              <a:rPr lang="en-US" sz="1000" dirty="0"/>
              <a:t>Kings County</a:t>
            </a:r>
          </a:p>
          <a:p>
            <a:pPr marL="171450" indent="-171450">
              <a:buFont typeface="Arial" panose="020B0604020202020204" pitchFamily="34" charset="0"/>
              <a:buChar char="•"/>
            </a:pPr>
            <a:r>
              <a:rPr lang="en-US" sz="1000" dirty="0"/>
              <a:t>Butte County</a:t>
            </a:r>
          </a:p>
          <a:p>
            <a:pPr marL="171450" indent="-171450">
              <a:buFont typeface="Arial" panose="020B0604020202020204" pitchFamily="34" charset="0"/>
              <a:buChar char="•"/>
            </a:pPr>
            <a:r>
              <a:rPr lang="en-US" sz="1000" dirty="0"/>
              <a:t>San Luis Obispo</a:t>
            </a:r>
          </a:p>
          <a:p>
            <a:pPr marL="171450" indent="-171450">
              <a:buFont typeface="Arial" panose="020B0604020202020204" pitchFamily="34" charset="0"/>
              <a:buChar char="•"/>
            </a:pPr>
            <a:r>
              <a:rPr lang="en-US" sz="1000" dirty="0"/>
              <a:t>Santa Barbara County</a:t>
            </a:r>
          </a:p>
          <a:p>
            <a:pPr marL="171450" indent="-171450">
              <a:buFont typeface="Arial" panose="020B0604020202020204" pitchFamily="34" charset="0"/>
              <a:buChar char="•"/>
            </a:pPr>
            <a:r>
              <a:rPr lang="en-US" sz="1000" dirty="0"/>
              <a:t>Ventura County</a:t>
            </a:r>
          </a:p>
          <a:p>
            <a:endParaRPr lang="en-US" dirty="0"/>
          </a:p>
        </p:txBody>
      </p:sp>
      <p:sp>
        <p:nvSpPr>
          <p:cNvPr id="10" name="TextBox 9"/>
          <p:cNvSpPr txBox="1"/>
          <p:nvPr/>
        </p:nvSpPr>
        <p:spPr>
          <a:xfrm>
            <a:off x="5286819" y="4343400"/>
            <a:ext cx="2793210" cy="1169551"/>
          </a:xfrm>
          <a:prstGeom prst="rect">
            <a:avLst/>
          </a:prstGeom>
          <a:noFill/>
        </p:spPr>
        <p:txBody>
          <a:bodyPr wrap="square" rtlCol="0">
            <a:spAutoFit/>
          </a:bodyPr>
          <a:lstStyle/>
          <a:p>
            <a:r>
              <a:rPr lang="en-US" sz="1000" u="sng" dirty="0"/>
              <a:t>Received CCA Plans/Anticipated 2018 Launch</a:t>
            </a:r>
          </a:p>
          <a:p>
            <a:pPr marL="171450" indent="-171450">
              <a:buFont typeface="Arial" panose="020B0604020202020204" pitchFamily="34" charset="0"/>
              <a:buChar char="•"/>
            </a:pPr>
            <a:r>
              <a:rPr lang="en-US" sz="1000" dirty="0"/>
              <a:t>East Bay Community Energy (Alameda County)</a:t>
            </a:r>
          </a:p>
          <a:p>
            <a:pPr marL="171450" indent="-171450">
              <a:buFont typeface="Arial" panose="020B0604020202020204" pitchFamily="34" charset="0"/>
              <a:buChar char="•"/>
            </a:pPr>
            <a:r>
              <a:rPr lang="en-US" sz="1000" dirty="0"/>
              <a:t>Los Angeles Community Choice Energy  (Los Angeles County)</a:t>
            </a:r>
          </a:p>
          <a:p>
            <a:pPr marL="171450" indent="-171450">
              <a:buFont typeface="Arial" panose="020B0604020202020204" pitchFamily="34" charset="0"/>
              <a:buChar char="•"/>
            </a:pPr>
            <a:r>
              <a:rPr lang="en-US" sz="1000" dirty="0"/>
              <a:t>Monterey Bay Community Power (Monterey, Santa Cruz, and San Benito Counties)</a:t>
            </a:r>
          </a:p>
          <a:p>
            <a:pPr marL="171450" indent="-171450">
              <a:buFont typeface="Arial" panose="020B0604020202020204" pitchFamily="34" charset="0"/>
              <a:buChar char="•"/>
            </a:pPr>
            <a:r>
              <a:rPr lang="en-US" sz="1000" dirty="0"/>
              <a:t>Pioneer Energy (Placer County)</a:t>
            </a:r>
          </a:p>
        </p:txBody>
      </p:sp>
      <p:sp>
        <p:nvSpPr>
          <p:cNvPr id="27" name="TextBox 26"/>
          <p:cNvSpPr txBox="1"/>
          <p:nvPr/>
        </p:nvSpPr>
        <p:spPr>
          <a:xfrm>
            <a:off x="1752600" y="893802"/>
            <a:ext cx="5791200" cy="553998"/>
          </a:xfrm>
          <a:prstGeom prst="rect">
            <a:avLst/>
          </a:prstGeom>
          <a:noFill/>
        </p:spPr>
        <p:txBody>
          <a:bodyPr wrap="square" rtlCol="0">
            <a:spAutoFit/>
          </a:bodyPr>
          <a:lstStyle/>
          <a:p>
            <a:pPr algn="ctr"/>
            <a:r>
              <a:rPr lang="en-US" sz="3000" u="sng" dirty="0" smtClean="0">
                <a:latin typeface="+mj-lt"/>
              </a:rPr>
              <a:t>Statewide CCA Activities</a:t>
            </a:r>
            <a:endParaRPr lang="en-US" sz="3000" u="sng" dirty="0">
              <a:latin typeface="+mj-lt"/>
            </a:endParaRPr>
          </a:p>
        </p:txBody>
      </p:sp>
    </p:spTree>
    <p:extLst>
      <p:ext uri="{BB962C8B-B14F-4D97-AF65-F5344CB8AC3E}">
        <p14:creationId xmlns:p14="http://schemas.microsoft.com/office/powerpoint/2010/main" val="40348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0B7AC6-7D62-43B7-8974-9E37F3A74E61}" type="slidenum">
              <a:rPr lang="en-US" smtClean="0"/>
              <a:pPr>
                <a:defRPr/>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59710032"/>
              </p:ext>
            </p:extLst>
          </p:nvPr>
        </p:nvGraphicFramePr>
        <p:xfrm>
          <a:off x="685799" y="1887233"/>
          <a:ext cx="7467600" cy="3827766"/>
        </p:xfrm>
        <a:graphic>
          <a:graphicData uri="http://schemas.openxmlformats.org/drawingml/2006/table">
            <a:tbl>
              <a:tblPr firstRow="1" bandRow="1"/>
              <a:tblGrid>
                <a:gridCol w="2596409"/>
                <a:gridCol w="1184173"/>
                <a:gridCol w="970730"/>
                <a:gridCol w="970730"/>
                <a:gridCol w="1745558"/>
              </a:tblGrid>
              <a:tr h="652130">
                <a:tc>
                  <a:txBody>
                    <a:bodyPr/>
                    <a:lstStyle/>
                    <a:p>
                      <a:pPr algn="l" rtl="0" fontAlgn="ctr"/>
                      <a:r>
                        <a:rPr lang="en-US" sz="1500" b="1" i="0" u="none" strike="noStrike" dirty="0">
                          <a:solidFill>
                            <a:srgbClr val="FFFFFF"/>
                          </a:solidFill>
                          <a:effectLst/>
                          <a:latin typeface="Calibri"/>
                        </a:rPr>
                        <a:t>Community Choice Aggregators</a:t>
                      </a: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500" b="1" i="0" u="none" strike="noStrike" dirty="0">
                          <a:solidFill>
                            <a:srgbClr val="FFFFFF"/>
                          </a:solidFill>
                          <a:effectLst/>
                          <a:latin typeface="Calibri"/>
                        </a:rPr>
                        <a:t>Customer Accounts 2018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500" b="1" i="0" u="none" strike="noStrike">
                          <a:solidFill>
                            <a:srgbClr val="FFFFFF"/>
                          </a:solidFill>
                          <a:effectLst/>
                          <a:latin typeface="Calibri"/>
                        </a:rPr>
                        <a:t>Peak Load (MW) 2017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500" b="1" i="0" u="none" strike="noStrike">
                          <a:solidFill>
                            <a:srgbClr val="FFFFFF"/>
                          </a:solidFill>
                          <a:effectLst/>
                          <a:latin typeface="Calibri"/>
                        </a:rPr>
                        <a:t>Peak Load (MW) 2018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1500" b="1" i="0" u="none" strike="noStrike" dirty="0">
                          <a:solidFill>
                            <a:srgbClr val="FFFFFF"/>
                          </a:solidFill>
                          <a:effectLst/>
                          <a:latin typeface="Calibri"/>
                        </a:rPr>
                        <a:t>Implementation Plan Filed</a:t>
                      </a:r>
                    </a:p>
                  </a:txBody>
                  <a:tcPr marL="0" marR="0" marT="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221760">
                <a:tc>
                  <a:txBody>
                    <a:bodyPr/>
                    <a:lstStyle/>
                    <a:p>
                      <a:pPr algn="l" fontAlgn="b"/>
                      <a:r>
                        <a:rPr lang="en-US" sz="1300" b="0" i="0" u="none" strike="noStrike">
                          <a:solidFill>
                            <a:srgbClr val="000000"/>
                          </a:solidFill>
                          <a:effectLst/>
                          <a:latin typeface="Calibri"/>
                        </a:rPr>
                        <a:t>MCE</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257,248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507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502</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300" b="0" i="0" u="none" strike="noStrike">
                          <a:solidFill>
                            <a:srgbClr val="000000"/>
                          </a:solidFill>
                          <a:effectLst/>
                          <a:latin typeface="Calibri"/>
                        </a:rPr>
                        <a:t>Revised Apr-16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r>
              <a:tr h="214369">
                <a:tc>
                  <a:txBody>
                    <a:bodyPr/>
                    <a:lstStyle/>
                    <a:p>
                      <a:pPr algn="l" fontAlgn="b"/>
                      <a:r>
                        <a:rPr lang="en-US" sz="1300" b="0" i="0" u="none" strike="noStrike">
                          <a:solidFill>
                            <a:srgbClr val="000000"/>
                          </a:solidFill>
                          <a:effectLst/>
                          <a:latin typeface="Calibri"/>
                        </a:rPr>
                        <a:t>Sonoma Clean Power</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232,518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537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538</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b"/>
                      <a:r>
                        <a:rPr lang="en-US" sz="1300" b="0" i="0" u="none" strike="noStrike">
                          <a:solidFill>
                            <a:srgbClr val="000000"/>
                          </a:solidFill>
                          <a:effectLst/>
                          <a:latin typeface="Calibri"/>
                        </a:rPr>
                        <a:t> Revised Oct-2016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r>
              <a:tr h="221760">
                <a:tc>
                  <a:txBody>
                    <a:bodyPr/>
                    <a:lstStyle/>
                    <a:p>
                      <a:pPr algn="l" fontAlgn="b"/>
                      <a:r>
                        <a:rPr lang="en-US" sz="1300" b="0" i="0" u="none" strike="noStrike">
                          <a:solidFill>
                            <a:srgbClr val="000000"/>
                          </a:solidFill>
                          <a:effectLst/>
                          <a:latin typeface="Calibri"/>
                        </a:rPr>
                        <a:t>Lancaster Choice Energy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52,00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132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300" b="0" i="0" u="none" strike="noStrike">
                          <a:solidFill>
                            <a:srgbClr val="000000"/>
                          </a:solidFill>
                          <a:effectLst/>
                          <a:latin typeface="Calibri"/>
                        </a:rPr>
                        <a:t>Jun-14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r>
              <a:tr h="214369">
                <a:tc>
                  <a:txBody>
                    <a:bodyPr/>
                    <a:lstStyle/>
                    <a:p>
                      <a:pPr algn="l" fontAlgn="b"/>
                      <a:r>
                        <a:rPr lang="en-US" sz="1300" b="0" i="0" u="none" strike="noStrike">
                          <a:solidFill>
                            <a:srgbClr val="000000"/>
                          </a:solidFill>
                          <a:effectLst/>
                          <a:latin typeface="Calibri"/>
                        </a:rPr>
                        <a:t>Clean Power SF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73,000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dirty="0">
                          <a:solidFill>
                            <a:srgbClr val="000000"/>
                          </a:solidFill>
                          <a:effectLst/>
                          <a:latin typeface="Calibri"/>
                        </a:rPr>
                        <a:t>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dirty="0">
                          <a:solidFill>
                            <a:srgbClr val="000000"/>
                          </a:solidFill>
                          <a:effectLst/>
                          <a:latin typeface="Calibri"/>
                        </a:rPr>
                        <a:t> </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b"/>
                      <a:r>
                        <a:rPr lang="en-US" sz="1300" b="0" i="0" u="none" strike="noStrike">
                          <a:solidFill>
                            <a:srgbClr val="000000"/>
                          </a:solidFill>
                          <a:effectLst/>
                          <a:latin typeface="Calibri"/>
                        </a:rPr>
                        <a:t>Revised Nov-12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r>
              <a:tr h="221760">
                <a:tc>
                  <a:txBody>
                    <a:bodyPr/>
                    <a:lstStyle/>
                    <a:p>
                      <a:pPr algn="l" fontAlgn="b"/>
                      <a:r>
                        <a:rPr lang="en-US" sz="1300" b="0" i="0" u="none" strike="noStrike">
                          <a:solidFill>
                            <a:srgbClr val="000000"/>
                          </a:solidFill>
                          <a:effectLst/>
                          <a:latin typeface="Calibri"/>
                        </a:rPr>
                        <a:t>Peninsula Clean Energy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258,301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669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753</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300" b="0" i="0" u="none" strike="noStrike">
                          <a:solidFill>
                            <a:srgbClr val="000000"/>
                          </a:solidFill>
                          <a:effectLst/>
                          <a:latin typeface="Calibri"/>
                        </a:rPr>
                        <a:t>Feb-16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r>
              <a:tr h="214369">
                <a:tc>
                  <a:txBody>
                    <a:bodyPr/>
                    <a:lstStyle/>
                    <a:p>
                      <a:pPr algn="l" fontAlgn="b"/>
                      <a:r>
                        <a:rPr lang="en-US" sz="1300" b="0" i="0" u="none" strike="noStrike">
                          <a:solidFill>
                            <a:srgbClr val="000000"/>
                          </a:solidFill>
                          <a:effectLst/>
                          <a:latin typeface="Calibri"/>
                        </a:rPr>
                        <a:t>Silicon Valley Clean Energy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243,000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604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687</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b"/>
                      <a:r>
                        <a:rPr lang="en-US" sz="1300" b="0" i="0" u="none" strike="noStrike">
                          <a:solidFill>
                            <a:srgbClr val="000000"/>
                          </a:solidFill>
                          <a:effectLst/>
                          <a:latin typeface="Calibri"/>
                        </a:rPr>
                        <a:t>Jul-16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r>
              <a:tr h="221760">
                <a:tc>
                  <a:txBody>
                    <a:bodyPr/>
                    <a:lstStyle/>
                    <a:p>
                      <a:pPr algn="l" fontAlgn="b"/>
                      <a:r>
                        <a:rPr lang="en-US" sz="1300" b="0" i="0" u="none" strike="noStrike">
                          <a:solidFill>
                            <a:srgbClr val="000000"/>
                          </a:solidFill>
                          <a:effectLst/>
                          <a:latin typeface="Calibri"/>
                        </a:rPr>
                        <a:t>Apple Valley Choice Energy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26,109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83</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300" b="0" i="0" u="none" strike="noStrike">
                          <a:solidFill>
                            <a:srgbClr val="000000"/>
                          </a:solidFill>
                          <a:effectLst/>
                          <a:latin typeface="Calibri"/>
                        </a:rPr>
                        <a:t>Sep-16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r>
              <a:tr h="214369">
                <a:tc>
                  <a:txBody>
                    <a:bodyPr/>
                    <a:lstStyle/>
                    <a:p>
                      <a:pPr algn="l" fontAlgn="b"/>
                      <a:r>
                        <a:rPr lang="en-US" sz="1300" b="0" i="0" u="none" strike="noStrike">
                          <a:solidFill>
                            <a:srgbClr val="000000"/>
                          </a:solidFill>
                          <a:effectLst/>
                          <a:latin typeface="Calibri"/>
                        </a:rPr>
                        <a:t>Redwood Coast Energy Authority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60,763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138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300" b="0" i="0" u="none" strike="noStrike">
                          <a:solidFill>
                            <a:srgbClr val="000000"/>
                          </a:solidFill>
                          <a:effectLst/>
                          <a:latin typeface="Calibri"/>
                        </a:rPr>
                        <a:t>139</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b"/>
                      <a:r>
                        <a:rPr lang="en-US" sz="1300" b="0" i="0" u="none" strike="noStrike">
                          <a:solidFill>
                            <a:srgbClr val="000000"/>
                          </a:solidFill>
                          <a:effectLst/>
                          <a:latin typeface="Calibri"/>
                        </a:rPr>
                        <a:t>Oct-16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r>
              <a:tr h="378471">
                <a:tc>
                  <a:txBody>
                    <a:bodyPr/>
                    <a:lstStyle/>
                    <a:p>
                      <a:pPr algn="l" fontAlgn="b"/>
                      <a:r>
                        <a:rPr lang="en-US" sz="1300" b="0" i="0" u="none" strike="noStrike">
                          <a:solidFill>
                            <a:srgbClr val="000000"/>
                          </a:solidFill>
                          <a:effectLst/>
                          <a:latin typeface="Calibri"/>
                        </a:rPr>
                        <a:t>Pico Rivera Community Choice Aggregate</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16,380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300" b="0" i="0" u="none" strike="noStrike">
                          <a:solidFill>
                            <a:srgbClr val="000000"/>
                          </a:solidFill>
                          <a:effectLst/>
                          <a:latin typeface="Calibri"/>
                        </a:rPr>
                        <a:t>56</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300" b="0" i="0" u="none" strike="noStrike">
                          <a:solidFill>
                            <a:srgbClr val="000000"/>
                          </a:solidFill>
                          <a:effectLst/>
                          <a:latin typeface="Calibri"/>
                        </a:rPr>
                        <a:t>Dec-16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D8E8"/>
                    </a:solidFill>
                  </a:tcPr>
                </a:tc>
              </a:tr>
              <a:tr h="206976">
                <a:tc>
                  <a:txBody>
                    <a:bodyPr/>
                    <a:lstStyle/>
                    <a:p>
                      <a:pPr algn="l" fontAlgn="b"/>
                      <a:r>
                        <a:rPr lang="en-US" sz="1300" b="0" i="0" u="none" strike="noStrike">
                          <a:solidFill>
                            <a:srgbClr val="000000"/>
                          </a:solidFill>
                          <a:effectLst/>
                          <a:latin typeface="Calibri"/>
                        </a:rPr>
                        <a:t>East Bay Community Energy</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300" b="0" i="0" u="none" strike="noStrike">
                          <a:solidFill>
                            <a:srgbClr val="000000"/>
                          </a:solidFill>
                          <a:effectLst/>
                          <a:latin typeface="Calibri"/>
                        </a:rPr>
                        <a:t>49,456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831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dirty="0" smtClean="0">
                          <a:solidFill>
                            <a:srgbClr val="000000"/>
                          </a:solidFill>
                          <a:effectLst/>
                          <a:latin typeface="Calibri"/>
                        </a:rPr>
                        <a:t>Aug-17</a:t>
                      </a:r>
                      <a:endParaRPr lang="en-US" sz="1300" b="0" i="0" u="none" strike="noStrike" dirty="0">
                        <a:solidFill>
                          <a:srgbClr val="000000"/>
                        </a:solidFill>
                        <a:effectLst/>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206976">
                <a:tc>
                  <a:txBody>
                    <a:bodyPr/>
                    <a:lstStyle/>
                    <a:p>
                      <a:pPr algn="l" fontAlgn="b"/>
                      <a:r>
                        <a:rPr lang="en-US" sz="1300" b="0" i="0" u="none" strike="noStrike">
                          <a:solidFill>
                            <a:srgbClr val="000000"/>
                          </a:solidFill>
                          <a:effectLst/>
                          <a:latin typeface="Calibri"/>
                        </a:rPr>
                        <a:t>Monterey Bay Community Power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300" b="0" i="0" u="none" strike="noStrike">
                          <a:solidFill>
                            <a:srgbClr val="000000"/>
                          </a:solidFill>
                          <a:effectLst/>
                          <a:latin typeface="Calibri"/>
                        </a:rPr>
                        <a:t>272,584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620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Aug-17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206976">
                <a:tc>
                  <a:txBody>
                    <a:bodyPr/>
                    <a:lstStyle/>
                    <a:p>
                      <a:pPr algn="l" fontAlgn="b"/>
                      <a:r>
                        <a:rPr lang="en-US" sz="1300" b="0" i="0" u="none" strike="noStrike">
                          <a:solidFill>
                            <a:srgbClr val="000000"/>
                          </a:solidFill>
                          <a:effectLst/>
                          <a:latin typeface="Calibri"/>
                        </a:rPr>
                        <a:t>Pioneer Community Energy</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300" b="0" i="0" u="none" strike="noStrike">
                          <a:solidFill>
                            <a:srgbClr val="000000"/>
                          </a:solidFill>
                          <a:effectLst/>
                          <a:latin typeface="Calibri"/>
                        </a:rPr>
                        <a:t>84,284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249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Jul-17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206976">
                <a:tc>
                  <a:txBody>
                    <a:bodyPr/>
                    <a:lstStyle/>
                    <a:p>
                      <a:pPr algn="l" fontAlgn="b"/>
                      <a:r>
                        <a:rPr lang="en-US" sz="1300" b="0" i="0" u="none" strike="noStrike">
                          <a:solidFill>
                            <a:srgbClr val="000000"/>
                          </a:solidFill>
                          <a:effectLst/>
                          <a:latin typeface="Calibri"/>
                        </a:rPr>
                        <a:t>Los Angeles CCE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n-US" sz="1300" b="0" i="0" u="none" strike="noStrike">
                          <a:solidFill>
                            <a:srgbClr val="000000"/>
                          </a:solidFill>
                          <a:effectLst/>
                          <a:latin typeface="Calibri"/>
                        </a:rPr>
                        <a:t>279,241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dirty="0" smtClean="0">
                          <a:solidFill>
                            <a:srgbClr val="000000"/>
                          </a:solidFill>
                          <a:effectLst/>
                          <a:latin typeface="Calibri"/>
                        </a:rPr>
                        <a:t>982</a:t>
                      </a:r>
                      <a:endParaRPr lang="en-US" sz="1300" b="0" i="0" u="none" strike="noStrike" dirty="0">
                        <a:solidFill>
                          <a:srgbClr val="000000"/>
                        </a:solidFill>
                        <a:effectLst/>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Aug-17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206976">
                <a:tc>
                  <a:txBody>
                    <a:bodyPr/>
                    <a:lstStyle/>
                    <a:p>
                      <a:pPr algn="l" fontAlgn="b"/>
                      <a:r>
                        <a:rPr lang="en-US" sz="1300" b="0" i="0" u="none" strike="noStrike">
                          <a:solidFill>
                            <a:srgbClr val="000000"/>
                          </a:solidFill>
                          <a:effectLst/>
                          <a:latin typeface="Calibri"/>
                        </a:rPr>
                        <a:t>San Jacinto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rtl="0" fontAlgn="ctr"/>
                      <a:r>
                        <a:rPr lang="en-US" sz="1300" b="0" i="0" u="none" strike="noStrike">
                          <a:solidFill>
                            <a:srgbClr val="000000"/>
                          </a:solidFill>
                          <a:effectLst/>
                          <a:latin typeface="Calibri"/>
                        </a:rPr>
                        <a:t>13,446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1300" b="0" i="0" u="none" strike="noStrike">
                          <a:solidFill>
                            <a:srgbClr val="000000"/>
                          </a:solidFill>
                          <a:effectLst/>
                          <a:latin typeface="Calibri"/>
                        </a:rPr>
                        <a:t>58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300" b="0" i="0" u="none" strike="noStrike">
                          <a:solidFill>
                            <a:srgbClr val="000000"/>
                          </a:solidFill>
                          <a:effectLst/>
                          <a:latin typeface="Calibri"/>
                        </a:rPr>
                        <a:t>58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300" b="0" i="0" u="none" strike="noStrike" dirty="0">
                          <a:solidFill>
                            <a:srgbClr val="000000"/>
                          </a:solidFill>
                          <a:effectLst/>
                          <a:latin typeface="Calibri"/>
                        </a:rPr>
                        <a:t>Dec-16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49974385"/>
              </p:ext>
            </p:extLst>
          </p:nvPr>
        </p:nvGraphicFramePr>
        <p:xfrm>
          <a:off x="762000" y="5867400"/>
          <a:ext cx="6400800" cy="762000"/>
        </p:xfrm>
        <a:graphic>
          <a:graphicData uri="http://schemas.openxmlformats.org/drawingml/2006/table">
            <a:tbl>
              <a:tblPr firstRow="1" bandRow="1"/>
              <a:tblGrid>
                <a:gridCol w="6400800"/>
              </a:tblGrid>
              <a:tr h="254000">
                <a:tc>
                  <a:txBody>
                    <a:bodyPr/>
                    <a:lstStyle/>
                    <a:p>
                      <a:pPr algn="l" fontAlgn="b"/>
                      <a:r>
                        <a:rPr lang="en-US" sz="1100" b="0" i="0" u="none" strike="noStrike" dirty="0">
                          <a:solidFill>
                            <a:srgbClr val="000000"/>
                          </a:solidFill>
                          <a:effectLst/>
                          <a:latin typeface="Calibri"/>
                        </a:rPr>
                        <a:t>* Data reported by </a:t>
                      </a:r>
                      <a:r>
                        <a:rPr lang="en-US" sz="1100" b="0" i="0" u="none" strike="noStrike" dirty="0" err="1">
                          <a:solidFill>
                            <a:srgbClr val="000000"/>
                          </a:solidFill>
                          <a:effectLst/>
                          <a:latin typeface="Calibri"/>
                        </a:rPr>
                        <a:t>CalCCA</a:t>
                      </a:r>
                      <a:endParaRPr lang="en-US" sz="1100" b="0" i="0" u="none" strike="noStrike" dirty="0">
                        <a:solidFill>
                          <a:srgbClr val="000000"/>
                        </a:solidFill>
                        <a:effectLst/>
                        <a:latin typeface="Calibri"/>
                      </a:endParaRPr>
                    </a:p>
                  </a:txBody>
                  <a:tcPr marL="0" marR="0" marT="0" marB="0" anchor="b">
                    <a:lnL>
                      <a:noFill/>
                    </a:lnL>
                    <a:lnR>
                      <a:noFill/>
                    </a:lnR>
                    <a:lnT>
                      <a:noFill/>
                    </a:lnT>
                    <a:lnB>
                      <a:noFill/>
                    </a:lnB>
                  </a:tcPr>
                </a:tc>
              </a:tr>
              <a:tr h="254000">
                <a:tc>
                  <a:txBody>
                    <a:bodyPr/>
                    <a:lstStyle/>
                    <a:p>
                      <a:pPr algn="l" fontAlgn="b"/>
                      <a:r>
                        <a:rPr lang="en-US" sz="1100" b="0" i="0" u="none" strike="noStrike" dirty="0">
                          <a:solidFill>
                            <a:srgbClr val="000000"/>
                          </a:solidFill>
                          <a:effectLst/>
                          <a:latin typeface="Calibri"/>
                        </a:rPr>
                        <a:t>** Did not start serving load in 2017 as anticipated in implementation plans</a:t>
                      </a:r>
                    </a:p>
                  </a:txBody>
                  <a:tcPr marL="0" marR="0" marT="0" marB="0" anchor="b">
                    <a:lnL>
                      <a:noFill/>
                    </a:lnL>
                    <a:lnR>
                      <a:noFill/>
                    </a:lnR>
                    <a:lnT>
                      <a:noFill/>
                    </a:lnT>
                    <a:lnB>
                      <a:noFill/>
                    </a:lnB>
                  </a:tcPr>
                </a:tc>
              </a:tr>
              <a:tr h="254000">
                <a:tc>
                  <a:txBody>
                    <a:bodyPr/>
                    <a:lstStyle/>
                    <a:p>
                      <a:pPr algn="l" fontAlgn="b"/>
                      <a:r>
                        <a:rPr lang="en-US" sz="1100" b="0" i="0" u="none" strike="noStrike" dirty="0">
                          <a:solidFill>
                            <a:srgbClr val="000000"/>
                          </a:solidFill>
                          <a:effectLst/>
                          <a:latin typeface="Calibri"/>
                        </a:rPr>
                        <a:t>Green rows are projected for 2018 Launch</a:t>
                      </a:r>
                    </a:p>
                  </a:txBody>
                  <a:tcPr marL="0" marR="0" marT="0" marB="0" anchor="b">
                    <a:lnL>
                      <a:noFill/>
                    </a:lnL>
                    <a:lnR>
                      <a:noFill/>
                    </a:lnR>
                    <a:lnT>
                      <a:noFill/>
                    </a:lnT>
                    <a:lnB>
                      <a:noFill/>
                    </a:lnB>
                    <a:solidFill>
                      <a:srgbClr val="D8E4BC"/>
                    </a:solidFill>
                  </a:tcPr>
                </a:tc>
              </a:tr>
            </a:tbl>
          </a:graphicData>
        </a:graphic>
      </p:graphicFrame>
      <p:sp>
        <p:nvSpPr>
          <p:cNvPr id="10" name="TextBox 9"/>
          <p:cNvSpPr txBox="1"/>
          <p:nvPr/>
        </p:nvSpPr>
        <p:spPr>
          <a:xfrm>
            <a:off x="847078" y="762000"/>
            <a:ext cx="7086600" cy="1015663"/>
          </a:xfrm>
          <a:prstGeom prst="rect">
            <a:avLst/>
          </a:prstGeom>
          <a:noFill/>
        </p:spPr>
        <p:txBody>
          <a:bodyPr wrap="square" rtlCol="0">
            <a:spAutoFit/>
          </a:bodyPr>
          <a:lstStyle/>
          <a:p>
            <a:pPr algn="ctr"/>
            <a:r>
              <a:rPr lang="en-US" sz="3000" dirty="0" smtClean="0"/>
              <a:t>Community Choice Aggregate Load Information filed in Implementation Plans</a:t>
            </a:r>
            <a:endParaRPr lang="en-US" sz="3000" dirty="0"/>
          </a:p>
        </p:txBody>
      </p:sp>
    </p:spTree>
    <p:extLst>
      <p:ext uri="{BB962C8B-B14F-4D97-AF65-F5344CB8AC3E}">
        <p14:creationId xmlns:p14="http://schemas.microsoft.com/office/powerpoint/2010/main" val="9688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77159" y="801469"/>
            <a:ext cx="5389681" cy="646331"/>
          </a:xfrm>
          <a:prstGeom prst="rect">
            <a:avLst/>
          </a:prstGeom>
        </p:spPr>
        <p:txBody>
          <a:bodyPr wrap="none">
            <a:spAutoFit/>
          </a:bodyPr>
          <a:lstStyle/>
          <a:p>
            <a:r>
              <a:rPr lang="en-US" sz="3600" dirty="0">
                <a:latin typeface="+mj-lt"/>
              </a:rPr>
              <a:t>The CPUC’s Roles with CCAs</a:t>
            </a:r>
          </a:p>
        </p:txBody>
      </p:sp>
      <p:sp>
        <p:nvSpPr>
          <p:cNvPr id="7" name="Rectangle 6"/>
          <p:cNvSpPr/>
          <p:nvPr/>
        </p:nvSpPr>
        <p:spPr>
          <a:xfrm>
            <a:off x="381000" y="1447800"/>
            <a:ext cx="8382000" cy="5016758"/>
          </a:xfrm>
          <a:prstGeom prst="rect">
            <a:avLst/>
          </a:prstGeom>
        </p:spPr>
        <p:txBody>
          <a:bodyPr wrap="square">
            <a:spAutoFit/>
          </a:bodyPr>
          <a:lstStyle/>
          <a:p>
            <a:pPr marL="285750" indent="-285750">
              <a:buFont typeface="Arial" panose="020B0604020202020204" pitchFamily="34" charset="0"/>
              <a:buChar char="•"/>
            </a:pPr>
            <a:r>
              <a:rPr lang="en-US" sz="2000" b="1" dirty="0"/>
              <a:t>Certify Implementation Plans</a:t>
            </a:r>
          </a:p>
          <a:p>
            <a:pPr marL="285750" indent="-285750">
              <a:buFont typeface="Arial" panose="020B0604020202020204" pitchFamily="34" charset="0"/>
              <a:buChar char="•"/>
            </a:pPr>
            <a:r>
              <a:rPr lang="en-US" sz="2000" b="1" dirty="0"/>
              <a:t>Review and approve the annual Joint Rate Mailer</a:t>
            </a:r>
          </a:p>
          <a:p>
            <a:pPr marL="285750" indent="-285750">
              <a:buFont typeface="Arial" panose="020B0604020202020204" pitchFamily="34" charset="0"/>
              <a:buChar char="•"/>
            </a:pPr>
            <a:r>
              <a:rPr lang="en-US" sz="2000" b="1" dirty="0">
                <a:solidFill>
                  <a:schemeClr val="dk1"/>
                </a:solidFill>
                <a:ea typeface="Calibri"/>
                <a:cs typeface="Calibri"/>
                <a:sym typeface="Calibri"/>
              </a:rPr>
              <a:t>Authorize Non-Bypassable Charges that affect CCA rates</a:t>
            </a:r>
            <a:r>
              <a:rPr lang="en-US" sz="2000" dirty="0">
                <a:solidFill>
                  <a:schemeClr val="dk1"/>
                </a:solidFill>
                <a:ea typeface="Calibri"/>
                <a:cs typeface="Calibri"/>
                <a:sym typeface="Calibri"/>
              </a:rPr>
              <a:t>, such </a:t>
            </a:r>
            <a:r>
              <a:rPr lang="en-US" sz="2000" dirty="0" smtClean="0">
                <a:solidFill>
                  <a:schemeClr val="dk1"/>
                </a:solidFill>
                <a:ea typeface="Calibri"/>
                <a:cs typeface="Calibri"/>
                <a:sym typeface="Calibri"/>
              </a:rPr>
              <a:t>as Public Purpose Charges. </a:t>
            </a:r>
            <a:r>
              <a:rPr lang="en-US" sz="2000" dirty="0">
                <a:solidFill>
                  <a:schemeClr val="dk1"/>
                </a:solidFill>
                <a:ea typeface="Calibri"/>
                <a:cs typeface="Calibri"/>
                <a:sym typeface="Calibri"/>
              </a:rPr>
              <a:t>Sets the Power Charge Indifference Adjustment (PCIA) to assure bundled customer indifference </a:t>
            </a:r>
            <a:endParaRPr lang="en-US" sz="2000" dirty="0" smtClean="0">
              <a:solidFill>
                <a:schemeClr val="dk1"/>
              </a:solidFill>
              <a:ea typeface="Calibri"/>
              <a:cs typeface="Calibri"/>
              <a:sym typeface="Calibri"/>
            </a:endParaRPr>
          </a:p>
          <a:p>
            <a:pPr marL="742950" lvl="1" indent="-285750">
              <a:buFont typeface="Arial" panose="020B0604020202020204" pitchFamily="34" charset="0"/>
              <a:buChar char="•"/>
            </a:pPr>
            <a:r>
              <a:rPr lang="en-US" sz="2000" dirty="0" smtClean="0"/>
              <a:t>R.17-06-026 examining the PCIA methodology</a:t>
            </a:r>
            <a:endParaRPr lang="en-US" sz="2000" dirty="0">
              <a:solidFill>
                <a:schemeClr val="dk1"/>
              </a:solidFill>
              <a:ea typeface="Calibri"/>
              <a:cs typeface="Calibri"/>
              <a:sym typeface="Calibri"/>
            </a:endParaRPr>
          </a:p>
          <a:p>
            <a:pPr marL="285750" indent="-285750">
              <a:buFont typeface="Arial" panose="020B0604020202020204" pitchFamily="34" charset="0"/>
              <a:buChar char="•"/>
            </a:pPr>
            <a:r>
              <a:rPr lang="en-US" sz="2000" b="1" dirty="0" smtClean="0"/>
              <a:t>Adjudicate </a:t>
            </a:r>
            <a:r>
              <a:rPr lang="en-US" sz="2000" b="1" dirty="0"/>
              <a:t>complaints via expedited complaint process established in the CCA Code of Conduct </a:t>
            </a:r>
          </a:p>
          <a:p>
            <a:pPr marL="285750" indent="-285750">
              <a:buFont typeface="Arial" panose="020B0604020202020204" pitchFamily="34" charset="0"/>
              <a:buChar char="•"/>
            </a:pPr>
            <a:r>
              <a:rPr lang="en-US" sz="2000" b="1" dirty="0">
                <a:solidFill>
                  <a:schemeClr val="dk1"/>
                </a:solidFill>
                <a:ea typeface="Calibri"/>
                <a:cs typeface="Calibri"/>
                <a:sym typeface="Calibri"/>
              </a:rPr>
              <a:t>Authorizes CCA energy efficiency program funding </a:t>
            </a:r>
            <a:endParaRPr lang="en-US" sz="2000" b="1" dirty="0" smtClean="0">
              <a:solidFill>
                <a:schemeClr val="dk1"/>
              </a:solidFill>
              <a:ea typeface="Calibri"/>
              <a:cs typeface="Calibri"/>
              <a:sym typeface="Calibri"/>
            </a:endParaRPr>
          </a:p>
          <a:p>
            <a:pPr marL="742950" lvl="1" indent="-285750">
              <a:buFont typeface="Arial" panose="020B0604020202020204" pitchFamily="34" charset="0"/>
              <a:buChar char="•"/>
            </a:pPr>
            <a:r>
              <a:rPr lang="en-US" sz="2000" dirty="0" smtClean="0">
                <a:solidFill>
                  <a:schemeClr val="dk1"/>
                </a:solidFill>
                <a:ea typeface="Calibri"/>
                <a:cs typeface="Calibri"/>
                <a:sym typeface="Calibri"/>
              </a:rPr>
              <a:t>MCE filed a Business Plan</a:t>
            </a:r>
          </a:p>
          <a:p>
            <a:pPr marL="742950" lvl="1" indent="-285750">
              <a:buFont typeface="Arial" panose="020B0604020202020204" pitchFamily="34" charset="0"/>
              <a:buChar char="•"/>
            </a:pPr>
            <a:r>
              <a:rPr lang="en-US" sz="2000" dirty="0" smtClean="0">
                <a:solidFill>
                  <a:schemeClr val="dk1"/>
                </a:solidFill>
                <a:ea typeface="Calibri"/>
                <a:cs typeface="Calibri"/>
                <a:sym typeface="Calibri"/>
              </a:rPr>
              <a:t>Currently MCE is an EE Administrator</a:t>
            </a:r>
          </a:p>
          <a:p>
            <a:pPr marL="742950" lvl="1" indent="-285750">
              <a:buFont typeface="Arial" panose="020B0604020202020204" pitchFamily="34" charset="0"/>
              <a:buChar char="•"/>
            </a:pPr>
            <a:r>
              <a:rPr lang="en-US" sz="2000" dirty="0" smtClean="0">
                <a:solidFill>
                  <a:schemeClr val="dk1"/>
                </a:solidFill>
                <a:ea typeface="Calibri"/>
                <a:cs typeface="Calibri"/>
                <a:sym typeface="Calibri"/>
              </a:rPr>
              <a:t>Lancaster Choice Energy submitted an Advice Letter to become an Administrator</a:t>
            </a:r>
            <a:endParaRPr lang="en-US" sz="2000" dirty="0">
              <a:solidFill>
                <a:schemeClr val="dk1"/>
              </a:solidFill>
              <a:ea typeface="Calibri"/>
              <a:cs typeface="Calibri"/>
              <a:sym typeface="Calibri"/>
            </a:endParaRPr>
          </a:p>
          <a:p>
            <a:pPr marL="285750" indent="-285750">
              <a:buFont typeface="Arial" panose="020B0604020202020204" pitchFamily="34" charset="0"/>
              <a:buChar char="•"/>
            </a:pPr>
            <a:r>
              <a:rPr lang="en-US" sz="2000" b="1" dirty="0">
                <a:solidFill>
                  <a:schemeClr val="dk1"/>
                </a:solidFill>
                <a:ea typeface="Calibri"/>
                <a:cs typeface="Calibri"/>
                <a:sym typeface="Calibri"/>
              </a:rPr>
              <a:t>Administers Renewables Portfolio Standard (RPS) requirements for CCAs</a:t>
            </a:r>
          </a:p>
          <a:p>
            <a:pPr marL="285750" indent="-285750">
              <a:buFont typeface="Arial" panose="020B0604020202020204" pitchFamily="34" charset="0"/>
              <a:buChar char="•"/>
            </a:pPr>
            <a:r>
              <a:rPr lang="en-US" sz="2000" b="1" dirty="0">
                <a:solidFill>
                  <a:schemeClr val="dk1"/>
                </a:solidFill>
                <a:ea typeface="Calibri"/>
                <a:cs typeface="Calibri"/>
                <a:sym typeface="Calibri"/>
              </a:rPr>
              <a:t>Oversees Time of Use pilots, which </a:t>
            </a:r>
            <a:r>
              <a:rPr lang="en-US" sz="2000" b="1" dirty="0" smtClean="0">
                <a:solidFill>
                  <a:schemeClr val="dk1"/>
                </a:solidFill>
                <a:ea typeface="Calibri"/>
                <a:cs typeface="Calibri"/>
                <a:sym typeface="Calibri"/>
              </a:rPr>
              <a:t>some CCAs are participating in.</a:t>
            </a:r>
          </a:p>
          <a:p>
            <a:pPr marL="285750" indent="-285750">
              <a:buFont typeface="Arial" panose="020B0604020202020204" pitchFamily="34" charset="0"/>
              <a:buChar char="•"/>
            </a:pPr>
            <a:r>
              <a:rPr lang="en-US" sz="2000" b="1" dirty="0" smtClean="0">
                <a:solidFill>
                  <a:schemeClr val="dk1"/>
                </a:solidFill>
                <a:ea typeface="Calibri"/>
                <a:cs typeface="Calibri"/>
                <a:sym typeface="Calibri"/>
              </a:rPr>
              <a:t>Administer </a:t>
            </a:r>
            <a:r>
              <a:rPr lang="en-US" sz="2000" b="1" dirty="0">
                <a:solidFill>
                  <a:schemeClr val="dk1"/>
                </a:solidFill>
                <a:ea typeface="Calibri"/>
                <a:cs typeface="Calibri"/>
                <a:sym typeface="Calibri"/>
              </a:rPr>
              <a:t>R</a:t>
            </a:r>
            <a:r>
              <a:rPr lang="en-US" sz="2000" b="1" dirty="0" smtClean="0">
                <a:solidFill>
                  <a:schemeClr val="dk1"/>
                </a:solidFill>
                <a:ea typeface="Calibri"/>
                <a:cs typeface="Calibri"/>
                <a:sym typeface="Calibri"/>
              </a:rPr>
              <a:t>esource </a:t>
            </a:r>
            <a:r>
              <a:rPr lang="en-US" sz="2000" b="1" dirty="0">
                <a:solidFill>
                  <a:schemeClr val="dk1"/>
                </a:solidFill>
                <a:ea typeface="Calibri"/>
                <a:cs typeface="Calibri"/>
                <a:sym typeface="Calibri"/>
              </a:rPr>
              <a:t>Adequacy requirements</a:t>
            </a:r>
          </a:p>
        </p:txBody>
      </p:sp>
      <p:sp>
        <p:nvSpPr>
          <p:cNvPr id="4" name="Slide Number Placeholder 3"/>
          <p:cNvSpPr>
            <a:spLocks noGrp="1"/>
          </p:cNvSpPr>
          <p:nvPr>
            <p:ph type="sldNum" sz="quarter" idx="12"/>
          </p:nvPr>
        </p:nvSpPr>
        <p:spPr/>
        <p:txBody>
          <a:bodyPr/>
          <a:lstStyle/>
          <a:p>
            <a:fld id="{2D1B4902-8783-4010-9931-9C2D99F7C3C7}" type="slidenum">
              <a:rPr lang="en-US" smtClean="0"/>
              <a:t>8</a:t>
            </a:fld>
            <a:endParaRPr lang="en-US" dirty="0"/>
          </a:p>
        </p:txBody>
      </p:sp>
    </p:spTree>
    <p:extLst>
      <p:ext uri="{BB962C8B-B14F-4D97-AF65-F5344CB8AC3E}">
        <p14:creationId xmlns:p14="http://schemas.microsoft.com/office/powerpoint/2010/main" val="292224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C8\AppData\Local\Microsoft\Windows\Temporary Internet Files\Content.Outlook\196D77LA\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38200"/>
            <a:ext cx="8305800" cy="646331"/>
          </a:xfrm>
          <a:prstGeom prst="rect">
            <a:avLst/>
          </a:prstGeom>
        </p:spPr>
        <p:txBody>
          <a:bodyPr wrap="square">
            <a:spAutoFit/>
          </a:bodyPr>
          <a:lstStyle/>
          <a:p>
            <a:pPr algn="ctr"/>
            <a:r>
              <a:rPr lang="en-US" sz="3600" u="sng" dirty="0" smtClean="0">
                <a:latin typeface="+mj-lt"/>
              </a:rPr>
              <a:t>CCA Obligations </a:t>
            </a:r>
            <a:r>
              <a:rPr lang="en-US" sz="3600" u="sng" dirty="0">
                <a:latin typeface="+mj-lt"/>
              </a:rPr>
              <a:t>B</a:t>
            </a:r>
            <a:r>
              <a:rPr lang="en-US" sz="3600" u="sng" dirty="0" smtClean="0">
                <a:latin typeface="+mj-lt"/>
              </a:rPr>
              <a:t>efore the CPUC</a:t>
            </a:r>
            <a:endParaRPr lang="en-US" sz="3600" u="sng" dirty="0">
              <a:latin typeface="+mj-lt"/>
            </a:endParaRPr>
          </a:p>
        </p:txBody>
      </p:sp>
      <p:sp>
        <p:nvSpPr>
          <p:cNvPr id="7" name="Rectangle 6"/>
          <p:cNvSpPr/>
          <p:nvPr/>
        </p:nvSpPr>
        <p:spPr>
          <a:xfrm>
            <a:off x="647700" y="1484531"/>
            <a:ext cx="7620000" cy="4493538"/>
          </a:xfrm>
          <a:prstGeom prst="rect">
            <a:avLst/>
          </a:prstGeom>
        </p:spPr>
        <p:txBody>
          <a:bodyPr wrap="square">
            <a:spAutoFit/>
          </a:bodyPr>
          <a:lstStyle/>
          <a:p>
            <a:pPr marL="285750" lvl="1" indent="-285750">
              <a:buFont typeface="Arial" panose="020B0604020202020204" pitchFamily="34" charset="0"/>
              <a:buChar char="•"/>
            </a:pPr>
            <a:r>
              <a:rPr lang="en-US" b="1" dirty="0"/>
              <a:t>Resource Adequacy (RA) requirements (PU Code </a:t>
            </a:r>
            <a:r>
              <a:rPr lang="en-US" b="1" dirty="0" smtClean="0"/>
              <a:t>Section 380)</a:t>
            </a:r>
            <a:endParaRPr lang="en-US" sz="2000" b="1" dirty="0" smtClean="0"/>
          </a:p>
          <a:p>
            <a:pPr marL="742950" lvl="1" indent="-285750">
              <a:buFont typeface="Arial" panose="020B0604020202020204" pitchFamily="34" charset="0"/>
              <a:buChar char="•"/>
            </a:pPr>
            <a:r>
              <a:rPr lang="en-US" dirty="0" smtClean="0"/>
              <a:t>System, Local, and Flexible RA</a:t>
            </a:r>
          </a:p>
          <a:p>
            <a:pPr marL="1200150" lvl="2" indent="-285750">
              <a:buFont typeface="Arial" panose="020B0604020202020204" pitchFamily="34" charset="0"/>
              <a:buChar char="•"/>
            </a:pPr>
            <a:r>
              <a:rPr lang="en-US" dirty="0" smtClean="0"/>
              <a:t>Annual Filings</a:t>
            </a:r>
          </a:p>
          <a:p>
            <a:pPr marL="1200150" lvl="2" indent="-285750">
              <a:buFont typeface="Arial" panose="020B0604020202020204" pitchFamily="34" charset="0"/>
              <a:buChar char="•"/>
            </a:pPr>
            <a:r>
              <a:rPr lang="en-US" dirty="0" smtClean="0"/>
              <a:t>Monthly Filings</a:t>
            </a:r>
            <a:r>
              <a:rPr lang="en-US" dirty="0"/>
              <a:t/>
            </a:r>
            <a:br>
              <a:rPr lang="en-US" dirty="0"/>
            </a:br>
            <a:endParaRPr lang="en-US" dirty="0"/>
          </a:p>
          <a:p>
            <a:pPr marL="285750" indent="-285750">
              <a:buFont typeface="Arial" panose="020B0604020202020204" pitchFamily="34" charset="0"/>
              <a:buChar char="•"/>
            </a:pPr>
            <a:r>
              <a:rPr lang="en-US" b="1" dirty="0"/>
              <a:t>Renewables Portfolio Standard (</a:t>
            </a:r>
            <a:r>
              <a:rPr lang="en-US" b="1" dirty="0" smtClean="0"/>
              <a:t>RPS) </a:t>
            </a:r>
          </a:p>
          <a:p>
            <a:pPr marL="742950" lvl="1" indent="-285750">
              <a:buFont typeface="Arial" panose="020B0604020202020204" pitchFamily="34" charset="0"/>
              <a:buChar char="•"/>
            </a:pPr>
            <a:r>
              <a:rPr lang="en-US" dirty="0" smtClean="0"/>
              <a:t>CCAs are subject to the same RPS requirements as IOUs</a:t>
            </a:r>
          </a:p>
          <a:p>
            <a:pPr marL="742950" lvl="1" indent="-285750">
              <a:buFont typeface="Arial" panose="020B0604020202020204" pitchFamily="34" charset="0"/>
              <a:buChar char="•"/>
            </a:pPr>
            <a:r>
              <a:rPr lang="en-US" dirty="0" smtClean="0"/>
              <a:t>CPUC </a:t>
            </a:r>
            <a:r>
              <a:rPr lang="en-US" dirty="0"/>
              <a:t>“accepts” </a:t>
            </a:r>
            <a:r>
              <a:rPr lang="en-US" dirty="0" smtClean="0"/>
              <a:t>CCAs’ RPS plans</a:t>
            </a:r>
            <a:endParaRPr lang="en-US" dirty="0"/>
          </a:p>
          <a:p>
            <a:pPr marL="285750" indent="-285750">
              <a:buFont typeface="Arial" panose="020B0604020202020204" pitchFamily="34" charset="0"/>
              <a:buChar char="•"/>
            </a:pPr>
            <a:endParaRPr lang="en-US" dirty="0"/>
          </a:p>
          <a:p>
            <a:pPr marL="285750" lvl="2" indent="-285750">
              <a:buFont typeface="Arial" panose="020B0604020202020204" pitchFamily="34" charset="0"/>
              <a:buChar char="•"/>
            </a:pPr>
            <a:r>
              <a:rPr lang="en-US" b="1" dirty="0"/>
              <a:t>Integrated Resource Planning (IRP</a:t>
            </a:r>
            <a:r>
              <a:rPr lang="en-US" b="1" dirty="0" smtClean="0"/>
              <a:t>) </a:t>
            </a:r>
            <a:r>
              <a:rPr lang="en-US" dirty="0"/>
              <a:t>(PU Code Section 452.52</a:t>
            </a:r>
            <a:r>
              <a:rPr lang="en-US" dirty="0" smtClean="0"/>
              <a:t>)</a:t>
            </a:r>
          </a:p>
          <a:p>
            <a:pPr marL="742950" lvl="3" indent="-285750">
              <a:buFont typeface="Arial" panose="020B0604020202020204" pitchFamily="34" charset="0"/>
              <a:buChar char="•"/>
            </a:pPr>
            <a:r>
              <a:rPr lang="en-US" dirty="0" smtClean="0"/>
              <a:t>CCAs must submit IRP proposal for CPUC certification</a:t>
            </a:r>
          </a:p>
          <a:p>
            <a:pPr marL="742950" lvl="3"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Energy Storage requirements </a:t>
            </a:r>
            <a:r>
              <a:rPr lang="en-US" dirty="0" smtClean="0"/>
              <a:t>(AB 2514)</a:t>
            </a:r>
          </a:p>
          <a:p>
            <a:pPr marL="742950" lvl="1" indent="-285750">
              <a:buFont typeface="Arial" panose="020B0604020202020204" pitchFamily="34" charset="0"/>
              <a:buChar char="•"/>
            </a:pPr>
            <a:r>
              <a:rPr lang="en-US" dirty="0" smtClean="0"/>
              <a:t>Storage projects to meet 1% of the peak load</a:t>
            </a:r>
          </a:p>
          <a:p>
            <a:pPr lvl="1"/>
            <a:r>
              <a:rPr lang="en-US" dirty="0" smtClean="0"/>
              <a:t/>
            </a:r>
            <a:br>
              <a:rPr lang="en-US" dirty="0" smtClean="0"/>
            </a:br>
            <a:endParaRPr lang="en-US" sz="1600" dirty="0" smtClean="0"/>
          </a:p>
        </p:txBody>
      </p:sp>
      <p:sp>
        <p:nvSpPr>
          <p:cNvPr id="4" name="Slide Number Placeholder 3"/>
          <p:cNvSpPr>
            <a:spLocks noGrp="1"/>
          </p:cNvSpPr>
          <p:nvPr>
            <p:ph type="sldNum" sz="quarter" idx="12"/>
          </p:nvPr>
        </p:nvSpPr>
        <p:spPr/>
        <p:txBody>
          <a:bodyPr/>
          <a:lstStyle/>
          <a:p>
            <a:fld id="{2D1B4902-8783-4010-9931-9C2D99F7C3C7}" type="slidenum">
              <a:rPr lang="en-US" smtClean="0"/>
              <a:t>9</a:t>
            </a:fld>
            <a:endParaRPr lang="en-US" dirty="0"/>
          </a:p>
        </p:txBody>
      </p:sp>
    </p:spTree>
    <p:extLst>
      <p:ext uri="{BB962C8B-B14F-4D97-AF65-F5344CB8AC3E}">
        <p14:creationId xmlns:p14="http://schemas.microsoft.com/office/powerpoint/2010/main" val="3409204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Modified CPUC">
      <a:dk1>
        <a:srgbClr val="000000"/>
      </a:dk1>
      <a:lt1>
        <a:srgbClr val="FFFFFF"/>
      </a:lt1>
      <a:dk2>
        <a:srgbClr val="631F01"/>
      </a:dk2>
      <a:lt2>
        <a:srgbClr val="669900"/>
      </a:lt2>
      <a:accent1>
        <a:srgbClr val="BBE0E3"/>
      </a:accent1>
      <a:accent2>
        <a:srgbClr val="4F81BD"/>
      </a:accent2>
      <a:accent3>
        <a:srgbClr val="CCCC00"/>
      </a:accent3>
      <a:accent4>
        <a:srgbClr val="B41818"/>
      </a:accent4>
      <a:accent5>
        <a:srgbClr val="582E70"/>
      </a:accent5>
      <a:accent6>
        <a:srgbClr val="FF9900"/>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34</TotalTime>
  <Words>1531</Words>
  <Application>Microsoft Office PowerPoint</Application>
  <PresentationFormat>On-screen Show (4:3)</PresentationFormat>
  <Paragraphs>276</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CCA Growth and Participation in the RA Program</vt:lpstr>
    </vt:vector>
  </TitlesOfParts>
  <Company>CPUC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Gannon, Jaime Rose</dc:creator>
  <cp:lastModifiedBy>Melanie Cain</cp:lastModifiedBy>
  <cp:revision>8</cp:revision>
  <dcterms:created xsi:type="dcterms:W3CDTF">2017-08-22T18:23:44Z</dcterms:created>
  <dcterms:modified xsi:type="dcterms:W3CDTF">2017-08-23T15:55:31Z</dcterms:modified>
</cp:coreProperties>
</file>