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3" r:id="rId4"/>
    <p:sldId id="258" r:id="rId5"/>
    <p:sldId id="259" r:id="rId6"/>
    <p:sldId id="262" r:id="rId7"/>
    <p:sldId id="260" r:id="rId8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4983"/>
    <p:restoredTop sz="94648"/>
  </p:normalViewPr>
  <p:slideViewPr>
    <p:cSldViewPr snapToGrid="0" snapToObjects="1">
      <p:cViewPr varScale="1">
        <p:scale>
          <a:sx n="89" d="100"/>
          <a:sy n="89" d="100"/>
        </p:scale>
        <p:origin x="-197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4DE95-491F-7145-964C-BFC3359C53D8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FF8F5-DB38-D942-9634-68B1DF9D1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54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FF8F5-DB38-D942-9634-68B1DF9D1A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08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1E89-1AEF-1D4B-905D-A4E05AF8A1F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AutoShape 2" descr="NERGY ECONOMICS PROGRAM-2.png"/>
          <p:cNvSpPr>
            <a:spLocks noChangeAspect="1" noChangeArrowheads="1"/>
          </p:cNvSpPr>
          <p:nvPr userDrawn="1"/>
        </p:nvSpPr>
        <p:spPr bwMode="auto">
          <a:xfrm>
            <a:off x="1" y="0"/>
            <a:ext cx="1766807" cy="235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C1FB-3FE3-9545-96EC-0D32CAEB6526}" type="datetime1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1E89-1AEF-1D4B-905D-A4E05AF8A1F4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832E-C5F5-7141-891C-44F9B2115C50}" type="datetime1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1E89-1AEF-1D4B-905D-A4E05AF8A1F4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6304-FAA4-6A42-8EFB-7E16DF19EBCF}" type="datetime1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1E89-1AEF-1D4B-905D-A4E05AF8A1F4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792F-73CC-EE4C-8004-4095D2E51F0F}" type="datetime1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1E89-1AEF-1D4B-905D-A4E05AF8A1F4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1F8E-0F9C-5C49-A1E8-482A0AA9F02B}" type="datetime1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1E89-1AEF-1D4B-905D-A4E05AF8A1F4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C34A-5185-6042-A76D-F804A9C2A0D3}" type="datetime1">
              <a:rPr lang="en-US" smtClean="0"/>
              <a:t>8/23/2017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1E89-1AEF-1D4B-905D-A4E05AF8A1F4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F7F2-9A3E-2844-A516-3D593D362A53}" type="datetime1">
              <a:rPr lang="en-US" smtClean="0"/>
              <a:t>8/23/2017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1E89-1AEF-1D4B-905D-A4E05AF8A1F4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3FC7-C4B1-7B43-A028-EA6EB4E9D616}" type="datetime1">
              <a:rPr lang="en-US" smtClean="0"/>
              <a:t>8/23/2017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1E89-1AEF-1D4B-905D-A4E05AF8A1F4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1E89-1AEF-1D4B-905D-A4E05AF8A1F4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73B8-D205-DA46-8B0A-674A0B643787}" type="datetime1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1E89-1AEF-1D4B-905D-A4E05AF8A1F4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C6D72-3775-9C49-B6C1-0C68EFD6893F}" type="datetime1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E1E89-1AEF-1D4B-905D-A4E05AF8A1F4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93" y="6266757"/>
            <a:ext cx="2851107" cy="454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55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18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4571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Community Choice Aggregation </a:t>
            </a:r>
            <a:br>
              <a:rPr lang="en-US" dirty="0" smtClean="0"/>
            </a:br>
            <a:r>
              <a:rPr lang="en-US" dirty="0" smtClean="0"/>
              <a:t>and Retail Choice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Potential Benefits and Challenges</a:t>
            </a:r>
          </a:p>
          <a:p>
            <a:endParaRPr lang="en-US" dirty="0"/>
          </a:p>
          <a:p>
            <a:r>
              <a:rPr lang="en-US" dirty="0" smtClean="0"/>
              <a:t>James Bushnell, UC Davis</a:t>
            </a:r>
          </a:p>
          <a:p>
            <a:r>
              <a:rPr lang="en-US" dirty="0" smtClean="0"/>
              <a:t>Department of Economics and Davis Energy Economics Program</a:t>
            </a:r>
          </a:p>
          <a:p>
            <a:r>
              <a:rPr lang="en-US" dirty="0" smtClean="0"/>
              <a:t>DEEP.UCDAVIS.EDU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50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CCA is a form of retail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very specific (and narrow) form</a:t>
            </a:r>
          </a:p>
          <a:p>
            <a:r>
              <a:rPr lang="en-US" dirty="0" smtClean="0"/>
              <a:t>CCA/Retail choice can provide beneficial aspects to markets.</a:t>
            </a:r>
          </a:p>
          <a:p>
            <a:pPr lvl="1"/>
            <a:r>
              <a:rPr lang="en-US" dirty="0" smtClean="0"/>
              <a:t>But also raises new challenges for regulators and operators</a:t>
            </a:r>
          </a:p>
          <a:p>
            <a:r>
              <a:rPr lang="en-US" dirty="0" smtClean="0"/>
              <a:t>Specific regulatory infrastructure is necessary to support retail choice while preserving financial and physical stability of the electric system.</a:t>
            </a:r>
          </a:p>
          <a:p>
            <a:r>
              <a:rPr lang="en-US" dirty="0" smtClean="0"/>
              <a:t>Regulations need to be robust to stressed market conditions</a:t>
            </a:r>
          </a:p>
          <a:p>
            <a:pPr lvl="1"/>
            <a:r>
              <a:rPr lang="en-US" dirty="0" smtClean="0"/>
              <a:t>Policies for retail choice, and the incentives provided to utilities played an important role in the CA electricity crisis.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1E89-1AEF-1D4B-905D-A4E05AF8A1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5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Community </a:t>
            </a:r>
            <a:r>
              <a:rPr lang="en-US" smtClean="0"/>
              <a:t>Aggregation Nationwide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1E89-1AEF-1D4B-905D-A4E05AF8A1F4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7" y="1373756"/>
            <a:ext cx="7696200" cy="4800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70606" y="5362832"/>
            <a:ext cx="2706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Source: </a:t>
            </a:r>
            <a:r>
              <a:rPr lang="en-US" sz="1600" dirty="0" err="1" smtClean="0"/>
              <a:t>leanenergyus.org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7863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Potential Benefits of CCA/Retail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One approach to promoting competitive wholesale markets</a:t>
            </a:r>
          </a:p>
          <a:p>
            <a:pPr lvl="1"/>
            <a:r>
              <a:rPr lang="en-US" dirty="0" smtClean="0"/>
              <a:t>Reduces the concentration of individual load serving entities</a:t>
            </a:r>
          </a:p>
          <a:p>
            <a:pPr lvl="1"/>
            <a:r>
              <a:rPr lang="en-US" dirty="0" smtClean="0"/>
              <a:t>Can reduce reliance on regulatory procurement processes</a:t>
            </a:r>
          </a:p>
          <a:p>
            <a:r>
              <a:rPr lang="en-US" dirty="0" smtClean="0"/>
              <a:t>Provides a benchmark with which to compare utility procurement</a:t>
            </a:r>
          </a:p>
          <a:p>
            <a:pPr lvl="1"/>
            <a:r>
              <a:rPr lang="en-US" dirty="0" smtClean="0"/>
              <a:t>If regulated procurement still plays a big role, other retails provide a comparison group to judge performance.</a:t>
            </a:r>
          </a:p>
          <a:p>
            <a:r>
              <a:rPr lang="en-US" dirty="0" smtClean="0"/>
              <a:t>One avenue for accommodating diverse customer preferences</a:t>
            </a:r>
          </a:p>
          <a:p>
            <a:pPr lvl="1"/>
            <a:r>
              <a:rPr lang="en-US" dirty="0" smtClean="0"/>
              <a:t>More choices --&gt; More options</a:t>
            </a:r>
          </a:p>
          <a:p>
            <a:pPr lvl="2"/>
            <a:r>
              <a:rPr lang="en-US" dirty="0" smtClean="0"/>
              <a:t>Can these options be provided by a traditional utility?</a:t>
            </a:r>
          </a:p>
          <a:p>
            <a:pPr lvl="1"/>
            <a:r>
              <a:rPr lang="en-US" dirty="0" smtClean="0"/>
              <a:t>More potential for innovation in retail services</a:t>
            </a:r>
          </a:p>
          <a:p>
            <a:pPr lvl="1"/>
            <a:r>
              <a:rPr lang="en-US" dirty="0" smtClean="0"/>
              <a:t>How much scope for innovation in electricity retail is there?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1E89-1AEF-1D4B-905D-A4E05AF8A1F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6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Potential Issues with CCA/Retail Choice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Migration risk</a:t>
            </a:r>
          </a:p>
          <a:p>
            <a:pPr lvl="1"/>
            <a:r>
              <a:rPr lang="en-US" dirty="0" smtClean="0"/>
              <a:t>How to invest and plan for customers who might leave (or come back)?</a:t>
            </a:r>
          </a:p>
          <a:p>
            <a:pPr lvl="1"/>
            <a:r>
              <a:rPr lang="en-US" dirty="0" smtClean="0"/>
              <a:t>Migration is strongest in periods of market upheaval.</a:t>
            </a:r>
          </a:p>
          <a:p>
            <a:pPr lvl="1"/>
            <a:r>
              <a:rPr lang="en-US" dirty="0" smtClean="0"/>
              <a:t>Stable wholesale markets require long-term investment and financial contracts.</a:t>
            </a:r>
          </a:p>
          <a:p>
            <a:pPr lvl="1"/>
            <a:r>
              <a:rPr lang="en-US" dirty="0" smtClean="0"/>
              <a:t>Eastern markets have developed complex mechanisms to deal with risks of regulated providers of last resort.  CA has not.</a:t>
            </a:r>
          </a:p>
          <a:p>
            <a:r>
              <a:rPr lang="en-US" dirty="0" smtClean="0"/>
              <a:t>Stranded costs of incumbent utilities</a:t>
            </a:r>
          </a:p>
          <a:p>
            <a:pPr lvl="1"/>
            <a:r>
              <a:rPr lang="en-US" dirty="0" smtClean="0"/>
              <a:t>Who should pay for costs of old contracts/plants?</a:t>
            </a:r>
          </a:p>
          <a:p>
            <a:pPr lvl="1"/>
            <a:r>
              <a:rPr lang="en-US" dirty="0" smtClean="0"/>
              <a:t>Issue looms largest during large transitions (like 1998, and today?)</a:t>
            </a:r>
          </a:p>
          <a:p>
            <a:pPr lvl="1"/>
            <a:r>
              <a:rPr lang="en-US" dirty="0" smtClean="0"/>
              <a:t>Are customers migrating primarily to avoid paying for stranded costs?</a:t>
            </a:r>
          </a:p>
          <a:p>
            <a:pPr lvl="1"/>
            <a:r>
              <a:rPr lang="en-US" dirty="0" smtClean="0"/>
              <a:t>Or are they being prevented from migrating because of excessive exit fees?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1E89-1AEF-1D4B-905D-A4E05AF8A1F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0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Potential Issues with CCA/Retail Choice (2)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Environmental issues</a:t>
            </a:r>
          </a:p>
          <a:p>
            <a:pPr lvl="1"/>
            <a:r>
              <a:rPr lang="en-US" dirty="0" smtClean="0"/>
              <a:t>State climate policy has several complex aspects</a:t>
            </a:r>
          </a:p>
          <a:p>
            <a:pPr lvl="2"/>
            <a:r>
              <a:rPr lang="en-US" dirty="0" smtClean="0"/>
              <a:t>Renewable “buckets”, Reshuffling, Caps</a:t>
            </a:r>
          </a:p>
          <a:p>
            <a:pPr lvl="1"/>
            <a:r>
              <a:rPr lang="en-US" dirty="0" smtClean="0"/>
              <a:t>Does your average electricity customer understand them?</a:t>
            </a:r>
          </a:p>
          <a:p>
            <a:pPr lvl="2"/>
            <a:r>
              <a:rPr lang="en-US" dirty="0" smtClean="0"/>
              <a:t>Do we need them to?</a:t>
            </a:r>
          </a:p>
          <a:p>
            <a:pPr lvl="1"/>
            <a:r>
              <a:rPr lang="en-US" dirty="0" smtClean="0"/>
              <a:t>RPS rules vs. Organic food labelling.</a:t>
            </a:r>
          </a:p>
          <a:p>
            <a:pPr lvl="1"/>
            <a:r>
              <a:rPr lang="en-US" dirty="0" smtClean="0"/>
              <a:t>Is it fair to rely upon some customer’s over-compliance with carbon goals?</a:t>
            </a:r>
          </a:p>
          <a:p>
            <a:r>
              <a:rPr lang="en-US" dirty="0"/>
              <a:t>Coordination of planning and investment</a:t>
            </a:r>
          </a:p>
          <a:p>
            <a:pPr lvl="1"/>
            <a:r>
              <a:rPr lang="en-US" dirty="0"/>
              <a:t>Trade-off between integrated planning and more competition</a:t>
            </a:r>
          </a:p>
          <a:p>
            <a:pPr lvl="2"/>
            <a:r>
              <a:rPr lang="en-US" dirty="0"/>
              <a:t>LTTP has played a dominant role, may not in the future</a:t>
            </a:r>
          </a:p>
          <a:p>
            <a:pPr lvl="1"/>
            <a:r>
              <a:rPr lang="en-US" dirty="0"/>
              <a:t>Can require policies that set standards on retailers</a:t>
            </a:r>
          </a:p>
          <a:p>
            <a:pPr lvl="2"/>
            <a:r>
              <a:rPr lang="en-US" dirty="0"/>
              <a:t>Renewable energy policies; Resource adequacy policies; GHG import policies</a:t>
            </a:r>
          </a:p>
          <a:p>
            <a:pPr lvl="1"/>
            <a:r>
              <a:rPr lang="en-US" dirty="0"/>
              <a:t>Many of today’s policies in CA have not been tested under a setting with many retailers</a:t>
            </a:r>
          </a:p>
          <a:p>
            <a:pPr lvl="2"/>
            <a:r>
              <a:rPr lang="en-US" dirty="0"/>
              <a:t>Are these policies applied equitably to both CCA’s and utilities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Potential loopholes that may become more of an issue with many LSEs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1E89-1AEF-1D4B-905D-A4E05AF8A1F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6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Critical Policy Issues with </a:t>
            </a:r>
            <a:br>
              <a:rPr lang="en-US" dirty="0" smtClean="0"/>
            </a:br>
            <a:r>
              <a:rPr lang="en-US" dirty="0" smtClean="0"/>
              <a:t>CCA/Retail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How to manage exit and possible return of customers?</a:t>
            </a:r>
          </a:p>
          <a:p>
            <a:pPr lvl="1"/>
            <a:r>
              <a:rPr lang="en-US" dirty="0" smtClean="0"/>
              <a:t>How to set exit and return charges to protect remaining customers?</a:t>
            </a:r>
          </a:p>
          <a:p>
            <a:pPr lvl="1"/>
            <a:r>
              <a:rPr lang="en-US" dirty="0" smtClean="0"/>
              <a:t>CCA context is unusual in that “default” provider is </a:t>
            </a:r>
            <a:r>
              <a:rPr lang="en-US" i="1" dirty="0" smtClean="0"/>
              <a:t>not</a:t>
            </a:r>
            <a:r>
              <a:rPr lang="en-US" dirty="0" smtClean="0"/>
              <a:t> the provider of last resort.</a:t>
            </a:r>
          </a:p>
          <a:p>
            <a:pPr lvl="1"/>
            <a:r>
              <a:rPr lang="en-US" dirty="0" smtClean="0"/>
              <a:t>What should happen to customers if their CCA goes bankrupt?</a:t>
            </a:r>
          </a:p>
          <a:p>
            <a:r>
              <a:rPr lang="en-US" dirty="0" smtClean="0"/>
              <a:t>How to implement State policy with more and more diverse retail providers?</a:t>
            </a:r>
          </a:p>
          <a:p>
            <a:pPr lvl="1"/>
            <a:r>
              <a:rPr lang="en-US" dirty="0" smtClean="0"/>
              <a:t>Renewable policy, reliability policy.</a:t>
            </a:r>
          </a:p>
          <a:p>
            <a:pPr lvl="1"/>
            <a:r>
              <a:rPr lang="en-US" dirty="0" smtClean="0"/>
              <a:t>State policy coordination vs. customer choices</a:t>
            </a:r>
          </a:p>
          <a:p>
            <a:pPr lvl="1"/>
            <a:r>
              <a:rPr lang="en-US" dirty="0" smtClean="0"/>
              <a:t>May need to rely more upon broadly applied, market-based instruments (e.g. cap and trade) and less upon planning.</a:t>
            </a:r>
          </a:p>
          <a:p>
            <a:pPr lvl="2"/>
            <a:r>
              <a:rPr lang="en-US" dirty="0" smtClean="0"/>
              <a:t>Need to make sure those standards/caps are applied evenly to all retailers.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1E89-1AEF-1D4B-905D-A4E05AF8A1F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7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p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Aspen</Template>
  <TotalTime>2589</TotalTime>
  <Words>583</Words>
  <Application>Microsoft Office PowerPoint</Application>
  <PresentationFormat>Letter Paper (8.5x11 in)</PresentationFormat>
  <Paragraphs>79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Aspen</vt:lpstr>
      <vt:lpstr>Community Choice Aggregation  and Retail Choice</vt:lpstr>
      <vt:lpstr>CCA is a form of retail choice</vt:lpstr>
      <vt:lpstr>Community Aggregation Nationwide</vt:lpstr>
      <vt:lpstr>Potential Benefits of CCA/Retail Choice</vt:lpstr>
      <vt:lpstr>Potential Issues with CCA/Retail Choice</vt:lpstr>
      <vt:lpstr>Potential Issues with CCA/Retail Choice (2)</vt:lpstr>
      <vt:lpstr>Critical Policy Issues with  CCA/Retail Choice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B Bushnell</dc:creator>
  <cp:lastModifiedBy>Melanie Cain</cp:lastModifiedBy>
  <cp:revision>31</cp:revision>
  <dcterms:created xsi:type="dcterms:W3CDTF">2017-08-17T02:35:18Z</dcterms:created>
  <dcterms:modified xsi:type="dcterms:W3CDTF">2017-08-23T17:40:39Z</dcterms:modified>
</cp:coreProperties>
</file>