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3"/>
    <p:sldMasterId id="2147483661" r:id="rId14"/>
  </p:sldMasterIdLst>
  <p:notesMasterIdLst>
    <p:notesMasterId r:id="rId24"/>
  </p:notesMasterIdLst>
  <p:sldIdLst>
    <p:sldId id="256" r:id="rId15"/>
    <p:sldId id="260" r:id="rId16"/>
    <p:sldId id="263" r:id="rId17"/>
    <p:sldId id="265" r:id="rId18"/>
    <p:sldId id="268" r:id="rId19"/>
    <p:sldId id="266" r:id="rId20"/>
    <p:sldId id="264" r:id="rId21"/>
    <p:sldId id="262" r:id="rId22"/>
    <p:sldId id="26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66CCFF"/>
    <a:srgbClr val="99CCFF"/>
    <a:srgbClr val="000099"/>
    <a:srgbClr val="6699FF"/>
    <a:srgbClr val="FFFFCC"/>
    <a:srgbClr val="F9F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Master" Target="slideMasters/slideMaster1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2.xml"/><Relationship Id="rId22" Type="http://schemas.openxmlformats.org/officeDocument/2006/relationships/slide" Target="slides/slide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DA125BC-A53A-432E-AD29-EDD17C8832BE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86964E56-1B42-4BE2-A032-B7B5604746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8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C404-64AC-41A2-B62D-45AFE4A56D16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8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62DB-C262-4D20-AF29-5737A5B101C6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8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C76A-A5E4-4B61-9794-498F836ADF07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6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4F67-865A-4EA1-AB36-56C6DB7B08E3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98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E1CA-EBBA-4564-AAFC-C79DAA79B0CF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7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97DF-736C-4031-AB80-8CC41123C176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0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8AB6-08B0-4534-80F9-2C76357AEB61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0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80D6-0D5B-4396-8AEC-CF1B9B27D340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5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867F-BE5E-48EC-AFF2-F31A37A38995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45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8B03-C9EB-4DAE-A71F-A9A8332D9976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5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A084-110E-459B-979B-1C1E88004A74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3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14E0-9A70-43F4-88C1-8F2B72410D64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59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C0FD-A1AA-4128-A68C-C4369363B531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43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D771-731D-4784-A85D-64A59755287E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78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99CB-C9FF-4236-9D55-5EB5B88054F4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53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A57D2-51BD-4260-84A4-408CCD9CDD2B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7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E99B-F650-4F5C-96D9-178F216437D5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1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EBF3-F686-4422-8E55-497F0BFB23CA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7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DE95-4F1D-4938-A5BD-D46F0C0DFA61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9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31FF-095A-4BC5-8E99-52A6AF5DC7B3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06B1-2F1F-4590-BB57-4E51CDD924F4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1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E89-4699-4A22-9075-973B229013EB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5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CF9E-CC6A-4167-8D4A-AA67077D48F3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0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4229-6060-4963-9CB8-2F42F10531D0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4555-DA2A-4628-8CFE-1AF561B6C1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228600" y="228599"/>
            <a:ext cx="8763000" cy="914401"/>
          </a:xfrm>
          <a:prstGeom prst="rect">
            <a:avLst/>
          </a:prstGeom>
          <a:solidFill>
            <a:srgbClr val="000099"/>
          </a:solidFill>
          <a:ln w="38100" algn="in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SAN ONOFRE DECOMMISSIONING</a:t>
            </a:r>
          </a:p>
        </p:txBody>
      </p:sp>
    </p:spTree>
    <p:extLst>
      <p:ext uri="{BB962C8B-B14F-4D97-AF65-F5344CB8AC3E}">
        <p14:creationId xmlns:p14="http://schemas.microsoft.com/office/powerpoint/2010/main" val="13902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1D7B-00F7-4BCC-9503-398B02624D4B}" type="datetime1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D271-DA01-4E2E-BC99-750208071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0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ngscommunit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78475" y="1454724"/>
            <a:ext cx="8686799" cy="5022275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2">
                    <a:lumMod val="90000"/>
                  </a:schemeClr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8475" y="1964574"/>
            <a:ext cx="8686799" cy="39790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" y="2133600"/>
            <a:ext cx="86867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+mj-lt"/>
                <a:cs typeface="Arial" pitchFamily="34" charset="0"/>
              </a:rPr>
              <a:t>Honorable Tim Brown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+mj-lt"/>
                <a:cs typeface="Arial" pitchFamily="34" charset="0"/>
              </a:rPr>
              <a:t>Vice Chairman, SONGS Community Engagement Panel (CEP)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latin typeface="+mj-lt"/>
                <a:cs typeface="Arial" pitchFamily="34" charset="0"/>
              </a:rPr>
              <a:t>Mayor, San Clemente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 smtClean="0"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+mj-lt"/>
                <a:cs typeface="Arial" pitchFamily="34" charset="0"/>
              </a:rPr>
              <a:t>Senate Energy, Utilities and Communications Committee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+mj-lt"/>
                <a:cs typeface="Arial" pitchFamily="34" charset="0"/>
              </a:rPr>
              <a:t>Informational Hearing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+mj-lt"/>
                <a:cs typeface="Arial" pitchFamily="34" charset="0"/>
              </a:rPr>
              <a:t>Life After SONGS: An Update on Decommissioning Plans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+mj-lt"/>
                <a:cs typeface="Arial" pitchFamily="34" charset="0"/>
              </a:rPr>
              <a:t>Tuesday, August 12, 2014</a:t>
            </a:r>
          </a:p>
        </p:txBody>
      </p:sp>
      <p:sp>
        <p:nvSpPr>
          <p:cNvPr id="25" name="Control 17"/>
          <p:cNvSpPr>
            <a:spLocks noChangeArrowheads="1" noChangeShapeType="1"/>
          </p:cNvSpPr>
          <p:nvPr/>
        </p:nvSpPr>
        <p:spPr bwMode="auto">
          <a:xfrm>
            <a:off x="1320800" y="3332913"/>
            <a:ext cx="9147175" cy="5597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Background on the CEP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Established by SONGS co-owners to serve as a two-way conduit of information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Volunteer body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Does not take votes or make formal decisions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Focuses on interests and concerns of the community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Impetus for forming the CEP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Reflects the co-owners’ desire to formalize engagement with the </a:t>
            </a:r>
            <a:r>
              <a:rPr lang="en-US" dirty="0" smtClean="0"/>
              <a:t>community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Considered an industry “best practice” by the Electric Power Research Institute (EPRI)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Similar panels formed at other decommissioning nuclear plants, including Maine Yankee and Zion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0"/>
            <a:ext cx="8382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/>
              <a:t>M</a:t>
            </a:r>
            <a:r>
              <a:rPr lang="en-US" b="1" dirty="0" smtClean="0"/>
              <a:t>embership of the CEP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Chair, Vice-Chair, Secretary +</a:t>
            </a:r>
            <a:r>
              <a:rPr lang="en-US" dirty="0"/>
              <a:t> </a:t>
            </a:r>
            <a:r>
              <a:rPr lang="en-US" dirty="0" smtClean="0"/>
              <a:t>15 other members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All serve 2-yr (renewable) terms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SONGS  co-owners wrote charter and selected which groups would be represented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</a:t>
            </a:r>
            <a:r>
              <a:rPr lang="en-US" dirty="0" smtClean="0"/>
              <a:t>he leaders of those organizations were invited to participate and all accepted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7800"/>
            <a:ext cx="8382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M</a:t>
            </a:r>
            <a:r>
              <a:rPr lang="en-US" b="1" dirty="0" smtClean="0"/>
              <a:t>embership of the CEP</a:t>
            </a:r>
          </a:p>
          <a:p>
            <a:pPr lvl="1"/>
            <a:r>
              <a:rPr lang="en-US" dirty="0" smtClean="0"/>
              <a:t>Groups span </a:t>
            </a:r>
            <a:r>
              <a:rPr lang="en-US" dirty="0"/>
              <a:t>a broad array of interests including: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732038"/>
            <a:ext cx="8915400" cy="3416320"/>
          </a:xfrm>
          <a:prstGeom prst="rect">
            <a:avLst/>
          </a:prstGeom>
          <a:solidFill>
            <a:srgbClr val="CCECFF"/>
          </a:solidFill>
        </p:spPr>
        <p:txBody>
          <a:bodyPr wrap="square" numCol="2" rtlCol="0">
            <a:spAutoFit/>
          </a:bodyPr>
          <a:lstStyle/>
          <a:p>
            <a:pPr lvl="1" indent="342900"/>
            <a:r>
              <a:rPr lang="en-US" sz="2400" dirty="0"/>
              <a:t>Academia</a:t>
            </a:r>
          </a:p>
          <a:p>
            <a:pPr lvl="1" indent="342900"/>
            <a:r>
              <a:rPr lang="en-US" sz="2400" dirty="0"/>
              <a:t>Activists</a:t>
            </a:r>
          </a:p>
          <a:p>
            <a:pPr lvl="1" indent="342900"/>
            <a:r>
              <a:rPr lang="en-US" sz="2400" dirty="0"/>
              <a:t>Business</a:t>
            </a:r>
          </a:p>
          <a:p>
            <a:pPr lvl="1" indent="342900"/>
            <a:r>
              <a:rPr lang="en-US" sz="2400" dirty="0"/>
              <a:t>Camp Pendleton </a:t>
            </a:r>
          </a:p>
          <a:p>
            <a:pPr lvl="1" indent="342900"/>
            <a:r>
              <a:rPr lang="en-US" sz="2400" dirty="0"/>
              <a:t>City Council Members</a:t>
            </a:r>
          </a:p>
          <a:p>
            <a:pPr lvl="1" indent="342900"/>
            <a:r>
              <a:rPr lang="en-US" sz="2400" dirty="0" smtClean="0"/>
              <a:t>County </a:t>
            </a:r>
            <a:r>
              <a:rPr lang="en-US" sz="2400" dirty="0"/>
              <a:t>Supervisors</a:t>
            </a:r>
          </a:p>
          <a:p>
            <a:pPr lvl="1" indent="342900"/>
            <a:endParaRPr lang="en-US" sz="2400" dirty="0" smtClean="0"/>
          </a:p>
          <a:p>
            <a:pPr lvl="1" indent="342900"/>
            <a:endParaRPr lang="en-US" sz="2400" dirty="0"/>
          </a:p>
          <a:p>
            <a:pPr lvl="1" indent="342900"/>
            <a:endParaRPr lang="en-US" sz="2400" dirty="0" smtClean="0"/>
          </a:p>
          <a:p>
            <a:pPr marL="7938" lvl="1" indent="342900"/>
            <a:r>
              <a:rPr lang="en-US" sz="2400" dirty="0" smtClean="0"/>
              <a:t>Environmental Organizations</a:t>
            </a:r>
          </a:p>
          <a:p>
            <a:pPr marL="7938" lvl="1" indent="342900"/>
            <a:r>
              <a:rPr lang="en-US" sz="2400" dirty="0" smtClean="0"/>
              <a:t>Law </a:t>
            </a:r>
            <a:r>
              <a:rPr lang="en-US" sz="2400" dirty="0"/>
              <a:t>Enforcement</a:t>
            </a:r>
          </a:p>
          <a:p>
            <a:pPr marL="7938" lvl="1" indent="342900"/>
            <a:r>
              <a:rPr lang="en-US" sz="2400" dirty="0" smtClean="0"/>
              <a:t>Mayors</a:t>
            </a:r>
          </a:p>
          <a:p>
            <a:pPr marL="7938" lvl="1" indent="342900"/>
            <a:r>
              <a:rPr lang="en-US" sz="2400" dirty="0" smtClean="0"/>
              <a:t>Organized </a:t>
            </a:r>
            <a:r>
              <a:rPr lang="en-US" sz="2400" dirty="0"/>
              <a:t>Labor</a:t>
            </a:r>
          </a:p>
          <a:p>
            <a:pPr marL="7938" lvl="1" indent="342900"/>
            <a:r>
              <a:rPr lang="en-US" sz="2400" dirty="0"/>
              <a:t>Schools</a:t>
            </a:r>
          </a:p>
          <a:p>
            <a:pPr marL="7938" lvl="1" indent="342900"/>
            <a:r>
              <a:rPr lang="en-US" sz="2400" dirty="0"/>
              <a:t>State Parks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82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36272"/>
              </p:ext>
            </p:extLst>
          </p:nvPr>
        </p:nvGraphicFramePr>
        <p:xfrm>
          <a:off x="447675" y="300990"/>
          <a:ext cx="8229600" cy="6414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150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CEP Officers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Affiliation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Dr. David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Victor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Chairman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Professor &amp; Director, Laboratory on International Law &amp; Regulation, School of International Relations &amp; Pacific Studies, University of California, San Diego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Tim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Brown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Vice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Chairman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Mayor, City of San Clemente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Dan Stetson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Secretary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President /CEO, Ocean Institute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CEP Members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Affiliation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John Alpay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President, Capistrano Unified School District Board of Trustees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Lisa Bartlett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Mayor, City of Dana Point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Pat Bates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Vice Chair and Supervisor, County of Orange Board of Supervisors, Fifth District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Ms. Donna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Boston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Director of Emergency Management, County of Orange, Sheriff's </a:t>
                      </a:r>
                      <a:r>
                        <a:rPr lang="en-US" sz="1200" dirty="0" smtClean="0">
                          <a:effectLst/>
                        </a:rPr>
                        <a:t>Department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Garry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Brown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President/CEO, Orange County Coastkeeper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Rich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Haydon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South Sector Superintendent, California State Parks, Orange Coast District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Bill Horn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Vice Chair and Supervisor, County of San Diego Board of Supervisors, District 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Jerry Kern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Council Member, City of Oceanside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Larry Kramer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Mayor Pro Tem, City of San Juan Capistrano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Jim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Leach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South Orange County Economic Coalition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Val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Macedo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Business Manager, Laborers International Union of North America (LIUNA) Local 89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Dr. Bill Parker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of California, Irvine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Ted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Quinn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American Nuclear Society, San Diego Chapter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Larry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Rannals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Marine Corps Base Camp Pendleton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Gene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Stone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Residents Organized For a Safe Environment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CEP Alternates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Affiliation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000099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Honorable Sam Allevato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(for Mayor Pro Tem Larry Kramer)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Mayor, City of San Juan Capistrano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Richard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McPherson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(for Ted Quinn)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American Nuclear Society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CCECFF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Mr. Glenn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Pascall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(for Gene Stone)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Sierra Club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D271-DA01-4E2E-BC99-7502080719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Our Approach to Public Engagement</a:t>
            </a:r>
          </a:p>
          <a:p>
            <a:pPr lvl="1"/>
            <a:r>
              <a:rPr lang="en-US" dirty="0" smtClean="0"/>
              <a:t>Workshops on technical issues</a:t>
            </a:r>
          </a:p>
          <a:p>
            <a:pPr lvl="2"/>
            <a:r>
              <a:rPr lang="en-US" dirty="0" smtClean="0"/>
              <a:t>July 17 workshop </a:t>
            </a:r>
          </a:p>
          <a:p>
            <a:pPr lvl="3"/>
            <a:r>
              <a:rPr lang="en-US" dirty="0" smtClean="0"/>
              <a:t>Post-Shutdown Decommissioning Activities Report (PSDAR)</a:t>
            </a:r>
          </a:p>
          <a:p>
            <a:pPr lvl="3"/>
            <a:r>
              <a:rPr lang="en-US" dirty="0" smtClean="0"/>
              <a:t>Environmental Impact Evaluation (EIE)</a:t>
            </a:r>
          </a:p>
          <a:p>
            <a:pPr lvl="3"/>
            <a:r>
              <a:rPr lang="en-US" dirty="0" smtClean="0"/>
              <a:t>Decommissioning Cost Estimate (DCE)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Regular Meetings with public comment</a:t>
            </a:r>
          </a:p>
          <a:p>
            <a:pPr lvl="2"/>
            <a:r>
              <a:rPr lang="en-US" dirty="0" smtClean="0"/>
              <a:t>August 28 Meeting</a:t>
            </a:r>
            <a:endParaRPr lang="en-US" dirty="0"/>
          </a:p>
          <a:p>
            <a:pPr lvl="3"/>
            <a:r>
              <a:rPr lang="en-US" dirty="0"/>
              <a:t>C</a:t>
            </a:r>
            <a:r>
              <a:rPr lang="en-US" dirty="0" smtClean="0"/>
              <a:t>ontinue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Shared Goals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ecommissioning that runs as rapidly as is safe</a:t>
            </a:r>
          </a:p>
          <a:p>
            <a:pPr lvl="1"/>
            <a:r>
              <a:rPr lang="en-US" dirty="0" smtClean="0"/>
              <a:t>Focus on matters on which we can make a difference</a:t>
            </a:r>
          </a:p>
          <a:p>
            <a:pPr lvl="1"/>
            <a:r>
              <a:rPr lang="en-US" dirty="0" smtClean="0"/>
              <a:t>Transparency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ublic education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Single Repository for Information</a:t>
            </a:r>
          </a:p>
          <a:p>
            <a:pPr lvl="1"/>
            <a:r>
              <a:rPr lang="en-US" dirty="0" smtClean="0">
                <a:hlinkClick r:id="rId2"/>
              </a:rPr>
              <a:t>www.SONGScommunity.com</a:t>
            </a:r>
            <a:r>
              <a:rPr lang="en-US" dirty="0" smtClean="0"/>
              <a:t> (managed by SCE)</a:t>
            </a:r>
          </a:p>
          <a:p>
            <a:pPr lvl="1"/>
            <a:r>
              <a:rPr lang="en-US" dirty="0" smtClean="0"/>
              <a:t>Presentations, meeting minutes, videos &amp; more</a:t>
            </a:r>
          </a:p>
          <a:p>
            <a:pPr lvl="1"/>
            <a:r>
              <a:rPr lang="en-US" dirty="0" smtClean="0"/>
              <a:t>Sign up for </a:t>
            </a:r>
            <a:r>
              <a:rPr lang="en-US" dirty="0"/>
              <a:t>automatic updates</a:t>
            </a:r>
          </a:p>
          <a:p>
            <a:pPr lvl="1"/>
            <a:r>
              <a:rPr lang="en-US" dirty="0" smtClean="0"/>
              <a:t>Send an e-mail to the CEP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4555-DA2A-4628-8CFE-1AF561B6C1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2A14F5F-1AAC-4881-BFC2-77AE7D77C039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67A2192-0A2F-4B6E-BB5F-7C250987DB1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940B11B8-83AB-4173-B820-DC4AE74ADB09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08A3CD7B-3152-406B-BF88-EEE9F16A99D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037995D-D73F-469A-AB75-3F3FA3E8424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5A12C96-7115-420E-B24D-0A66B85BC65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17E5BD9-81C3-4C62-A049-4DB43AB6CF76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A2B5FE1A-65A5-4849-9440-6E7674F66EE3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B8E03C7D-7134-45E3-B7C5-911D119876C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05DDC8A-CE3F-43E6-8F0C-204E4A98451A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5929636-71F5-4B5A-BAF7-5DDA416F5C95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CC156097-8D56-4274-8A47-3FE80FED81A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583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Brown</dc:creator>
  <cp:lastModifiedBy>Melanie Cain</cp:lastModifiedBy>
  <cp:revision>51</cp:revision>
  <cp:lastPrinted>2014-08-12T15:54:18Z</cp:lastPrinted>
  <dcterms:created xsi:type="dcterms:W3CDTF">2014-03-21T22:15:14Z</dcterms:created>
  <dcterms:modified xsi:type="dcterms:W3CDTF">2014-08-12T15:56:12Z</dcterms:modified>
</cp:coreProperties>
</file>