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17"/>
  </p:notesMasterIdLst>
  <p:handoutMasterIdLst>
    <p:handoutMasterId r:id="rId18"/>
  </p:handoutMasterIdLst>
  <p:sldIdLst>
    <p:sldId id="284" r:id="rId2"/>
    <p:sldId id="288" r:id="rId3"/>
    <p:sldId id="293" r:id="rId4"/>
    <p:sldId id="294" r:id="rId5"/>
    <p:sldId id="295" r:id="rId6"/>
    <p:sldId id="300" r:id="rId7"/>
    <p:sldId id="313" r:id="rId8"/>
    <p:sldId id="258" r:id="rId9"/>
    <p:sldId id="302" r:id="rId10"/>
    <p:sldId id="287" r:id="rId11"/>
    <p:sldId id="304" r:id="rId12"/>
    <p:sldId id="277" r:id="rId13"/>
    <p:sldId id="301" r:id="rId14"/>
    <p:sldId id="307" r:id="rId15"/>
    <p:sldId id="310" r:id="rId16"/>
  </p:sldIdLst>
  <p:sldSz cx="9144000" cy="6858000" type="screen4x3"/>
  <p:notesSz cx="7315200" cy="9601200"/>
  <p:defaultTextStyle>
    <a:defPPr>
      <a:defRPr lang="en-US"/>
    </a:defPPr>
    <a:lvl1pPr algn="l" rtl="0" eaLnBrk="0" fontAlgn="base" hangingPunct="0">
      <a:spcBef>
        <a:spcPct val="0"/>
      </a:spcBef>
      <a:spcAft>
        <a:spcPct val="0"/>
      </a:spcAft>
      <a:defRPr sz="1400" kern="1200">
        <a:solidFill>
          <a:schemeClr val="tx1"/>
        </a:solidFill>
        <a:latin typeface="BISansCond" pitchFamily="2" charset="0"/>
        <a:ea typeface="+mn-ea"/>
        <a:cs typeface="+mn-cs"/>
      </a:defRPr>
    </a:lvl1pPr>
    <a:lvl2pPr marL="457200" algn="l" rtl="0" eaLnBrk="0" fontAlgn="base" hangingPunct="0">
      <a:spcBef>
        <a:spcPct val="0"/>
      </a:spcBef>
      <a:spcAft>
        <a:spcPct val="0"/>
      </a:spcAft>
      <a:defRPr sz="1400" kern="1200">
        <a:solidFill>
          <a:schemeClr val="tx1"/>
        </a:solidFill>
        <a:latin typeface="BISansCond" pitchFamily="2" charset="0"/>
        <a:ea typeface="+mn-ea"/>
        <a:cs typeface="+mn-cs"/>
      </a:defRPr>
    </a:lvl2pPr>
    <a:lvl3pPr marL="914400" algn="l" rtl="0" eaLnBrk="0" fontAlgn="base" hangingPunct="0">
      <a:spcBef>
        <a:spcPct val="0"/>
      </a:spcBef>
      <a:spcAft>
        <a:spcPct val="0"/>
      </a:spcAft>
      <a:defRPr sz="1400" kern="1200">
        <a:solidFill>
          <a:schemeClr val="tx1"/>
        </a:solidFill>
        <a:latin typeface="BISansCond" pitchFamily="2" charset="0"/>
        <a:ea typeface="+mn-ea"/>
        <a:cs typeface="+mn-cs"/>
      </a:defRPr>
    </a:lvl3pPr>
    <a:lvl4pPr marL="1371600" algn="l" rtl="0" eaLnBrk="0" fontAlgn="base" hangingPunct="0">
      <a:spcBef>
        <a:spcPct val="0"/>
      </a:spcBef>
      <a:spcAft>
        <a:spcPct val="0"/>
      </a:spcAft>
      <a:defRPr sz="1400" kern="1200">
        <a:solidFill>
          <a:schemeClr val="tx1"/>
        </a:solidFill>
        <a:latin typeface="BISansCond" pitchFamily="2" charset="0"/>
        <a:ea typeface="+mn-ea"/>
        <a:cs typeface="+mn-cs"/>
      </a:defRPr>
    </a:lvl4pPr>
    <a:lvl5pPr marL="1828800" algn="l" rtl="0" eaLnBrk="0" fontAlgn="base" hangingPunct="0">
      <a:spcBef>
        <a:spcPct val="0"/>
      </a:spcBef>
      <a:spcAft>
        <a:spcPct val="0"/>
      </a:spcAft>
      <a:defRPr sz="1400" kern="1200">
        <a:solidFill>
          <a:schemeClr val="tx1"/>
        </a:solidFill>
        <a:latin typeface="BISansCond" pitchFamily="2" charset="0"/>
        <a:ea typeface="+mn-ea"/>
        <a:cs typeface="+mn-cs"/>
      </a:defRPr>
    </a:lvl5pPr>
    <a:lvl6pPr marL="2286000" algn="l" defTabSz="914400" rtl="0" eaLnBrk="1" latinLnBrk="0" hangingPunct="1">
      <a:defRPr sz="1400" kern="1200">
        <a:solidFill>
          <a:schemeClr val="tx1"/>
        </a:solidFill>
        <a:latin typeface="BISansCond" pitchFamily="2" charset="0"/>
        <a:ea typeface="+mn-ea"/>
        <a:cs typeface="+mn-cs"/>
      </a:defRPr>
    </a:lvl6pPr>
    <a:lvl7pPr marL="2743200" algn="l" defTabSz="914400" rtl="0" eaLnBrk="1" latinLnBrk="0" hangingPunct="1">
      <a:defRPr sz="1400" kern="1200">
        <a:solidFill>
          <a:schemeClr val="tx1"/>
        </a:solidFill>
        <a:latin typeface="BISansCond" pitchFamily="2" charset="0"/>
        <a:ea typeface="+mn-ea"/>
        <a:cs typeface="+mn-cs"/>
      </a:defRPr>
    </a:lvl7pPr>
    <a:lvl8pPr marL="3200400" algn="l" defTabSz="914400" rtl="0" eaLnBrk="1" latinLnBrk="0" hangingPunct="1">
      <a:defRPr sz="1400" kern="1200">
        <a:solidFill>
          <a:schemeClr val="tx1"/>
        </a:solidFill>
        <a:latin typeface="BISansCond" pitchFamily="2" charset="0"/>
        <a:ea typeface="+mn-ea"/>
        <a:cs typeface="+mn-cs"/>
      </a:defRPr>
    </a:lvl8pPr>
    <a:lvl9pPr marL="3657600" algn="l" defTabSz="914400" rtl="0" eaLnBrk="1" latinLnBrk="0" hangingPunct="1">
      <a:defRPr sz="1400" kern="1200">
        <a:solidFill>
          <a:schemeClr val="tx1"/>
        </a:solidFill>
        <a:latin typeface="BISansCond"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66"/>
    <a:srgbClr val="99CCCC"/>
    <a:srgbClr val="CCCC00"/>
    <a:srgbClr val="999900"/>
    <a:srgbClr val="006699"/>
    <a:srgbClr val="FFCC00"/>
    <a:srgbClr val="CC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7" autoAdjust="0"/>
    <p:restoredTop sz="89261" autoAdjust="0"/>
  </p:normalViewPr>
  <p:slideViewPr>
    <p:cSldViewPr snapToGrid="0" snapToObjects="1">
      <p:cViewPr varScale="1">
        <p:scale>
          <a:sx n="62" d="100"/>
          <a:sy n="62" d="100"/>
        </p:scale>
        <p:origin x="-330" y="-84"/>
      </p:cViewPr>
      <p:guideLst>
        <p:guide orient="horz" pos="798"/>
        <p:guide orient="horz" pos="3861"/>
        <p:guide pos="229"/>
        <p:guide pos="5537"/>
      </p:guideLst>
    </p:cSldViewPr>
  </p:slideViewPr>
  <p:notesTextViewPr>
    <p:cViewPr>
      <p:scale>
        <a:sx n="100" d="100"/>
        <a:sy n="100" d="100"/>
      </p:scale>
      <p:origin x="0" y="0"/>
    </p:cViewPr>
  </p:notesTextViewPr>
  <p:notesViewPr>
    <p:cSldViewPr snapToGrid="0" snapToObjects="1">
      <p:cViewPr varScale="1">
        <p:scale>
          <a:sx n="76" d="100"/>
          <a:sy n="76" d="100"/>
        </p:scale>
        <p:origin x="-1956" y="-1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1"/>
            <a:ext cx="3169526" cy="4799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de-DE"/>
          </a:p>
        </p:txBody>
      </p:sp>
      <p:sp>
        <p:nvSpPr>
          <p:cNvPr id="107523" name="Rectangle 3"/>
          <p:cNvSpPr>
            <a:spLocks noGrp="1" noChangeArrowheads="1"/>
          </p:cNvSpPr>
          <p:nvPr>
            <p:ph type="dt" sz="quarter" idx="1"/>
          </p:nvPr>
        </p:nvSpPr>
        <p:spPr bwMode="auto">
          <a:xfrm>
            <a:off x="4143987" y="1"/>
            <a:ext cx="3169526" cy="4799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de-DE"/>
          </a:p>
        </p:txBody>
      </p:sp>
      <p:sp>
        <p:nvSpPr>
          <p:cNvPr id="107524" name="Rectangle 4"/>
          <p:cNvSpPr>
            <a:spLocks noGrp="1" noChangeArrowheads="1"/>
          </p:cNvSpPr>
          <p:nvPr>
            <p:ph type="ftr" sz="quarter" idx="2"/>
          </p:nvPr>
        </p:nvSpPr>
        <p:spPr bwMode="auto">
          <a:xfrm>
            <a:off x="0" y="9119715"/>
            <a:ext cx="3169526" cy="4799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de-DE"/>
          </a:p>
        </p:txBody>
      </p:sp>
      <p:sp>
        <p:nvSpPr>
          <p:cNvPr id="107525" name="Rectangle 5"/>
          <p:cNvSpPr>
            <a:spLocks noGrp="1" noChangeArrowheads="1"/>
          </p:cNvSpPr>
          <p:nvPr>
            <p:ph type="sldNum" sz="quarter" idx="3"/>
          </p:nvPr>
        </p:nvSpPr>
        <p:spPr bwMode="auto">
          <a:xfrm>
            <a:off x="4143987" y="9119715"/>
            <a:ext cx="3169526" cy="47990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70E34695-40E7-4968-9253-36DC0C4B25EC}" type="slidenum">
              <a:rPr lang="de-DE"/>
              <a:pPr>
                <a:defRPr/>
              </a:pPr>
              <a:t>‹#›</a:t>
            </a:fld>
            <a:endParaRPr lang="de-DE"/>
          </a:p>
        </p:txBody>
      </p:sp>
    </p:spTree>
    <p:extLst>
      <p:ext uri="{BB962C8B-B14F-4D97-AF65-F5344CB8AC3E}">
        <p14:creationId xmlns:p14="http://schemas.microsoft.com/office/powerpoint/2010/main" val="3972249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69526" cy="449809"/>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bodyPr>
          <a:lstStyle>
            <a:lvl1pPr>
              <a:defRPr sz="1200" smtClean="0">
                <a:latin typeface="Arial" charset="0"/>
              </a:defRPr>
            </a:lvl1pPr>
          </a:lstStyle>
          <a:p>
            <a:pPr>
              <a:defRPr/>
            </a:pPr>
            <a:endParaRPr lang="de-DE"/>
          </a:p>
        </p:txBody>
      </p:sp>
      <p:sp>
        <p:nvSpPr>
          <p:cNvPr id="40963" name="Rectangle 3"/>
          <p:cNvSpPr>
            <a:spLocks noGrp="1" noChangeArrowheads="1"/>
          </p:cNvSpPr>
          <p:nvPr>
            <p:ph type="dt" idx="1"/>
          </p:nvPr>
        </p:nvSpPr>
        <p:spPr bwMode="auto">
          <a:xfrm>
            <a:off x="4145674" y="0"/>
            <a:ext cx="3169526" cy="449809"/>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bodyPr>
          <a:lstStyle>
            <a:lvl1pPr algn="r">
              <a:defRPr sz="1200" smtClean="0">
                <a:latin typeface="Arial"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1262063" y="749300"/>
            <a:ext cx="4789487" cy="3592513"/>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976148" y="4566193"/>
            <a:ext cx="5362906" cy="4341288"/>
          </a:xfrm>
          <a:prstGeom prst="rect">
            <a:avLst/>
          </a:prstGeom>
          <a:noFill/>
          <a:ln w="9525">
            <a:noFill/>
            <a:miter lim="800000"/>
            <a:headEnd/>
            <a:tailEnd/>
          </a:ln>
          <a:effectLst/>
        </p:spPr>
        <p:txBody>
          <a:bodyPr vert="horz" wrap="square" lIns="54000" tIns="54000" rIns="54000" bIns="5400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0966" name="Rectangle 6"/>
          <p:cNvSpPr>
            <a:spLocks noGrp="1" noChangeArrowheads="1"/>
          </p:cNvSpPr>
          <p:nvPr>
            <p:ph type="ftr" sz="quarter" idx="4"/>
          </p:nvPr>
        </p:nvSpPr>
        <p:spPr bwMode="auto">
          <a:xfrm>
            <a:off x="0" y="9132386"/>
            <a:ext cx="3169526" cy="448225"/>
          </a:xfrm>
          <a:prstGeom prst="rect">
            <a:avLst/>
          </a:prstGeom>
          <a:noFill/>
          <a:ln w="9525">
            <a:noFill/>
            <a:miter lim="800000"/>
            <a:headEnd/>
            <a:tailEnd/>
          </a:ln>
          <a:effectLst/>
        </p:spPr>
        <p:txBody>
          <a:bodyPr vert="horz" wrap="square" lIns="54000" tIns="54000" rIns="54000" bIns="54000" numCol="1" anchor="b" anchorCtr="0" compatLnSpc="1">
            <a:prstTxWarp prst="textNoShape">
              <a:avLst/>
            </a:prstTxWarp>
          </a:bodyPr>
          <a:lstStyle>
            <a:lvl1pPr>
              <a:defRPr sz="1200" smtClean="0">
                <a:latin typeface="Arial" charset="0"/>
              </a:defRPr>
            </a:lvl1pPr>
          </a:lstStyle>
          <a:p>
            <a:pPr>
              <a:defRPr/>
            </a:pPr>
            <a:endParaRPr lang="de-DE"/>
          </a:p>
        </p:txBody>
      </p:sp>
      <p:sp>
        <p:nvSpPr>
          <p:cNvPr id="40967" name="Rectangle 7"/>
          <p:cNvSpPr>
            <a:spLocks noGrp="1" noChangeArrowheads="1"/>
          </p:cNvSpPr>
          <p:nvPr>
            <p:ph type="sldNum" sz="quarter" idx="5"/>
          </p:nvPr>
        </p:nvSpPr>
        <p:spPr bwMode="auto">
          <a:xfrm>
            <a:off x="4145674" y="9132386"/>
            <a:ext cx="3169526" cy="448225"/>
          </a:xfrm>
          <a:prstGeom prst="rect">
            <a:avLst/>
          </a:prstGeom>
          <a:noFill/>
          <a:ln w="9525">
            <a:noFill/>
            <a:miter lim="800000"/>
            <a:headEnd/>
            <a:tailEnd/>
          </a:ln>
          <a:effectLst/>
        </p:spPr>
        <p:txBody>
          <a:bodyPr vert="horz" wrap="square" lIns="54000" tIns="54000" rIns="54000" bIns="54000" numCol="1" anchor="b" anchorCtr="0" compatLnSpc="1">
            <a:prstTxWarp prst="textNoShape">
              <a:avLst/>
            </a:prstTxWarp>
          </a:bodyPr>
          <a:lstStyle>
            <a:lvl1pPr algn="r">
              <a:defRPr sz="1200" smtClean="0">
                <a:latin typeface="Arial" charset="0"/>
              </a:defRPr>
            </a:lvl1pPr>
          </a:lstStyle>
          <a:p>
            <a:pPr>
              <a:defRPr/>
            </a:pPr>
            <a:fld id="{2E1FD41E-12D4-4FF2-8829-4D64F52BF03A}" type="slidenum">
              <a:rPr lang="de-DE"/>
              <a:pPr>
                <a:defRPr/>
              </a:pPr>
              <a:t>‹#›</a:t>
            </a:fld>
            <a:endParaRPr lang="de-DE"/>
          </a:p>
        </p:txBody>
      </p:sp>
    </p:spTree>
    <p:extLst>
      <p:ext uri="{BB962C8B-B14F-4D97-AF65-F5344CB8AC3E}">
        <p14:creationId xmlns:p14="http://schemas.microsoft.com/office/powerpoint/2010/main" val="2946195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Folienbildplatzhalter 1"/>
          <p:cNvSpPr>
            <a:spLocks noGrp="1" noRot="1" noChangeAspect="1" noTextEdit="1"/>
          </p:cNvSpPr>
          <p:nvPr>
            <p:ph type="sldImg"/>
          </p:nvPr>
        </p:nvSpPr>
        <p:spPr>
          <a:xfrm>
            <a:off x="1263650" y="750888"/>
            <a:ext cx="4786313" cy="3589337"/>
          </a:xfrm>
          <a:ln/>
        </p:spPr>
      </p:sp>
      <p:sp>
        <p:nvSpPr>
          <p:cNvPr id="370691" name="Notizenplatzhalter 2"/>
          <p:cNvSpPr>
            <a:spLocks noGrp="1"/>
          </p:cNvSpPr>
          <p:nvPr>
            <p:ph type="body" idx="1"/>
          </p:nvPr>
        </p:nvSpPr>
        <p:spPr>
          <a:noFill/>
          <a:ln/>
        </p:spPr>
        <p:txBody>
          <a:bodyPr/>
          <a:lstStyle/>
          <a:p>
            <a:r>
              <a:rPr lang="de-DE" dirty="0" smtClean="0">
                <a:latin typeface="Arial" pitchFamily="34" charset="0"/>
              </a:rPr>
              <a:t>Thank you for taking the time to discuss the capabilities of Boehringer-Ingelheim‘s Fremont California facility with us. </a:t>
            </a:r>
          </a:p>
        </p:txBody>
      </p:sp>
      <p:sp>
        <p:nvSpPr>
          <p:cNvPr id="4" name="Foliennummernplatzhalter 3"/>
          <p:cNvSpPr>
            <a:spLocks noGrp="1"/>
          </p:cNvSpPr>
          <p:nvPr>
            <p:ph type="sldNum" sz="quarter" idx="5"/>
          </p:nvPr>
        </p:nvSpPr>
        <p:spPr/>
        <p:txBody>
          <a:bodyPr/>
          <a:lstStyle/>
          <a:p>
            <a:pPr>
              <a:defRPr/>
            </a:pPr>
            <a:fld id="{AEFAB333-53E2-4FDD-9DC5-5BB732E6A4B4}" type="slidenum">
              <a:rPr lang="de-DE" smtClean="0">
                <a:solidFill>
                  <a:prstClr val="black"/>
                </a:solidFill>
              </a:rPr>
              <a:pPr>
                <a:defRPr/>
              </a:pPr>
              <a:t>1</a:t>
            </a:fld>
            <a:endParaRPr lang="de-DE">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255713" y="720725"/>
            <a:ext cx="4802187" cy="3600450"/>
          </a:xfrm>
          <a:ln/>
        </p:spPr>
      </p:sp>
      <p:sp>
        <p:nvSpPr>
          <p:cNvPr id="130051" name="Rectangle 3"/>
          <p:cNvSpPr>
            <a:spLocks noGrp="1" noChangeArrowheads="1"/>
          </p:cNvSpPr>
          <p:nvPr>
            <p:ph type="body" idx="1"/>
          </p:nvPr>
        </p:nvSpPr>
        <p:spPr>
          <a:xfrm>
            <a:off x="974926" y="4560086"/>
            <a:ext cx="5365353" cy="4320318"/>
          </a:xfrm>
          <a:noFill/>
          <a:ln/>
        </p:spPr>
        <p:txBody>
          <a:bodyPr lIns="90557" tIns="45279" rIns="90557" bIns="45279"/>
          <a:lstStyle/>
          <a:p>
            <a:r>
              <a:rPr lang="en-US" sz="1400" dirty="0" smtClean="0"/>
              <a:t>The history of our Biotech production sites started in 1963 with research activities around chicken interferon. 1981 the first production plant was constructed in Vienna, a 3x 500 l cell culture plant for Interferon alpha and beta. The pioneering work on the interferons led to a number of growing collaborations, among them Genentech, US, with who we started a cooperation in 1982 for the use and sales of Interferon gamma, TNF-alpha and t-PA. 1984 was the year of registration of our first interferon alpha market product, under the name "Berofor". The first plant for MO fermentation was built in 1985, 3000 L, which produced TNF-alpha and Interferon gamma, which were registered in Europe in the 90s, under the names Immukin and Beromun. In the same year the large-scale biotech plant for mammalian CC fermentation was bilt in Biberach. 1995 the second Biotech plant for MO fermentation was built in Vienna with a capacity of 6000 L for the production of Betaferon. An important year for BIA as it is today was 1998 where the strategic decision was made to fill the by then surplus capacities of our state-of-the art plants with contract manufacturing for third parties. </a:t>
            </a:r>
            <a:endParaRPr lang="en-GB" sz="1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a:xfrm>
            <a:off x="1262063" y="4566193"/>
            <a:ext cx="4789488" cy="4341288"/>
          </a:xfrm>
          <a:noFill/>
          <a:ln/>
        </p:spPr>
        <p:txBody>
          <a:bodyPr/>
          <a:lstStyle/>
          <a:p>
            <a:pPr lvl="0"/>
            <a:r>
              <a:rPr lang="en-US" dirty="0" smtClean="0"/>
              <a:t>We are a fully fledged biopharmaceutical manufacturing site with comprehensive capabilities to deliver development and manufacturing of pre-clinical, clinical and commercial products</a:t>
            </a:r>
          </a:p>
          <a:p>
            <a:pPr lvl="0"/>
            <a:endParaRPr lang="en-US" dirty="0" smtClean="0"/>
          </a:p>
          <a:p>
            <a:pPr lvl="0"/>
            <a:r>
              <a:rPr lang="en-US" dirty="0" smtClean="0"/>
              <a:t>Our comprehensive capability is complemented by an infrastructure which includes process development labs, a pilot plant facility and comprehensive GMP manufacturing facilities at up to 12,000L scale.</a:t>
            </a:r>
          </a:p>
          <a:p>
            <a:pPr lvl="0"/>
            <a:endParaRPr lang="en-US" dirty="0" smtClean="0"/>
          </a:p>
          <a:p>
            <a:pPr lvl="0"/>
            <a:r>
              <a:rPr lang="en-US" dirty="0" smtClean="0"/>
              <a:t>Our core focus and capability is in the area of therapeutic proteins and antibodies derived from mammalian cell host systems and our staff, facilities and capabilities are very comprehensive in this space.</a:t>
            </a:r>
          </a:p>
          <a:p>
            <a:pPr lvl="0"/>
            <a:endParaRPr lang="en-US" dirty="0" smtClean="0"/>
          </a:p>
          <a:p>
            <a:pPr lvl="0"/>
            <a:r>
              <a:rPr lang="en-US" dirty="0" smtClean="0"/>
              <a:t>We are in an ideal location in the SF bay area in the hub of biotech, and center of innovation and excellence.</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703263" y="61913"/>
            <a:ext cx="5908675" cy="4432300"/>
          </a:xfrm>
        </p:spPr>
      </p:sp>
      <p:sp>
        <p:nvSpPr>
          <p:cNvPr id="70659" name="Rectangle 3"/>
          <p:cNvSpPr>
            <a:spLocks noGrp="1" noChangeArrowheads="1"/>
          </p:cNvSpPr>
          <p:nvPr>
            <p:ph type="body" idx="1"/>
          </p:nvPr>
        </p:nvSpPr>
        <p:spPr>
          <a:xfrm>
            <a:off x="703263" y="4561861"/>
            <a:ext cx="5908675" cy="4557558"/>
          </a:xfrm>
          <a:noFill/>
          <a:ln/>
        </p:spPr>
        <p:txBody>
          <a:bodyPr/>
          <a:lstStyle/>
          <a:p>
            <a:pPr lvl="0"/>
            <a:r>
              <a:rPr lang="en-US" dirty="0" smtClean="0"/>
              <a:t>Our E train is ideally suited to 2K to 6K production scale, while the W train is ideally suited to 12K scale and can accommodate high titer processes.  Recognize that the E train can accommodate 12K scale processes too.</a:t>
            </a:r>
          </a:p>
          <a:p>
            <a:pPr lvl="0"/>
            <a:endParaRPr lang="en-US" dirty="0" smtClean="0"/>
          </a:p>
          <a:p>
            <a:pPr lvl="0"/>
            <a:r>
              <a:rPr lang="en-US" dirty="0" smtClean="0"/>
              <a:t>We have created connectivity between the two trains by means of transfer lines which allow any possible permutation/combination of plant utilization.  For example, we can take all the cell culture capacity in both E and W trains and feed it down any one purification train.  While the diagram shows a single harvest area for simplicity, we actually have 3 separate harvest areas which we can utilize.</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noFill/>
          <a:ln>
            <a:miter lim="800000"/>
            <a:headEnd/>
            <a:tailEnd/>
          </a:ln>
        </p:spPr>
        <p:txBody>
          <a:bodyPr/>
          <a:lstStyle/>
          <a:p>
            <a:fld id="{749DA168-279F-4871-8F62-D1D94799DF29}" type="slidenum">
              <a:rPr lang="de-DE" smtClean="0">
                <a:solidFill>
                  <a:srgbClr val="000000"/>
                </a:solidFill>
              </a:rPr>
              <a:pPr/>
              <a:t>11</a:t>
            </a:fld>
            <a:endParaRPr lang="de-DE" smtClean="0">
              <a:solidFill>
                <a:srgbClr val="000000"/>
              </a:solidFill>
            </a:endParaRPr>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xfrm>
            <a:off x="977183" y="4560302"/>
            <a:ext cx="5360835" cy="4320770"/>
          </a:xfrm>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257300" y="720725"/>
            <a:ext cx="4800600" cy="3600450"/>
          </a:xfrm>
        </p:spPr>
      </p:sp>
      <p:sp>
        <p:nvSpPr>
          <p:cNvPr id="73731" name="Rectangle 3"/>
          <p:cNvSpPr>
            <a:spLocks noGrp="1" noChangeArrowheads="1"/>
          </p:cNvSpPr>
          <p:nvPr>
            <p:ph type="body" idx="1"/>
          </p:nvPr>
        </p:nvSpPr>
        <p:spPr>
          <a:xfrm>
            <a:off x="1257300" y="4561862"/>
            <a:ext cx="4800600" cy="4318820"/>
          </a:xfrm>
          <a:noFill/>
          <a:ln/>
        </p:spPr>
        <p:txBody>
          <a:bodyPr/>
          <a:lstStyle/>
          <a:p>
            <a:r>
              <a:rPr lang="en-US" dirty="0" smtClean="0"/>
              <a:t>The Quality Site Model is consistent with what you will find at most manufacturing sites.</a:t>
            </a:r>
          </a:p>
          <a:p>
            <a:endParaRPr lang="en-US" dirty="0" smtClean="0"/>
          </a:p>
          <a:p>
            <a:r>
              <a:rPr lang="en-US" dirty="0" smtClean="0"/>
              <a:t>In addition, the Environmental Heath and Safety Organization reports into the Quality organization.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13" descr="jub_neg_green_300ppi_en"/>
          <p:cNvPicPr>
            <a:picLocks noChangeAspect="1" noChangeArrowheads="1"/>
          </p:cNvPicPr>
          <p:nvPr userDrawn="1"/>
        </p:nvPicPr>
        <p:blipFill>
          <a:blip r:embed="rId2" cstate="print"/>
          <a:srcRect/>
          <a:stretch>
            <a:fillRect/>
          </a:stretch>
        </p:blipFill>
        <p:spPr bwMode="auto">
          <a:xfrm>
            <a:off x="6735763" y="5681663"/>
            <a:ext cx="2041525" cy="884237"/>
          </a:xfrm>
          <a:prstGeom prst="rect">
            <a:avLst/>
          </a:prstGeom>
          <a:noFill/>
          <a:ln w="9525">
            <a:noFill/>
            <a:miter lim="800000"/>
            <a:headEnd/>
            <a:tailEnd/>
          </a:ln>
        </p:spPr>
      </p:pic>
      <p:sp>
        <p:nvSpPr>
          <p:cNvPr id="5" name="Rectangle 3"/>
          <p:cNvSpPr>
            <a:spLocks noChangeArrowheads="1"/>
          </p:cNvSpPr>
          <p:nvPr/>
        </p:nvSpPr>
        <p:spPr bwMode="auto">
          <a:xfrm>
            <a:off x="0" y="1798638"/>
            <a:ext cx="9144000" cy="2519362"/>
          </a:xfrm>
          <a:prstGeom prst="rect">
            <a:avLst/>
          </a:prstGeom>
          <a:solidFill>
            <a:srgbClr val="6699CC"/>
          </a:solidFill>
          <a:ln w="12700">
            <a:noFill/>
            <a:miter lim="800000"/>
            <a:headEnd/>
            <a:tailEnd/>
          </a:ln>
          <a:effectLst/>
        </p:spPr>
        <p:txBody>
          <a:bodyPr wrap="none" anchor="ctr"/>
          <a:lstStyle/>
          <a:p>
            <a:pPr>
              <a:defRPr/>
            </a:pPr>
            <a:endParaRPr lang="en-US" dirty="0"/>
          </a:p>
        </p:txBody>
      </p:sp>
      <p:grpSp>
        <p:nvGrpSpPr>
          <p:cNvPr id="6" name="Group 6"/>
          <p:cNvGrpSpPr>
            <a:grpSpLocks/>
          </p:cNvGrpSpPr>
          <p:nvPr/>
        </p:nvGrpSpPr>
        <p:grpSpPr bwMode="auto">
          <a:xfrm>
            <a:off x="0" y="0"/>
            <a:ext cx="9144000" cy="6858000"/>
            <a:chOff x="0" y="0"/>
            <a:chExt cx="5760" cy="4320"/>
          </a:xfrm>
        </p:grpSpPr>
        <p:sp>
          <p:nvSpPr>
            <p:cNvPr id="7" name="Line 7"/>
            <p:cNvSpPr>
              <a:spLocks noChangeShapeType="1"/>
            </p:cNvSpPr>
            <p:nvPr/>
          </p:nvSpPr>
          <p:spPr bwMode="auto">
            <a:xfrm flipH="1">
              <a:off x="0" y="3978"/>
              <a:ext cx="5760" cy="0"/>
            </a:xfrm>
            <a:prstGeom prst="line">
              <a:avLst/>
            </a:prstGeom>
            <a:noFill/>
            <a:ln w="12700">
              <a:noFill/>
              <a:prstDash val="dash"/>
              <a:round/>
              <a:headEnd/>
              <a:tailEnd/>
            </a:ln>
            <a:effectLst/>
          </p:spPr>
          <p:txBody>
            <a:bodyPr wrap="none" anchor="ctr"/>
            <a:lstStyle/>
            <a:p>
              <a:pPr>
                <a:defRPr/>
              </a:pPr>
              <a:endParaRPr lang="en-US" dirty="0"/>
            </a:p>
          </p:txBody>
        </p:sp>
        <p:sp>
          <p:nvSpPr>
            <p:cNvPr id="8" name="Line 8"/>
            <p:cNvSpPr>
              <a:spLocks noChangeShapeType="1"/>
            </p:cNvSpPr>
            <p:nvPr/>
          </p:nvSpPr>
          <p:spPr bwMode="auto">
            <a:xfrm>
              <a:off x="222" y="0"/>
              <a:ext cx="0" cy="4320"/>
            </a:xfrm>
            <a:prstGeom prst="line">
              <a:avLst/>
            </a:prstGeom>
            <a:noFill/>
            <a:ln w="12700">
              <a:noFill/>
              <a:prstDash val="dash"/>
              <a:round/>
              <a:headEnd/>
              <a:tailEnd/>
            </a:ln>
            <a:effectLst/>
          </p:spPr>
          <p:txBody>
            <a:bodyPr wrap="none" anchor="ctr"/>
            <a:lstStyle/>
            <a:p>
              <a:pPr>
                <a:defRPr/>
              </a:pPr>
              <a:endParaRPr lang="en-US" dirty="0"/>
            </a:p>
          </p:txBody>
        </p:sp>
        <p:sp>
          <p:nvSpPr>
            <p:cNvPr id="9" name="Line 9"/>
            <p:cNvSpPr>
              <a:spLocks noChangeShapeType="1"/>
            </p:cNvSpPr>
            <p:nvPr/>
          </p:nvSpPr>
          <p:spPr bwMode="auto">
            <a:xfrm>
              <a:off x="5538" y="0"/>
              <a:ext cx="0" cy="4320"/>
            </a:xfrm>
            <a:prstGeom prst="line">
              <a:avLst/>
            </a:prstGeom>
            <a:noFill/>
            <a:ln w="12700">
              <a:noFill/>
              <a:prstDash val="dash"/>
              <a:round/>
              <a:headEnd/>
              <a:tailEnd/>
            </a:ln>
            <a:effectLst/>
          </p:spPr>
          <p:txBody>
            <a:bodyPr wrap="none" anchor="ctr"/>
            <a:lstStyle/>
            <a:p>
              <a:pPr>
                <a:defRPr/>
              </a:pPr>
              <a:endParaRPr lang="en-US" dirty="0"/>
            </a:p>
          </p:txBody>
        </p:sp>
        <p:sp>
          <p:nvSpPr>
            <p:cNvPr id="10" name="Line 10"/>
            <p:cNvSpPr>
              <a:spLocks noChangeShapeType="1"/>
            </p:cNvSpPr>
            <p:nvPr/>
          </p:nvSpPr>
          <p:spPr bwMode="auto">
            <a:xfrm flipH="1">
              <a:off x="0" y="874"/>
              <a:ext cx="5760" cy="0"/>
            </a:xfrm>
            <a:prstGeom prst="line">
              <a:avLst/>
            </a:prstGeom>
            <a:noFill/>
            <a:ln w="12700">
              <a:noFill/>
              <a:prstDash val="dash"/>
              <a:round/>
              <a:headEnd/>
              <a:tailEnd/>
            </a:ln>
            <a:effectLst/>
          </p:spPr>
          <p:txBody>
            <a:bodyPr wrap="none" anchor="ctr"/>
            <a:lstStyle/>
            <a:p>
              <a:pPr>
                <a:defRPr/>
              </a:pPr>
              <a:endParaRPr lang="en-US" dirty="0"/>
            </a:p>
          </p:txBody>
        </p:sp>
      </p:grpSp>
      <p:sp>
        <p:nvSpPr>
          <p:cNvPr id="125956" name="Rectangle 4"/>
          <p:cNvSpPr>
            <a:spLocks noGrp="1" noChangeArrowheads="1"/>
          </p:cNvSpPr>
          <p:nvPr>
            <p:ph type="subTitle" idx="1"/>
          </p:nvPr>
        </p:nvSpPr>
        <p:spPr>
          <a:xfrm>
            <a:off x="2698750" y="2878138"/>
            <a:ext cx="6116638" cy="304800"/>
          </a:xfrm>
        </p:spPr>
        <p:txBody>
          <a:bodyPr>
            <a:spAutoFit/>
          </a:bodyPr>
          <a:lstStyle>
            <a:lvl1pPr>
              <a:defRPr>
                <a:solidFill>
                  <a:schemeClr val="bg1"/>
                </a:solidFill>
                <a:sym typeface="Symbol" pitchFamily="18" charset="2"/>
              </a:defRPr>
            </a:lvl1pPr>
          </a:lstStyle>
          <a:p>
            <a:endParaRPr lang="en-GB">
              <a:sym typeface="Symbol" pitchFamily="18" charset="2"/>
            </a:endParaRPr>
          </a:p>
        </p:txBody>
      </p:sp>
      <p:sp>
        <p:nvSpPr>
          <p:cNvPr id="125957" name="Rectangle 5"/>
          <p:cNvSpPr>
            <a:spLocks noGrp="1" noChangeArrowheads="1"/>
          </p:cNvSpPr>
          <p:nvPr>
            <p:ph type="ctrTitle"/>
          </p:nvPr>
        </p:nvSpPr>
        <p:spPr>
          <a:xfrm>
            <a:off x="2698750" y="2270125"/>
            <a:ext cx="6118225" cy="427038"/>
          </a:xfrm>
          <a:noFill/>
        </p:spPr>
        <p:txBody>
          <a:bodyPr anchor="b">
            <a:spAutoFit/>
          </a:bodyPr>
          <a:lstStyle>
            <a:lvl1pPr>
              <a:defRPr sz="2800"/>
            </a:lvl1pPr>
          </a:lstStyle>
          <a:p>
            <a:endParaRPr lang="en-GB"/>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6" name="Rectangle 14"/>
          <p:cNvSpPr>
            <a:spLocks noGrp="1" noChangeArrowheads="1"/>
          </p:cNvSpPr>
          <p:nvPr>
            <p:ph type="sldNum" sz="quarter" idx="12"/>
          </p:nvPr>
        </p:nvSpPr>
        <p:spPr>
          <a:ln/>
        </p:spPr>
        <p:txBody>
          <a:bodyPr/>
          <a:lstStyle>
            <a:lvl1pPr>
              <a:defRPr/>
            </a:lvl1pPr>
          </a:lstStyle>
          <a:p>
            <a:pPr>
              <a:defRPr/>
            </a:pPr>
            <a:fld id="{E7523642-5932-4A32-9EC2-F2EDE7702147}" type="slidenum">
              <a:rPr lang="en-GB"/>
              <a:pPr>
                <a:defRPr/>
              </a:pPr>
              <a:t>‹#›</a:t>
            </a:fld>
            <a:endParaRPr lang="en-GB"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107950"/>
            <a:ext cx="2108200" cy="601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8775" y="107950"/>
            <a:ext cx="6173788" cy="601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6" name="Rectangle 14"/>
          <p:cNvSpPr>
            <a:spLocks noGrp="1" noChangeArrowheads="1"/>
          </p:cNvSpPr>
          <p:nvPr>
            <p:ph type="sldNum" sz="quarter" idx="12"/>
          </p:nvPr>
        </p:nvSpPr>
        <p:spPr>
          <a:ln/>
        </p:spPr>
        <p:txBody>
          <a:bodyPr/>
          <a:lstStyle>
            <a:lvl1pPr>
              <a:defRPr/>
            </a:lvl1pPr>
          </a:lstStyle>
          <a:p>
            <a:pPr>
              <a:defRPr/>
            </a:pPr>
            <a:fld id="{C9320B1C-B494-4EAE-8053-D674C51AD263}" type="slidenum">
              <a:rPr lang="en-GB"/>
              <a:pPr>
                <a:defRPr/>
              </a:pPr>
              <a:t>‹#›</a:t>
            </a:fld>
            <a:endParaRPr lang="en-GB"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11870" y="0"/>
            <a:ext cx="8403732" cy="110952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1869" y="1462631"/>
            <a:ext cx="4127354" cy="44802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94728" y="1462631"/>
            <a:ext cx="4127354" cy="4480214"/>
          </a:xfrm>
        </p:spPr>
        <p:txBody>
          <a:bodyPr/>
          <a:lstStyle/>
          <a:p>
            <a:pPr lvl="0"/>
            <a:endParaRPr lang="en-US" noProof="0" dirty="0" smtClean="0"/>
          </a:p>
        </p:txBody>
      </p:sp>
      <p:sp>
        <p:nvSpPr>
          <p:cNvPr id="5" name="Rectangle 4"/>
          <p:cNvSpPr>
            <a:spLocks noGrp="1" noChangeArrowheads="1"/>
          </p:cNvSpPr>
          <p:nvPr>
            <p:ph type="ftr" sz="quarter" idx="10"/>
          </p:nvPr>
        </p:nvSpPr>
        <p:spPr>
          <a:ln/>
        </p:spPr>
        <p:txBody>
          <a:bodyPr/>
          <a:lstStyle>
            <a:lvl1pPr>
              <a:defRPr/>
            </a:lvl1pPr>
          </a:lstStyle>
          <a:p>
            <a:r>
              <a:rPr lang="en-US" smtClean="0"/>
              <a:t>CA Senate Joint Hearing: Advanced Manufacturing </a:t>
            </a:r>
            <a:endParaRPr lang="en-US" dirty="0"/>
          </a:p>
        </p:txBody>
      </p:sp>
      <p:sp>
        <p:nvSpPr>
          <p:cNvPr id="6" name="Rectangle 5"/>
          <p:cNvSpPr>
            <a:spLocks noGrp="1" noChangeArrowheads="1"/>
          </p:cNvSpPr>
          <p:nvPr>
            <p:ph type="sldNum" sz="quarter" idx="11"/>
          </p:nvPr>
        </p:nvSpPr>
        <p:spPr>
          <a:ln/>
        </p:spPr>
        <p:txBody>
          <a:bodyPr/>
          <a:lstStyle>
            <a:lvl1pPr>
              <a:defRPr/>
            </a:lvl1pPr>
          </a:lstStyle>
          <a:p>
            <a:fld id="{B0085AB2-FD11-4F6D-AFC9-B9F898F56023}" type="slidenum">
              <a:rPr lang="en-US"/>
              <a:pPr/>
              <a:t>‹#›</a:t>
            </a:fld>
            <a:endParaRPr lang="en-US" dirty="0"/>
          </a:p>
        </p:txBody>
      </p:sp>
      <p:sp>
        <p:nvSpPr>
          <p:cNvPr id="7" name="Rectangle 6"/>
          <p:cNvSpPr>
            <a:spLocks noGrp="1" noChangeArrowheads="1"/>
          </p:cNvSpPr>
          <p:nvPr>
            <p:ph type="dt" sz="half" idx="12"/>
          </p:nvPr>
        </p:nvSpPr>
        <p:spPr>
          <a:ln/>
        </p:spPr>
        <p:txBody>
          <a:bodyPr/>
          <a:lstStyle>
            <a:lvl1pPr>
              <a:defRPr/>
            </a:lvl1pPr>
          </a:lstStyle>
          <a:p>
            <a:r>
              <a:rPr lang="en-US" smtClean="0"/>
              <a:t>March 21, 2012</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1870" y="0"/>
            <a:ext cx="8403732" cy="110952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1869" y="1462631"/>
            <a:ext cx="4127354" cy="44802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94728" y="1462630"/>
            <a:ext cx="4127354" cy="2162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94728" y="3780485"/>
            <a:ext cx="4127354" cy="2162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ln/>
        </p:spPr>
        <p:txBody>
          <a:bodyPr/>
          <a:lstStyle>
            <a:lvl1pPr>
              <a:defRPr/>
            </a:lvl1pPr>
          </a:lstStyle>
          <a:p>
            <a:r>
              <a:rPr lang="en-US" smtClean="0"/>
              <a:t>CA Senate Joint Hearing: Advanced Manufacturing </a:t>
            </a:r>
            <a:endParaRPr lang="en-US" dirty="0"/>
          </a:p>
        </p:txBody>
      </p:sp>
      <p:sp>
        <p:nvSpPr>
          <p:cNvPr id="7" name="Rectangle 5"/>
          <p:cNvSpPr>
            <a:spLocks noGrp="1" noChangeArrowheads="1"/>
          </p:cNvSpPr>
          <p:nvPr>
            <p:ph type="sldNum" sz="quarter" idx="11"/>
          </p:nvPr>
        </p:nvSpPr>
        <p:spPr>
          <a:ln/>
        </p:spPr>
        <p:txBody>
          <a:bodyPr/>
          <a:lstStyle>
            <a:lvl1pPr>
              <a:defRPr/>
            </a:lvl1pPr>
          </a:lstStyle>
          <a:p>
            <a:fld id="{62614919-B41D-41D9-9FB5-6444E68D8BA5}" type="slidenum">
              <a:rPr lang="en-US"/>
              <a:pPr/>
              <a:t>‹#›</a:t>
            </a:fld>
            <a:endParaRPr lang="en-US" dirty="0"/>
          </a:p>
        </p:txBody>
      </p:sp>
      <p:sp>
        <p:nvSpPr>
          <p:cNvPr id="8" name="Rectangle 6"/>
          <p:cNvSpPr>
            <a:spLocks noGrp="1" noChangeArrowheads="1"/>
          </p:cNvSpPr>
          <p:nvPr>
            <p:ph type="dt" sz="half" idx="12"/>
          </p:nvPr>
        </p:nvSpPr>
        <p:spPr>
          <a:ln/>
        </p:spPr>
        <p:txBody>
          <a:bodyPr/>
          <a:lstStyle>
            <a:lvl1pPr>
              <a:defRPr/>
            </a:lvl1pPr>
          </a:lstStyle>
          <a:p>
            <a:r>
              <a:rPr lang="en-US" smtClean="0"/>
              <a:t>March 21, 2012</a:t>
            </a:r>
            <a:endParaRPr 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358775" y="107950"/>
            <a:ext cx="6780213" cy="676275"/>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58775" y="1258888"/>
            <a:ext cx="4140200" cy="48656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51375" y="1258888"/>
            <a:ext cx="4141788" cy="48656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96"/>
          <p:cNvSpPr>
            <a:spLocks noGrp="1" noChangeArrowheads="1"/>
          </p:cNvSpPr>
          <p:nvPr>
            <p:ph type="dt" sz="half" idx="10"/>
          </p:nvPr>
        </p:nvSpPr>
        <p:spPr>
          <a:ln/>
        </p:spPr>
        <p:txBody>
          <a:bodyPr/>
          <a:lstStyle>
            <a:lvl1pPr>
              <a:defRPr/>
            </a:lvl1pPr>
          </a:lstStyle>
          <a:p>
            <a:pPr>
              <a:defRPr/>
            </a:pPr>
            <a:r>
              <a:rPr lang="en-US" smtClean="0"/>
              <a:t>March 21, 2012</a:t>
            </a:r>
            <a:endParaRPr lang="en-GB"/>
          </a:p>
        </p:txBody>
      </p:sp>
      <p:sp>
        <p:nvSpPr>
          <p:cNvPr id="6" name="Rectangle 97"/>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a:p>
        </p:txBody>
      </p:sp>
      <p:sp>
        <p:nvSpPr>
          <p:cNvPr id="7" name="Rectangle 14"/>
          <p:cNvSpPr>
            <a:spLocks noGrp="1" noChangeArrowheads="1"/>
          </p:cNvSpPr>
          <p:nvPr>
            <p:ph type="sldNum" sz="quarter" idx="12"/>
          </p:nvPr>
        </p:nvSpPr>
        <p:spPr>
          <a:ln/>
        </p:spPr>
        <p:txBody>
          <a:bodyPr/>
          <a:lstStyle>
            <a:lvl1pPr>
              <a:defRPr/>
            </a:lvl1pPr>
          </a:lstStyle>
          <a:p>
            <a:pPr>
              <a:defRPr/>
            </a:pPr>
            <a:fld id="{EFDEED97-5372-4134-8ED3-4AD168549A6D}" type="slidenum">
              <a:rPr lang="en-GB"/>
              <a:pPr>
                <a:defRPr/>
              </a:pPr>
              <a:t>‹#›</a:t>
            </a:fld>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58775" y="107950"/>
            <a:ext cx="6748463" cy="88106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58775" y="1258888"/>
            <a:ext cx="4140200" cy="486568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51375" y="1258888"/>
            <a:ext cx="4141788" cy="235585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51375" y="3767138"/>
            <a:ext cx="4141788" cy="235743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p:txBody>
          <a:bodyPr/>
          <a:lstStyle>
            <a:lvl1pPr fontAlgn="auto">
              <a:spcBef>
                <a:spcPts val="0"/>
              </a:spcBef>
              <a:spcAft>
                <a:spcPts val="0"/>
              </a:spcAft>
              <a:defRPr/>
            </a:lvl1pPr>
          </a:lstStyle>
          <a:p>
            <a:pPr>
              <a:defRPr/>
            </a:pPr>
            <a:r>
              <a:rPr lang="en-US" smtClean="0"/>
              <a:t>March 21, 2012</a:t>
            </a:r>
            <a:endParaRPr lang="en-GB"/>
          </a:p>
        </p:txBody>
      </p:sp>
      <p:sp>
        <p:nvSpPr>
          <p:cNvPr id="7" name="Fußzeilenplatzhalter 6"/>
          <p:cNvSpPr>
            <a:spLocks noGrp="1"/>
          </p:cNvSpPr>
          <p:nvPr>
            <p:ph type="ftr" sz="quarter" idx="11"/>
          </p:nvPr>
        </p:nvSpPr>
        <p:spPr/>
        <p:txBody>
          <a:bodyPr/>
          <a:lstStyle>
            <a:lvl1pPr>
              <a:defRPr/>
            </a:lvl1pPr>
          </a:lstStyle>
          <a:p>
            <a:pPr>
              <a:defRPr/>
            </a:pPr>
            <a:r>
              <a:rPr lang="en-US" smtClean="0"/>
              <a:t>CA Senate Joint Hearing: Advanced Manufacturing </a:t>
            </a:r>
            <a:endParaRPr lang="en-GB"/>
          </a:p>
        </p:txBody>
      </p:sp>
      <p:sp>
        <p:nvSpPr>
          <p:cNvPr id="8" name="Foliennummernplatzhalter 7"/>
          <p:cNvSpPr>
            <a:spLocks noGrp="1"/>
          </p:cNvSpPr>
          <p:nvPr>
            <p:ph type="sldNum" sz="quarter" idx="12"/>
          </p:nvPr>
        </p:nvSpPr>
        <p:spPr/>
        <p:txBody>
          <a:bodyPr/>
          <a:lstStyle>
            <a:lvl1pPr eaLnBrk="1" fontAlgn="auto" hangingPunct="1">
              <a:spcBef>
                <a:spcPts val="0"/>
              </a:spcBef>
              <a:spcAft>
                <a:spcPts val="0"/>
              </a:spcAft>
              <a:defRPr/>
            </a:lvl1pPr>
          </a:lstStyle>
          <a:p>
            <a:pPr>
              <a:defRPr/>
            </a:pPr>
            <a:fld id="{6438AA41-A75F-46FB-A7EF-B381F0EF3DC6}" type="slidenum">
              <a:rPr lang="en-GB"/>
              <a:pPr>
                <a:defRPr/>
              </a:pPr>
              <a:t>‹#›</a:t>
            </a:fld>
            <a:endParaRPr lang="en-GB"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6" name="Rectangle 14"/>
          <p:cNvSpPr>
            <a:spLocks noGrp="1" noChangeArrowheads="1"/>
          </p:cNvSpPr>
          <p:nvPr>
            <p:ph type="sldNum" sz="quarter" idx="12"/>
          </p:nvPr>
        </p:nvSpPr>
        <p:spPr>
          <a:ln/>
        </p:spPr>
        <p:txBody>
          <a:bodyPr/>
          <a:lstStyle>
            <a:lvl1pPr>
              <a:defRPr/>
            </a:lvl1pPr>
          </a:lstStyle>
          <a:p>
            <a:pPr>
              <a:defRPr/>
            </a:pPr>
            <a:fld id="{4340BE4E-A053-49AF-A954-3072E7312BBB}" type="slidenum">
              <a:rPr lang="en-GB"/>
              <a:pPr>
                <a:defRPr/>
              </a:pPr>
              <a:t>‹#›</a:t>
            </a:fld>
            <a:endParaRPr lang="en-GB"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6" name="Rectangle 14"/>
          <p:cNvSpPr>
            <a:spLocks noGrp="1" noChangeArrowheads="1"/>
          </p:cNvSpPr>
          <p:nvPr>
            <p:ph type="sldNum" sz="quarter" idx="12"/>
          </p:nvPr>
        </p:nvSpPr>
        <p:spPr>
          <a:ln/>
        </p:spPr>
        <p:txBody>
          <a:bodyPr/>
          <a:lstStyle>
            <a:lvl1pPr>
              <a:defRPr/>
            </a:lvl1pPr>
          </a:lstStyle>
          <a:p>
            <a:pPr>
              <a:defRPr/>
            </a:pPr>
            <a:fld id="{2E6CE99D-C1B6-4C66-A9DB-6AFAB348C455}" type="slidenum">
              <a:rPr lang="en-GB"/>
              <a:pPr>
                <a:defRPr/>
              </a:pPr>
              <a:t>‹#›</a:t>
            </a:fld>
            <a:endParaRPr lang="en-GB"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1258888"/>
            <a:ext cx="4140200"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258888"/>
            <a:ext cx="4141788" cy="4865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7" name="Rectangle 14"/>
          <p:cNvSpPr>
            <a:spLocks noGrp="1" noChangeArrowheads="1"/>
          </p:cNvSpPr>
          <p:nvPr>
            <p:ph type="sldNum" sz="quarter" idx="12"/>
          </p:nvPr>
        </p:nvSpPr>
        <p:spPr>
          <a:ln/>
        </p:spPr>
        <p:txBody>
          <a:bodyPr/>
          <a:lstStyle>
            <a:lvl1pPr>
              <a:defRPr/>
            </a:lvl1pPr>
          </a:lstStyle>
          <a:p>
            <a:pPr>
              <a:defRPr/>
            </a:pPr>
            <a:fld id="{C7C8B234-FBC7-4811-86DD-6D5EF0BCB5FA}" type="slidenum">
              <a:rPr lang="en-GB"/>
              <a:pPr>
                <a:defRPr/>
              </a:pPr>
              <a:t>‹#›</a:t>
            </a:fld>
            <a:endParaRPr lang="en-GB"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9" name="Rectangle 14"/>
          <p:cNvSpPr>
            <a:spLocks noGrp="1" noChangeArrowheads="1"/>
          </p:cNvSpPr>
          <p:nvPr>
            <p:ph type="sldNum" sz="quarter" idx="12"/>
          </p:nvPr>
        </p:nvSpPr>
        <p:spPr>
          <a:ln/>
        </p:spPr>
        <p:txBody>
          <a:bodyPr/>
          <a:lstStyle>
            <a:lvl1pPr>
              <a:defRPr/>
            </a:lvl1pPr>
          </a:lstStyle>
          <a:p>
            <a:pPr>
              <a:defRPr/>
            </a:pPr>
            <a:fld id="{F63C71C4-6D99-414D-8696-F9723FDFD7F9}" type="slidenum">
              <a:rPr lang="en-GB"/>
              <a:pPr>
                <a:defRPr/>
              </a:pPr>
              <a:t>‹#›</a:t>
            </a:fld>
            <a:endParaRPr lang="en-GB"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5" name="Rectangle 14"/>
          <p:cNvSpPr>
            <a:spLocks noGrp="1" noChangeArrowheads="1"/>
          </p:cNvSpPr>
          <p:nvPr>
            <p:ph type="sldNum" sz="quarter" idx="12"/>
          </p:nvPr>
        </p:nvSpPr>
        <p:spPr>
          <a:ln/>
        </p:spPr>
        <p:txBody>
          <a:bodyPr/>
          <a:lstStyle>
            <a:lvl1pPr>
              <a:defRPr/>
            </a:lvl1pPr>
          </a:lstStyle>
          <a:p>
            <a:pPr>
              <a:defRPr/>
            </a:pPr>
            <a:fld id="{C8692E01-0B4F-4171-8F1E-865D9F5B0730}" type="slidenum">
              <a:rPr lang="en-GB"/>
              <a:pPr>
                <a:defRPr/>
              </a:pPr>
              <a:t>‹#›</a:t>
            </a:fld>
            <a:endParaRPr lang="en-GB"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4" name="Rectangle 14"/>
          <p:cNvSpPr>
            <a:spLocks noGrp="1" noChangeArrowheads="1"/>
          </p:cNvSpPr>
          <p:nvPr>
            <p:ph type="sldNum" sz="quarter" idx="12"/>
          </p:nvPr>
        </p:nvSpPr>
        <p:spPr>
          <a:ln/>
        </p:spPr>
        <p:txBody>
          <a:bodyPr/>
          <a:lstStyle>
            <a:lvl1pPr>
              <a:defRPr/>
            </a:lvl1pPr>
          </a:lstStyle>
          <a:p>
            <a:pPr>
              <a:defRPr/>
            </a:pPr>
            <a:fld id="{86D85202-D6B4-452B-B1B4-745455A6448B}" type="slidenum">
              <a:rPr lang="en-GB"/>
              <a:pPr>
                <a:defRPr/>
              </a:pPr>
              <a:t>‹#›</a:t>
            </a:fld>
            <a:endParaRPr lang="en-GB"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7" name="Rectangle 14"/>
          <p:cNvSpPr>
            <a:spLocks noGrp="1" noChangeArrowheads="1"/>
          </p:cNvSpPr>
          <p:nvPr>
            <p:ph type="sldNum" sz="quarter" idx="12"/>
          </p:nvPr>
        </p:nvSpPr>
        <p:spPr>
          <a:ln/>
        </p:spPr>
        <p:txBody>
          <a:bodyPr/>
          <a:lstStyle>
            <a:lvl1pPr>
              <a:defRPr/>
            </a:lvl1pPr>
          </a:lstStyle>
          <a:p>
            <a:pPr>
              <a:defRPr/>
            </a:pPr>
            <a:fld id="{F8BC4B87-D53D-4C2C-B087-6C838408D099}" type="slidenum">
              <a:rPr lang="en-GB"/>
              <a:pPr>
                <a:defRPr/>
              </a:pPr>
              <a:t>‹#›</a:t>
            </a:fld>
            <a:endParaRPr lang="en-GB"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March 21, 2012</a:t>
            </a:r>
            <a:endParaRPr lang="en-GB"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CA Senate Joint Hearing: Advanced Manufacturing </a:t>
            </a:r>
            <a:endParaRPr lang="en-GB" dirty="0"/>
          </a:p>
        </p:txBody>
      </p:sp>
      <p:sp>
        <p:nvSpPr>
          <p:cNvPr id="7" name="Rectangle 14"/>
          <p:cNvSpPr>
            <a:spLocks noGrp="1" noChangeArrowheads="1"/>
          </p:cNvSpPr>
          <p:nvPr>
            <p:ph type="sldNum" sz="quarter" idx="12"/>
          </p:nvPr>
        </p:nvSpPr>
        <p:spPr>
          <a:ln/>
        </p:spPr>
        <p:txBody>
          <a:bodyPr/>
          <a:lstStyle>
            <a:lvl1pPr>
              <a:defRPr/>
            </a:lvl1pPr>
          </a:lstStyle>
          <a:p>
            <a:pPr>
              <a:defRPr/>
            </a:pPr>
            <a:fld id="{9A024406-2330-47B5-8F1C-2D846C2F9100}" type="slidenum">
              <a:rPr lang="en-GB"/>
              <a:pPr>
                <a:defRPr/>
              </a:pPr>
              <a:t>‹#›</a:t>
            </a:fld>
            <a:endParaRPr lang="en-GB"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0" y="0"/>
            <a:ext cx="9144000" cy="989013"/>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1027" name="Picture 12" descr="jub_neg_green_300ppi_en"/>
          <p:cNvPicPr>
            <a:picLocks noChangeAspect="1" noChangeArrowheads="1"/>
          </p:cNvPicPr>
          <p:nvPr userDrawn="1"/>
        </p:nvPicPr>
        <p:blipFill>
          <a:blip r:embed="rId17" cstate="print"/>
          <a:srcRect/>
          <a:stretch>
            <a:fillRect/>
          </a:stretch>
        </p:blipFill>
        <p:spPr bwMode="auto">
          <a:xfrm>
            <a:off x="7318375" y="179388"/>
            <a:ext cx="1460500" cy="631825"/>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358775" y="1258888"/>
            <a:ext cx="8434388" cy="48656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Klicken Sie, um die Formate des Vorlagentextes zu bearbeiten</a:t>
            </a:r>
          </a:p>
          <a:p>
            <a:pPr lvl="1"/>
            <a:r>
              <a:rPr lang="en-GB" smtClean="0"/>
              <a:t>Erste Ebene</a:t>
            </a:r>
          </a:p>
          <a:p>
            <a:pPr lvl="2"/>
            <a:r>
              <a:rPr lang="en-GB" smtClean="0"/>
              <a:t>Zweite Ebene</a:t>
            </a:r>
          </a:p>
          <a:p>
            <a:pPr lvl="3"/>
            <a:r>
              <a:rPr lang="en-GB" smtClean="0"/>
              <a:t>Dritte Ebene</a:t>
            </a:r>
          </a:p>
          <a:p>
            <a:pPr lvl="4"/>
            <a:r>
              <a:rPr lang="en-GB" smtClean="0"/>
              <a:t>Vierte Ebene</a:t>
            </a:r>
          </a:p>
          <a:p>
            <a:pPr lvl="0"/>
            <a:r>
              <a:rPr lang="en-GB" smtClean="0"/>
              <a:t>Klicken Sie, um die Formate des Vorlagentextes zu bearbeiten</a:t>
            </a:r>
          </a:p>
        </p:txBody>
      </p:sp>
      <p:sp>
        <p:nvSpPr>
          <p:cNvPr id="1029" name="Rectangle 4"/>
          <p:cNvSpPr>
            <a:spLocks noGrp="1" noChangeArrowheads="1"/>
          </p:cNvSpPr>
          <p:nvPr>
            <p:ph type="title"/>
          </p:nvPr>
        </p:nvSpPr>
        <p:spPr bwMode="auto">
          <a:xfrm>
            <a:off x="358775" y="107950"/>
            <a:ext cx="6748463" cy="881063"/>
          </a:xfrm>
          <a:prstGeom prst="rect">
            <a:avLst/>
          </a:prstGeom>
          <a:solidFill>
            <a:schemeClr val="accent1"/>
          </a:solid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Klicken Sie, um das Titelformat zu bearbeiten</a:t>
            </a:r>
          </a:p>
        </p:txBody>
      </p:sp>
      <p:sp>
        <p:nvSpPr>
          <p:cNvPr id="124933" name="Rectangle 5"/>
          <p:cNvSpPr>
            <a:spLocks noGrp="1" noChangeArrowheads="1"/>
          </p:cNvSpPr>
          <p:nvPr>
            <p:ph type="dt" sz="half" idx="2"/>
          </p:nvPr>
        </p:nvSpPr>
        <p:spPr bwMode="auto">
          <a:xfrm>
            <a:off x="7678738" y="6451600"/>
            <a:ext cx="1114425" cy="1793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1" hangingPunct="1">
              <a:defRPr sz="1000" smtClean="0">
                <a:solidFill>
                  <a:srgbClr val="000000"/>
                </a:solidFill>
              </a:defRPr>
            </a:lvl1pPr>
          </a:lstStyle>
          <a:p>
            <a:pPr>
              <a:defRPr/>
            </a:pPr>
            <a:r>
              <a:rPr lang="en-US" smtClean="0"/>
              <a:t>March 21, 2012</a:t>
            </a:r>
            <a:endParaRPr lang="en-GB" dirty="0"/>
          </a:p>
        </p:txBody>
      </p:sp>
      <p:sp>
        <p:nvSpPr>
          <p:cNvPr id="124934" name="Rectangle 6"/>
          <p:cNvSpPr>
            <a:spLocks noGrp="1" noChangeArrowheads="1"/>
          </p:cNvSpPr>
          <p:nvPr>
            <p:ph type="ftr" sz="quarter" idx="3"/>
          </p:nvPr>
        </p:nvSpPr>
        <p:spPr bwMode="auto">
          <a:xfrm>
            <a:off x="358775" y="6423025"/>
            <a:ext cx="6478588" cy="3603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000" smtClean="0">
                <a:solidFill>
                  <a:srgbClr val="000000"/>
                </a:solidFill>
              </a:defRPr>
            </a:lvl1pPr>
          </a:lstStyle>
          <a:p>
            <a:pPr>
              <a:defRPr/>
            </a:pPr>
            <a:r>
              <a:rPr lang="en-US" smtClean="0"/>
              <a:t>CA Senate Joint Hearing: Advanced Manufacturing </a:t>
            </a:r>
            <a:endParaRPr lang="en-GB" dirty="0"/>
          </a:p>
        </p:txBody>
      </p:sp>
      <p:sp>
        <p:nvSpPr>
          <p:cNvPr id="1058830" name="Rectangle 14"/>
          <p:cNvSpPr>
            <a:spLocks noGrp="1" noChangeArrowheads="1"/>
          </p:cNvSpPr>
          <p:nvPr>
            <p:ph type="sldNum" sz="quarter" idx="4"/>
          </p:nvPr>
        </p:nvSpPr>
        <p:spPr bwMode="auto">
          <a:xfrm>
            <a:off x="7678738" y="6602413"/>
            <a:ext cx="1114425" cy="17938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1000" smtClean="0">
                <a:solidFill>
                  <a:srgbClr val="000000"/>
                </a:solidFill>
              </a:defRPr>
            </a:lvl1pPr>
          </a:lstStyle>
          <a:p>
            <a:pPr>
              <a:defRPr/>
            </a:pPr>
            <a:fld id="{5E4ABDB4-3E59-4A97-A079-2E1236A196B5}"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6" r:id="rId13"/>
    <p:sldLayoutId id="2147483679" r:id="rId14"/>
    <p:sldLayoutId id="2147483680" r:id="rId15"/>
  </p:sldLayoutIdLst>
  <p:transition spd="med">
    <p:wipe dir="r"/>
  </p:transition>
  <p:hf hdr="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BISansCond" pitchFamily="2" charset="0"/>
        </a:defRPr>
      </a:lvl2pPr>
      <a:lvl3pPr algn="l" rtl="0" eaLnBrk="0" fontAlgn="base" hangingPunct="0">
        <a:spcBef>
          <a:spcPct val="0"/>
        </a:spcBef>
        <a:spcAft>
          <a:spcPct val="0"/>
        </a:spcAft>
        <a:defRPr sz="2400">
          <a:solidFill>
            <a:schemeClr val="bg1"/>
          </a:solidFill>
          <a:latin typeface="BISansCond" pitchFamily="2" charset="0"/>
        </a:defRPr>
      </a:lvl3pPr>
      <a:lvl4pPr algn="l" rtl="0" eaLnBrk="0" fontAlgn="base" hangingPunct="0">
        <a:spcBef>
          <a:spcPct val="0"/>
        </a:spcBef>
        <a:spcAft>
          <a:spcPct val="0"/>
        </a:spcAft>
        <a:defRPr sz="2400">
          <a:solidFill>
            <a:schemeClr val="bg1"/>
          </a:solidFill>
          <a:latin typeface="BISansCond" pitchFamily="2" charset="0"/>
        </a:defRPr>
      </a:lvl4pPr>
      <a:lvl5pPr algn="l" rtl="0" eaLnBrk="0" fontAlgn="base" hangingPunct="0">
        <a:spcBef>
          <a:spcPct val="0"/>
        </a:spcBef>
        <a:spcAft>
          <a:spcPct val="0"/>
        </a:spcAft>
        <a:defRPr sz="2400">
          <a:solidFill>
            <a:schemeClr val="bg1"/>
          </a:solidFill>
          <a:latin typeface="BISansCond" pitchFamily="2" charset="0"/>
        </a:defRPr>
      </a:lvl5pPr>
      <a:lvl6pPr marL="457200" algn="l" rtl="0" fontAlgn="base">
        <a:spcBef>
          <a:spcPct val="0"/>
        </a:spcBef>
        <a:spcAft>
          <a:spcPct val="0"/>
        </a:spcAft>
        <a:defRPr sz="2400">
          <a:solidFill>
            <a:schemeClr val="bg1"/>
          </a:solidFill>
          <a:latin typeface="BISansCond" pitchFamily="2" charset="0"/>
        </a:defRPr>
      </a:lvl6pPr>
      <a:lvl7pPr marL="914400" algn="l" rtl="0" fontAlgn="base">
        <a:spcBef>
          <a:spcPct val="0"/>
        </a:spcBef>
        <a:spcAft>
          <a:spcPct val="0"/>
        </a:spcAft>
        <a:defRPr sz="2400">
          <a:solidFill>
            <a:schemeClr val="bg1"/>
          </a:solidFill>
          <a:latin typeface="BISansCond" pitchFamily="2" charset="0"/>
        </a:defRPr>
      </a:lvl7pPr>
      <a:lvl8pPr marL="1371600" algn="l" rtl="0" fontAlgn="base">
        <a:spcBef>
          <a:spcPct val="0"/>
        </a:spcBef>
        <a:spcAft>
          <a:spcPct val="0"/>
        </a:spcAft>
        <a:defRPr sz="2400">
          <a:solidFill>
            <a:schemeClr val="bg1"/>
          </a:solidFill>
          <a:latin typeface="BISansCond" pitchFamily="2" charset="0"/>
        </a:defRPr>
      </a:lvl8pPr>
      <a:lvl9pPr marL="1828800" algn="l" rtl="0" fontAlgn="base">
        <a:spcBef>
          <a:spcPct val="0"/>
        </a:spcBef>
        <a:spcAft>
          <a:spcPct val="0"/>
        </a:spcAft>
        <a:defRPr sz="2400">
          <a:solidFill>
            <a:schemeClr val="bg1"/>
          </a:solidFill>
          <a:latin typeface="BISansCond" pitchFamily="2" charset="0"/>
        </a:defRPr>
      </a:lvl9pPr>
    </p:titleStyle>
    <p:bodyStyle>
      <a:lvl1pPr marL="342900" indent="-342900" algn="l" defTabSz="8610600" rtl="0" eaLnBrk="0" fontAlgn="base" hangingPunct="0">
        <a:spcBef>
          <a:spcPct val="0"/>
        </a:spcBef>
        <a:spcAft>
          <a:spcPct val="0"/>
        </a:spcAft>
        <a:buClr>
          <a:schemeClr val="folHlink"/>
        </a:buClr>
        <a:buFont typeface="Wingdings" pitchFamily="2" charset="2"/>
        <a:defRPr sz="2000">
          <a:solidFill>
            <a:schemeClr val="tx1"/>
          </a:solidFill>
          <a:latin typeface="+mn-lt"/>
          <a:ea typeface="+mn-ea"/>
          <a:cs typeface="+mn-cs"/>
        </a:defRPr>
      </a:lvl1pPr>
      <a:lvl2pPr marL="276225" indent="-274638" algn="l" defTabSz="8610600" rtl="0" eaLnBrk="0" fontAlgn="base" hangingPunct="0">
        <a:spcBef>
          <a:spcPct val="0"/>
        </a:spcBef>
        <a:spcAft>
          <a:spcPct val="0"/>
        </a:spcAft>
        <a:buClr>
          <a:schemeClr val="tx1"/>
        </a:buClr>
        <a:buChar char="•"/>
        <a:defRPr sz="2000">
          <a:solidFill>
            <a:schemeClr val="tx1"/>
          </a:solidFill>
          <a:latin typeface="+mn-lt"/>
        </a:defRPr>
      </a:lvl2pPr>
      <a:lvl3pPr marL="542925" indent="-265113" algn="l" defTabSz="8610600" rtl="0" eaLnBrk="0" fontAlgn="base" hangingPunct="0">
        <a:spcBef>
          <a:spcPct val="0"/>
        </a:spcBef>
        <a:spcAft>
          <a:spcPct val="0"/>
        </a:spcAft>
        <a:buClr>
          <a:schemeClr val="tx1"/>
        </a:buClr>
        <a:buFont typeface="BISansCond" pitchFamily="2" charset="0"/>
        <a:buChar char="–"/>
        <a:defRPr sz="2000">
          <a:solidFill>
            <a:schemeClr val="tx1"/>
          </a:solidFill>
          <a:latin typeface="+mn-lt"/>
        </a:defRPr>
      </a:lvl3pPr>
      <a:lvl4pPr marL="819150" indent="-274638" algn="l" defTabSz="8610600" rtl="0" eaLnBrk="0" fontAlgn="base" hangingPunct="0">
        <a:spcBef>
          <a:spcPct val="0"/>
        </a:spcBef>
        <a:spcAft>
          <a:spcPct val="0"/>
        </a:spcAft>
        <a:buFont typeface="BISansCond" pitchFamily="2" charset="0"/>
        <a:buChar char="–"/>
        <a:defRPr sz="2000">
          <a:solidFill>
            <a:schemeClr val="tx1"/>
          </a:solidFill>
          <a:latin typeface="+mn-lt"/>
        </a:defRPr>
      </a:lvl4pPr>
      <a:lvl5pPr marL="1085850" indent="-265113" algn="l" defTabSz="8610600" rtl="0" eaLnBrk="0" fontAlgn="base" hangingPunct="0">
        <a:spcBef>
          <a:spcPct val="0"/>
        </a:spcBef>
        <a:spcAft>
          <a:spcPct val="0"/>
        </a:spcAft>
        <a:buFont typeface="BISansCond" pitchFamily="2" charset="0"/>
        <a:buChar char="–"/>
        <a:defRPr sz="2000">
          <a:solidFill>
            <a:schemeClr val="tx1"/>
          </a:solidFill>
          <a:latin typeface="+mn-lt"/>
        </a:defRPr>
      </a:lvl5pPr>
      <a:lvl6pPr marL="1543050" indent="-265113" algn="l" defTabSz="8610600" rtl="0" fontAlgn="base">
        <a:spcBef>
          <a:spcPct val="0"/>
        </a:spcBef>
        <a:spcAft>
          <a:spcPct val="0"/>
        </a:spcAft>
        <a:buFont typeface="BISansCond" pitchFamily="2" charset="0"/>
        <a:buChar char="–"/>
        <a:defRPr sz="2000">
          <a:solidFill>
            <a:schemeClr val="tx1"/>
          </a:solidFill>
          <a:latin typeface="+mn-lt"/>
        </a:defRPr>
      </a:lvl6pPr>
      <a:lvl7pPr marL="2000250" indent="-265113" algn="l" defTabSz="8610600" rtl="0" fontAlgn="base">
        <a:spcBef>
          <a:spcPct val="0"/>
        </a:spcBef>
        <a:spcAft>
          <a:spcPct val="0"/>
        </a:spcAft>
        <a:buFont typeface="BISansCond" pitchFamily="2" charset="0"/>
        <a:buChar char="–"/>
        <a:defRPr sz="2000">
          <a:solidFill>
            <a:schemeClr val="tx1"/>
          </a:solidFill>
          <a:latin typeface="+mn-lt"/>
        </a:defRPr>
      </a:lvl7pPr>
      <a:lvl8pPr marL="2457450" indent="-265113" algn="l" defTabSz="8610600" rtl="0" fontAlgn="base">
        <a:spcBef>
          <a:spcPct val="0"/>
        </a:spcBef>
        <a:spcAft>
          <a:spcPct val="0"/>
        </a:spcAft>
        <a:buFont typeface="BISansCond" pitchFamily="2" charset="0"/>
        <a:buChar char="–"/>
        <a:defRPr sz="2000">
          <a:solidFill>
            <a:schemeClr val="tx1"/>
          </a:solidFill>
          <a:latin typeface="+mn-lt"/>
        </a:defRPr>
      </a:lvl8pPr>
      <a:lvl9pPr marL="2914650" indent="-265113" algn="l" defTabSz="8610600" rtl="0" fontAlgn="base">
        <a:spcBef>
          <a:spcPct val="0"/>
        </a:spcBef>
        <a:spcAft>
          <a:spcPct val="0"/>
        </a:spcAft>
        <a:buFont typeface="BISansCond"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7.xml"/><Relationship Id="rId16"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image" Target="../media/image16.emf"/><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oleObject" Target="../embeddings/oleObject2.bin"/><Relationship Id="rId2" Type="http://schemas.openxmlformats.org/officeDocument/2006/relationships/tags" Target="../tags/tag1.xml"/><Relationship Id="rId16" Type="http://schemas.openxmlformats.org/officeDocument/2006/relationships/notesSlide" Target="../notesSlides/notesSlide5.xml"/><Relationship Id="rId1" Type="http://schemas.openxmlformats.org/officeDocument/2006/relationships/vmlDrawing" Target="../drawings/vmlDrawing2.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slideLayout" Target="../slideLayouts/slideLayout15.xml"/><Relationship Id="rId10" Type="http://schemas.openxmlformats.org/officeDocument/2006/relationships/tags" Target="../tags/tag9.xml"/><Relationship Id="rId19" Type="http://schemas.openxmlformats.org/officeDocument/2006/relationships/image" Target="../media/image17.jpe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9"/>
          <p:cNvSpPr>
            <a:spLocks noGrp="1"/>
          </p:cNvSpPr>
          <p:nvPr>
            <p:ph type="subTitle" idx="1"/>
          </p:nvPr>
        </p:nvSpPr>
        <p:spPr>
          <a:xfrm>
            <a:off x="2423039" y="3374795"/>
            <a:ext cx="6116638" cy="615553"/>
          </a:xfrm>
        </p:spPr>
        <p:txBody>
          <a:bodyPr/>
          <a:lstStyle/>
          <a:p>
            <a:r>
              <a:rPr lang="en-US" dirty="0" smtClean="0"/>
              <a:t>Chris Qualls</a:t>
            </a:r>
          </a:p>
          <a:p>
            <a:r>
              <a:rPr lang="en-US" dirty="0" smtClean="0"/>
              <a:t>Director, Engineering &amp; Technology </a:t>
            </a:r>
            <a:endParaRPr lang="en-US" dirty="0"/>
          </a:p>
        </p:txBody>
      </p:sp>
      <p:sp>
        <p:nvSpPr>
          <p:cNvPr id="9" name="Titel 8"/>
          <p:cNvSpPr>
            <a:spLocks noGrp="1"/>
          </p:cNvSpPr>
          <p:nvPr>
            <p:ph type="ctrTitle"/>
          </p:nvPr>
        </p:nvSpPr>
        <p:spPr>
          <a:xfrm>
            <a:off x="2423039" y="2002971"/>
            <a:ext cx="6720961" cy="1284330"/>
          </a:xfrm>
        </p:spPr>
        <p:txBody>
          <a:bodyPr/>
          <a:lstStyle/>
          <a:p>
            <a:r>
              <a:rPr lang="de-DE" sz="3700" dirty="0" smtClean="0"/>
              <a:t>Boehringer-Ingelheim: </a:t>
            </a:r>
            <a:br>
              <a:rPr lang="de-DE" sz="3700" dirty="0" smtClean="0"/>
            </a:br>
            <a:r>
              <a:rPr lang="de-DE" sz="3700" dirty="0" smtClean="0"/>
              <a:t>Insight into Advanced Manufacturing</a:t>
            </a:r>
            <a:endParaRPr lang="en-US" sz="3700" dirty="0"/>
          </a:p>
        </p:txBody>
      </p:sp>
      <p:pic>
        <p:nvPicPr>
          <p:cNvPr id="8" name="Picture 8" descr="AbgenixSkylite1Sml"/>
          <p:cNvPicPr>
            <a:picLocks noChangeAspect="1" noChangeArrowheads="1"/>
          </p:cNvPicPr>
          <p:nvPr/>
        </p:nvPicPr>
        <p:blipFill>
          <a:blip r:embed="rId3" cstate="print">
            <a:lum bright="8000" contrast="8000"/>
          </a:blip>
          <a:srcRect/>
          <a:stretch>
            <a:fillRect/>
          </a:stretch>
        </p:blipFill>
        <p:spPr bwMode="auto">
          <a:xfrm>
            <a:off x="1" y="1796856"/>
            <a:ext cx="1983514" cy="250126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p:cNvSpPr>
            <a:spLocks noGrp="1"/>
          </p:cNvSpPr>
          <p:nvPr>
            <p:ph type="sldNum" sz="quarter" idx="11"/>
          </p:nvPr>
        </p:nvSpPr>
        <p:spPr>
          <a:noFill/>
        </p:spPr>
        <p:txBody>
          <a:bodyPr/>
          <a:lstStyle/>
          <a:p>
            <a:pPr defTabSz="913526"/>
            <a:fld id="{40988449-E88D-4646-B5D2-95E62D51D55A}" type="slidenum">
              <a:rPr lang="en-US"/>
              <a:pPr defTabSz="913526"/>
              <a:t>10</a:t>
            </a:fld>
            <a:endParaRPr lang="en-US" dirty="0"/>
          </a:p>
        </p:txBody>
      </p:sp>
      <p:sp>
        <p:nvSpPr>
          <p:cNvPr id="39939" name="Rectangle 2"/>
          <p:cNvSpPr>
            <a:spLocks noGrp="1" noChangeArrowheads="1"/>
          </p:cNvSpPr>
          <p:nvPr>
            <p:ph type="title"/>
          </p:nvPr>
        </p:nvSpPr>
        <p:spPr>
          <a:xfrm>
            <a:off x="408200" y="30344"/>
            <a:ext cx="8403732" cy="947119"/>
          </a:xfrm>
          <a:noFill/>
        </p:spPr>
        <p:txBody>
          <a:bodyPr/>
          <a:lstStyle/>
          <a:p>
            <a:pPr eaLnBrk="1" hangingPunct="1"/>
            <a:r>
              <a:rPr lang="en-US" sz="2800" dirty="0" smtClean="0"/>
              <a:t>Bulk Manufacturing Provides Capacity, Capability </a:t>
            </a:r>
            <a:br>
              <a:rPr lang="en-US" sz="2800" dirty="0" smtClean="0"/>
            </a:br>
            <a:r>
              <a:rPr lang="en-US" sz="2800" dirty="0" smtClean="0"/>
              <a:t>and Flexibility</a:t>
            </a:r>
          </a:p>
        </p:txBody>
      </p:sp>
      <p:sp>
        <p:nvSpPr>
          <p:cNvPr id="2831" name="Rectangle 2830"/>
          <p:cNvSpPr/>
          <p:nvPr/>
        </p:nvSpPr>
        <p:spPr bwMode="auto">
          <a:xfrm>
            <a:off x="5518151" y="5283201"/>
            <a:ext cx="695325" cy="257968"/>
          </a:xfrm>
          <a:prstGeom prst="rect">
            <a:avLst/>
          </a:prstGeom>
          <a:solidFill>
            <a:schemeClr val="bg2"/>
          </a:solidFill>
          <a:ln w="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334" name="Date Placeholder 333"/>
          <p:cNvSpPr>
            <a:spLocks noGrp="1"/>
          </p:cNvSpPr>
          <p:nvPr>
            <p:ph type="dt" sz="half" idx="12"/>
          </p:nvPr>
        </p:nvSpPr>
        <p:spPr/>
        <p:txBody>
          <a:bodyPr/>
          <a:lstStyle/>
          <a:p>
            <a:r>
              <a:rPr lang="en-US" smtClean="0"/>
              <a:t>March 21, 2012</a:t>
            </a:r>
            <a:endParaRPr lang="en-US" dirty="0"/>
          </a:p>
        </p:txBody>
      </p:sp>
      <p:sp>
        <p:nvSpPr>
          <p:cNvPr id="335" name="Footer Placeholder 334"/>
          <p:cNvSpPr>
            <a:spLocks noGrp="1"/>
          </p:cNvSpPr>
          <p:nvPr>
            <p:ph type="ftr" sz="quarter" idx="10"/>
          </p:nvPr>
        </p:nvSpPr>
        <p:spPr/>
        <p:txBody>
          <a:bodyPr/>
          <a:lstStyle/>
          <a:p>
            <a:r>
              <a:rPr lang="en-US" dirty="0" smtClean="0"/>
              <a:t>CA Senate Joint Hearing: Advanced Manufacturing </a:t>
            </a:r>
            <a:endParaRPr lang="en-US" dirty="0"/>
          </a:p>
        </p:txBody>
      </p:sp>
      <p:sp>
        <p:nvSpPr>
          <p:cNvPr id="336" name="Rectangle 4"/>
          <p:cNvSpPr txBox="1">
            <a:spLocks noChangeArrowheads="1"/>
          </p:cNvSpPr>
          <p:nvPr/>
        </p:nvSpPr>
        <p:spPr bwMode="auto">
          <a:xfrm>
            <a:off x="4543711" y="2788447"/>
            <a:ext cx="4268221" cy="363457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35013" marR="0" lvl="2" indent="-457200" algn="l" defTabSz="8610600" rtl="0" eaLnBrk="1" fontAlgn="base" latinLnBrk="0" hangingPunct="1">
              <a:lnSpc>
                <a:spcPct val="100000"/>
              </a:lnSpc>
              <a:spcBef>
                <a:spcPts val="600"/>
              </a:spcBef>
              <a:spcAft>
                <a:spcPts val="0"/>
              </a:spcAft>
              <a:buClr>
                <a:schemeClr val="tx1"/>
              </a:buClr>
              <a:buSzTx/>
              <a:tabLst/>
              <a:defRPr/>
            </a:pPr>
            <a:r>
              <a:rPr lang="en-US" sz="2000" b="1" kern="0" dirty="0" smtClean="0"/>
              <a:t>Four Steps of Production Process</a:t>
            </a:r>
          </a:p>
          <a:p>
            <a:pPr marL="735013" marR="0" lvl="2" indent="-457200" algn="l" defTabSz="8610600" rtl="0" eaLnBrk="1" fontAlgn="base" latinLnBrk="0" hangingPunct="1">
              <a:lnSpc>
                <a:spcPct val="100000"/>
              </a:lnSpc>
              <a:spcBef>
                <a:spcPts val="600"/>
              </a:spcBef>
              <a:spcAft>
                <a:spcPts val="0"/>
              </a:spcAft>
              <a:buClr>
                <a:schemeClr val="tx1"/>
              </a:buClr>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rPr>
              <a:t>Cell Cultivation:</a:t>
            </a:r>
            <a:r>
              <a:rPr kumimoji="0" lang="en-US" sz="2000" b="0" i="0" u="none" strike="noStrike" kern="0" cap="none" spc="0" normalizeH="0" noProof="0" dirty="0" smtClean="0">
                <a:ln>
                  <a:noFill/>
                </a:ln>
                <a:solidFill>
                  <a:schemeClr val="tx1"/>
                </a:solidFill>
                <a:effectLst/>
                <a:uLnTx/>
                <a:uFillTx/>
              </a:rPr>
              <a:t> </a:t>
            </a:r>
            <a:r>
              <a:rPr kumimoji="0" lang="en-US" sz="2000" b="0" i="0" u="none" strike="noStrike" kern="0" cap="none" spc="0" normalizeH="0" baseline="0" noProof="0" dirty="0" smtClean="0">
                <a:ln>
                  <a:noFill/>
                </a:ln>
                <a:solidFill>
                  <a:schemeClr val="tx1"/>
                </a:solidFill>
                <a:effectLst/>
                <a:uLnTx/>
                <a:uFillTx/>
              </a:rPr>
              <a:t>Growing &amp;expanding cells to produce product </a:t>
            </a:r>
          </a:p>
          <a:p>
            <a:pPr marL="735013" marR="0" lvl="2" indent="-457200" algn="l" defTabSz="8610600" rtl="0" eaLnBrk="1" fontAlgn="base" latinLnBrk="0" hangingPunct="1">
              <a:lnSpc>
                <a:spcPct val="100000"/>
              </a:lnSpc>
              <a:spcBef>
                <a:spcPts val="600"/>
              </a:spcBef>
              <a:spcAft>
                <a:spcPts val="0"/>
              </a:spcAft>
              <a:buClr>
                <a:schemeClr val="tx1"/>
              </a:buClr>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rPr>
              <a:t>Harvesting:</a:t>
            </a:r>
            <a:r>
              <a:rPr kumimoji="0" lang="en-US" sz="2000" b="0" i="0" u="none" strike="noStrike" kern="0" cap="none" spc="0" normalizeH="0" noProof="0" dirty="0" smtClean="0">
                <a:ln>
                  <a:noFill/>
                </a:ln>
                <a:solidFill>
                  <a:schemeClr val="tx1"/>
                </a:solidFill>
                <a:effectLst/>
                <a:uLnTx/>
                <a:uFillTx/>
              </a:rPr>
              <a:t> </a:t>
            </a:r>
            <a:r>
              <a:rPr kumimoji="0" lang="en-US" sz="2000" b="0" i="0" u="none" strike="noStrike" kern="0" cap="none" spc="0" normalizeH="0" baseline="0" noProof="0" dirty="0" smtClean="0">
                <a:ln>
                  <a:noFill/>
                </a:ln>
                <a:solidFill>
                  <a:schemeClr val="tx1"/>
                </a:solidFill>
                <a:effectLst/>
                <a:uLnTx/>
                <a:uFillTx/>
              </a:rPr>
              <a:t>Separate product from cell culture broth</a:t>
            </a:r>
          </a:p>
          <a:p>
            <a:pPr marL="735013" marR="0" lvl="2" indent="-457200" algn="l" defTabSz="8610600" rtl="0" eaLnBrk="1" fontAlgn="base" latinLnBrk="0" hangingPunct="1">
              <a:lnSpc>
                <a:spcPct val="100000"/>
              </a:lnSpc>
              <a:spcBef>
                <a:spcPts val="600"/>
              </a:spcBef>
              <a:spcAft>
                <a:spcPts val="0"/>
              </a:spcAft>
              <a:buClr>
                <a:schemeClr val="tx1"/>
              </a:buClr>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rPr>
              <a:t>Purification: Enriching specified product </a:t>
            </a:r>
          </a:p>
          <a:p>
            <a:pPr marL="735013" marR="0" lvl="2" indent="-457200" algn="l" defTabSz="8610600" rtl="0" eaLnBrk="1" fontAlgn="base" latinLnBrk="0" hangingPunct="1">
              <a:lnSpc>
                <a:spcPct val="100000"/>
              </a:lnSpc>
              <a:spcBef>
                <a:spcPts val="600"/>
              </a:spcBef>
              <a:spcAft>
                <a:spcPts val="0"/>
              </a:spcAft>
              <a:buClr>
                <a:schemeClr val="tx1"/>
              </a:buClr>
              <a:buSzTx/>
              <a:buFont typeface="+mj-lt"/>
              <a:buAutoNum type="arabicPeriod"/>
              <a:tabLst/>
              <a:defRPr/>
            </a:pPr>
            <a:r>
              <a:rPr kumimoji="0" lang="en-US" sz="2000" b="0" i="0" u="none" strike="noStrike" kern="0" cap="none" spc="0" normalizeH="0" baseline="0" noProof="0" dirty="0" smtClean="0">
                <a:ln>
                  <a:noFill/>
                </a:ln>
                <a:solidFill>
                  <a:schemeClr val="tx1"/>
                </a:solidFill>
                <a:effectLst/>
                <a:uLnTx/>
                <a:uFillTx/>
              </a:rPr>
              <a:t>Fill &amp; Finish:</a:t>
            </a:r>
            <a:r>
              <a:rPr kumimoji="0" lang="en-US" sz="2000" b="0" i="0" u="none" strike="noStrike" kern="0" cap="none" spc="0" normalizeH="0" noProof="0" dirty="0" smtClean="0">
                <a:ln>
                  <a:noFill/>
                </a:ln>
                <a:solidFill>
                  <a:schemeClr val="tx1"/>
                </a:solidFill>
                <a:effectLst/>
                <a:uLnTx/>
                <a:uFillTx/>
              </a:rPr>
              <a:t> </a:t>
            </a:r>
            <a:r>
              <a:rPr kumimoji="0" lang="en-US" sz="2000" b="0" i="0" u="none" strike="noStrike" kern="0" cap="none" spc="0" normalizeH="0" baseline="0" noProof="0" dirty="0" smtClean="0">
                <a:ln>
                  <a:noFill/>
                </a:ln>
                <a:solidFill>
                  <a:schemeClr val="tx1"/>
                </a:solidFill>
                <a:effectLst/>
                <a:uLnTx/>
                <a:uFillTx/>
              </a:rPr>
              <a:t>Put the product into a formulation buffer &amp; fill into vial </a:t>
            </a:r>
          </a:p>
          <a:p>
            <a:pPr marL="1011238" marR="0" lvl="3" indent="-457200" algn="l" defTabSz="8610600" rtl="0" eaLnBrk="1" fontAlgn="base" latinLnBrk="0" hangingPunct="1">
              <a:lnSpc>
                <a:spcPct val="100000"/>
              </a:lnSpc>
              <a:spcBef>
                <a:spcPts val="600"/>
              </a:spcBef>
              <a:spcAft>
                <a:spcPts val="0"/>
              </a:spcAft>
              <a:buClrTx/>
              <a:buSzTx/>
              <a:buFont typeface="BISansCond" pitchFamily="2" charset="0"/>
              <a:buNone/>
              <a:tabLst/>
              <a:defRPr/>
            </a:pPr>
            <a:endParaRPr kumimoji="0" lang="en-US" sz="2200" b="0" i="0" u="none" strike="noStrike" kern="0" cap="none" spc="0" normalizeH="0" baseline="0" noProof="0" dirty="0" smtClean="0">
              <a:ln>
                <a:noFill/>
              </a:ln>
              <a:solidFill>
                <a:schemeClr val="tx1"/>
              </a:solidFill>
              <a:effectLst/>
              <a:uLnTx/>
              <a:uFillTx/>
              <a:latin typeface="+mn-lt"/>
            </a:endParaRPr>
          </a:p>
        </p:txBody>
      </p:sp>
      <p:sp>
        <p:nvSpPr>
          <p:cNvPr id="338" name="TextBox 337"/>
          <p:cNvSpPr txBox="1"/>
          <p:nvPr/>
        </p:nvSpPr>
        <p:spPr>
          <a:xfrm>
            <a:off x="4809248" y="1396377"/>
            <a:ext cx="4056229" cy="1015663"/>
          </a:xfrm>
          <a:prstGeom prst="rect">
            <a:avLst/>
          </a:prstGeom>
          <a:noFill/>
        </p:spPr>
        <p:txBody>
          <a:bodyPr wrap="square" rtlCol="0">
            <a:spAutoFit/>
          </a:bodyPr>
          <a:lstStyle/>
          <a:p>
            <a:pPr algn="ctr"/>
            <a:r>
              <a:rPr lang="en-US" sz="2000" dirty="0" smtClean="0"/>
              <a:t>Two separate bulk trains enable concurrent production at clinical or commercial scale.</a:t>
            </a:r>
            <a:endParaRPr lang="en-US" sz="2000" dirty="0"/>
          </a:p>
        </p:txBody>
      </p:sp>
      <p:sp>
        <p:nvSpPr>
          <p:cNvPr id="339" name="Rectangle 879"/>
          <p:cNvSpPr>
            <a:spLocks noChangeArrowheads="1"/>
          </p:cNvSpPr>
          <p:nvPr/>
        </p:nvSpPr>
        <p:spPr bwMode="auto">
          <a:xfrm>
            <a:off x="549867" y="3256759"/>
            <a:ext cx="3852863" cy="1204913"/>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Rectangle 881"/>
          <p:cNvSpPr>
            <a:spLocks noChangeArrowheads="1"/>
          </p:cNvSpPr>
          <p:nvPr/>
        </p:nvSpPr>
        <p:spPr bwMode="auto">
          <a:xfrm>
            <a:off x="2477092" y="4458496"/>
            <a:ext cx="1925638" cy="1635125"/>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Rectangle 882"/>
          <p:cNvSpPr>
            <a:spLocks noChangeArrowheads="1"/>
          </p:cNvSpPr>
          <p:nvPr/>
        </p:nvSpPr>
        <p:spPr bwMode="auto">
          <a:xfrm>
            <a:off x="2477092" y="4458496"/>
            <a:ext cx="1925638" cy="163512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Rectangle 883"/>
          <p:cNvSpPr>
            <a:spLocks noChangeArrowheads="1"/>
          </p:cNvSpPr>
          <p:nvPr/>
        </p:nvSpPr>
        <p:spPr bwMode="auto">
          <a:xfrm>
            <a:off x="3428005" y="5266534"/>
            <a:ext cx="49213" cy="34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00000"/>
                </a:solidFill>
                <a:effectLst/>
                <a:latin typeface="Arial" pitchFamily="34" charset="0"/>
                <a:cs typeface="Arial" pitchFamily="34" charset="0"/>
              </a:rPr>
              <a:t>text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3" name="Rectangle 884"/>
          <p:cNvSpPr>
            <a:spLocks noChangeArrowheads="1"/>
          </p:cNvSpPr>
          <p:nvPr/>
        </p:nvSpPr>
        <p:spPr bwMode="auto">
          <a:xfrm>
            <a:off x="549867" y="4458496"/>
            <a:ext cx="1927225" cy="163512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Rectangle 885"/>
          <p:cNvSpPr>
            <a:spLocks noChangeArrowheads="1"/>
          </p:cNvSpPr>
          <p:nvPr/>
        </p:nvSpPr>
        <p:spPr bwMode="auto">
          <a:xfrm>
            <a:off x="549867" y="4458496"/>
            <a:ext cx="1927225" cy="163512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Rectangle 886"/>
          <p:cNvSpPr>
            <a:spLocks noChangeArrowheads="1"/>
          </p:cNvSpPr>
          <p:nvPr/>
        </p:nvSpPr>
        <p:spPr bwMode="auto">
          <a:xfrm>
            <a:off x="1424543" y="5266534"/>
            <a:ext cx="49213" cy="34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00000"/>
                </a:solidFill>
                <a:effectLst/>
                <a:latin typeface="Arial" pitchFamily="34" charset="0"/>
                <a:cs typeface="Arial" pitchFamily="34" charset="0"/>
              </a:rPr>
              <a:t>text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3" name="Rectangle 887"/>
          <p:cNvSpPr>
            <a:spLocks noChangeArrowheads="1"/>
          </p:cNvSpPr>
          <p:nvPr/>
        </p:nvSpPr>
        <p:spPr bwMode="auto">
          <a:xfrm>
            <a:off x="2477092" y="1623221"/>
            <a:ext cx="1925638" cy="1633538"/>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 name="Rectangle 888"/>
          <p:cNvSpPr>
            <a:spLocks noChangeArrowheads="1"/>
          </p:cNvSpPr>
          <p:nvPr/>
        </p:nvSpPr>
        <p:spPr bwMode="auto">
          <a:xfrm>
            <a:off x="2477092" y="1623221"/>
            <a:ext cx="1925638" cy="1633538"/>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Rectangle 889"/>
          <p:cNvSpPr>
            <a:spLocks noChangeArrowheads="1"/>
          </p:cNvSpPr>
          <p:nvPr/>
        </p:nvSpPr>
        <p:spPr bwMode="auto">
          <a:xfrm>
            <a:off x="3428005" y="2429671"/>
            <a:ext cx="49213" cy="349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00000"/>
                </a:solidFill>
                <a:effectLst/>
                <a:latin typeface="Arial" pitchFamily="34" charset="0"/>
                <a:cs typeface="Arial" pitchFamily="34" charset="0"/>
              </a:rPr>
              <a:t>text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6" name="Rectangle 890"/>
          <p:cNvSpPr>
            <a:spLocks noChangeArrowheads="1"/>
          </p:cNvSpPr>
          <p:nvPr/>
        </p:nvSpPr>
        <p:spPr bwMode="auto">
          <a:xfrm>
            <a:off x="549867" y="1623221"/>
            <a:ext cx="1927225" cy="1633538"/>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7" name="Rectangle 891"/>
          <p:cNvSpPr>
            <a:spLocks noChangeArrowheads="1"/>
          </p:cNvSpPr>
          <p:nvPr/>
        </p:nvSpPr>
        <p:spPr bwMode="auto">
          <a:xfrm>
            <a:off x="549867" y="1623221"/>
            <a:ext cx="1927225" cy="1633538"/>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Rectangle 892"/>
          <p:cNvSpPr>
            <a:spLocks noChangeArrowheads="1"/>
          </p:cNvSpPr>
          <p:nvPr/>
        </p:nvSpPr>
        <p:spPr bwMode="auto">
          <a:xfrm>
            <a:off x="1502367" y="2429671"/>
            <a:ext cx="0" cy="276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9" name="Rectangle 901"/>
          <p:cNvSpPr>
            <a:spLocks noChangeArrowheads="1"/>
          </p:cNvSpPr>
          <p:nvPr/>
        </p:nvSpPr>
        <p:spPr bwMode="auto">
          <a:xfrm>
            <a:off x="2615205" y="3745709"/>
            <a:ext cx="1588" cy="350838"/>
          </a:xfrm>
          <a:prstGeom prst="rect">
            <a:avLst/>
          </a:prstGeom>
          <a:solidFill>
            <a:srgbClr val="00009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0" name="Rectangle 910"/>
          <p:cNvSpPr>
            <a:spLocks noChangeArrowheads="1"/>
          </p:cNvSpPr>
          <p:nvPr/>
        </p:nvSpPr>
        <p:spPr bwMode="auto">
          <a:xfrm>
            <a:off x="2639017" y="3745709"/>
            <a:ext cx="1588" cy="350838"/>
          </a:xfrm>
          <a:prstGeom prst="rect">
            <a:avLst/>
          </a:prstGeom>
          <a:solidFill>
            <a:srgbClr val="0000A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1" name="Rectangle 912"/>
          <p:cNvSpPr>
            <a:spLocks noChangeArrowheads="1"/>
          </p:cNvSpPr>
          <p:nvPr/>
        </p:nvSpPr>
        <p:spPr bwMode="auto">
          <a:xfrm>
            <a:off x="2643780" y="3745709"/>
            <a:ext cx="1588" cy="350838"/>
          </a:xfrm>
          <a:prstGeom prst="rect">
            <a:avLst/>
          </a:prstGeom>
          <a:solidFill>
            <a:srgbClr val="0000A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2" name="Rectangle 924"/>
          <p:cNvSpPr>
            <a:spLocks noChangeArrowheads="1"/>
          </p:cNvSpPr>
          <p:nvPr/>
        </p:nvSpPr>
        <p:spPr bwMode="auto">
          <a:xfrm>
            <a:off x="2677117" y="3745709"/>
            <a:ext cx="1588" cy="350838"/>
          </a:xfrm>
          <a:prstGeom prst="rect">
            <a:avLst/>
          </a:prstGeom>
          <a:solidFill>
            <a:srgbClr val="0000B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 name="Rectangle 929"/>
          <p:cNvSpPr>
            <a:spLocks noChangeArrowheads="1"/>
          </p:cNvSpPr>
          <p:nvPr/>
        </p:nvSpPr>
        <p:spPr bwMode="auto">
          <a:xfrm>
            <a:off x="2691405" y="3745709"/>
            <a:ext cx="1588" cy="350838"/>
          </a:xfrm>
          <a:prstGeom prst="rect">
            <a:avLst/>
          </a:prstGeom>
          <a:solidFill>
            <a:srgbClr val="0000C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4" name="Rectangle 941"/>
          <p:cNvSpPr>
            <a:spLocks noChangeArrowheads="1"/>
          </p:cNvSpPr>
          <p:nvPr/>
        </p:nvSpPr>
        <p:spPr bwMode="auto">
          <a:xfrm>
            <a:off x="2724742" y="3745709"/>
            <a:ext cx="1588" cy="350838"/>
          </a:xfrm>
          <a:prstGeom prst="rect">
            <a:avLst/>
          </a:prstGeom>
          <a:solidFill>
            <a:srgbClr val="000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5" name="Rectangle 950"/>
          <p:cNvSpPr>
            <a:spLocks noChangeArrowheads="1"/>
          </p:cNvSpPr>
          <p:nvPr/>
        </p:nvSpPr>
        <p:spPr bwMode="auto">
          <a:xfrm>
            <a:off x="2748555" y="3745709"/>
            <a:ext cx="1588" cy="350838"/>
          </a:xfrm>
          <a:prstGeom prst="rect">
            <a:avLst/>
          </a:prstGeom>
          <a:solidFill>
            <a:srgbClr val="0000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6" name="Rectangle 955"/>
          <p:cNvSpPr>
            <a:spLocks noChangeArrowheads="1"/>
          </p:cNvSpPr>
          <p:nvPr/>
        </p:nvSpPr>
        <p:spPr bwMode="auto">
          <a:xfrm>
            <a:off x="2762842" y="3745709"/>
            <a:ext cx="1588" cy="350838"/>
          </a:xfrm>
          <a:prstGeom prst="rect">
            <a:avLst/>
          </a:prstGeom>
          <a:solidFill>
            <a:srgbClr val="0000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7" name="Rectangle 963"/>
          <p:cNvSpPr>
            <a:spLocks noChangeArrowheads="1"/>
          </p:cNvSpPr>
          <p:nvPr/>
        </p:nvSpPr>
        <p:spPr bwMode="auto">
          <a:xfrm>
            <a:off x="2786655" y="3745709"/>
            <a:ext cx="1588" cy="350838"/>
          </a:xfrm>
          <a:prstGeom prst="rect">
            <a:avLst/>
          </a:prstGeom>
          <a:solidFill>
            <a:srgbClr val="000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8" name="Rectangle 977"/>
          <p:cNvSpPr>
            <a:spLocks noChangeArrowheads="1"/>
          </p:cNvSpPr>
          <p:nvPr/>
        </p:nvSpPr>
        <p:spPr bwMode="auto">
          <a:xfrm>
            <a:off x="2824755" y="3745709"/>
            <a:ext cx="1588" cy="350838"/>
          </a:xfrm>
          <a:prstGeom prst="rect">
            <a:avLst/>
          </a:prstGeom>
          <a:solidFill>
            <a:srgbClr val="0000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9" name="Rectangle 994"/>
          <p:cNvSpPr>
            <a:spLocks noChangeArrowheads="1"/>
          </p:cNvSpPr>
          <p:nvPr/>
        </p:nvSpPr>
        <p:spPr bwMode="auto">
          <a:xfrm>
            <a:off x="2872380" y="3745709"/>
            <a:ext cx="1588" cy="350838"/>
          </a:xfrm>
          <a:prstGeom prst="rect">
            <a:avLst/>
          </a:prstGeom>
          <a:solidFill>
            <a:srgbClr val="0000B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 name="Rectangle 1003"/>
          <p:cNvSpPr>
            <a:spLocks noChangeArrowheads="1"/>
          </p:cNvSpPr>
          <p:nvPr/>
        </p:nvSpPr>
        <p:spPr bwMode="auto">
          <a:xfrm>
            <a:off x="2896192" y="3745709"/>
            <a:ext cx="1588" cy="350838"/>
          </a:xfrm>
          <a:prstGeom prst="rect">
            <a:avLst/>
          </a:prstGeom>
          <a:solidFill>
            <a:srgbClr val="0000A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 name="Rectangle 1015"/>
          <p:cNvSpPr>
            <a:spLocks noChangeArrowheads="1"/>
          </p:cNvSpPr>
          <p:nvPr/>
        </p:nvSpPr>
        <p:spPr bwMode="auto">
          <a:xfrm>
            <a:off x="2929530" y="3745709"/>
            <a:ext cx="1588" cy="350838"/>
          </a:xfrm>
          <a:prstGeom prst="rect">
            <a:avLst/>
          </a:prstGeom>
          <a:solidFill>
            <a:srgbClr val="00008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 name="Rectangle 1027"/>
          <p:cNvSpPr>
            <a:spLocks noChangeArrowheads="1"/>
          </p:cNvSpPr>
          <p:nvPr/>
        </p:nvSpPr>
        <p:spPr bwMode="auto">
          <a:xfrm>
            <a:off x="2024655" y="3883821"/>
            <a:ext cx="1588" cy="212725"/>
          </a:xfrm>
          <a:prstGeom prst="rect">
            <a:avLst/>
          </a:prstGeom>
          <a:solidFill>
            <a:srgbClr val="00008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3" name="Rectangle 1037"/>
          <p:cNvSpPr>
            <a:spLocks noChangeArrowheads="1"/>
          </p:cNvSpPr>
          <p:nvPr/>
        </p:nvSpPr>
        <p:spPr bwMode="auto">
          <a:xfrm>
            <a:off x="2048467" y="3883821"/>
            <a:ext cx="1588" cy="212725"/>
          </a:xfrm>
          <a:prstGeom prst="rect">
            <a:avLst/>
          </a:prstGeom>
          <a:solidFill>
            <a:srgbClr val="0000A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4" name="Rectangle 1046"/>
          <p:cNvSpPr>
            <a:spLocks noChangeArrowheads="1"/>
          </p:cNvSpPr>
          <p:nvPr/>
        </p:nvSpPr>
        <p:spPr bwMode="auto">
          <a:xfrm>
            <a:off x="2072280" y="3883821"/>
            <a:ext cx="1588" cy="212725"/>
          </a:xfrm>
          <a:prstGeom prst="rect">
            <a:avLst/>
          </a:prstGeom>
          <a:solidFill>
            <a:srgbClr val="0000B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 name="Rectangle 1052"/>
          <p:cNvSpPr>
            <a:spLocks noChangeArrowheads="1"/>
          </p:cNvSpPr>
          <p:nvPr/>
        </p:nvSpPr>
        <p:spPr bwMode="auto">
          <a:xfrm>
            <a:off x="2086567" y="3883821"/>
            <a:ext cx="1588" cy="212725"/>
          </a:xfrm>
          <a:prstGeom prst="rect">
            <a:avLst/>
          </a:prstGeom>
          <a:solidFill>
            <a:srgbClr val="0000C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 name="Rectangle 1074"/>
          <p:cNvSpPr>
            <a:spLocks noChangeArrowheads="1"/>
          </p:cNvSpPr>
          <p:nvPr/>
        </p:nvSpPr>
        <p:spPr bwMode="auto">
          <a:xfrm>
            <a:off x="2143717" y="3883821"/>
            <a:ext cx="1588" cy="212725"/>
          </a:xfrm>
          <a:prstGeom prst="rect">
            <a:avLst/>
          </a:prstGeom>
          <a:solidFill>
            <a:srgbClr val="0000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 name="Rectangle 1076"/>
          <p:cNvSpPr>
            <a:spLocks noChangeArrowheads="1"/>
          </p:cNvSpPr>
          <p:nvPr/>
        </p:nvSpPr>
        <p:spPr bwMode="auto">
          <a:xfrm>
            <a:off x="2148480" y="3883821"/>
            <a:ext cx="1588" cy="212725"/>
          </a:xfrm>
          <a:prstGeom prst="rect">
            <a:avLst/>
          </a:prstGeom>
          <a:solidFill>
            <a:srgbClr val="0000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 name="Rectangle 1093"/>
          <p:cNvSpPr>
            <a:spLocks noChangeArrowheads="1"/>
          </p:cNvSpPr>
          <p:nvPr/>
        </p:nvSpPr>
        <p:spPr bwMode="auto">
          <a:xfrm>
            <a:off x="2191342" y="3883821"/>
            <a:ext cx="1588" cy="212725"/>
          </a:xfrm>
          <a:prstGeom prst="rect">
            <a:avLst/>
          </a:prstGeom>
          <a:solidFill>
            <a:srgbClr val="0000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 name="Rectangle 1095"/>
          <p:cNvSpPr>
            <a:spLocks noChangeArrowheads="1"/>
          </p:cNvSpPr>
          <p:nvPr/>
        </p:nvSpPr>
        <p:spPr bwMode="auto">
          <a:xfrm>
            <a:off x="2196105" y="3883821"/>
            <a:ext cx="1588" cy="212725"/>
          </a:xfrm>
          <a:prstGeom prst="rect">
            <a:avLst/>
          </a:prstGeom>
          <a:solidFill>
            <a:srgbClr val="000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0" name="Rectangle 1099"/>
          <p:cNvSpPr>
            <a:spLocks noChangeArrowheads="1"/>
          </p:cNvSpPr>
          <p:nvPr/>
        </p:nvSpPr>
        <p:spPr bwMode="auto">
          <a:xfrm>
            <a:off x="2205630" y="3883821"/>
            <a:ext cx="1588" cy="212725"/>
          </a:xfrm>
          <a:prstGeom prst="rect">
            <a:avLst/>
          </a:prstGeom>
          <a:solidFill>
            <a:srgbClr val="0000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1" name="Rectangle 1101"/>
          <p:cNvSpPr>
            <a:spLocks noChangeArrowheads="1"/>
          </p:cNvSpPr>
          <p:nvPr/>
        </p:nvSpPr>
        <p:spPr bwMode="auto">
          <a:xfrm>
            <a:off x="2210392" y="3883821"/>
            <a:ext cx="1588" cy="212725"/>
          </a:xfrm>
          <a:prstGeom prst="rect">
            <a:avLst/>
          </a:prstGeom>
          <a:solidFill>
            <a:srgbClr val="0000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2" name="Rectangle 1105"/>
          <p:cNvSpPr>
            <a:spLocks noChangeArrowheads="1"/>
          </p:cNvSpPr>
          <p:nvPr/>
        </p:nvSpPr>
        <p:spPr bwMode="auto">
          <a:xfrm>
            <a:off x="2219917" y="3883821"/>
            <a:ext cx="1588" cy="212725"/>
          </a:xfrm>
          <a:prstGeom prst="rect">
            <a:avLst/>
          </a:prstGeom>
          <a:solidFill>
            <a:srgbClr val="0000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3" name="Rectangle 1126"/>
          <p:cNvSpPr>
            <a:spLocks noChangeArrowheads="1"/>
          </p:cNvSpPr>
          <p:nvPr/>
        </p:nvSpPr>
        <p:spPr bwMode="auto">
          <a:xfrm>
            <a:off x="2272305" y="3883821"/>
            <a:ext cx="1588" cy="212725"/>
          </a:xfrm>
          <a:prstGeom prst="rect">
            <a:avLst/>
          </a:prstGeom>
          <a:solidFill>
            <a:srgbClr val="0000A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4" name="Rectangle 1128"/>
          <p:cNvSpPr>
            <a:spLocks noChangeArrowheads="1"/>
          </p:cNvSpPr>
          <p:nvPr/>
        </p:nvSpPr>
        <p:spPr bwMode="auto">
          <a:xfrm>
            <a:off x="2277067" y="3883821"/>
            <a:ext cx="1588" cy="212725"/>
          </a:xfrm>
          <a:prstGeom prst="rect">
            <a:avLst/>
          </a:prstGeom>
          <a:solidFill>
            <a:srgbClr val="00009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Rectangle 1134"/>
          <p:cNvSpPr>
            <a:spLocks noChangeArrowheads="1"/>
          </p:cNvSpPr>
          <p:nvPr/>
        </p:nvSpPr>
        <p:spPr bwMode="auto">
          <a:xfrm>
            <a:off x="2291355" y="3883821"/>
            <a:ext cx="1588" cy="212725"/>
          </a:xfrm>
          <a:prstGeom prst="rect">
            <a:avLst/>
          </a:prstGeom>
          <a:solidFill>
            <a:srgbClr val="00009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 name="Rectangle 1142"/>
          <p:cNvSpPr>
            <a:spLocks noChangeArrowheads="1"/>
          </p:cNvSpPr>
          <p:nvPr/>
        </p:nvSpPr>
        <p:spPr bwMode="auto">
          <a:xfrm>
            <a:off x="2310405" y="3883821"/>
            <a:ext cx="1588" cy="212725"/>
          </a:xfrm>
          <a:prstGeom prst="rect">
            <a:avLst/>
          </a:prstGeom>
          <a:solidFill>
            <a:srgbClr val="000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 name="Rectangle 1206"/>
          <p:cNvSpPr>
            <a:spLocks noChangeArrowheads="1"/>
          </p:cNvSpPr>
          <p:nvPr/>
        </p:nvSpPr>
        <p:spPr bwMode="auto">
          <a:xfrm>
            <a:off x="2213567" y="3493296"/>
            <a:ext cx="3175" cy="392113"/>
          </a:xfrm>
          <a:prstGeom prst="rect">
            <a:avLst/>
          </a:prstGeom>
          <a:solidFill>
            <a:srgbClr val="E7E7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8" name="Rectangle 1287"/>
          <p:cNvSpPr>
            <a:spLocks noChangeArrowheads="1"/>
          </p:cNvSpPr>
          <p:nvPr/>
        </p:nvSpPr>
        <p:spPr bwMode="auto">
          <a:xfrm>
            <a:off x="2316755" y="4094959"/>
            <a:ext cx="14288" cy="107950"/>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 name="Rectangle 1389"/>
          <p:cNvSpPr>
            <a:spLocks noChangeArrowheads="1"/>
          </p:cNvSpPr>
          <p:nvPr/>
        </p:nvSpPr>
        <p:spPr bwMode="auto">
          <a:xfrm>
            <a:off x="2108792" y="3707609"/>
            <a:ext cx="4763" cy="33338"/>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0" name="Rectangle 1390"/>
          <p:cNvSpPr>
            <a:spLocks noChangeArrowheads="1"/>
          </p:cNvSpPr>
          <p:nvPr/>
        </p:nvSpPr>
        <p:spPr bwMode="auto">
          <a:xfrm>
            <a:off x="2113555" y="3707609"/>
            <a:ext cx="4763" cy="33338"/>
          </a:xfrm>
          <a:prstGeom prst="rect">
            <a:avLst/>
          </a:prstGeom>
          <a:solidFill>
            <a:srgbClr val="ECEC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1" name="Rectangle 1410"/>
          <p:cNvSpPr>
            <a:spLocks noChangeArrowheads="1"/>
          </p:cNvSpPr>
          <p:nvPr/>
        </p:nvSpPr>
        <p:spPr bwMode="auto">
          <a:xfrm>
            <a:off x="2213567" y="3707609"/>
            <a:ext cx="3175" cy="33338"/>
          </a:xfrm>
          <a:prstGeom prst="rect">
            <a:avLst/>
          </a:prstGeom>
          <a:solidFill>
            <a:srgbClr val="E8E8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455"/>
          <p:cNvSpPr>
            <a:spLocks/>
          </p:cNvSpPr>
          <p:nvPr/>
        </p:nvSpPr>
        <p:spPr bwMode="auto">
          <a:xfrm>
            <a:off x="778467" y="2378872"/>
            <a:ext cx="704850" cy="728663"/>
          </a:xfrm>
          <a:custGeom>
            <a:avLst/>
            <a:gdLst/>
            <a:ahLst/>
            <a:cxnLst>
              <a:cxn ang="0">
                <a:pos x="8546" y="0"/>
              </a:cxn>
              <a:cxn ang="0">
                <a:pos x="0" y="0"/>
              </a:cxn>
              <a:cxn ang="0">
                <a:pos x="0" y="1062"/>
              </a:cxn>
              <a:cxn ang="0">
                <a:pos x="0" y="1140"/>
              </a:cxn>
              <a:cxn ang="0">
                <a:pos x="0" y="1140"/>
              </a:cxn>
              <a:cxn ang="0">
                <a:pos x="0" y="5897"/>
              </a:cxn>
              <a:cxn ang="0">
                <a:pos x="3191" y="8821"/>
              </a:cxn>
              <a:cxn ang="0">
                <a:pos x="3191" y="8821"/>
              </a:cxn>
              <a:cxn ang="0">
                <a:pos x="5356" y="8821"/>
              </a:cxn>
              <a:cxn ang="0">
                <a:pos x="8547" y="5897"/>
              </a:cxn>
              <a:cxn ang="0">
                <a:pos x="8547" y="5897"/>
              </a:cxn>
              <a:cxn ang="0">
                <a:pos x="8547" y="1140"/>
              </a:cxn>
              <a:cxn ang="0">
                <a:pos x="8546" y="1062"/>
              </a:cxn>
              <a:cxn ang="0">
                <a:pos x="8546" y="1046"/>
              </a:cxn>
              <a:cxn ang="0">
                <a:pos x="8546" y="1046"/>
              </a:cxn>
              <a:cxn ang="0">
                <a:pos x="8546" y="0"/>
              </a:cxn>
            </a:cxnLst>
            <a:rect l="0" t="0" r="r" b="b"/>
            <a:pathLst>
              <a:path w="8547" h="8821">
                <a:moveTo>
                  <a:pt x="8546" y="0"/>
                </a:moveTo>
                <a:lnTo>
                  <a:pt x="0" y="0"/>
                </a:lnTo>
                <a:lnTo>
                  <a:pt x="0" y="1062"/>
                </a:lnTo>
                <a:cubicBezTo>
                  <a:pt x="0" y="1088"/>
                  <a:pt x="0" y="1114"/>
                  <a:pt x="0" y="1140"/>
                </a:cubicBezTo>
                <a:lnTo>
                  <a:pt x="0" y="1140"/>
                </a:lnTo>
                <a:lnTo>
                  <a:pt x="0" y="5897"/>
                </a:lnTo>
                <a:cubicBezTo>
                  <a:pt x="0" y="7512"/>
                  <a:pt x="1429" y="8821"/>
                  <a:pt x="3191" y="8821"/>
                </a:cubicBezTo>
                <a:lnTo>
                  <a:pt x="3191" y="8821"/>
                </a:lnTo>
                <a:lnTo>
                  <a:pt x="5356" y="8821"/>
                </a:lnTo>
                <a:cubicBezTo>
                  <a:pt x="7119" y="8821"/>
                  <a:pt x="8547" y="7512"/>
                  <a:pt x="8547" y="5897"/>
                </a:cubicBezTo>
                <a:lnTo>
                  <a:pt x="8547" y="5897"/>
                </a:lnTo>
                <a:lnTo>
                  <a:pt x="8547" y="1140"/>
                </a:lnTo>
                <a:cubicBezTo>
                  <a:pt x="8547" y="1114"/>
                  <a:pt x="8547" y="1088"/>
                  <a:pt x="8546" y="1062"/>
                </a:cubicBezTo>
                <a:cubicBezTo>
                  <a:pt x="8546" y="1057"/>
                  <a:pt x="8546" y="1051"/>
                  <a:pt x="8546" y="1046"/>
                </a:cubicBezTo>
                <a:lnTo>
                  <a:pt x="8546" y="1046"/>
                </a:lnTo>
                <a:lnTo>
                  <a:pt x="8546"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1456"/>
          <p:cNvSpPr>
            <a:spLocks/>
          </p:cNvSpPr>
          <p:nvPr/>
        </p:nvSpPr>
        <p:spPr bwMode="auto">
          <a:xfrm>
            <a:off x="778467" y="2378872"/>
            <a:ext cx="704850" cy="728663"/>
          </a:xfrm>
          <a:custGeom>
            <a:avLst/>
            <a:gdLst/>
            <a:ahLst/>
            <a:cxnLst>
              <a:cxn ang="0">
                <a:pos x="8546" y="0"/>
              </a:cxn>
              <a:cxn ang="0">
                <a:pos x="0" y="0"/>
              </a:cxn>
              <a:cxn ang="0">
                <a:pos x="0" y="1062"/>
              </a:cxn>
              <a:cxn ang="0">
                <a:pos x="0" y="1140"/>
              </a:cxn>
              <a:cxn ang="0">
                <a:pos x="0" y="1140"/>
              </a:cxn>
              <a:cxn ang="0">
                <a:pos x="0" y="5897"/>
              </a:cxn>
              <a:cxn ang="0">
                <a:pos x="3191" y="8821"/>
              </a:cxn>
              <a:cxn ang="0">
                <a:pos x="3191" y="8821"/>
              </a:cxn>
              <a:cxn ang="0">
                <a:pos x="5356" y="8821"/>
              </a:cxn>
              <a:cxn ang="0">
                <a:pos x="8547" y="5897"/>
              </a:cxn>
              <a:cxn ang="0">
                <a:pos x="8547" y="5897"/>
              </a:cxn>
              <a:cxn ang="0">
                <a:pos x="8547" y="1140"/>
              </a:cxn>
              <a:cxn ang="0">
                <a:pos x="8546" y="1062"/>
              </a:cxn>
              <a:cxn ang="0">
                <a:pos x="8546" y="1046"/>
              </a:cxn>
              <a:cxn ang="0">
                <a:pos x="8546" y="1046"/>
              </a:cxn>
              <a:cxn ang="0">
                <a:pos x="8546" y="0"/>
              </a:cxn>
            </a:cxnLst>
            <a:rect l="0" t="0" r="r" b="b"/>
            <a:pathLst>
              <a:path w="8547" h="8821">
                <a:moveTo>
                  <a:pt x="8546" y="0"/>
                </a:moveTo>
                <a:lnTo>
                  <a:pt x="0" y="0"/>
                </a:lnTo>
                <a:lnTo>
                  <a:pt x="0" y="1062"/>
                </a:lnTo>
                <a:cubicBezTo>
                  <a:pt x="0" y="1088"/>
                  <a:pt x="0" y="1114"/>
                  <a:pt x="0" y="1140"/>
                </a:cubicBezTo>
                <a:lnTo>
                  <a:pt x="0" y="1140"/>
                </a:lnTo>
                <a:lnTo>
                  <a:pt x="0" y="5897"/>
                </a:lnTo>
                <a:cubicBezTo>
                  <a:pt x="0" y="7512"/>
                  <a:pt x="1429" y="8821"/>
                  <a:pt x="3191" y="8821"/>
                </a:cubicBezTo>
                <a:lnTo>
                  <a:pt x="3191" y="8821"/>
                </a:lnTo>
                <a:lnTo>
                  <a:pt x="5356" y="8821"/>
                </a:lnTo>
                <a:cubicBezTo>
                  <a:pt x="7119" y="8821"/>
                  <a:pt x="8547" y="7512"/>
                  <a:pt x="8547" y="5897"/>
                </a:cubicBezTo>
                <a:lnTo>
                  <a:pt x="8547" y="5897"/>
                </a:lnTo>
                <a:lnTo>
                  <a:pt x="8547" y="1140"/>
                </a:lnTo>
                <a:cubicBezTo>
                  <a:pt x="8547" y="1114"/>
                  <a:pt x="8547" y="1088"/>
                  <a:pt x="8546" y="1062"/>
                </a:cubicBezTo>
                <a:cubicBezTo>
                  <a:pt x="8546" y="1057"/>
                  <a:pt x="8546" y="1051"/>
                  <a:pt x="8546" y="1046"/>
                </a:cubicBezTo>
                <a:lnTo>
                  <a:pt x="8546" y="1046"/>
                </a:lnTo>
                <a:lnTo>
                  <a:pt x="8546" y="0"/>
                </a:ln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1457"/>
          <p:cNvSpPr>
            <a:spLocks/>
          </p:cNvSpPr>
          <p:nvPr/>
        </p:nvSpPr>
        <p:spPr bwMode="auto">
          <a:xfrm>
            <a:off x="807042" y="2147097"/>
            <a:ext cx="647700" cy="958850"/>
          </a:xfrm>
          <a:custGeom>
            <a:avLst/>
            <a:gdLst/>
            <a:ahLst/>
            <a:cxnLst>
              <a:cxn ang="0">
                <a:pos x="16" y="2714"/>
              </a:cxn>
              <a:cxn ang="0">
                <a:pos x="0" y="2714"/>
              </a:cxn>
              <a:cxn ang="0">
                <a:pos x="0" y="3861"/>
              </a:cxn>
              <a:cxn ang="0">
                <a:pos x="0" y="3939"/>
              </a:cxn>
              <a:cxn ang="0">
                <a:pos x="0" y="3939"/>
              </a:cxn>
              <a:cxn ang="0">
                <a:pos x="0" y="8696"/>
              </a:cxn>
              <a:cxn ang="0">
                <a:pos x="2932" y="11620"/>
              </a:cxn>
              <a:cxn ang="0">
                <a:pos x="2932" y="11620"/>
              </a:cxn>
              <a:cxn ang="0">
                <a:pos x="4921" y="11620"/>
              </a:cxn>
              <a:cxn ang="0">
                <a:pos x="7853" y="8696"/>
              </a:cxn>
              <a:cxn ang="0">
                <a:pos x="7853" y="8696"/>
              </a:cxn>
              <a:cxn ang="0">
                <a:pos x="7853" y="3939"/>
              </a:cxn>
              <a:cxn ang="0">
                <a:pos x="7852" y="3861"/>
              </a:cxn>
              <a:cxn ang="0">
                <a:pos x="7851" y="3845"/>
              </a:cxn>
              <a:cxn ang="0">
                <a:pos x="7851" y="2714"/>
              </a:cxn>
              <a:cxn ang="0">
                <a:pos x="4930" y="1"/>
              </a:cxn>
              <a:cxn ang="0">
                <a:pos x="4930" y="1"/>
              </a:cxn>
              <a:cxn ang="0">
                <a:pos x="2941" y="1"/>
              </a:cxn>
              <a:cxn ang="0">
                <a:pos x="16" y="2714"/>
              </a:cxn>
            </a:cxnLst>
            <a:rect l="0" t="0" r="r" b="b"/>
            <a:pathLst>
              <a:path w="7853" h="11620">
                <a:moveTo>
                  <a:pt x="16" y="2714"/>
                </a:moveTo>
                <a:lnTo>
                  <a:pt x="0" y="2714"/>
                </a:lnTo>
                <a:lnTo>
                  <a:pt x="0" y="3861"/>
                </a:lnTo>
                <a:cubicBezTo>
                  <a:pt x="0" y="3887"/>
                  <a:pt x="0" y="3913"/>
                  <a:pt x="0" y="3939"/>
                </a:cubicBezTo>
                <a:lnTo>
                  <a:pt x="0" y="3939"/>
                </a:lnTo>
                <a:lnTo>
                  <a:pt x="0" y="8696"/>
                </a:lnTo>
                <a:cubicBezTo>
                  <a:pt x="0" y="10311"/>
                  <a:pt x="1313" y="11619"/>
                  <a:pt x="2932" y="11620"/>
                </a:cubicBezTo>
                <a:lnTo>
                  <a:pt x="2932" y="11620"/>
                </a:lnTo>
                <a:lnTo>
                  <a:pt x="4921" y="11620"/>
                </a:lnTo>
                <a:cubicBezTo>
                  <a:pt x="6540" y="11619"/>
                  <a:pt x="7853" y="10311"/>
                  <a:pt x="7853" y="8696"/>
                </a:cubicBezTo>
                <a:lnTo>
                  <a:pt x="7853" y="8696"/>
                </a:lnTo>
                <a:lnTo>
                  <a:pt x="7853" y="3939"/>
                </a:lnTo>
                <a:cubicBezTo>
                  <a:pt x="7853" y="3913"/>
                  <a:pt x="7853" y="3887"/>
                  <a:pt x="7852" y="3861"/>
                </a:cubicBezTo>
                <a:cubicBezTo>
                  <a:pt x="7852" y="3856"/>
                  <a:pt x="7852" y="3850"/>
                  <a:pt x="7851" y="3845"/>
                </a:cubicBezTo>
                <a:lnTo>
                  <a:pt x="7851" y="2714"/>
                </a:lnTo>
                <a:cubicBezTo>
                  <a:pt x="7743" y="1185"/>
                  <a:pt x="6467" y="0"/>
                  <a:pt x="4930" y="1"/>
                </a:cubicBezTo>
                <a:lnTo>
                  <a:pt x="4930" y="1"/>
                </a:lnTo>
                <a:lnTo>
                  <a:pt x="2941" y="1"/>
                </a:lnTo>
                <a:cubicBezTo>
                  <a:pt x="1403" y="1"/>
                  <a:pt x="127" y="1185"/>
                  <a:pt x="16" y="271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1458"/>
          <p:cNvSpPr>
            <a:spLocks/>
          </p:cNvSpPr>
          <p:nvPr/>
        </p:nvSpPr>
        <p:spPr bwMode="auto">
          <a:xfrm>
            <a:off x="807042" y="2147097"/>
            <a:ext cx="647700" cy="958850"/>
          </a:xfrm>
          <a:custGeom>
            <a:avLst/>
            <a:gdLst/>
            <a:ahLst/>
            <a:cxnLst>
              <a:cxn ang="0">
                <a:pos x="16" y="2714"/>
              </a:cxn>
              <a:cxn ang="0">
                <a:pos x="0" y="2714"/>
              </a:cxn>
              <a:cxn ang="0">
                <a:pos x="0" y="3861"/>
              </a:cxn>
              <a:cxn ang="0">
                <a:pos x="0" y="3939"/>
              </a:cxn>
              <a:cxn ang="0">
                <a:pos x="0" y="3939"/>
              </a:cxn>
              <a:cxn ang="0">
                <a:pos x="0" y="8696"/>
              </a:cxn>
              <a:cxn ang="0">
                <a:pos x="2932" y="11620"/>
              </a:cxn>
              <a:cxn ang="0">
                <a:pos x="2932" y="11620"/>
              </a:cxn>
              <a:cxn ang="0">
                <a:pos x="4921" y="11620"/>
              </a:cxn>
              <a:cxn ang="0">
                <a:pos x="7853" y="8696"/>
              </a:cxn>
              <a:cxn ang="0">
                <a:pos x="7853" y="8696"/>
              </a:cxn>
              <a:cxn ang="0">
                <a:pos x="7853" y="3939"/>
              </a:cxn>
              <a:cxn ang="0">
                <a:pos x="7852" y="3861"/>
              </a:cxn>
              <a:cxn ang="0">
                <a:pos x="7851" y="3845"/>
              </a:cxn>
              <a:cxn ang="0">
                <a:pos x="7851" y="2714"/>
              </a:cxn>
              <a:cxn ang="0">
                <a:pos x="4930" y="1"/>
              </a:cxn>
              <a:cxn ang="0">
                <a:pos x="4930" y="1"/>
              </a:cxn>
              <a:cxn ang="0">
                <a:pos x="2941" y="1"/>
              </a:cxn>
              <a:cxn ang="0">
                <a:pos x="16" y="2714"/>
              </a:cxn>
            </a:cxnLst>
            <a:rect l="0" t="0" r="r" b="b"/>
            <a:pathLst>
              <a:path w="7853" h="11620">
                <a:moveTo>
                  <a:pt x="16" y="2714"/>
                </a:moveTo>
                <a:lnTo>
                  <a:pt x="0" y="2714"/>
                </a:lnTo>
                <a:lnTo>
                  <a:pt x="0" y="3861"/>
                </a:lnTo>
                <a:cubicBezTo>
                  <a:pt x="0" y="3887"/>
                  <a:pt x="0" y="3913"/>
                  <a:pt x="0" y="3939"/>
                </a:cubicBezTo>
                <a:lnTo>
                  <a:pt x="0" y="3939"/>
                </a:lnTo>
                <a:lnTo>
                  <a:pt x="0" y="8696"/>
                </a:lnTo>
                <a:cubicBezTo>
                  <a:pt x="0" y="10311"/>
                  <a:pt x="1313" y="11619"/>
                  <a:pt x="2932" y="11620"/>
                </a:cubicBezTo>
                <a:lnTo>
                  <a:pt x="2932" y="11620"/>
                </a:lnTo>
                <a:lnTo>
                  <a:pt x="4921" y="11620"/>
                </a:lnTo>
                <a:cubicBezTo>
                  <a:pt x="6540" y="11619"/>
                  <a:pt x="7853" y="10311"/>
                  <a:pt x="7853" y="8696"/>
                </a:cubicBezTo>
                <a:lnTo>
                  <a:pt x="7853" y="8696"/>
                </a:lnTo>
                <a:lnTo>
                  <a:pt x="7853" y="3939"/>
                </a:lnTo>
                <a:cubicBezTo>
                  <a:pt x="7853" y="3913"/>
                  <a:pt x="7853" y="3887"/>
                  <a:pt x="7852" y="3861"/>
                </a:cubicBezTo>
                <a:cubicBezTo>
                  <a:pt x="7852" y="3856"/>
                  <a:pt x="7852" y="3850"/>
                  <a:pt x="7851" y="3845"/>
                </a:cubicBezTo>
                <a:lnTo>
                  <a:pt x="7851" y="2714"/>
                </a:lnTo>
                <a:cubicBezTo>
                  <a:pt x="7743" y="1185"/>
                  <a:pt x="6467" y="0"/>
                  <a:pt x="4930" y="1"/>
                </a:cubicBezTo>
                <a:lnTo>
                  <a:pt x="4930" y="1"/>
                </a:lnTo>
                <a:lnTo>
                  <a:pt x="2941" y="1"/>
                </a:lnTo>
                <a:cubicBezTo>
                  <a:pt x="1403" y="1"/>
                  <a:pt x="127" y="1185"/>
                  <a:pt x="16" y="2714"/>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Rectangle 1459"/>
          <p:cNvSpPr>
            <a:spLocks noChangeArrowheads="1"/>
          </p:cNvSpPr>
          <p:nvPr/>
        </p:nvSpPr>
        <p:spPr bwMode="auto">
          <a:xfrm>
            <a:off x="1029292" y="1904209"/>
            <a:ext cx="200025" cy="136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7" name="Rectangle 1460"/>
          <p:cNvSpPr>
            <a:spLocks noChangeArrowheads="1"/>
          </p:cNvSpPr>
          <p:nvPr/>
        </p:nvSpPr>
        <p:spPr bwMode="auto">
          <a:xfrm>
            <a:off x="1029292" y="1904209"/>
            <a:ext cx="200025" cy="13652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Rectangle 1461"/>
          <p:cNvSpPr>
            <a:spLocks noChangeArrowheads="1"/>
          </p:cNvSpPr>
          <p:nvPr/>
        </p:nvSpPr>
        <p:spPr bwMode="auto">
          <a:xfrm>
            <a:off x="1070567" y="1904209"/>
            <a:ext cx="119063" cy="136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 name="Rectangle 1462"/>
          <p:cNvSpPr>
            <a:spLocks noChangeArrowheads="1"/>
          </p:cNvSpPr>
          <p:nvPr/>
        </p:nvSpPr>
        <p:spPr bwMode="auto">
          <a:xfrm>
            <a:off x="1070567" y="1904209"/>
            <a:ext cx="119063" cy="13652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Rectangle 1463"/>
          <p:cNvSpPr>
            <a:spLocks noChangeArrowheads="1"/>
          </p:cNvSpPr>
          <p:nvPr/>
        </p:nvSpPr>
        <p:spPr bwMode="auto">
          <a:xfrm>
            <a:off x="1119780" y="2040734"/>
            <a:ext cx="20638" cy="955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 name="Oval 1465"/>
          <p:cNvSpPr>
            <a:spLocks noChangeArrowheads="1"/>
          </p:cNvSpPr>
          <p:nvPr/>
        </p:nvSpPr>
        <p:spPr bwMode="auto">
          <a:xfrm>
            <a:off x="1029292" y="2745584"/>
            <a:ext cx="100013" cy="6826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Oval 1467"/>
          <p:cNvSpPr>
            <a:spLocks noChangeArrowheads="1"/>
          </p:cNvSpPr>
          <p:nvPr/>
        </p:nvSpPr>
        <p:spPr bwMode="auto">
          <a:xfrm>
            <a:off x="1129305" y="2745584"/>
            <a:ext cx="100013" cy="6826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Oval 1469"/>
          <p:cNvSpPr>
            <a:spLocks noChangeArrowheads="1"/>
          </p:cNvSpPr>
          <p:nvPr/>
        </p:nvSpPr>
        <p:spPr bwMode="auto">
          <a:xfrm>
            <a:off x="1029292" y="2963072"/>
            <a:ext cx="100013" cy="6826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Rectangle 1473"/>
          <p:cNvSpPr>
            <a:spLocks noChangeArrowheads="1"/>
          </p:cNvSpPr>
          <p:nvPr/>
        </p:nvSpPr>
        <p:spPr bwMode="auto">
          <a:xfrm>
            <a:off x="737192" y="2353472"/>
            <a:ext cx="787400" cy="25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 name="Rectangle 1474"/>
          <p:cNvSpPr>
            <a:spLocks noChangeArrowheads="1"/>
          </p:cNvSpPr>
          <p:nvPr/>
        </p:nvSpPr>
        <p:spPr bwMode="auto">
          <a:xfrm>
            <a:off x="737192" y="2353472"/>
            <a:ext cx="787400" cy="254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Rectangle 1475"/>
          <p:cNvSpPr>
            <a:spLocks noChangeArrowheads="1"/>
          </p:cNvSpPr>
          <p:nvPr/>
        </p:nvSpPr>
        <p:spPr bwMode="auto">
          <a:xfrm>
            <a:off x="737192" y="2326484"/>
            <a:ext cx="787400" cy="25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7" name="Rectangle 1476"/>
          <p:cNvSpPr>
            <a:spLocks noChangeArrowheads="1"/>
          </p:cNvSpPr>
          <p:nvPr/>
        </p:nvSpPr>
        <p:spPr bwMode="auto">
          <a:xfrm>
            <a:off x="737192" y="2326484"/>
            <a:ext cx="787400" cy="254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1478"/>
          <p:cNvSpPr>
            <a:spLocks/>
          </p:cNvSpPr>
          <p:nvPr/>
        </p:nvSpPr>
        <p:spPr bwMode="auto">
          <a:xfrm>
            <a:off x="2831105" y="2591597"/>
            <a:ext cx="646113" cy="514350"/>
          </a:xfrm>
          <a:custGeom>
            <a:avLst/>
            <a:gdLst/>
            <a:ahLst/>
            <a:cxnLst>
              <a:cxn ang="0">
                <a:pos x="5100" y="0"/>
              </a:cxn>
              <a:cxn ang="0">
                <a:pos x="0" y="0"/>
              </a:cxn>
              <a:cxn ang="0">
                <a:pos x="0" y="3259"/>
              </a:cxn>
              <a:cxn ang="0">
                <a:pos x="2744" y="6231"/>
              </a:cxn>
              <a:cxn ang="0">
                <a:pos x="2744" y="6231"/>
              </a:cxn>
              <a:cxn ang="0">
                <a:pos x="5100" y="6231"/>
              </a:cxn>
              <a:cxn ang="0">
                <a:pos x="7844" y="3259"/>
              </a:cxn>
              <a:cxn ang="0">
                <a:pos x="7844" y="3259"/>
              </a:cxn>
              <a:cxn ang="0">
                <a:pos x="7844" y="0"/>
              </a:cxn>
              <a:cxn ang="0">
                <a:pos x="5100" y="0"/>
              </a:cxn>
            </a:cxnLst>
            <a:rect l="0" t="0" r="r" b="b"/>
            <a:pathLst>
              <a:path w="7844" h="6231">
                <a:moveTo>
                  <a:pt x="5100" y="0"/>
                </a:moveTo>
                <a:lnTo>
                  <a:pt x="0" y="0"/>
                </a:lnTo>
                <a:lnTo>
                  <a:pt x="0" y="3259"/>
                </a:lnTo>
                <a:cubicBezTo>
                  <a:pt x="0" y="4900"/>
                  <a:pt x="1228" y="6231"/>
                  <a:pt x="2744" y="6231"/>
                </a:cubicBezTo>
                <a:lnTo>
                  <a:pt x="2744" y="6231"/>
                </a:lnTo>
                <a:lnTo>
                  <a:pt x="5100" y="6231"/>
                </a:lnTo>
                <a:cubicBezTo>
                  <a:pt x="6615" y="6231"/>
                  <a:pt x="7844" y="4900"/>
                  <a:pt x="7844" y="3259"/>
                </a:cubicBezTo>
                <a:lnTo>
                  <a:pt x="7844" y="3259"/>
                </a:lnTo>
                <a:lnTo>
                  <a:pt x="7844" y="0"/>
                </a:lnTo>
                <a:lnTo>
                  <a:pt x="5100" y="0"/>
                </a:lnTo>
                <a:close/>
              </a:path>
            </a:pathLst>
          </a:custGeom>
          <a:solidFill>
            <a:schemeClr val="accent1">
              <a:lumMod val="60000"/>
              <a:lumOff val="40000"/>
              <a:alpha val="47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Rectangle 1464"/>
          <p:cNvSpPr>
            <a:spLocks noChangeArrowheads="1"/>
          </p:cNvSpPr>
          <p:nvPr/>
        </p:nvSpPr>
        <p:spPr bwMode="auto">
          <a:xfrm>
            <a:off x="1119780" y="2047084"/>
            <a:ext cx="20638" cy="95567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Oval 1471"/>
          <p:cNvSpPr>
            <a:spLocks noChangeArrowheads="1"/>
          </p:cNvSpPr>
          <p:nvPr/>
        </p:nvSpPr>
        <p:spPr bwMode="auto">
          <a:xfrm>
            <a:off x="1129305" y="2969422"/>
            <a:ext cx="100013" cy="6826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481"/>
          <p:cNvSpPr>
            <a:spLocks/>
          </p:cNvSpPr>
          <p:nvPr/>
        </p:nvSpPr>
        <p:spPr bwMode="auto">
          <a:xfrm>
            <a:off x="808630" y="2585247"/>
            <a:ext cx="646113" cy="514350"/>
          </a:xfrm>
          <a:custGeom>
            <a:avLst/>
            <a:gdLst/>
            <a:ahLst/>
            <a:cxnLst>
              <a:cxn ang="0">
                <a:pos x="5100" y="0"/>
              </a:cxn>
              <a:cxn ang="0">
                <a:pos x="0" y="0"/>
              </a:cxn>
              <a:cxn ang="0">
                <a:pos x="0" y="3259"/>
              </a:cxn>
              <a:cxn ang="0">
                <a:pos x="2744" y="6231"/>
              </a:cxn>
              <a:cxn ang="0">
                <a:pos x="2744" y="6231"/>
              </a:cxn>
              <a:cxn ang="0">
                <a:pos x="5100" y="6231"/>
              </a:cxn>
              <a:cxn ang="0">
                <a:pos x="7844" y="3259"/>
              </a:cxn>
              <a:cxn ang="0">
                <a:pos x="7844" y="3259"/>
              </a:cxn>
              <a:cxn ang="0">
                <a:pos x="7844" y="0"/>
              </a:cxn>
              <a:cxn ang="0">
                <a:pos x="5100" y="0"/>
              </a:cxn>
            </a:cxnLst>
            <a:rect l="0" t="0" r="r" b="b"/>
            <a:pathLst>
              <a:path w="7844" h="6231">
                <a:moveTo>
                  <a:pt x="5100" y="0"/>
                </a:moveTo>
                <a:lnTo>
                  <a:pt x="0" y="0"/>
                </a:lnTo>
                <a:lnTo>
                  <a:pt x="0" y="3259"/>
                </a:lnTo>
                <a:cubicBezTo>
                  <a:pt x="0" y="4900"/>
                  <a:pt x="1228" y="6231"/>
                  <a:pt x="2744" y="6231"/>
                </a:cubicBezTo>
                <a:lnTo>
                  <a:pt x="2744" y="6231"/>
                </a:lnTo>
                <a:lnTo>
                  <a:pt x="5100" y="6231"/>
                </a:lnTo>
                <a:cubicBezTo>
                  <a:pt x="6615" y="6231"/>
                  <a:pt x="7844" y="4900"/>
                  <a:pt x="7844" y="3259"/>
                </a:cubicBezTo>
                <a:lnTo>
                  <a:pt x="7844" y="3259"/>
                </a:lnTo>
                <a:lnTo>
                  <a:pt x="7844" y="0"/>
                </a:lnTo>
                <a:lnTo>
                  <a:pt x="5100" y="0"/>
                </a:lnTo>
                <a:close/>
              </a:path>
            </a:pathLst>
          </a:custGeom>
          <a:solidFill>
            <a:schemeClr val="accent1">
              <a:lumMod val="60000"/>
              <a:lumOff val="40000"/>
              <a:alpha val="47000"/>
            </a:schemeClr>
          </a:solid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540"/>
          <p:cNvSpPr>
            <a:spLocks/>
          </p:cNvSpPr>
          <p:nvPr/>
        </p:nvSpPr>
        <p:spPr bwMode="auto">
          <a:xfrm>
            <a:off x="2799355" y="2378872"/>
            <a:ext cx="706438" cy="728663"/>
          </a:xfrm>
          <a:custGeom>
            <a:avLst/>
            <a:gdLst/>
            <a:ahLst/>
            <a:cxnLst>
              <a:cxn ang="0">
                <a:pos x="4273" y="0"/>
              </a:cxn>
              <a:cxn ang="0">
                <a:pos x="0" y="0"/>
              </a:cxn>
              <a:cxn ang="0">
                <a:pos x="0" y="531"/>
              </a:cxn>
              <a:cxn ang="0">
                <a:pos x="0" y="570"/>
              </a:cxn>
              <a:cxn ang="0">
                <a:pos x="0" y="570"/>
              </a:cxn>
              <a:cxn ang="0">
                <a:pos x="0" y="2948"/>
              </a:cxn>
              <a:cxn ang="0">
                <a:pos x="1596" y="4410"/>
              </a:cxn>
              <a:cxn ang="0">
                <a:pos x="1596" y="4410"/>
              </a:cxn>
              <a:cxn ang="0">
                <a:pos x="2678" y="4410"/>
              </a:cxn>
              <a:cxn ang="0">
                <a:pos x="4274" y="2948"/>
              </a:cxn>
              <a:cxn ang="0">
                <a:pos x="4274" y="2948"/>
              </a:cxn>
              <a:cxn ang="0">
                <a:pos x="4274" y="570"/>
              </a:cxn>
              <a:cxn ang="0">
                <a:pos x="4273" y="531"/>
              </a:cxn>
              <a:cxn ang="0">
                <a:pos x="4273" y="523"/>
              </a:cxn>
              <a:cxn ang="0">
                <a:pos x="4273" y="0"/>
              </a:cxn>
            </a:cxnLst>
            <a:rect l="0" t="0" r="r" b="b"/>
            <a:pathLst>
              <a:path w="4274" h="4410">
                <a:moveTo>
                  <a:pt x="4273" y="0"/>
                </a:moveTo>
                <a:lnTo>
                  <a:pt x="0" y="0"/>
                </a:lnTo>
                <a:lnTo>
                  <a:pt x="0" y="531"/>
                </a:lnTo>
                <a:cubicBezTo>
                  <a:pt x="1" y="544"/>
                  <a:pt x="1" y="557"/>
                  <a:pt x="0" y="570"/>
                </a:cubicBezTo>
                <a:lnTo>
                  <a:pt x="0" y="570"/>
                </a:lnTo>
                <a:lnTo>
                  <a:pt x="0" y="2948"/>
                </a:lnTo>
                <a:cubicBezTo>
                  <a:pt x="0" y="3756"/>
                  <a:pt x="715" y="4410"/>
                  <a:pt x="1596" y="4410"/>
                </a:cubicBezTo>
                <a:lnTo>
                  <a:pt x="1596" y="4410"/>
                </a:lnTo>
                <a:lnTo>
                  <a:pt x="2678" y="4410"/>
                </a:lnTo>
                <a:cubicBezTo>
                  <a:pt x="3560" y="4410"/>
                  <a:pt x="4274" y="3756"/>
                  <a:pt x="4274" y="2948"/>
                </a:cubicBezTo>
                <a:lnTo>
                  <a:pt x="4274" y="2948"/>
                </a:lnTo>
                <a:lnTo>
                  <a:pt x="4274" y="570"/>
                </a:lnTo>
                <a:cubicBezTo>
                  <a:pt x="4274" y="557"/>
                  <a:pt x="4274" y="544"/>
                  <a:pt x="4273" y="531"/>
                </a:cubicBezTo>
                <a:cubicBezTo>
                  <a:pt x="4273" y="528"/>
                  <a:pt x="4273" y="525"/>
                  <a:pt x="4273" y="523"/>
                </a:cubicBezTo>
                <a:lnTo>
                  <a:pt x="4273"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541"/>
          <p:cNvSpPr>
            <a:spLocks/>
          </p:cNvSpPr>
          <p:nvPr/>
        </p:nvSpPr>
        <p:spPr bwMode="auto">
          <a:xfrm>
            <a:off x="2799355" y="2378872"/>
            <a:ext cx="706438" cy="728663"/>
          </a:xfrm>
          <a:custGeom>
            <a:avLst/>
            <a:gdLst/>
            <a:ahLst/>
            <a:cxnLst>
              <a:cxn ang="0">
                <a:pos x="4273" y="0"/>
              </a:cxn>
              <a:cxn ang="0">
                <a:pos x="0" y="0"/>
              </a:cxn>
              <a:cxn ang="0">
                <a:pos x="0" y="531"/>
              </a:cxn>
              <a:cxn ang="0">
                <a:pos x="0" y="570"/>
              </a:cxn>
              <a:cxn ang="0">
                <a:pos x="0" y="570"/>
              </a:cxn>
              <a:cxn ang="0">
                <a:pos x="0" y="2948"/>
              </a:cxn>
              <a:cxn ang="0">
                <a:pos x="1596" y="4410"/>
              </a:cxn>
              <a:cxn ang="0">
                <a:pos x="1596" y="4410"/>
              </a:cxn>
              <a:cxn ang="0">
                <a:pos x="2678" y="4410"/>
              </a:cxn>
              <a:cxn ang="0">
                <a:pos x="4274" y="2948"/>
              </a:cxn>
              <a:cxn ang="0">
                <a:pos x="4274" y="2948"/>
              </a:cxn>
              <a:cxn ang="0">
                <a:pos x="4274" y="570"/>
              </a:cxn>
              <a:cxn ang="0">
                <a:pos x="4273" y="531"/>
              </a:cxn>
              <a:cxn ang="0">
                <a:pos x="4273" y="523"/>
              </a:cxn>
              <a:cxn ang="0">
                <a:pos x="4273" y="0"/>
              </a:cxn>
            </a:cxnLst>
            <a:rect l="0" t="0" r="r" b="b"/>
            <a:pathLst>
              <a:path w="4274" h="4410">
                <a:moveTo>
                  <a:pt x="4273" y="0"/>
                </a:moveTo>
                <a:lnTo>
                  <a:pt x="0" y="0"/>
                </a:lnTo>
                <a:lnTo>
                  <a:pt x="0" y="531"/>
                </a:lnTo>
                <a:cubicBezTo>
                  <a:pt x="1" y="544"/>
                  <a:pt x="1" y="557"/>
                  <a:pt x="0" y="570"/>
                </a:cubicBezTo>
                <a:lnTo>
                  <a:pt x="0" y="570"/>
                </a:lnTo>
                <a:lnTo>
                  <a:pt x="0" y="2948"/>
                </a:lnTo>
                <a:cubicBezTo>
                  <a:pt x="0" y="3756"/>
                  <a:pt x="715" y="4410"/>
                  <a:pt x="1596" y="4410"/>
                </a:cubicBezTo>
                <a:lnTo>
                  <a:pt x="1596" y="4410"/>
                </a:lnTo>
                <a:lnTo>
                  <a:pt x="2678" y="4410"/>
                </a:lnTo>
                <a:cubicBezTo>
                  <a:pt x="3560" y="4410"/>
                  <a:pt x="4274" y="3756"/>
                  <a:pt x="4274" y="2948"/>
                </a:cubicBezTo>
                <a:lnTo>
                  <a:pt x="4274" y="2948"/>
                </a:lnTo>
                <a:lnTo>
                  <a:pt x="4274" y="570"/>
                </a:lnTo>
                <a:cubicBezTo>
                  <a:pt x="4274" y="557"/>
                  <a:pt x="4274" y="544"/>
                  <a:pt x="4273" y="531"/>
                </a:cubicBezTo>
                <a:cubicBezTo>
                  <a:pt x="4273" y="528"/>
                  <a:pt x="4273" y="525"/>
                  <a:pt x="4273" y="523"/>
                </a:cubicBezTo>
                <a:lnTo>
                  <a:pt x="4273" y="0"/>
                </a:ln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Freeform 1542"/>
          <p:cNvSpPr>
            <a:spLocks/>
          </p:cNvSpPr>
          <p:nvPr/>
        </p:nvSpPr>
        <p:spPr bwMode="auto">
          <a:xfrm>
            <a:off x="2827930" y="2147097"/>
            <a:ext cx="649288" cy="958850"/>
          </a:xfrm>
          <a:custGeom>
            <a:avLst/>
            <a:gdLst/>
            <a:ahLst/>
            <a:cxnLst>
              <a:cxn ang="0">
                <a:pos x="9" y="1357"/>
              </a:cxn>
              <a:cxn ang="0">
                <a:pos x="0" y="1357"/>
              </a:cxn>
              <a:cxn ang="0">
                <a:pos x="0" y="1931"/>
              </a:cxn>
              <a:cxn ang="0">
                <a:pos x="0" y="1970"/>
              </a:cxn>
              <a:cxn ang="0">
                <a:pos x="0" y="1970"/>
              </a:cxn>
              <a:cxn ang="0">
                <a:pos x="0" y="4348"/>
              </a:cxn>
              <a:cxn ang="0">
                <a:pos x="1466" y="5810"/>
              </a:cxn>
              <a:cxn ang="0">
                <a:pos x="2461" y="5810"/>
              </a:cxn>
              <a:cxn ang="0">
                <a:pos x="3927" y="4348"/>
              </a:cxn>
              <a:cxn ang="0">
                <a:pos x="3927" y="4348"/>
              </a:cxn>
              <a:cxn ang="0">
                <a:pos x="3927" y="1970"/>
              </a:cxn>
              <a:cxn ang="0">
                <a:pos x="3926" y="1931"/>
              </a:cxn>
              <a:cxn ang="0">
                <a:pos x="3926" y="1923"/>
              </a:cxn>
              <a:cxn ang="0">
                <a:pos x="3926" y="1923"/>
              </a:cxn>
              <a:cxn ang="0">
                <a:pos x="3926" y="1357"/>
              </a:cxn>
              <a:cxn ang="0">
                <a:pos x="2465" y="1"/>
              </a:cxn>
              <a:cxn ang="0">
                <a:pos x="2465" y="1"/>
              </a:cxn>
              <a:cxn ang="0">
                <a:pos x="1471" y="1"/>
              </a:cxn>
              <a:cxn ang="0">
                <a:pos x="9" y="1357"/>
              </a:cxn>
            </a:cxnLst>
            <a:rect l="0" t="0" r="r" b="b"/>
            <a:pathLst>
              <a:path w="3927" h="5810">
                <a:moveTo>
                  <a:pt x="9" y="1357"/>
                </a:moveTo>
                <a:lnTo>
                  <a:pt x="0" y="1357"/>
                </a:lnTo>
                <a:lnTo>
                  <a:pt x="0" y="1931"/>
                </a:lnTo>
                <a:cubicBezTo>
                  <a:pt x="0" y="1944"/>
                  <a:pt x="0" y="1957"/>
                  <a:pt x="0" y="1970"/>
                </a:cubicBezTo>
                <a:lnTo>
                  <a:pt x="0" y="1970"/>
                </a:lnTo>
                <a:lnTo>
                  <a:pt x="0" y="4348"/>
                </a:lnTo>
                <a:cubicBezTo>
                  <a:pt x="0" y="5156"/>
                  <a:pt x="657" y="5810"/>
                  <a:pt x="1466" y="5810"/>
                </a:cubicBezTo>
                <a:lnTo>
                  <a:pt x="2461" y="5810"/>
                </a:lnTo>
                <a:cubicBezTo>
                  <a:pt x="3270" y="5810"/>
                  <a:pt x="3927" y="5156"/>
                  <a:pt x="3927" y="4348"/>
                </a:cubicBezTo>
                <a:lnTo>
                  <a:pt x="3927" y="4348"/>
                </a:lnTo>
                <a:lnTo>
                  <a:pt x="3927" y="1970"/>
                </a:lnTo>
                <a:cubicBezTo>
                  <a:pt x="3927" y="1957"/>
                  <a:pt x="3927" y="1944"/>
                  <a:pt x="3926" y="1931"/>
                </a:cubicBezTo>
                <a:cubicBezTo>
                  <a:pt x="3926" y="1928"/>
                  <a:pt x="3926" y="1925"/>
                  <a:pt x="3926" y="1923"/>
                </a:cubicBezTo>
                <a:lnTo>
                  <a:pt x="3926" y="1923"/>
                </a:lnTo>
                <a:lnTo>
                  <a:pt x="3926" y="1357"/>
                </a:lnTo>
                <a:cubicBezTo>
                  <a:pt x="3872" y="593"/>
                  <a:pt x="3234" y="0"/>
                  <a:pt x="2465" y="1"/>
                </a:cubicBezTo>
                <a:lnTo>
                  <a:pt x="2465" y="1"/>
                </a:lnTo>
                <a:lnTo>
                  <a:pt x="1471" y="1"/>
                </a:lnTo>
                <a:cubicBezTo>
                  <a:pt x="702" y="1"/>
                  <a:pt x="64" y="593"/>
                  <a:pt x="9" y="1357"/>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543"/>
          <p:cNvSpPr>
            <a:spLocks/>
          </p:cNvSpPr>
          <p:nvPr/>
        </p:nvSpPr>
        <p:spPr bwMode="auto">
          <a:xfrm>
            <a:off x="2827930" y="2147097"/>
            <a:ext cx="649288" cy="958850"/>
          </a:xfrm>
          <a:custGeom>
            <a:avLst/>
            <a:gdLst/>
            <a:ahLst/>
            <a:cxnLst>
              <a:cxn ang="0">
                <a:pos x="9" y="1357"/>
              </a:cxn>
              <a:cxn ang="0">
                <a:pos x="0" y="1357"/>
              </a:cxn>
              <a:cxn ang="0">
                <a:pos x="0" y="1931"/>
              </a:cxn>
              <a:cxn ang="0">
                <a:pos x="0" y="1970"/>
              </a:cxn>
              <a:cxn ang="0">
                <a:pos x="0" y="1970"/>
              </a:cxn>
              <a:cxn ang="0">
                <a:pos x="0" y="4348"/>
              </a:cxn>
              <a:cxn ang="0">
                <a:pos x="1466" y="5810"/>
              </a:cxn>
              <a:cxn ang="0">
                <a:pos x="2461" y="5810"/>
              </a:cxn>
              <a:cxn ang="0">
                <a:pos x="3927" y="4348"/>
              </a:cxn>
              <a:cxn ang="0">
                <a:pos x="3927" y="4348"/>
              </a:cxn>
              <a:cxn ang="0">
                <a:pos x="3927" y="1970"/>
              </a:cxn>
              <a:cxn ang="0">
                <a:pos x="3926" y="1931"/>
              </a:cxn>
              <a:cxn ang="0">
                <a:pos x="3926" y="1923"/>
              </a:cxn>
              <a:cxn ang="0">
                <a:pos x="3926" y="1923"/>
              </a:cxn>
              <a:cxn ang="0">
                <a:pos x="3926" y="1357"/>
              </a:cxn>
              <a:cxn ang="0">
                <a:pos x="2465" y="1"/>
              </a:cxn>
              <a:cxn ang="0">
                <a:pos x="2465" y="1"/>
              </a:cxn>
              <a:cxn ang="0">
                <a:pos x="1471" y="1"/>
              </a:cxn>
              <a:cxn ang="0">
                <a:pos x="9" y="1357"/>
              </a:cxn>
            </a:cxnLst>
            <a:rect l="0" t="0" r="r" b="b"/>
            <a:pathLst>
              <a:path w="3927" h="5810">
                <a:moveTo>
                  <a:pt x="9" y="1357"/>
                </a:moveTo>
                <a:lnTo>
                  <a:pt x="0" y="1357"/>
                </a:lnTo>
                <a:lnTo>
                  <a:pt x="0" y="1931"/>
                </a:lnTo>
                <a:cubicBezTo>
                  <a:pt x="0" y="1944"/>
                  <a:pt x="0" y="1957"/>
                  <a:pt x="0" y="1970"/>
                </a:cubicBezTo>
                <a:lnTo>
                  <a:pt x="0" y="1970"/>
                </a:lnTo>
                <a:lnTo>
                  <a:pt x="0" y="4348"/>
                </a:lnTo>
                <a:cubicBezTo>
                  <a:pt x="0" y="5156"/>
                  <a:pt x="657" y="5810"/>
                  <a:pt x="1466" y="5810"/>
                </a:cubicBezTo>
                <a:lnTo>
                  <a:pt x="2461" y="5810"/>
                </a:lnTo>
                <a:cubicBezTo>
                  <a:pt x="3270" y="5810"/>
                  <a:pt x="3927" y="5156"/>
                  <a:pt x="3927" y="4348"/>
                </a:cubicBezTo>
                <a:lnTo>
                  <a:pt x="3927" y="4348"/>
                </a:lnTo>
                <a:lnTo>
                  <a:pt x="3927" y="1970"/>
                </a:lnTo>
                <a:cubicBezTo>
                  <a:pt x="3927" y="1957"/>
                  <a:pt x="3927" y="1944"/>
                  <a:pt x="3926" y="1931"/>
                </a:cubicBezTo>
                <a:cubicBezTo>
                  <a:pt x="3926" y="1928"/>
                  <a:pt x="3926" y="1925"/>
                  <a:pt x="3926" y="1923"/>
                </a:cubicBezTo>
                <a:lnTo>
                  <a:pt x="3926" y="1923"/>
                </a:lnTo>
                <a:lnTo>
                  <a:pt x="3926" y="1357"/>
                </a:lnTo>
                <a:cubicBezTo>
                  <a:pt x="3872" y="593"/>
                  <a:pt x="3234" y="0"/>
                  <a:pt x="2465" y="1"/>
                </a:cubicBezTo>
                <a:lnTo>
                  <a:pt x="2465" y="1"/>
                </a:lnTo>
                <a:lnTo>
                  <a:pt x="1471" y="1"/>
                </a:lnTo>
                <a:cubicBezTo>
                  <a:pt x="702" y="1"/>
                  <a:pt x="64" y="593"/>
                  <a:pt x="9" y="1357"/>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Rectangle 1544"/>
          <p:cNvSpPr>
            <a:spLocks noChangeArrowheads="1"/>
          </p:cNvSpPr>
          <p:nvPr/>
        </p:nvSpPr>
        <p:spPr bwMode="auto">
          <a:xfrm>
            <a:off x="3051768" y="1904209"/>
            <a:ext cx="200025" cy="136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7" name="Rectangle 1545"/>
          <p:cNvSpPr>
            <a:spLocks noChangeArrowheads="1"/>
          </p:cNvSpPr>
          <p:nvPr/>
        </p:nvSpPr>
        <p:spPr bwMode="auto">
          <a:xfrm>
            <a:off x="3051768" y="1904209"/>
            <a:ext cx="200025" cy="13652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Rectangle 1546"/>
          <p:cNvSpPr>
            <a:spLocks noChangeArrowheads="1"/>
          </p:cNvSpPr>
          <p:nvPr/>
        </p:nvSpPr>
        <p:spPr bwMode="auto">
          <a:xfrm>
            <a:off x="3091455" y="1904209"/>
            <a:ext cx="120650" cy="136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 name="Rectangle 1547"/>
          <p:cNvSpPr>
            <a:spLocks noChangeArrowheads="1"/>
          </p:cNvSpPr>
          <p:nvPr/>
        </p:nvSpPr>
        <p:spPr bwMode="auto">
          <a:xfrm>
            <a:off x="3091455" y="1904209"/>
            <a:ext cx="120650" cy="13652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Rectangle 1548"/>
          <p:cNvSpPr>
            <a:spLocks noChangeArrowheads="1"/>
          </p:cNvSpPr>
          <p:nvPr/>
        </p:nvSpPr>
        <p:spPr bwMode="auto">
          <a:xfrm>
            <a:off x="3142255" y="2040734"/>
            <a:ext cx="19050" cy="955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 name="Rectangle 1549"/>
          <p:cNvSpPr>
            <a:spLocks noChangeArrowheads="1"/>
          </p:cNvSpPr>
          <p:nvPr/>
        </p:nvSpPr>
        <p:spPr bwMode="auto">
          <a:xfrm>
            <a:off x="3142255" y="2040734"/>
            <a:ext cx="19050" cy="95567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Oval 1550"/>
          <p:cNvSpPr>
            <a:spLocks noChangeArrowheads="1"/>
          </p:cNvSpPr>
          <p:nvPr/>
        </p:nvSpPr>
        <p:spPr bwMode="auto">
          <a:xfrm>
            <a:off x="3051768" y="2745584"/>
            <a:ext cx="100013" cy="6826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Oval 1551"/>
          <p:cNvSpPr>
            <a:spLocks noChangeArrowheads="1"/>
          </p:cNvSpPr>
          <p:nvPr/>
        </p:nvSpPr>
        <p:spPr bwMode="auto">
          <a:xfrm>
            <a:off x="3051768" y="2745584"/>
            <a:ext cx="100013" cy="68263"/>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Oval 1552"/>
          <p:cNvSpPr>
            <a:spLocks noChangeArrowheads="1"/>
          </p:cNvSpPr>
          <p:nvPr/>
        </p:nvSpPr>
        <p:spPr bwMode="auto">
          <a:xfrm>
            <a:off x="3151780" y="2745584"/>
            <a:ext cx="100013" cy="6826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Oval 1553"/>
          <p:cNvSpPr>
            <a:spLocks noChangeArrowheads="1"/>
          </p:cNvSpPr>
          <p:nvPr/>
        </p:nvSpPr>
        <p:spPr bwMode="auto">
          <a:xfrm>
            <a:off x="3151780" y="2745584"/>
            <a:ext cx="100013" cy="68263"/>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Oval 1554"/>
          <p:cNvSpPr>
            <a:spLocks noChangeArrowheads="1"/>
          </p:cNvSpPr>
          <p:nvPr/>
        </p:nvSpPr>
        <p:spPr bwMode="auto">
          <a:xfrm>
            <a:off x="3051768" y="2963072"/>
            <a:ext cx="100013" cy="6826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Oval 1555"/>
          <p:cNvSpPr>
            <a:spLocks noChangeArrowheads="1"/>
          </p:cNvSpPr>
          <p:nvPr/>
        </p:nvSpPr>
        <p:spPr bwMode="auto">
          <a:xfrm>
            <a:off x="3051768" y="2963072"/>
            <a:ext cx="100013" cy="68263"/>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Oval 1556"/>
          <p:cNvSpPr>
            <a:spLocks noChangeArrowheads="1"/>
          </p:cNvSpPr>
          <p:nvPr/>
        </p:nvSpPr>
        <p:spPr bwMode="auto">
          <a:xfrm>
            <a:off x="3151780" y="2963072"/>
            <a:ext cx="100013" cy="6826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Oval 1557"/>
          <p:cNvSpPr>
            <a:spLocks noChangeArrowheads="1"/>
          </p:cNvSpPr>
          <p:nvPr/>
        </p:nvSpPr>
        <p:spPr bwMode="auto">
          <a:xfrm>
            <a:off x="3151780" y="2963072"/>
            <a:ext cx="100013" cy="68263"/>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Rectangle 1558"/>
          <p:cNvSpPr>
            <a:spLocks noChangeArrowheads="1"/>
          </p:cNvSpPr>
          <p:nvPr/>
        </p:nvSpPr>
        <p:spPr bwMode="auto">
          <a:xfrm>
            <a:off x="2759668" y="2353472"/>
            <a:ext cx="787400" cy="25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 name="Rectangle 1559"/>
          <p:cNvSpPr>
            <a:spLocks noChangeArrowheads="1"/>
          </p:cNvSpPr>
          <p:nvPr/>
        </p:nvSpPr>
        <p:spPr bwMode="auto">
          <a:xfrm>
            <a:off x="2759668" y="2353472"/>
            <a:ext cx="787400" cy="254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Rectangle 1560"/>
          <p:cNvSpPr>
            <a:spLocks noChangeArrowheads="1"/>
          </p:cNvSpPr>
          <p:nvPr/>
        </p:nvSpPr>
        <p:spPr bwMode="auto">
          <a:xfrm>
            <a:off x="2759668" y="2326484"/>
            <a:ext cx="787400" cy="25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 name="Rectangle 1561"/>
          <p:cNvSpPr>
            <a:spLocks noChangeArrowheads="1"/>
          </p:cNvSpPr>
          <p:nvPr/>
        </p:nvSpPr>
        <p:spPr bwMode="auto">
          <a:xfrm>
            <a:off x="2759668" y="2326484"/>
            <a:ext cx="787400" cy="254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1565"/>
          <p:cNvSpPr>
            <a:spLocks/>
          </p:cNvSpPr>
          <p:nvPr/>
        </p:nvSpPr>
        <p:spPr bwMode="auto">
          <a:xfrm>
            <a:off x="2827930" y="2591597"/>
            <a:ext cx="647700" cy="514350"/>
          </a:xfrm>
          <a:custGeom>
            <a:avLst/>
            <a:gdLst/>
            <a:ahLst/>
            <a:cxnLst>
              <a:cxn ang="0">
                <a:pos x="2550" y="0"/>
              </a:cxn>
              <a:cxn ang="0">
                <a:pos x="0" y="0"/>
              </a:cxn>
              <a:cxn ang="0">
                <a:pos x="0" y="1629"/>
              </a:cxn>
              <a:cxn ang="0">
                <a:pos x="1372" y="3115"/>
              </a:cxn>
              <a:cxn ang="0">
                <a:pos x="1372" y="3115"/>
              </a:cxn>
              <a:cxn ang="0">
                <a:pos x="2550" y="3115"/>
              </a:cxn>
              <a:cxn ang="0">
                <a:pos x="3922" y="1629"/>
              </a:cxn>
              <a:cxn ang="0">
                <a:pos x="3922" y="1629"/>
              </a:cxn>
              <a:cxn ang="0">
                <a:pos x="3922" y="0"/>
              </a:cxn>
              <a:cxn ang="0">
                <a:pos x="2550" y="0"/>
              </a:cxn>
            </a:cxnLst>
            <a:rect l="0" t="0" r="r" b="b"/>
            <a:pathLst>
              <a:path w="3922" h="3115">
                <a:moveTo>
                  <a:pt x="2550" y="0"/>
                </a:moveTo>
                <a:lnTo>
                  <a:pt x="0" y="0"/>
                </a:lnTo>
                <a:lnTo>
                  <a:pt x="0" y="1629"/>
                </a:lnTo>
                <a:cubicBezTo>
                  <a:pt x="0" y="2450"/>
                  <a:pt x="614" y="3115"/>
                  <a:pt x="1372" y="3115"/>
                </a:cubicBezTo>
                <a:lnTo>
                  <a:pt x="1372" y="3115"/>
                </a:lnTo>
                <a:lnTo>
                  <a:pt x="2550" y="3115"/>
                </a:lnTo>
                <a:cubicBezTo>
                  <a:pt x="3308" y="3115"/>
                  <a:pt x="3922" y="2450"/>
                  <a:pt x="3922" y="1629"/>
                </a:cubicBezTo>
                <a:lnTo>
                  <a:pt x="3922" y="1629"/>
                </a:lnTo>
                <a:lnTo>
                  <a:pt x="3922" y="0"/>
                </a:lnTo>
                <a:lnTo>
                  <a:pt x="2550" y="0"/>
                </a:lnTo>
                <a:close/>
              </a:path>
            </a:pathLst>
          </a:custGeom>
          <a:solidFill>
            <a:schemeClr val="accent1">
              <a:lumMod val="60000"/>
              <a:lumOff val="40000"/>
              <a:alpha val="47000"/>
            </a:schemeClr>
          </a:solid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1596"/>
          <p:cNvSpPr>
            <a:spLocks/>
          </p:cNvSpPr>
          <p:nvPr/>
        </p:nvSpPr>
        <p:spPr bwMode="auto">
          <a:xfrm>
            <a:off x="3797893" y="2849787"/>
            <a:ext cx="333375" cy="344488"/>
          </a:xfrm>
          <a:custGeom>
            <a:avLst/>
            <a:gdLst/>
            <a:ahLst/>
            <a:cxnLst>
              <a:cxn ang="0">
                <a:pos x="2015" y="0"/>
              </a:cxn>
              <a:cxn ang="0">
                <a:pos x="0" y="0"/>
              </a:cxn>
              <a:cxn ang="0">
                <a:pos x="0" y="251"/>
              </a:cxn>
              <a:cxn ang="0">
                <a:pos x="0" y="269"/>
              </a:cxn>
              <a:cxn ang="0">
                <a:pos x="0" y="1394"/>
              </a:cxn>
              <a:cxn ang="0">
                <a:pos x="752" y="2085"/>
              </a:cxn>
              <a:cxn ang="0">
                <a:pos x="1263" y="2085"/>
              </a:cxn>
              <a:cxn ang="0">
                <a:pos x="2015" y="1394"/>
              </a:cxn>
              <a:cxn ang="0">
                <a:pos x="2015" y="269"/>
              </a:cxn>
              <a:cxn ang="0">
                <a:pos x="2015" y="251"/>
              </a:cxn>
              <a:cxn ang="0">
                <a:pos x="2015" y="247"/>
              </a:cxn>
              <a:cxn ang="0">
                <a:pos x="2015" y="0"/>
              </a:cxn>
            </a:cxnLst>
            <a:rect l="0" t="0" r="r" b="b"/>
            <a:pathLst>
              <a:path w="2015" h="2085">
                <a:moveTo>
                  <a:pt x="2015" y="0"/>
                </a:moveTo>
                <a:lnTo>
                  <a:pt x="0" y="0"/>
                </a:lnTo>
                <a:lnTo>
                  <a:pt x="0" y="251"/>
                </a:lnTo>
                <a:cubicBezTo>
                  <a:pt x="0" y="257"/>
                  <a:pt x="0" y="263"/>
                  <a:pt x="0" y="269"/>
                </a:cubicBezTo>
                <a:lnTo>
                  <a:pt x="0" y="1394"/>
                </a:lnTo>
                <a:cubicBezTo>
                  <a:pt x="0" y="1776"/>
                  <a:pt x="337" y="2085"/>
                  <a:pt x="752" y="2085"/>
                </a:cubicBezTo>
                <a:lnTo>
                  <a:pt x="1263" y="2085"/>
                </a:lnTo>
                <a:cubicBezTo>
                  <a:pt x="1678" y="2085"/>
                  <a:pt x="2015" y="1776"/>
                  <a:pt x="2015" y="1394"/>
                </a:cubicBezTo>
                <a:lnTo>
                  <a:pt x="2015" y="269"/>
                </a:lnTo>
                <a:cubicBezTo>
                  <a:pt x="2015" y="263"/>
                  <a:pt x="2015" y="257"/>
                  <a:pt x="2015" y="251"/>
                </a:cubicBezTo>
                <a:cubicBezTo>
                  <a:pt x="2015" y="249"/>
                  <a:pt x="2015" y="248"/>
                  <a:pt x="2015" y="247"/>
                </a:cubicBezTo>
                <a:lnTo>
                  <a:pt x="201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1597"/>
          <p:cNvSpPr>
            <a:spLocks/>
          </p:cNvSpPr>
          <p:nvPr/>
        </p:nvSpPr>
        <p:spPr bwMode="auto">
          <a:xfrm>
            <a:off x="3797893" y="2849787"/>
            <a:ext cx="333375" cy="344488"/>
          </a:xfrm>
          <a:custGeom>
            <a:avLst/>
            <a:gdLst/>
            <a:ahLst/>
            <a:cxnLst>
              <a:cxn ang="0">
                <a:pos x="2015" y="0"/>
              </a:cxn>
              <a:cxn ang="0">
                <a:pos x="0" y="0"/>
              </a:cxn>
              <a:cxn ang="0">
                <a:pos x="0" y="251"/>
              </a:cxn>
              <a:cxn ang="0">
                <a:pos x="0" y="269"/>
              </a:cxn>
              <a:cxn ang="0">
                <a:pos x="0" y="1394"/>
              </a:cxn>
              <a:cxn ang="0">
                <a:pos x="752" y="2085"/>
              </a:cxn>
              <a:cxn ang="0">
                <a:pos x="1263" y="2085"/>
              </a:cxn>
              <a:cxn ang="0">
                <a:pos x="2015" y="1394"/>
              </a:cxn>
              <a:cxn ang="0">
                <a:pos x="2015" y="269"/>
              </a:cxn>
              <a:cxn ang="0">
                <a:pos x="2015" y="251"/>
              </a:cxn>
              <a:cxn ang="0">
                <a:pos x="2015" y="247"/>
              </a:cxn>
              <a:cxn ang="0">
                <a:pos x="2015" y="0"/>
              </a:cxn>
            </a:cxnLst>
            <a:rect l="0" t="0" r="r" b="b"/>
            <a:pathLst>
              <a:path w="2015" h="2085">
                <a:moveTo>
                  <a:pt x="2015" y="0"/>
                </a:moveTo>
                <a:lnTo>
                  <a:pt x="0" y="0"/>
                </a:lnTo>
                <a:lnTo>
                  <a:pt x="0" y="251"/>
                </a:lnTo>
                <a:cubicBezTo>
                  <a:pt x="0" y="257"/>
                  <a:pt x="0" y="263"/>
                  <a:pt x="0" y="269"/>
                </a:cubicBezTo>
                <a:lnTo>
                  <a:pt x="0" y="1394"/>
                </a:lnTo>
                <a:cubicBezTo>
                  <a:pt x="0" y="1776"/>
                  <a:pt x="337" y="2085"/>
                  <a:pt x="752" y="2085"/>
                </a:cubicBezTo>
                <a:lnTo>
                  <a:pt x="1263" y="2085"/>
                </a:lnTo>
                <a:cubicBezTo>
                  <a:pt x="1678" y="2085"/>
                  <a:pt x="2015" y="1776"/>
                  <a:pt x="2015" y="1394"/>
                </a:cubicBezTo>
                <a:lnTo>
                  <a:pt x="2015" y="269"/>
                </a:lnTo>
                <a:cubicBezTo>
                  <a:pt x="2015" y="263"/>
                  <a:pt x="2015" y="257"/>
                  <a:pt x="2015" y="251"/>
                </a:cubicBezTo>
                <a:cubicBezTo>
                  <a:pt x="2015" y="249"/>
                  <a:pt x="2015" y="248"/>
                  <a:pt x="2015" y="247"/>
                </a:cubicBezTo>
                <a:lnTo>
                  <a:pt x="2015" y="0"/>
                </a:ln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1598"/>
          <p:cNvSpPr>
            <a:spLocks/>
          </p:cNvSpPr>
          <p:nvPr/>
        </p:nvSpPr>
        <p:spPr bwMode="auto">
          <a:xfrm>
            <a:off x="3812180" y="2740249"/>
            <a:ext cx="306388" cy="452438"/>
          </a:xfrm>
          <a:custGeom>
            <a:avLst/>
            <a:gdLst/>
            <a:ahLst/>
            <a:cxnLst>
              <a:cxn ang="0">
                <a:pos x="4" y="642"/>
              </a:cxn>
              <a:cxn ang="0">
                <a:pos x="0" y="642"/>
              </a:cxn>
              <a:cxn ang="0">
                <a:pos x="0" y="913"/>
              </a:cxn>
              <a:cxn ang="0">
                <a:pos x="0" y="932"/>
              </a:cxn>
              <a:cxn ang="0">
                <a:pos x="0" y="2057"/>
              </a:cxn>
              <a:cxn ang="0">
                <a:pos x="691" y="2748"/>
              </a:cxn>
              <a:cxn ang="0">
                <a:pos x="1160" y="2748"/>
              </a:cxn>
              <a:cxn ang="0">
                <a:pos x="1852" y="2057"/>
              </a:cxn>
              <a:cxn ang="0">
                <a:pos x="1852" y="2057"/>
              </a:cxn>
              <a:cxn ang="0">
                <a:pos x="1852" y="932"/>
              </a:cxn>
              <a:cxn ang="0">
                <a:pos x="1851" y="913"/>
              </a:cxn>
              <a:cxn ang="0">
                <a:pos x="1851" y="910"/>
              </a:cxn>
              <a:cxn ang="0">
                <a:pos x="1851" y="910"/>
              </a:cxn>
              <a:cxn ang="0">
                <a:pos x="1851" y="642"/>
              </a:cxn>
              <a:cxn ang="0">
                <a:pos x="1162" y="1"/>
              </a:cxn>
              <a:cxn ang="0">
                <a:pos x="693" y="1"/>
              </a:cxn>
              <a:cxn ang="0">
                <a:pos x="4" y="642"/>
              </a:cxn>
            </a:cxnLst>
            <a:rect l="0" t="0" r="r" b="b"/>
            <a:pathLst>
              <a:path w="1852" h="2748">
                <a:moveTo>
                  <a:pt x="4" y="642"/>
                </a:moveTo>
                <a:lnTo>
                  <a:pt x="0" y="642"/>
                </a:lnTo>
                <a:lnTo>
                  <a:pt x="0" y="913"/>
                </a:lnTo>
                <a:cubicBezTo>
                  <a:pt x="0" y="920"/>
                  <a:pt x="0" y="926"/>
                  <a:pt x="0" y="932"/>
                </a:cubicBezTo>
                <a:lnTo>
                  <a:pt x="0" y="2057"/>
                </a:lnTo>
                <a:cubicBezTo>
                  <a:pt x="0" y="2439"/>
                  <a:pt x="309" y="2748"/>
                  <a:pt x="691" y="2748"/>
                </a:cubicBezTo>
                <a:lnTo>
                  <a:pt x="1160" y="2748"/>
                </a:lnTo>
                <a:cubicBezTo>
                  <a:pt x="1542" y="2748"/>
                  <a:pt x="1852" y="2439"/>
                  <a:pt x="1852" y="2057"/>
                </a:cubicBezTo>
                <a:lnTo>
                  <a:pt x="1852" y="2057"/>
                </a:lnTo>
                <a:lnTo>
                  <a:pt x="1852" y="932"/>
                </a:lnTo>
                <a:cubicBezTo>
                  <a:pt x="1852" y="926"/>
                  <a:pt x="1851" y="920"/>
                  <a:pt x="1851" y="913"/>
                </a:cubicBezTo>
                <a:cubicBezTo>
                  <a:pt x="1851" y="912"/>
                  <a:pt x="1851" y="911"/>
                  <a:pt x="1851" y="910"/>
                </a:cubicBezTo>
                <a:lnTo>
                  <a:pt x="1851" y="910"/>
                </a:lnTo>
                <a:lnTo>
                  <a:pt x="1851" y="642"/>
                </a:lnTo>
                <a:cubicBezTo>
                  <a:pt x="1826" y="281"/>
                  <a:pt x="1525" y="0"/>
                  <a:pt x="1162" y="1"/>
                </a:cubicBezTo>
                <a:lnTo>
                  <a:pt x="693" y="1"/>
                </a:lnTo>
                <a:cubicBezTo>
                  <a:pt x="331" y="1"/>
                  <a:pt x="30" y="281"/>
                  <a:pt x="4" y="64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Freeform 1599"/>
          <p:cNvSpPr>
            <a:spLocks/>
          </p:cNvSpPr>
          <p:nvPr/>
        </p:nvSpPr>
        <p:spPr bwMode="auto">
          <a:xfrm>
            <a:off x="3812180" y="2740249"/>
            <a:ext cx="304800" cy="452438"/>
          </a:xfrm>
          <a:custGeom>
            <a:avLst/>
            <a:gdLst/>
            <a:ahLst/>
            <a:cxnLst>
              <a:cxn ang="0">
                <a:pos x="4" y="642"/>
              </a:cxn>
              <a:cxn ang="0">
                <a:pos x="0" y="642"/>
              </a:cxn>
              <a:cxn ang="0">
                <a:pos x="0" y="913"/>
              </a:cxn>
              <a:cxn ang="0">
                <a:pos x="0" y="932"/>
              </a:cxn>
              <a:cxn ang="0">
                <a:pos x="0" y="2057"/>
              </a:cxn>
              <a:cxn ang="0">
                <a:pos x="691" y="2748"/>
              </a:cxn>
              <a:cxn ang="0">
                <a:pos x="1160" y="2748"/>
              </a:cxn>
              <a:cxn ang="0">
                <a:pos x="1852" y="2057"/>
              </a:cxn>
              <a:cxn ang="0">
                <a:pos x="1852" y="2057"/>
              </a:cxn>
              <a:cxn ang="0">
                <a:pos x="1852" y="932"/>
              </a:cxn>
              <a:cxn ang="0">
                <a:pos x="1851" y="913"/>
              </a:cxn>
              <a:cxn ang="0">
                <a:pos x="1851" y="910"/>
              </a:cxn>
              <a:cxn ang="0">
                <a:pos x="1851" y="910"/>
              </a:cxn>
              <a:cxn ang="0">
                <a:pos x="1851" y="642"/>
              </a:cxn>
              <a:cxn ang="0">
                <a:pos x="1162" y="1"/>
              </a:cxn>
              <a:cxn ang="0">
                <a:pos x="693" y="1"/>
              </a:cxn>
              <a:cxn ang="0">
                <a:pos x="4" y="642"/>
              </a:cxn>
            </a:cxnLst>
            <a:rect l="0" t="0" r="r" b="b"/>
            <a:pathLst>
              <a:path w="1852" h="2748">
                <a:moveTo>
                  <a:pt x="4" y="642"/>
                </a:moveTo>
                <a:lnTo>
                  <a:pt x="0" y="642"/>
                </a:lnTo>
                <a:lnTo>
                  <a:pt x="0" y="913"/>
                </a:lnTo>
                <a:cubicBezTo>
                  <a:pt x="0" y="920"/>
                  <a:pt x="0" y="926"/>
                  <a:pt x="0" y="932"/>
                </a:cubicBezTo>
                <a:lnTo>
                  <a:pt x="0" y="2057"/>
                </a:lnTo>
                <a:cubicBezTo>
                  <a:pt x="0" y="2439"/>
                  <a:pt x="309" y="2748"/>
                  <a:pt x="691" y="2748"/>
                </a:cubicBezTo>
                <a:lnTo>
                  <a:pt x="1160" y="2748"/>
                </a:lnTo>
                <a:cubicBezTo>
                  <a:pt x="1542" y="2748"/>
                  <a:pt x="1852" y="2439"/>
                  <a:pt x="1852" y="2057"/>
                </a:cubicBezTo>
                <a:lnTo>
                  <a:pt x="1852" y="2057"/>
                </a:lnTo>
                <a:lnTo>
                  <a:pt x="1852" y="932"/>
                </a:lnTo>
                <a:cubicBezTo>
                  <a:pt x="1852" y="926"/>
                  <a:pt x="1851" y="920"/>
                  <a:pt x="1851" y="913"/>
                </a:cubicBezTo>
                <a:cubicBezTo>
                  <a:pt x="1851" y="912"/>
                  <a:pt x="1851" y="911"/>
                  <a:pt x="1851" y="910"/>
                </a:cubicBezTo>
                <a:lnTo>
                  <a:pt x="1851" y="910"/>
                </a:lnTo>
                <a:lnTo>
                  <a:pt x="1851" y="642"/>
                </a:lnTo>
                <a:cubicBezTo>
                  <a:pt x="1826" y="281"/>
                  <a:pt x="1525" y="0"/>
                  <a:pt x="1162" y="1"/>
                </a:cubicBezTo>
                <a:lnTo>
                  <a:pt x="693" y="1"/>
                </a:lnTo>
                <a:cubicBezTo>
                  <a:pt x="331" y="1"/>
                  <a:pt x="30" y="281"/>
                  <a:pt x="4" y="64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Rectangle 1614"/>
          <p:cNvSpPr>
            <a:spLocks noChangeArrowheads="1"/>
          </p:cNvSpPr>
          <p:nvPr/>
        </p:nvSpPr>
        <p:spPr bwMode="auto">
          <a:xfrm>
            <a:off x="3778843" y="2837087"/>
            <a:ext cx="371475"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 name="Rectangle 1615"/>
          <p:cNvSpPr>
            <a:spLocks noChangeArrowheads="1"/>
          </p:cNvSpPr>
          <p:nvPr/>
        </p:nvSpPr>
        <p:spPr bwMode="auto">
          <a:xfrm>
            <a:off x="3778843" y="2837087"/>
            <a:ext cx="371475" cy="127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Rectangle 1616"/>
          <p:cNvSpPr>
            <a:spLocks noChangeArrowheads="1"/>
          </p:cNvSpPr>
          <p:nvPr/>
        </p:nvSpPr>
        <p:spPr bwMode="auto">
          <a:xfrm>
            <a:off x="3778843" y="2824387"/>
            <a:ext cx="371475"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 name="Rectangle 1617"/>
          <p:cNvSpPr>
            <a:spLocks noChangeArrowheads="1"/>
          </p:cNvSpPr>
          <p:nvPr/>
        </p:nvSpPr>
        <p:spPr bwMode="auto">
          <a:xfrm>
            <a:off x="3778843" y="2824387"/>
            <a:ext cx="371475" cy="127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Rectangle 1624"/>
          <p:cNvSpPr>
            <a:spLocks noChangeArrowheads="1"/>
          </p:cNvSpPr>
          <p:nvPr/>
        </p:nvSpPr>
        <p:spPr bwMode="auto">
          <a:xfrm>
            <a:off x="1073706" y="4653759"/>
            <a:ext cx="26988" cy="600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4" name="Rectangle 1625"/>
          <p:cNvSpPr>
            <a:spLocks noChangeArrowheads="1"/>
          </p:cNvSpPr>
          <p:nvPr/>
        </p:nvSpPr>
        <p:spPr bwMode="auto">
          <a:xfrm>
            <a:off x="1073706" y="4653759"/>
            <a:ext cx="26988" cy="6000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Rectangle 1626"/>
          <p:cNvSpPr>
            <a:spLocks noChangeArrowheads="1"/>
          </p:cNvSpPr>
          <p:nvPr/>
        </p:nvSpPr>
        <p:spPr bwMode="auto">
          <a:xfrm>
            <a:off x="1418194" y="4653759"/>
            <a:ext cx="26988" cy="600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 name="Rectangle 1627"/>
          <p:cNvSpPr>
            <a:spLocks noChangeArrowheads="1"/>
          </p:cNvSpPr>
          <p:nvPr/>
        </p:nvSpPr>
        <p:spPr bwMode="auto">
          <a:xfrm>
            <a:off x="1418194" y="4653759"/>
            <a:ext cx="26988" cy="6000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Rectangle 1628"/>
          <p:cNvSpPr>
            <a:spLocks noChangeArrowheads="1"/>
          </p:cNvSpPr>
          <p:nvPr/>
        </p:nvSpPr>
        <p:spPr bwMode="auto">
          <a:xfrm>
            <a:off x="1762681" y="4653759"/>
            <a:ext cx="26988" cy="600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8" name="Rectangle 1629"/>
          <p:cNvSpPr>
            <a:spLocks noChangeArrowheads="1"/>
          </p:cNvSpPr>
          <p:nvPr/>
        </p:nvSpPr>
        <p:spPr bwMode="auto">
          <a:xfrm>
            <a:off x="1762681" y="4653759"/>
            <a:ext cx="26988" cy="6000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Rectangle 1630"/>
          <p:cNvSpPr>
            <a:spLocks noChangeArrowheads="1"/>
          </p:cNvSpPr>
          <p:nvPr/>
        </p:nvSpPr>
        <p:spPr bwMode="auto">
          <a:xfrm>
            <a:off x="957819" y="5050634"/>
            <a:ext cx="947738" cy="601663"/>
          </a:xfrm>
          <a:prstGeom prst="rect">
            <a:avLst/>
          </a:prstGeom>
          <a:solidFill>
            <a:schemeClr val="bg1">
              <a:alpha val="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 name="Rectangle 1632"/>
          <p:cNvSpPr>
            <a:spLocks noChangeArrowheads="1"/>
          </p:cNvSpPr>
          <p:nvPr/>
        </p:nvSpPr>
        <p:spPr bwMode="auto">
          <a:xfrm>
            <a:off x="960994" y="5050634"/>
            <a:ext cx="947738" cy="601663"/>
          </a:xfrm>
          <a:prstGeom prst="rect">
            <a:avLst/>
          </a:prstGeom>
          <a:solidFill>
            <a:srgbClr val="0000FF">
              <a:alpha val="47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 name="Rectangle 1633"/>
          <p:cNvSpPr>
            <a:spLocks noChangeArrowheads="1"/>
          </p:cNvSpPr>
          <p:nvPr/>
        </p:nvSpPr>
        <p:spPr bwMode="auto">
          <a:xfrm>
            <a:off x="957819" y="5050634"/>
            <a:ext cx="947738" cy="6000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Rectangle 1634"/>
          <p:cNvSpPr>
            <a:spLocks noChangeArrowheads="1"/>
          </p:cNvSpPr>
          <p:nvPr/>
        </p:nvSpPr>
        <p:spPr bwMode="auto">
          <a:xfrm>
            <a:off x="870506" y="5650709"/>
            <a:ext cx="1120775" cy="349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3" name="Rectangle 1635"/>
          <p:cNvSpPr>
            <a:spLocks noChangeArrowheads="1"/>
          </p:cNvSpPr>
          <p:nvPr/>
        </p:nvSpPr>
        <p:spPr bwMode="auto">
          <a:xfrm>
            <a:off x="870506" y="5650709"/>
            <a:ext cx="1120775" cy="3492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Rectangle 1636"/>
          <p:cNvSpPr>
            <a:spLocks noChangeArrowheads="1"/>
          </p:cNvSpPr>
          <p:nvPr/>
        </p:nvSpPr>
        <p:spPr bwMode="auto">
          <a:xfrm>
            <a:off x="870506" y="5682459"/>
            <a:ext cx="1120775" cy="349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5" name="Rectangle 1637"/>
          <p:cNvSpPr>
            <a:spLocks noChangeArrowheads="1"/>
          </p:cNvSpPr>
          <p:nvPr/>
        </p:nvSpPr>
        <p:spPr bwMode="auto">
          <a:xfrm>
            <a:off x="870506" y="5682459"/>
            <a:ext cx="1120775" cy="3492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Rectangle 1638"/>
          <p:cNvSpPr>
            <a:spLocks noChangeArrowheads="1"/>
          </p:cNvSpPr>
          <p:nvPr/>
        </p:nvSpPr>
        <p:spPr bwMode="auto">
          <a:xfrm>
            <a:off x="1935719" y="4653759"/>
            <a:ext cx="25400" cy="600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7" name="Rectangle 1639"/>
          <p:cNvSpPr>
            <a:spLocks noChangeArrowheads="1"/>
          </p:cNvSpPr>
          <p:nvPr/>
        </p:nvSpPr>
        <p:spPr bwMode="auto">
          <a:xfrm>
            <a:off x="1935719" y="4653759"/>
            <a:ext cx="25400" cy="6000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Rectangle 1640"/>
          <p:cNvSpPr>
            <a:spLocks noChangeArrowheads="1"/>
          </p:cNvSpPr>
          <p:nvPr/>
        </p:nvSpPr>
        <p:spPr bwMode="auto">
          <a:xfrm>
            <a:off x="902256" y="4653759"/>
            <a:ext cx="25400" cy="600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9" name="Rectangle 1641"/>
          <p:cNvSpPr>
            <a:spLocks noChangeArrowheads="1"/>
          </p:cNvSpPr>
          <p:nvPr/>
        </p:nvSpPr>
        <p:spPr bwMode="auto">
          <a:xfrm>
            <a:off x="902256" y="4653759"/>
            <a:ext cx="25400" cy="6000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Rectangle 1642"/>
          <p:cNvSpPr>
            <a:spLocks noChangeArrowheads="1"/>
          </p:cNvSpPr>
          <p:nvPr/>
        </p:nvSpPr>
        <p:spPr bwMode="auto">
          <a:xfrm>
            <a:off x="1246744" y="4653759"/>
            <a:ext cx="25400" cy="600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1" name="Rectangle 1643"/>
          <p:cNvSpPr>
            <a:spLocks noChangeArrowheads="1"/>
          </p:cNvSpPr>
          <p:nvPr/>
        </p:nvSpPr>
        <p:spPr bwMode="auto">
          <a:xfrm>
            <a:off x="1246744" y="4653759"/>
            <a:ext cx="25400" cy="6000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Rectangle 1644"/>
          <p:cNvSpPr>
            <a:spLocks noChangeArrowheads="1"/>
          </p:cNvSpPr>
          <p:nvPr/>
        </p:nvSpPr>
        <p:spPr bwMode="auto">
          <a:xfrm>
            <a:off x="1591231" y="4653759"/>
            <a:ext cx="25400" cy="6000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3" name="Rectangle 1645"/>
          <p:cNvSpPr>
            <a:spLocks noChangeArrowheads="1"/>
          </p:cNvSpPr>
          <p:nvPr/>
        </p:nvSpPr>
        <p:spPr bwMode="auto">
          <a:xfrm>
            <a:off x="1591231" y="4653759"/>
            <a:ext cx="25400" cy="6000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Rectangle 1646"/>
          <p:cNvSpPr>
            <a:spLocks noChangeArrowheads="1"/>
          </p:cNvSpPr>
          <p:nvPr/>
        </p:nvSpPr>
        <p:spPr bwMode="auto">
          <a:xfrm>
            <a:off x="870506" y="5017297"/>
            <a:ext cx="1120775" cy="33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5" name="Rectangle 1647"/>
          <p:cNvSpPr>
            <a:spLocks noChangeArrowheads="1"/>
          </p:cNvSpPr>
          <p:nvPr/>
        </p:nvSpPr>
        <p:spPr bwMode="auto">
          <a:xfrm>
            <a:off x="870506" y="5017297"/>
            <a:ext cx="1120775" cy="33338"/>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Rectangle 1648"/>
          <p:cNvSpPr>
            <a:spLocks noChangeArrowheads="1"/>
          </p:cNvSpPr>
          <p:nvPr/>
        </p:nvSpPr>
        <p:spPr bwMode="auto">
          <a:xfrm>
            <a:off x="870506" y="4714084"/>
            <a:ext cx="1120775" cy="349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 name="Rectangle 1649"/>
          <p:cNvSpPr>
            <a:spLocks noChangeArrowheads="1"/>
          </p:cNvSpPr>
          <p:nvPr/>
        </p:nvSpPr>
        <p:spPr bwMode="auto">
          <a:xfrm>
            <a:off x="870506" y="4714084"/>
            <a:ext cx="1120775" cy="3492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Rectangle 1650"/>
          <p:cNvSpPr>
            <a:spLocks noChangeArrowheads="1"/>
          </p:cNvSpPr>
          <p:nvPr/>
        </p:nvSpPr>
        <p:spPr bwMode="auto">
          <a:xfrm>
            <a:off x="870506" y="5715797"/>
            <a:ext cx="87313" cy="2317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 name="Rectangle 1651"/>
          <p:cNvSpPr>
            <a:spLocks noChangeArrowheads="1"/>
          </p:cNvSpPr>
          <p:nvPr/>
        </p:nvSpPr>
        <p:spPr bwMode="auto">
          <a:xfrm>
            <a:off x="870506" y="5715797"/>
            <a:ext cx="87313" cy="2317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Rectangle 1652"/>
          <p:cNvSpPr>
            <a:spLocks noChangeArrowheads="1"/>
          </p:cNvSpPr>
          <p:nvPr/>
        </p:nvSpPr>
        <p:spPr bwMode="auto">
          <a:xfrm>
            <a:off x="1216581" y="5715797"/>
            <a:ext cx="85725" cy="2317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1" name="Rectangle 1653"/>
          <p:cNvSpPr>
            <a:spLocks noChangeArrowheads="1"/>
          </p:cNvSpPr>
          <p:nvPr/>
        </p:nvSpPr>
        <p:spPr bwMode="auto">
          <a:xfrm>
            <a:off x="1216581" y="5715797"/>
            <a:ext cx="85725" cy="2317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Rectangle 1654"/>
          <p:cNvSpPr>
            <a:spLocks noChangeArrowheads="1"/>
          </p:cNvSpPr>
          <p:nvPr/>
        </p:nvSpPr>
        <p:spPr bwMode="auto">
          <a:xfrm>
            <a:off x="1561069" y="5715797"/>
            <a:ext cx="85725" cy="2317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3" name="Rectangle 1655"/>
          <p:cNvSpPr>
            <a:spLocks noChangeArrowheads="1"/>
          </p:cNvSpPr>
          <p:nvPr/>
        </p:nvSpPr>
        <p:spPr bwMode="auto">
          <a:xfrm>
            <a:off x="1561069" y="5715797"/>
            <a:ext cx="85725" cy="2317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Rectangle 1656"/>
          <p:cNvSpPr>
            <a:spLocks noChangeArrowheads="1"/>
          </p:cNvSpPr>
          <p:nvPr/>
        </p:nvSpPr>
        <p:spPr bwMode="auto">
          <a:xfrm>
            <a:off x="1905556" y="5715797"/>
            <a:ext cx="85725" cy="2317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5" name="Rectangle 1657"/>
          <p:cNvSpPr>
            <a:spLocks noChangeArrowheads="1"/>
          </p:cNvSpPr>
          <p:nvPr/>
        </p:nvSpPr>
        <p:spPr bwMode="auto">
          <a:xfrm>
            <a:off x="1905556" y="5715797"/>
            <a:ext cx="85725" cy="2317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Rectangle 1658"/>
          <p:cNvSpPr>
            <a:spLocks noChangeArrowheads="1"/>
          </p:cNvSpPr>
          <p:nvPr/>
        </p:nvSpPr>
        <p:spPr bwMode="auto">
          <a:xfrm>
            <a:off x="1240394" y="5371309"/>
            <a:ext cx="309563"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Arial" pitchFamily="34" charset="0"/>
                <a:cs typeface="Arial" pitchFamily="34" charset="0"/>
              </a:rPr>
              <a:t>12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7" name="Rectangle 1659"/>
          <p:cNvSpPr>
            <a:spLocks noChangeArrowheads="1"/>
          </p:cNvSpPr>
          <p:nvPr/>
        </p:nvSpPr>
        <p:spPr bwMode="auto">
          <a:xfrm>
            <a:off x="1461056" y="5371309"/>
            <a:ext cx="273050"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pitchFamily="34" charset="0"/>
                <a:cs typeface="Arial" pitchFamily="34" charset="0"/>
              </a:rPr>
              <a:t>kL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8" name="Rectangle 1660"/>
          <p:cNvSpPr>
            <a:spLocks noChangeArrowheads="1"/>
          </p:cNvSpPr>
          <p:nvPr/>
        </p:nvSpPr>
        <p:spPr bwMode="auto">
          <a:xfrm>
            <a:off x="3301005" y="4864897"/>
            <a:ext cx="19050" cy="43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9" name="Rectangle 1661"/>
          <p:cNvSpPr>
            <a:spLocks noChangeArrowheads="1"/>
          </p:cNvSpPr>
          <p:nvPr/>
        </p:nvSpPr>
        <p:spPr bwMode="auto">
          <a:xfrm>
            <a:off x="3301005" y="4864897"/>
            <a:ext cx="19050" cy="4381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Rectangle 1662"/>
          <p:cNvSpPr>
            <a:spLocks noChangeArrowheads="1"/>
          </p:cNvSpPr>
          <p:nvPr/>
        </p:nvSpPr>
        <p:spPr bwMode="auto">
          <a:xfrm>
            <a:off x="3553418" y="4864897"/>
            <a:ext cx="19050" cy="43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 name="Rectangle 1663"/>
          <p:cNvSpPr>
            <a:spLocks noChangeArrowheads="1"/>
          </p:cNvSpPr>
          <p:nvPr/>
        </p:nvSpPr>
        <p:spPr bwMode="auto">
          <a:xfrm>
            <a:off x="3553418" y="4864897"/>
            <a:ext cx="19050" cy="4381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Rectangle 1664"/>
          <p:cNvSpPr>
            <a:spLocks noChangeArrowheads="1"/>
          </p:cNvSpPr>
          <p:nvPr/>
        </p:nvSpPr>
        <p:spPr bwMode="auto">
          <a:xfrm>
            <a:off x="3805830" y="4864897"/>
            <a:ext cx="19050" cy="43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3" name="Rectangle 1665"/>
          <p:cNvSpPr>
            <a:spLocks noChangeArrowheads="1"/>
          </p:cNvSpPr>
          <p:nvPr/>
        </p:nvSpPr>
        <p:spPr bwMode="auto">
          <a:xfrm>
            <a:off x="3805830" y="4864897"/>
            <a:ext cx="19050" cy="4381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4" name="Rectangle 1668"/>
          <p:cNvSpPr>
            <a:spLocks noChangeArrowheads="1"/>
          </p:cNvSpPr>
          <p:nvPr/>
        </p:nvSpPr>
        <p:spPr bwMode="auto">
          <a:xfrm>
            <a:off x="3213693" y="5155409"/>
            <a:ext cx="695325" cy="439738"/>
          </a:xfrm>
          <a:prstGeom prst="rect">
            <a:avLst/>
          </a:prstGeom>
          <a:solidFill>
            <a:srgbClr val="0000FF">
              <a:alpha val="47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5" name="Rectangle 1669"/>
          <p:cNvSpPr>
            <a:spLocks noChangeArrowheads="1"/>
          </p:cNvSpPr>
          <p:nvPr/>
        </p:nvSpPr>
        <p:spPr bwMode="auto">
          <a:xfrm>
            <a:off x="3215280" y="5155409"/>
            <a:ext cx="693738" cy="4381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6" name="Rectangle 1670"/>
          <p:cNvSpPr>
            <a:spLocks noChangeArrowheads="1"/>
          </p:cNvSpPr>
          <p:nvPr/>
        </p:nvSpPr>
        <p:spPr bwMode="auto">
          <a:xfrm>
            <a:off x="3153368" y="5593559"/>
            <a:ext cx="819150" cy="25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 name="Rectangle 1671"/>
          <p:cNvSpPr>
            <a:spLocks noChangeArrowheads="1"/>
          </p:cNvSpPr>
          <p:nvPr/>
        </p:nvSpPr>
        <p:spPr bwMode="auto">
          <a:xfrm>
            <a:off x="3153368" y="5593559"/>
            <a:ext cx="819150" cy="254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Rectangle 1672"/>
          <p:cNvSpPr>
            <a:spLocks noChangeArrowheads="1"/>
          </p:cNvSpPr>
          <p:nvPr/>
        </p:nvSpPr>
        <p:spPr bwMode="auto">
          <a:xfrm>
            <a:off x="3153368" y="5617372"/>
            <a:ext cx="819150" cy="25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 name="Rectangle 1673"/>
          <p:cNvSpPr>
            <a:spLocks noChangeArrowheads="1"/>
          </p:cNvSpPr>
          <p:nvPr/>
        </p:nvSpPr>
        <p:spPr bwMode="auto">
          <a:xfrm>
            <a:off x="3153368" y="5617372"/>
            <a:ext cx="819150" cy="254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Rectangle 1674"/>
          <p:cNvSpPr>
            <a:spLocks noChangeArrowheads="1"/>
          </p:cNvSpPr>
          <p:nvPr/>
        </p:nvSpPr>
        <p:spPr bwMode="auto">
          <a:xfrm>
            <a:off x="3932830" y="4864897"/>
            <a:ext cx="19050" cy="43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1" name="Rectangle 1675"/>
          <p:cNvSpPr>
            <a:spLocks noChangeArrowheads="1"/>
          </p:cNvSpPr>
          <p:nvPr/>
        </p:nvSpPr>
        <p:spPr bwMode="auto">
          <a:xfrm>
            <a:off x="3932830" y="4864897"/>
            <a:ext cx="19050" cy="4381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Rectangle 1676"/>
          <p:cNvSpPr>
            <a:spLocks noChangeArrowheads="1"/>
          </p:cNvSpPr>
          <p:nvPr/>
        </p:nvSpPr>
        <p:spPr bwMode="auto">
          <a:xfrm>
            <a:off x="3175593" y="4864897"/>
            <a:ext cx="19050" cy="43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3" name="Rectangle 1677"/>
          <p:cNvSpPr>
            <a:spLocks noChangeArrowheads="1"/>
          </p:cNvSpPr>
          <p:nvPr/>
        </p:nvSpPr>
        <p:spPr bwMode="auto">
          <a:xfrm>
            <a:off x="3175593" y="4864897"/>
            <a:ext cx="19050" cy="4381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Rectangle 1678"/>
          <p:cNvSpPr>
            <a:spLocks noChangeArrowheads="1"/>
          </p:cNvSpPr>
          <p:nvPr/>
        </p:nvSpPr>
        <p:spPr bwMode="auto">
          <a:xfrm>
            <a:off x="3428005" y="4864897"/>
            <a:ext cx="19050" cy="43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5" name="Rectangle 1679"/>
          <p:cNvSpPr>
            <a:spLocks noChangeArrowheads="1"/>
          </p:cNvSpPr>
          <p:nvPr/>
        </p:nvSpPr>
        <p:spPr bwMode="auto">
          <a:xfrm>
            <a:off x="3428005" y="4864897"/>
            <a:ext cx="19050" cy="4381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Rectangle 1680"/>
          <p:cNvSpPr>
            <a:spLocks noChangeArrowheads="1"/>
          </p:cNvSpPr>
          <p:nvPr/>
        </p:nvSpPr>
        <p:spPr bwMode="auto">
          <a:xfrm>
            <a:off x="3680418" y="4864897"/>
            <a:ext cx="19050" cy="4381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7" name="Rectangle 1682"/>
          <p:cNvSpPr>
            <a:spLocks noChangeArrowheads="1"/>
          </p:cNvSpPr>
          <p:nvPr/>
        </p:nvSpPr>
        <p:spPr bwMode="auto">
          <a:xfrm>
            <a:off x="3680417" y="4864896"/>
            <a:ext cx="19050" cy="4381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8" name="Rectangle 1683"/>
          <p:cNvSpPr>
            <a:spLocks noChangeArrowheads="1"/>
          </p:cNvSpPr>
          <p:nvPr/>
        </p:nvSpPr>
        <p:spPr bwMode="auto">
          <a:xfrm>
            <a:off x="3153367" y="5130009"/>
            <a:ext cx="819150" cy="25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9" name="Rectangle 1684"/>
          <p:cNvSpPr>
            <a:spLocks noChangeArrowheads="1"/>
          </p:cNvSpPr>
          <p:nvPr/>
        </p:nvSpPr>
        <p:spPr bwMode="auto">
          <a:xfrm>
            <a:off x="3153367" y="5130009"/>
            <a:ext cx="819150" cy="254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Rectangle 1685"/>
          <p:cNvSpPr>
            <a:spLocks noChangeArrowheads="1"/>
          </p:cNvSpPr>
          <p:nvPr/>
        </p:nvSpPr>
        <p:spPr bwMode="auto">
          <a:xfrm>
            <a:off x="3153367" y="4907759"/>
            <a:ext cx="819150" cy="25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1" name="Rectangle 1686"/>
          <p:cNvSpPr>
            <a:spLocks noChangeArrowheads="1"/>
          </p:cNvSpPr>
          <p:nvPr/>
        </p:nvSpPr>
        <p:spPr bwMode="auto">
          <a:xfrm>
            <a:off x="3153367" y="4907759"/>
            <a:ext cx="819150" cy="254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Rectangle 1687"/>
          <p:cNvSpPr>
            <a:spLocks noChangeArrowheads="1"/>
          </p:cNvSpPr>
          <p:nvPr/>
        </p:nvSpPr>
        <p:spPr bwMode="auto">
          <a:xfrm>
            <a:off x="3153367" y="5641184"/>
            <a:ext cx="61913" cy="1698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3" name="Rectangle 1688"/>
          <p:cNvSpPr>
            <a:spLocks noChangeArrowheads="1"/>
          </p:cNvSpPr>
          <p:nvPr/>
        </p:nvSpPr>
        <p:spPr bwMode="auto">
          <a:xfrm>
            <a:off x="3153367" y="5641184"/>
            <a:ext cx="61913" cy="169863"/>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Rectangle 1689"/>
          <p:cNvSpPr>
            <a:spLocks noChangeArrowheads="1"/>
          </p:cNvSpPr>
          <p:nvPr/>
        </p:nvSpPr>
        <p:spPr bwMode="auto">
          <a:xfrm>
            <a:off x="3405780" y="5641184"/>
            <a:ext cx="61913" cy="1698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 name="Rectangle 1690"/>
          <p:cNvSpPr>
            <a:spLocks noChangeArrowheads="1"/>
          </p:cNvSpPr>
          <p:nvPr/>
        </p:nvSpPr>
        <p:spPr bwMode="auto">
          <a:xfrm>
            <a:off x="3405780" y="5641184"/>
            <a:ext cx="61913" cy="169863"/>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Rectangle 1691"/>
          <p:cNvSpPr>
            <a:spLocks noChangeArrowheads="1"/>
          </p:cNvSpPr>
          <p:nvPr/>
        </p:nvSpPr>
        <p:spPr bwMode="auto">
          <a:xfrm>
            <a:off x="3658192" y="5641184"/>
            <a:ext cx="61913" cy="1698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7" name="Rectangle 1692"/>
          <p:cNvSpPr>
            <a:spLocks noChangeArrowheads="1"/>
          </p:cNvSpPr>
          <p:nvPr/>
        </p:nvSpPr>
        <p:spPr bwMode="auto">
          <a:xfrm>
            <a:off x="3658192" y="5641184"/>
            <a:ext cx="61913" cy="169863"/>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Rectangle 1693"/>
          <p:cNvSpPr>
            <a:spLocks noChangeArrowheads="1"/>
          </p:cNvSpPr>
          <p:nvPr/>
        </p:nvSpPr>
        <p:spPr bwMode="auto">
          <a:xfrm>
            <a:off x="3909017" y="5641184"/>
            <a:ext cx="63500" cy="1698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9" name="Rectangle 1694"/>
          <p:cNvSpPr>
            <a:spLocks noChangeArrowheads="1"/>
          </p:cNvSpPr>
          <p:nvPr/>
        </p:nvSpPr>
        <p:spPr bwMode="auto">
          <a:xfrm>
            <a:off x="3909017" y="5641184"/>
            <a:ext cx="63500" cy="169863"/>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Rectangle 1695"/>
          <p:cNvSpPr>
            <a:spLocks noChangeArrowheads="1"/>
          </p:cNvSpPr>
          <p:nvPr/>
        </p:nvSpPr>
        <p:spPr bwMode="auto">
          <a:xfrm>
            <a:off x="3381967" y="5334796"/>
            <a:ext cx="217488"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FFFFFF"/>
                </a:solidFill>
                <a:effectLst/>
                <a:latin typeface="Arial" pitchFamily="34" charset="0"/>
                <a:cs typeface="Arial" pitchFamily="34" charset="0"/>
              </a:rPr>
              <a:t>2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1" name="Rectangle 1696"/>
          <p:cNvSpPr>
            <a:spLocks noChangeArrowheads="1"/>
          </p:cNvSpPr>
          <p:nvPr/>
        </p:nvSpPr>
        <p:spPr bwMode="auto">
          <a:xfrm>
            <a:off x="3513730" y="5334796"/>
            <a:ext cx="273050" cy="2286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pitchFamily="34" charset="0"/>
                <a:cs typeface="Arial" pitchFamily="34" charset="0"/>
              </a:rPr>
              <a:t>kL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 name="Rectangle 1697"/>
          <p:cNvSpPr>
            <a:spLocks noChangeArrowheads="1"/>
          </p:cNvSpPr>
          <p:nvPr/>
        </p:nvSpPr>
        <p:spPr bwMode="auto">
          <a:xfrm>
            <a:off x="281580" y="1624809"/>
            <a:ext cx="269875" cy="1631950"/>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 name="Rectangle 1698"/>
          <p:cNvSpPr>
            <a:spLocks noChangeArrowheads="1"/>
          </p:cNvSpPr>
          <p:nvPr/>
        </p:nvSpPr>
        <p:spPr bwMode="auto">
          <a:xfrm>
            <a:off x="281580" y="1624809"/>
            <a:ext cx="269875" cy="163195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Rectangle 1699"/>
          <p:cNvSpPr>
            <a:spLocks noChangeArrowheads="1"/>
          </p:cNvSpPr>
          <p:nvPr/>
        </p:nvSpPr>
        <p:spPr bwMode="auto">
          <a:xfrm rot="16200000">
            <a:off x="303805" y="2751933"/>
            <a:ext cx="25876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 name="Rectangle 1700"/>
          <p:cNvSpPr>
            <a:spLocks noChangeArrowheads="1"/>
          </p:cNvSpPr>
          <p:nvPr/>
        </p:nvSpPr>
        <p:spPr bwMode="auto">
          <a:xfrm rot="16200000">
            <a:off x="321267" y="2618583"/>
            <a:ext cx="223838"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6" name="Rectangle 1701"/>
          <p:cNvSpPr>
            <a:spLocks noChangeArrowheads="1"/>
          </p:cNvSpPr>
          <p:nvPr/>
        </p:nvSpPr>
        <p:spPr bwMode="auto">
          <a:xfrm rot="16200000">
            <a:off x="351430" y="2531271"/>
            <a:ext cx="16351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7" name="Rectangle 1702"/>
          <p:cNvSpPr>
            <a:spLocks noChangeArrowheads="1"/>
          </p:cNvSpPr>
          <p:nvPr/>
        </p:nvSpPr>
        <p:spPr bwMode="auto">
          <a:xfrm rot="16200000">
            <a:off x="351430" y="2470946"/>
            <a:ext cx="16351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8" name="Rectangle 1703"/>
          <p:cNvSpPr>
            <a:spLocks noChangeArrowheads="1"/>
          </p:cNvSpPr>
          <p:nvPr/>
        </p:nvSpPr>
        <p:spPr bwMode="auto">
          <a:xfrm rot="16200000">
            <a:off x="351430" y="2413796"/>
            <a:ext cx="16351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9" name="Rectangle 1704"/>
          <p:cNvSpPr>
            <a:spLocks noChangeArrowheads="1"/>
          </p:cNvSpPr>
          <p:nvPr/>
        </p:nvSpPr>
        <p:spPr bwMode="auto">
          <a:xfrm rot="16200000">
            <a:off x="303805" y="2305846"/>
            <a:ext cx="25876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0" name="Rectangle 1705"/>
          <p:cNvSpPr>
            <a:spLocks noChangeArrowheads="1"/>
          </p:cNvSpPr>
          <p:nvPr/>
        </p:nvSpPr>
        <p:spPr bwMode="auto">
          <a:xfrm rot="16200000">
            <a:off x="316505" y="2166146"/>
            <a:ext cx="234950"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1" name="Rectangle 1706"/>
          <p:cNvSpPr>
            <a:spLocks noChangeArrowheads="1"/>
          </p:cNvSpPr>
          <p:nvPr/>
        </p:nvSpPr>
        <p:spPr bwMode="auto">
          <a:xfrm rot="16200000">
            <a:off x="351430" y="2072483"/>
            <a:ext cx="16351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2" name="Rectangle 1707"/>
          <p:cNvSpPr>
            <a:spLocks noChangeArrowheads="1"/>
          </p:cNvSpPr>
          <p:nvPr/>
        </p:nvSpPr>
        <p:spPr bwMode="auto">
          <a:xfrm rot="16200000">
            <a:off x="346667" y="2007396"/>
            <a:ext cx="17462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3" name="Rectangle 1708"/>
          <p:cNvSpPr>
            <a:spLocks noChangeArrowheads="1"/>
          </p:cNvSpPr>
          <p:nvPr/>
        </p:nvSpPr>
        <p:spPr bwMode="auto">
          <a:xfrm rot="16200000">
            <a:off x="316505" y="1907383"/>
            <a:ext cx="234950"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4" name="Rectangle 1709"/>
          <p:cNvSpPr>
            <a:spLocks noChangeArrowheads="1"/>
          </p:cNvSpPr>
          <p:nvPr/>
        </p:nvSpPr>
        <p:spPr bwMode="auto">
          <a:xfrm rot="16200000">
            <a:off x="340317" y="1802608"/>
            <a:ext cx="18732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5" name="Rectangle 1710"/>
          <p:cNvSpPr>
            <a:spLocks noChangeArrowheads="1"/>
          </p:cNvSpPr>
          <p:nvPr/>
        </p:nvSpPr>
        <p:spPr bwMode="auto">
          <a:xfrm rot="16200000">
            <a:off x="321267" y="1701008"/>
            <a:ext cx="223838"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6" name="Rectangle 1711"/>
          <p:cNvSpPr>
            <a:spLocks noChangeArrowheads="1"/>
          </p:cNvSpPr>
          <p:nvPr/>
        </p:nvSpPr>
        <p:spPr bwMode="auto">
          <a:xfrm>
            <a:off x="281580" y="4460084"/>
            <a:ext cx="269875" cy="1630363"/>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 name="Rectangle 1712"/>
          <p:cNvSpPr>
            <a:spLocks noChangeArrowheads="1"/>
          </p:cNvSpPr>
          <p:nvPr/>
        </p:nvSpPr>
        <p:spPr bwMode="auto">
          <a:xfrm>
            <a:off x="281580" y="4460084"/>
            <a:ext cx="269875" cy="1630363"/>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Rectangle 1713"/>
          <p:cNvSpPr>
            <a:spLocks noChangeArrowheads="1"/>
          </p:cNvSpPr>
          <p:nvPr/>
        </p:nvSpPr>
        <p:spPr bwMode="auto">
          <a:xfrm rot="16200000">
            <a:off x="310155" y="5582446"/>
            <a:ext cx="247650"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9" name="Rectangle 1714"/>
          <p:cNvSpPr>
            <a:spLocks noChangeArrowheads="1"/>
          </p:cNvSpPr>
          <p:nvPr/>
        </p:nvSpPr>
        <p:spPr bwMode="auto">
          <a:xfrm rot="16200000">
            <a:off x="316505" y="5447508"/>
            <a:ext cx="234950"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0" name="Rectangle 1715"/>
          <p:cNvSpPr>
            <a:spLocks noChangeArrowheads="1"/>
          </p:cNvSpPr>
          <p:nvPr/>
        </p:nvSpPr>
        <p:spPr bwMode="auto">
          <a:xfrm rot="16200000">
            <a:off x="340317" y="5341146"/>
            <a:ext cx="18732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1" name="Rectangle 1716"/>
          <p:cNvSpPr>
            <a:spLocks noChangeArrowheads="1"/>
          </p:cNvSpPr>
          <p:nvPr/>
        </p:nvSpPr>
        <p:spPr bwMode="auto">
          <a:xfrm rot="16200000">
            <a:off x="351430" y="5271296"/>
            <a:ext cx="16351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 name="Rectangle 1717"/>
          <p:cNvSpPr>
            <a:spLocks noChangeArrowheads="1"/>
          </p:cNvSpPr>
          <p:nvPr/>
        </p:nvSpPr>
        <p:spPr bwMode="auto">
          <a:xfrm rot="16200000">
            <a:off x="346667" y="5207796"/>
            <a:ext cx="17462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 name="Rectangle 1718"/>
          <p:cNvSpPr>
            <a:spLocks noChangeArrowheads="1"/>
          </p:cNvSpPr>
          <p:nvPr/>
        </p:nvSpPr>
        <p:spPr bwMode="auto">
          <a:xfrm rot="16200000">
            <a:off x="351430" y="5141121"/>
            <a:ext cx="16351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4" name="Rectangle 1719"/>
          <p:cNvSpPr>
            <a:spLocks noChangeArrowheads="1"/>
          </p:cNvSpPr>
          <p:nvPr/>
        </p:nvSpPr>
        <p:spPr bwMode="auto">
          <a:xfrm rot="16200000">
            <a:off x="321267" y="5053808"/>
            <a:ext cx="223838"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5" name="Rectangle 1720"/>
          <p:cNvSpPr>
            <a:spLocks noChangeArrowheads="1"/>
          </p:cNvSpPr>
          <p:nvPr/>
        </p:nvSpPr>
        <p:spPr bwMode="auto">
          <a:xfrm rot="16200000">
            <a:off x="321267" y="4934746"/>
            <a:ext cx="223838"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6" name="Rectangle 1721"/>
          <p:cNvSpPr>
            <a:spLocks noChangeArrowheads="1"/>
          </p:cNvSpPr>
          <p:nvPr/>
        </p:nvSpPr>
        <p:spPr bwMode="auto">
          <a:xfrm rot="16200000">
            <a:off x="346667" y="4842671"/>
            <a:ext cx="17462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7" name="Rectangle 1722"/>
          <p:cNvSpPr>
            <a:spLocks noChangeArrowheads="1"/>
          </p:cNvSpPr>
          <p:nvPr/>
        </p:nvSpPr>
        <p:spPr bwMode="auto">
          <a:xfrm rot="16200000">
            <a:off x="351430" y="4777583"/>
            <a:ext cx="16351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8" name="Rectangle 1723"/>
          <p:cNvSpPr>
            <a:spLocks noChangeArrowheads="1"/>
          </p:cNvSpPr>
          <p:nvPr/>
        </p:nvSpPr>
        <p:spPr bwMode="auto">
          <a:xfrm rot="16200000">
            <a:off x="316505" y="4683921"/>
            <a:ext cx="234950"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9" name="Rectangle 1724"/>
          <p:cNvSpPr>
            <a:spLocks noChangeArrowheads="1"/>
          </p:cNvSpPr>
          <p:nvPr/>
        </p:nvSpPr>
        <p:spPr bwMode="auto">
          <a:xfrm rot="16200000">
            <a:off x="316505" y="4553746"/>
            <a:ext cx="234950"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0" name="Rectangle 1725"/>
          <p:cNvSpPr>
            <a:spLocks noChangeArrowheads="1"/>
          </p:cNvSpPr>
          <p:nvPr/>
        </p:nvSpPr>
        <p:spPr bwMode="auto">
          <a:xfrm>
            <a:off x="279992" y="3258346"/>
            <a:ext cx="269875" cy="1198563"/>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 name="Rectangle 1726"/>
          <p:cNvSpPr>
            <a:spLocks noChangeArrowheads="1"/>
          </p:cNvSpPr>
          <p:nvPr/>
        </p:nvSpPr>
        <p:spPr bwMode="auto">
          <a:xfrm>
            <a:off x="279992" y="3258346"/>
            <a:ext cx="269875" cy="1198563"/>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Rectangle 1727"/>
          <p:cNvSpPr>
            <a:spLocks noChangeArrowheads="1"/>
          </p:cNvSpPr>
          <p:nvPr/>
        </p:nvSpPr>
        <p:spPr bwMode="auto">
          <a:xfrm rot="16200000">
            <a:off x="302217" y="3964783"/>
            <a:ext cx="258763"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3" name="Rectangle 1728"/>
          <p:cNvSpPr>
            <a:spLocks noChangeArrowheads="1"/>
          </p:cNvSpPr>
          <p:nvPr/>
        </p:nvSpPr>
        <p:spPr bwMode="auto">
          <a:xfrm rot="16200000">
            <a:off x="319680" y="3829846"/>
            <a:ext cx="223838"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4" name="Rectangle 1729"/>
          <p:cNvSpPr>
            <a:spLocks noChangeArrowheads="1"/>
          </p:cNvSpPr>
          <p:nvPr/>
        </p:nvSpPr>
        <p:spPr bwMode="auto">
          <a:xfrm rot="16200000">
            <a:off x="338730" y="3731421"/>
            <a:ext cx="18732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5" name="Rectangle 1730"/>
          <p:cNvSpPr>
            <a:spLocks noChangeArrowheads="1"/>
          </p:cNvSpPr>
          <p:nvPr/>
        </p:nvSpPr>
        <p:spPr bwMode="auto">
          <a:xfrm rot="16200000">
            <a:off x="322855" y="3631408"/>
            <a:ext cx="21907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6" name="Rectangle 1731"/>
          <p:cNvSpPr>
            <a:spLocks noChangeArrowheads="1"/>
          </p:cNvSpPr>
          <p:nvPr/>
        </p:nvSpPr>
        <p:spPr bwMode="auto">
          <a:xfrm rot="16200000">
            <a:off x="319680" y="3510758"/>
            <a:ext cx="223838"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7" name="Rectangle 1732"/>
          <p:cNvSpPr>
            <a:spLocks noChangeArrowheads="1"/>
          </p:cNvSpPr>
          <p:nvPr/>
        </p:nvSpPr>
        <p:spPr bwMode="auto">
          <a:xfrm rot="16200000">
            <a:off x="319680" y="3393283"/>
            <a:ext cx="223838"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8" name="Rectangle 1733"/>
          <p:cNvSpPr>
            <a:spLocks noChangeArrowheads="1"/>
          </p:cNvSpPr>
          <p:nvPr/>
        </p:nvSpPr>
        <p:spPr bwMode="auto">
          <a:xfrm rot="16200000">
            <a:off x="345080" y="3301208"/>
            <a:ext cx="17462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9" name="Rectangle 1734"/>
          <p:cNvSpPr>
            <a:spLocks noChangeArrowheads="1"/>
          </p:cNvSpPr>
          <p:nvPr/>
        </p:nvSpPr>
        <p:spPr bwMode="auto">
          <a:xfrm>
            <a:off x="2477092" y="1353346"/>
            <a:ext cx="1925638" cy="269875"/>
          </a:xfrm>
          <a:prstGeom prst="rect">
            <a:avLst/>
          </a:prstGeom>
          <a:solidFill>
            <a:srgbClr val="EAEA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 name="Rectangle 1735"/>
          <p:cNvSpPr>
            <a:spLocks noChangeArrowheads="1"/>
          </p:cNvSpPr>
          <p:nvPr/>
        </p:nvSpPr>
        <p:spPr bwMode="auto">
          <a:xfrm>
            <a:off x="2477092" y="1353346"/>
            <a:ext cx="1925638" cy="2698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Rectangle 1736"/>
          <p:cNvSpPr>
            <a:spLocks noChangeArrowheads="1"/>
          </p:cNvSpPr>
          <p:nvPr/>
        </p:nvSpPr>
        <p:spPr bwMode="auto">
          <a:xfrm>
            <a:off x="3156542" y="1356521"/>
            <a:ext cx="67627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pitchFamily="34" charset="0"/>
                <a:cs typeface="Arial" pitchFamily="34" charset="0"/>
              </a:rPr>
              <a:t>EAST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2" name="Rectangle 1737"/>
          <p:cNvSpPr>
            <a:spLocks noChangeArrowheads="1"/>
          </p:cNvSpPr>
          <p:nvPr/>
        </p:nvSpPr>
        <p:spPr bwMode="auto">
          <a:xfrm>
            <a:off x="551455" y="1354934"/>
            <a:ext cx="1925638" cy="269875"/>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 name="Rectangle 1738"/>
          <p:cNvSpPr>
            <a:spLocks noChangeArrowheads="1"/>
          </p:cNvSpPr>
          <p:nvPr/>
        </p:nvSpPr>
        <p:spPr bwMode="auto">
          <a:xfrm>
            <a:off x="551455" y="1354934"/>
            <a:ext cx="1925638" cy="269875"/>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Rectangle 1739"/>
          <p:cNvSpPr>
            <a:spLocks noChangeArrowheads="1"/>
          </p:cNvSpPr>
          <p:nvPr/>
        </p:nvSpPr>
        <p:spPr bwMode="auto">
          <a:xfrm>
            <a:off x="1208680" y="1358109"/>
            <a:ext cx="727075" cy="3000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pitchFamily="34" charset="0"/>
                <a:cs typeface="Arial" pitchFamily="34" charset="0"/>
              </a:rPr>
              <a:t>WEST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5" name="Freeform 1591"/>
          <p:cNvSpPr>
            <a:spLocks/>
          </p:cNvSpPr>
          <p:nvPr/>
        </p:nvSpPr>
        <p:spPr bwMode="auto">
          <a:xfrm>
            <a:off x="3809928" y="2947176"/>
            <a:ext cx="307975" cy="244475"/>
          </a:xfrm>
          <a:custGeom>
            <a:avLst/>
            <a:gdLst/>
            <a:ahLst/>
            <a:cxnLst>
              <a:cxn ang="0">
                <a:pos x="1209" y="0"/>
              </a:cxn>
              <a:cxn ang="0">
                <a:pos x="0" y="0"/>
              </a:cxn>
              <a:cxn ang="0">
                <a:pos x="0" y="775"/>
              </a:cxn>
              <a:cxn ang="0">
                <a:pos x="650" y="1482"/>
              </a:cxn>
              <a:cxn ang="0">
                <a:pos x="1209" y="1482"/>
              </a:cxn>
              <a:cxn ang="0">
                <a:pos x="1859" y="775"/>
              </a:cxn>
              <a:cxn ang="0">
                <a:pos x="1859" y="775"/>
              </a:cxn>
              <a:cxn ang="0">
                <a:pos x="1859" y="0"/>
              </a:cxn>
              <a:cxn ang="0">
                <a:pos x="1209" y="0"/>
              </a:cxn>
            </a:cxnLst>
            <a:rect l="0" t="0" r="r" b="b"/>
            <a:pathLst>
              <a:path w="1859" h="1482">
                <a:moveTo>
                  <a:pt x="1209" y="0"/>
                </a:moveTo>
                <a:lnTo>
                  <a:pt x="0" y="0"/>
                </a:lnTo>
                <a:lnTo>
                  <a:pt x="0" y="775"/>
                </a:lnTo>
                <a:cubicBezTo>
                  <a:pt x="0" y="1165"/>
                  <a:pt x="291" y="1482"/>
                  <a:pt x="650" y="1482"/>
                </a:cubicBezTo>
                <a:lnTo>
                  <a:pt x="1209" y="1482"/>
                </a:lnTo>
                <a:cubicBezTo>
                  <a:pt x="1568" y="1482"/>
                  <a:pt x="1859" y="1165"/>
                  <a:pt x="1859" y="775"/>
                </a:cubicBezTo>
                <a:lnTo>
                  <a:pt x="1859" y="775"/>
                </a:lnTo>
                <a:lnTo>
                  <a:pt x="1859" y="0"/>
                </a:lnTo>
                <a:lnTo>
                  <a:pt x="1209" y="0"/>
                </a:lnTo>
                <a:close/>
              </a:path>
            </a:pathLst>
          </a:custGeom>
          <a:solidFill>
            <a:schemeClr val="accent1">
              <a:lumMod val="60000"/>
              <a:lumOff val="40000"/>
              <a:alpha val="47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1245"/>
          <p:cNvSpPr>
            <a:spLocks/>
          </p:cNvSpPr>
          <p:nvPr/>
        </p:nvSpPr>
        <p:spPr bwMode="auto">
          <a:xfrm>
            <a:off x="1322781" y="3656807"/>
            <a:ext cx="535783" cy="341314"/>
          </a:xfrm>
          <a:custGeom>
            <a:avLst/>
            <a:gdLst/>
            <a:ahLst/>
            <a:cxnLst>
              <a:cxn ang="0">
                <a:pos x="189" y="17"/>
              </a:cxn>
              <a:cxn ang="0">
                <a:pos x="189" y="0"/>
              </a:cxn>
              <a:cxn ang="0">
                <a:pos x="96" y="0"/>
              </a:cxn>
              <a:cxn ang="0">
                <a:pos x="96" y="18"/>
              </a:cxn>
              <a:cxn ang="0">
                <a:pos x="61" y="57"/>
              </a:cxn>
              <a:cxn ang="0">
                <a:pos x="0" y="126"/>
              </a:cxn>
              <a:cxn ang="0">
                <a:pos x="0" y="176"/>
              </a:cxn>
              <a:cxn ang="0">
                <a:pos x="61" y="244"/>
              </a:cxn>
              <a:cxn ang="0">
                <a:pos x="226" y="244"/>
              </a:cxn>
              <a:cxn ang="0">
                <a:pos x="286" y="176"/>
              </a:cxn>
              <a:cxn ang="0">
                <a:pos x="286" y="126"/>
              </a:cxn>
              <a:cxn ang="0">
                <a:pos x="226" y="57"/>
              </a:cxn>
              <a:cxn ang="0">
                <a:pos x="225" y="57"/>
              </a:cxn>
              <a:cxn ang="0">
                <a:pos x="189" y="17"/>
              </a:cxn>
            </a:cxnLst>
            <a:rect l="0" t="0" r="r" b="b"/>
            <a:pathLst>
              <a:path w="286" h="244">
                <a:moveTo>
                  <a:pt x="189" y="17"/>
                </a:moveTo>
                <a:lnTo>
                  <a:pt x="189" y="0"/>
                </a:lnTo>
                <a:lnTo>
                  <a:pt x="96" y="0"/>
                </a:lnTo>
                <a:lnTo>
                  <a:pt x="96" y="18"/>
                </a:lnTo>
                <a:lnTo>
                  <a:pt x="61" y="57"/>
                </a:lnTo>
                <a:lnTo>
                  <a:pt x="0" y="126"/>
                </a:lnTo>
                <a:lnTo>
                  <a:pt x="0" y="176"/>
                </a:lnTo>
                <a:lnTo>
                  <a:pt x="61" y="244"/>
                </a:lnTo>
                <a:lnTo>
                  <a:pt x="226" y="244"/>
                </a:lnTo>
                <a:lnTo>
                  <a:pt x="286" y="176"/>
                </a:lnTo>
                <a:lnTo>
                  <a:pt x="286" y="126"/>
                </a:lnTo>
                <a:lnTo>
                  <a:pt x="226" y="57"/>
                </a:lnTo>
                <a:lnTo>
                  <a:pt x="225" y="57"/>
                </a:lnTo>
                <a:lnTo>
                  <a:pt x="189" y="17"/>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10800000" scaled="1"/>
            <a:tileRect/>
          </a:grad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Rectangle 1449"/>
          <p:cNvSpPr>
            <a:spLocks noChangeArrowheads="1"/>
          </p:cNvSpPr>
          <p:nvPr/>
        </p:nvSpPr>
        <p:spPr bwMode="auto">
          <a:xfrm>
            <a:off x="1310876" y="3858472"/>
            <a:ext cx="557214" cy="63450"/>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Line 1450"/>
          <p:cNvSpPr>
            <a:spLocks noChangeShapeType="1"/>
          </p:cNvSpPr>
          <p:nvPr/>
        </p:nvSpPr>
        <p:spPr bwMode="auto">
          <a:xfrm>
            <a:off x="1310876" y="3894934"/>
            <a:ext cx="557214" cy="0"/>
          </a:xfrm>
          <a:prstGeom prst="lin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Trapezoid 558"/>
          <p:cNvSpPr/>
          <p:nvPr/>
        </p:nvSpPr>
        <p:spPr bwMode="auto">
          <a:xfrm>
            <a:off x="1406125" y="3998121"/>
            <a:ext cx="361952" cy="142874"/>
          </a:xfrm>
          <a:prstGeom prst="trapezoid">
            <a:avLst>
              <a:gd name="adj" fmla="val 10000"/>
            </a:avLst>
          </a:prstGeom>
          <a:gradFill flip="none" rotWithShape="1">
            <a:gsLst>
              <a:gs pos="0">
                <a:schemeClr val="accent2">
                  <a:lumMod val="75000"/>
                </a:schemeClr>
              </a:gs>
              <a:gs pos="39999">
                <a:srgbClr val="85C2FF"/>
              </a:gs>
              <a:gs pos="70000">
                <a:srgbClr val="C4D6EB"/>
              </a:gs>
              <a:gs pos="100000">
                <a:srgbClr val="FFEBFA"/>
              </a:gs>
            </a:gsLst>
            <a:lin ang="0" scaled="0"/>
            <a:tileRect/>
          </a:gradFill>
          <a:ln w="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560" name="Freeform 1245"/>
          <p:cNvSpPr>
            <a:spLocks/>
          </p:cNvSpPr>
          <p:nvPr/>
        </p:nvSpPr>
        <p:spPr bwMode="auto">
          <a:xfrm>
            <a:off x="3191670" y="3702051"/>
            <a:ext cx="357188" cy="247650"/>
          </a:xfrm>
          <a:custGeom>
            <a:avLst/>
            <a:gdLst/>
            <a:ahLst/>
            <a:cxnLst>
              <a:cxn ang="0">
                <a:pos x="189" y="17"/>
              </a:cxn>
              <a:cxn ang="0">
                <a:pos x="189" y="0"/>
              </a:cxn>
              <a:cxn ang="0">
                <a:pos x="96" y="0"/>
              </a:cxn>
              <a:cxn ang="0">
                <a:pos x="96" y="18"/>
              </a:cxn>
              <a:cxn ang="0">
                <a:pos x="61" y="57"/>
              </a:cxn>
              <a:cxn ang="0">
                <a:pos x="0" y="126"/>
              </a:cxn>
              <a:cxn ang="0">
                <a:pos x="0" y="176"/>
              </a:cxn>
              <a:cxn ang="0">
                <a:pos x="61" y="244"/>
              </a:cxn>
              <a:cxn ang="0">
                <a:pos x="226" y="244"/>
              </a:cxn>
              <a:cxn ang="0">
                <a:pos x="286" y="176"/>
              </a:cxn>
              <a:cxn ang="0">
                <a:pos x="286" y="126"/>
              </a:cxn>
              <a:cxn ang="0">
                <a:pos x="226" y="57"/>
              </a:cxn>
              <a:cxn ang="0">
                <a:pos x="225" y="57"/>
              </a:cxn>
              <a:cxn ang="0">
                <a:pos x="189" y="17"/>
              </a:cxn>
            </a:cxnLst>
            <a:rect l="0" t="0" r="r" b="b"/>
            <a:pathLst>
              <a:path w="286" h="244">
                <a:moveTo>
                  <a:pt x="189" y="17"/>
                </a:moveTo>
                <a:lnTo>
                  <a:pt x="189" y="0"/>
                </a:lnTo>
                <a:lnTo>
                  <a:pt x="96" y="0"/>
                </a:lnTo>
                <a:lnTo>
                  <a:pt x="96" y="18"/>
                </a:lnTo>
                <a:lnTo>
                  <a:pt x="61" y="57"/>
                </a:lnTo>
                <a:lnTo>
                  <a:pt x="0" y="126"/>
                </a:lnTo>
                <a:lnTo>
                  <a:pt x="0" y="176"/>
                </a:lnTo>
                <a:lnTo>
                  <a:pt x="61" y="244"/>
                </a:lnTo>
                <a:lnTo>
                  <a:pt x="226" y="244"/>
                </a:lnTo>
                <a:lnTo>
                  <a:pt x="286" y="176"/>
                </a:lnTo>
                <a:lnTo>
                  <a:pt x="286" y="126"/>
                </a:lnTo>
                <a:lnTo>
                  <a:pt x="226" y="57"/>
                </a:lnTo>
                <a:lnTo>
                  <a:pt x="225" y="57"/>
                </a:lnTo>
                <a:lnTo>
                  <a:pt x="189" y="17"/>
                </a:lnTo>
                <a:close/>
              </a:path>
            </a:pathLst>
          </a:custGeom>
          <a:gradFill flip="none" rotWithShape="1">
            <a:lin ang="10800000" scaled="1"/>
            <a:tileRect/>
          </a:grad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Rectangle 1449"/>
          <p:cNvSpPr>
            <a:spLocks noChangeArrowheads="1"/>
          </p:cNvSpPr>
          <p:nvPr/>
        </p:nvSpPr>
        <p:spPr bwMode="auto">
          <a:xfrm>
            <a:off x="3186908" y="3827464"/>
            <a:ext cx="371475" cy="46038"/>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Line 1450"/>
          <p:cNvSpPr>
            <a:spLocks noChangeShapeType="1"/>
          </p:cNvSpPr>
          <p:nvPr/>
        </p:nvSpPr>
        <p:spPr bwMode="auto">
          <a:xfrm>
            <a:off x="3186908" y="3846514"/>
            <a:ext cx="371475" cy="0"/>
          </a:xfrm>
          <a:prstGeom prst="lin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Trapezoid 562"/>
          <p:cNvSpPr/>
          <p:nvPr/>
        </p:nvSpPr>
        <p:spPr bwMode="auto">
          <a:xfrm>
            <a:off x="3248819" y="3949701"/>
            <a:ext cx="255588" cy="142874"/>
          </a:xfrm>
          <a:prstGeom prst="trapezoid">
            <a:avLst>
              <a:gd name="adj" fmla="val 13334"/>
            </a:avLst>
          </a:prstGeom>
          <a:gradFill>
            <a:gsLst>
              <a:gs pos="0">
                <a:schemeClr val="accent2">
                  <a:lumMod val="75000"/>
                </a:schemeClr>
              </a:gs>
              <a:gs pos="39999">
                <a:srgbClr val="85C2FF"/>
              </a:gs>
              <a:gs pos="70000">
                <a:srgbClr val="C4D6EB"/>
              </a:gs>
              <a:gs pos="100000">
                <a:srgbClr val="FFEBFA"/>
              </a:gs>
            </a:gsLst>
            <a:lin ang="0" scaled="0"/>
          </a:gradFill>
          <a:ln w="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564" name="Freeform 1245"/>
          <p:cNvSpPr>
            <a:spLocks/>
          </p:cNvSpPr>
          <p:nvPr/>
        </p:nvSpPr>
        <p:spPr bwMode="auto">
          <a:xfrm>
            <a:off x="3883820" y="3705227"/>
            <a:ext cx="357188" cy="247650"/>
          </a:xfrm>
          <a:custGeom>
            <a:avLst/>
            <a:gdLst/>
            <a:ahLst/>
            <a:cxnLst>
              <a:cxn ang="0">
                <a:pos x="189" y="17"/>
              </a:cxn>
              <a:cxn ang="0">
                <a:pos x="189" y="0"/>
              </a:cxn>
              <a:cxn ang="0">
                <a:pos x="96" y="0"/>
              </a:cxn>
              <a:cxn ang="0">
                <a:pos x="96" y="18"/>
              </a:cxn>
              <a:cxn ang="0">
                <a:pos x="61" y="57"/>
              </a:cxn>
              <a:cxn ang="0">
                <a:pos x="0" y="126"/>
              </a:cxn>
              <a:cxn ang="0">
                <a:pos x="0" y="176"/>
              </a:cxn>
              <a:cxn ang="0">
                <a:pos x="61" y="244"/>
              </a:cxn>
              <a:cxn ang="0">
                <a:pos x="226" y="244"/>
              </a:cxn>
              <a:cxn ang="0">
                <a:pos x="286" y="176"/>
              </a:cxn>
              <a:cxn ang="0">
                <a:pos x="286" y="126"/>
              </a:cxn>
              <a:cxn ang="0">
                <a:pos x="226" y="57"/>
              </a:cxn>
              <a:cxn ang="0">
                <a:pos x="225" y="57"/>
              </a:cxn>
              <a:cxn ang="0">
                <a:pos x="189" y="17"/>
              </a:cxn>
            </a:cxnLst>
            <a:rect l="0" t="0" r="r" b="b"/>
            <a:pathLst>
              <a:path w="286" h="244">
                <a:moveTo>
                  <a:pt x="189" y="17"/>
                </a:moveTo>
                <a:lnTo>
                  <a:pt x="189" y="0"/>
                </a:lnTo>
                <a:lnTo>
                  <a:pt x="96" y="0"/>
                </a:lnTo>
                <a:lnTo>
                  <a:pt x="96" y="18"/>
                </a:lnTo>
                <a:lnTo>
                  <a:pt x="61" y="57"/>
                </a:lnTo>
                <a:lnTo>
                  <a:pt x="0" y="126"/>
                </a:lnTo>
                <a:lnTo>
                  <a:pt x="0" y="176"/>
                </a:lnTo>
                <a:lnTo>
                  <a:pt x="61" y="244"/>
                </a:lnTo>
                <a:lnTo>
                  <a:pt x="226" y="244"/>
                </a:lnTo>
                <a:lnTo>
                  <a:pt x="286" y="176"/>
                </a:lnTo>
                <a:lnTo>
                  <a:pt x="286" y="126"/>
                </a:lnTo>
                <a:lnTo>
                  <a:pt x="226" y="57"/>
                </a:lnTo>
                <a:lnTo>
                  <a:pt x="225" y="57"/>
                </a:lnTo>
                <a:lnTo>
                  <a:pt x="189" y="17"/>
                </a:lnTo>
                <a:close/>
              </a:path>
            </a:pathLst>
          </a:custGeom>
          <a:gradFill flip="none" rotWithShape="1">
            <a:lin ang="10800000" scaled="1"/>
            <a:tileRect/>
          </a:grad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Rectangle 1449"/>
          <p:cNvSpPr>
            <a:spLocks noChangeArrowheads="1"/>
          </p:cNvSpPr>
          <p:nvPr/>
        </p:nvSpPr>
        <p:spPr bwMode="auto">
          <a:xfrm>
            <a:off x="3879058" y="3830640"/>
            <a:ext cx="371475" cy="46038"/>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Line 1450"/>
          <p:cNvSpPr>
            <a:spLocks noChangeShapeType="1"/>
          </p:cNvSpPr>
          <p:nvPr/>
        </p:nvSpPr>
        <p:spPr bwMode="auto">
          <a:xfrm>
            <a:off x="3879058" y="3849690"/>
            <a:ext cx="371475" cy="0"/>
          </a:xfrm>
          <a:prstGeom prst="lin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Trapezoid 566"/>
          <p:cNvSpPr/>
          <p:nvPr/>
        </p:nvSpPr>
        <p:spPr bwMode="auto">
          <a:xfrm>
            <a:off x="3940969" y="3952877"/>
            <a:ext cx="255588" cy="142874"/>
          </a:xfrm>
          <a:prstGeom prst="trapezoid">
            <a:avLst>
              <a:gd name="adj" fmla="val 13334"/>
            </a:avLst>
          </a:prstGeom>
          <a:gradFill>
            <a:gsLst>
              <a:gs pos="0">
                <a:schemeClr val="accent2">
                  <a:lumMod val="75000"/>
                </a:schemeClr>
              </a:gs>
              <a:gs pos="39999">
                <a:srgbClr val="85C2FF"/>
              </a:gs>
              <a:gs pos="70000">
                <a:srgbClr val="C4D6EB"/>
              </a:gs>
              <a:gs pos="100000">
                <a:srgbClr val="FFEBFA"/>
              </a:gs>
            </a:gsLst>
            <a:lin ang="0" scaled="0"/>
          </a:gradFill>
          <a:ln w="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568" name="Left-Right Arrow 567"/>
          <p:cNvSpPr/>
          <p:nvPr/>
        </p:nvSpPr>
        <p:spPr bwMode="auto">
          <a:xfrm>
            <a:off x="2135318" y="4548189"/>
            <a:ext cx="706438" cy="396876"/>
          </a:xfrm>
          <a:prstGeom prst="leftRightArrow">
            <a:avLst/>
          </a:prstGeom>
          <a:solidFill>
            <a:schemeClr val="accent2">
              <a:lumMod val="60000"/>
              <a:lumOff val="40000"/>
            </a:schemeClr>
          </a:solidFill>
          <a:ln w="31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569" name="Down Arrow 568"/>
          <p:cNvSpPr/>
          <p:nvPr/>
        </p:nvSpPr>
        <p:spPr bwMode="auto">
          <a:xfrm>
            <a:off x="2330582" y="3313960"/>
            <a:ext cx="307974" cy="342847"/>
          </a:xfrm>
          <a:prstGeom prst="downArrow">
            <a:avLst/>
          </a:prstGeom>
          <a:solidFill>
            <a:schemeClr val="accent2">
              <a:lumMod val="60000"/>
              <a:lumOff val="40000"/>
            </a:schemeClr>
          </a:solidFill>
          <a:ln w="31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570" name="Rectangle 569"/>
          <p:cNvSpPr/>
          <p:nvPr/>
        </p:nvSpPr>
        <p:spPr bwMode="auto">
          <a:xfrm>
            <a:off x="2041845" y="3694854"/>
            <a:ext cx="1042669" cy="594571"/>
          </a:xfrm>
          <a:prstGeom prst="rect">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571" name="Down Arrow 570"/>
          <p:cNvSpPr/>
          <p:nvPr/>
        </p:nvSpPr>
        <p:spPr bwMode="auto">
          <a:xfrm>
            <a:off x="2330582" y="4200579"/>
            <a:ext cx="307974" cy="342847"/>
          </a:xfrm>
          <a:prstGeom prst="downArrow">
            <a:avLst/>
          </a:prstGeom>
          <a:solidFill>
            <a:schemeClr val="accent2">
              <a:lumMod val="60000"/>
              <a:lumOff val="40000"/>
            </a:schemeClr>
          </a:solidFill>
          <a:ln w="31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572" name="Left-Right Arrow 571"/>
          <p:cNvSpPr/>
          <p:nvPr/>
        </p:nvSpPr>
        <p:spPr bwMode="auto">
          <a:xfrm>
            <a:off x="2135319" y="3723484"/>
            <a:ext cx="706438" cy="396876"/>
          </a:xfrm>
          <a:prstGeom prst="leftRightArrow">
            <a:avLst/>
          </a:prstGeom>
          <a:solidFill>
            <a:schemeClr val="accent2">
              <a:lumMod val="60000"/>
              <a:lumOff val="40000"/>
            </a:schemeClr>
          </a:solidFill>
          <a:ln w="317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BISansCond" pitchFamily="2" charset="0"/>
            </a:endParaRPr>
          </a:p>
        </p:txBody>
      </p:sp>
      <p:sp>
        <p:nvSpPr>
          <p:cNvPr id="573" name="Rectangle 1572"/>
          <p:cNvSpPr>
            <a:spLocks noChangeArrowheads="1"/>
          </p:cNvSpPr>
          <p:nvPr/>
        </p:nvSpPr>
        <p:spPr bwMode="auto">
          <a:xfrm>
            <a:off x="3904255" y="2609444"/>
            <a:ext cx="123825" cy="65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 name="Rectangle 1573"/>
          <p:cNvSpPr>
            <a:spLocks noChangeArrowheads="1"/>
          </p:cNvSpPr>
          <p:nvPr/>
        </p:nvSpPr>
        <p:spPr bwMode="auto">
          <a:xfrm>
            <a:off x="3904255" y="2609444"/>
            <a:ext cx="123825" cy="65088"/>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Rectangle 1574"/>
          <p:cNvSpPr>
            <a:spLocks noChangeArrowheads="1"/>
          </p:cNvSpPr>
          <p:nvPr/>
        </p:nvSpPr>
        <p:spPr bwMode="auto">
          <a:xfrm>
            <a:off x="3929655" y="2609444"/>
            <a:ext cx="74613" cy="65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6" name="Rectangle 1575"/>
          <p:cNvSpPr>
            <a:spLocks noChangeArrowheads="1"/>
          </p:cNvSpPr>
          <p:nvPr/>
        </p:nvSpPr>
        <p:spPr bwMode="auto">
          <a:xfrm>
            <a:off x="3929655" y="2609444"/>
            <a:ext cx="74613" cy="65088"/>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Rectangle 1576"/>
          <p:cNvSpPr>
            <a:spLocks noChangeArrowheads="1"/>
          </p:cNvSpPr>
          <p:nvPr/>
        </p:nvSpPr>
        <p:spPr bwMode="auto">
          <a:xfrm>
            <a:off x="3959817" y="2674532"/>
            <a:ext cx="127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8" name="Rectangle 1577"/>
          <p:cNvSpPr>
            <a:spLocks noChangeArrowheads="1"/>
          </p:cNvSpPr>
          <p:nvPr/>
        </p:nvSpPr>
        <p:spPr bwMode="auto">
          <a:xfrm>
            <a:off x="3959817" y="2672944"/>
            <a:ext cx="12700" cy="4572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Oval 1578"/>
          <p:cNvSpPr>
            <a:spLocks noChangeArrowheads="1"/>
          </p:cNvSpPr>
          <p:nvPr/>
        </p:nvSpPr>
        <p:spPr bwMode="auto">
          <a:xfrm>
            <a:off x="3904255" y="3012669"/>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Oval 1579"/>
          <p:cNvSpPr>
            <a:spLocks noChangeArrowheads="1"/>
          </p:cNvSpPr>
          <p:nvPr/>
        </p:nvSpPr>
        <p:spPr bwMode="auto">
          <a:xfrm>
            <a:off x="3904255" y="3011082"/>
            <a:ext cx="61913" cy="31750"/>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Oval 1580"/>
          <p:cNvSpPr>
            <a:spLocks noChangeArrowheads="1"/>
          </p:cNvSpPr>
          <p:nvPr/>
        </p:nvSpPr>
        <p:spPr bwMode="auto">
          <a:xfrm>
            <a:off x="3966167" y="3012669"/>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Oval 1581"/>
          <p:cNvSpPr>
            <a:spLocks noChangeArrowheads="1"/>
          </p:cNvSpPr>
          <p:nvPr/>
        </p:nvSpPr>
        <p:spPr bwMode="auto">
          <a:xfrm>
            <a:off x="3966167" y="3011082"/>
            <a:ext cx="61913" cy="31750"/>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Oval 1582"/>
          <p:cNvSpPr>
            <a:spLocks noChangeArrowheads="1"/>
          </p:cNvSpPr>
          <p:nvPr/>
        </p:nvSpPr>
        <p:spPr bwMode="auto">
          <a:xfrm>
            <a:off x="3904255" y="3115857"/>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Oval 1584"/>
          <p:cNvSpPr>
            <a:spLocks noChangeArrowheads="1"/>
          </p:cNvSpPr>
          <p:nvPr/>
        </p:nvSpPr>
        <p:spPr bwMode="auto">
          <a:xfrm>
            <a:off x="3966167" y="3115857"/>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1596"/>
          <p:cNvSpPr>
            <a:spLocks/>
          </p:cNvSpPr>
          <p:nvPr/>
        </p:nvSpPr>
        <p:spPr bwMode="auto">
          <a:xfrm>
            <a:off x="3782019" y="2038168"/>
            <a:ext cx="333375" cy="344488"/>
          </a:xfrm>
          <a:custGeom>
            <a:avLst/>
            <a:gdLst/>
            <a:ahLst/>
            <a:cxnLst>
              <a:cxn ang="0">
                <a:pos x="2015" y="0"/>
              </a:cxn>
              <a:cxn ang="0">
                <a:pos x="0" y="0"/>
              </a:cxn>
              <a:cxn ang="0">
                <a:pos x="0" y="251"/>
              </a:cxn>
              <a:cxn ang="0">
                <a:pos x="0" y="269"/>
              </a:cxn>
              <a:cxn ang="0">
                <a:pos x="0" y="1394"/>
              </a:cxn>
              <a:cxn ang="0">
                <a:pos x="752" y="2085"/>
              </a:cxn>
              <a:cxn ang="0">
                <a:pos x="1263" y="2085"/>
              </a:cxn>
              <a:cxn ang="0">
                <a:pos x="2015" y="1394"/>
              </a:cxn>
              <a:cxn ang="0">
                <a:pos x="2015" y="269"/>
              </a:cxn>
              <a:cxn ang="0">
                <a:pos x="2015" y="251"/>
              </a:cxn>
              <a:cxn ang="0">
                <a:pos x="2015" y="247"/>
              </a:cxn>
              <a:cxn ang="0">
                <a:pos x="2015" y="0"/>
              </a:cxn>
            </a:cxnLst>
            <a:rect l="0" t="0" r="r" b="b"/>
            <a:pathLst>
              <a:path w="2015" h="2085">
                <a:moveTo>
                  <a:pt x="2015" y="0"/>
                </a:moveTo>
                <a:lnTo>
                  <a:pt x="0" y="0"/>
                </a:lnTo>
                <a:lnTo>
                  <a:pt x="0" y="251"/>
                </a:lnTo>
                <a:cubicBezTo>
                  <a:pt x="0" y="257"/>
                  <a:pt x="0" y="263"/>
                  <a:pt x="0" y="269"/>
                </a:cubicBezTo>
                <a:lnTo>
                  <a:pt x="0" y="1394"/>
                </a:lnTo>
                <a:cubicBezTo>
                  <a:pt x="0" y="1776"/>
                  <a:pt x="337" y="2085"/>
                  <a:pt x="752" y="2085"/>
                </a:cubicBezTo>
                <a:lnTo>
                  <a:pt x="1263" y="2085"/>
                </a:lnTo>
                <a:cubicBezTo>
                  <a:pt x="1678" y="2085"/>
                  <a:pt x="2015" y="1776"/>
                  <a:pt x="2015" y="1394"/>
                </a:cubicBezTo>
                <a:lnTo>
                  <a:pt x="2015" y="269"/>
                </a:lnTo>
                <a:cubicBezTo>
                  <a:pt x="2015" y="263"/>
                  <a:pt x="2015" y="257"/>
                  <a:pt x="2015" y="251"/>
                </a:cubicBezTo>
                <a:cubicBezTo>
                  <a:pt x="2015" y="249"/>
                  <a:pt x="2015" y="248"/>
                  <a:pt x="2015" y="247"/>
                </a:cubicBezTo>
                <a:lnTo>
                  <a:pt x="201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1597"/>
          <p:cNvSpPr>
            <a:spLocks/>
          </p:cNvSpPr>
          <p:nvPr/>
        </p:nvSpPr>
        <p:spPr bwMode="auto">
          <a:xfrm>
            <a:off x="3782019" y="2038168"/>
            <a:ext cx="333375" cy="344488"/>
          </a:xfrm>
          <a:custGeom>
            <a:avLst/>
            <a:gdLst/>
            <a:ahLst/>
            <a:cxnLst>
              <a:cxn ang="0">
                <a:pos x="2015" y="0"/>
              </a:cxn>
              <a:cxn ang="0">
                <a:pos x="0" y="0"/>
              </a:cxn>
              <a:cxn ang="0">
                <a:pos x="0" y="251"/>
              </a:cxn>
              <a:cxn ang="0">
                <a:pos x="0" y="269"/>
              </a:cxn>
              <a:cxn ang="0">
                <a:pos x="0" y="1394"/>
              </a:cxn>
              <a:cxn ang="0">
                <a:pos x="752" y="2085"/>
              </a:cxn>
              <a:cxn ang="0">
                <a:pos x="1263" y="2085"/>
              </a:cxn>
              <a:cxn ang="0">
                <a:pos x="2015" y="1394"/>
              </a:cxn>
              <a:cxn ang="0">
                <a:pos x="2015" y="269"/>
              </a:cxn>
              <a:cxn ang="0">
                <a:pos x="2015" y="251"/>
              </a:cxn>
              <a:cxn ang="0">
                <a:pos x="2015" y="247"/>
              </a:cxn>
              <a:cxn ang="0">
                <a:pos x="2015" y="0"/>
              </a:cxn>
            </a:cxnLst>
            <a:rect l="0" t="0" r="r" b="b"/>
            <a:pathLst>
              <a:path w="2015" h="2085">
                <a:moveTo>
                  <a:pt x="2015" y="0"/>
                </a:moveTo>
                <a:lnTo>
                  <a:pt x="0" y="0"/>
                </a:lnTo>
                <a:lnTo>
                  <a:pt x="0" y="251"/>
                </a:lnTo>
                <a:cubicBezTo>
                  <a:pt x="0" y="257"/>
                  <a:pt x="0" y="263"/>
                  <a:pt x="0" y="269"/>
                </a:cubicBezTo>
                <a:lnTo>
                  <a:pt x="0" y="1394"/>
                </a:lnTo>
                <a:cubicBezTo>
                  <a:pt x="0" y="1776"/>
                  <a:pt x="337" y="2085"/>
                  <a:pt x="752" y="2085"/>
                </a:cubicBezTo>
                <a:lnTo>
                  <a:pt x="1263" y="2085"/>
                </a:lnTo>
                <a:cubicBezTo>
                  <a:pt x="1678" y="2085"/>
                  <a:pt x="2015" y="1776"/>
                  <a:pt x="2015" y="1394"/>
                </a:cubicBezTo>
                <a:lnTo>
                  <a:pt x="2015" y="269"/>
                </a:lnTo>
                <a:cubicBezTo>
                  <a:pt x="2015" y="263"/>
                  <a:pt x="2015" y="257"/>
                  <a:pt x="2015" y="251"/>
                </a:cubicBezTo>
                <a:cubicBezTo>
                  <a:pt x="2015" y="249"/>
                  <a:pt x="2015" y="248"/>
                  <a:pt x="2015" y="247"/>
                </a:cubicBezTo>
                <a:lnTo>
                  <a:pt x="2015" y="0"/>
                </a:ln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1598"/>
          <p:cNvSpPr>
            <a:spLocks/>
          </p:cNvSpPr>
          <p:nvPr/>
        </p:nvSpPr>
        <p:spPr bwMode="auto">
          <a:xfrm>
            <a:off x="3796306" y="1928630"/>
            <a:ext cx="306388" cy="452438"/>
          </a:xfrm>
          <a:custGeom>
            <a:avLst/>
            <a:gdLst/>
            <a:ahLst/>
            <a:cxnLst>
              <a:cxn ang="0">
                <a:pos x="4" y="642"/>
              </a:cxn>
              <a:cxn ang="0">
                <a:pos x="0" y="642"/>
              </a:cxn>
              <a:cxn ang="0">
                <a:pos x="0" y="913"/>
              </a:cxn>
              <a:cxn ang="0">
                <a:pos x="0" y="932"/>
              </a:cxn>
              <a:cxn ang="0">
                <a:pos x="0" y="2057"/>
              </a:cxn>
              <a:cxn ang="0">
                <a:pos x="691" y="2748"/>
              </a:cxn>
              <a:cxn ang="0">
                <a:pos x="1160" y="2748"/>
              </a:cxn>
              <a:cxn ang="0">
                <a:pos x="1852" y="2057"/>
              </a:cxn>
              <a:cxn ang="0">
                <a:pos x="1852" y="2057"/>
              </a:cxn>
              <a:cxn ang="0">
                <a:pos x="1852" y="932"/>
              </a:cxn>
              <a:cxn ang="0">
                <a:pos x="1851" y="913"/>
              </a:cxn>
              <a:cxn ang="0">
                <a:pos x="1851" y="910"/>
              </a:cxn>
              <a:cxn ang="0">
                <a:pos x="1851" y="910"/>
              </a:cxn>
              <a:cxn ang="0">
                <a:pos x="1851" y="642"/>
              </a:cxn>
              <a:cxn ang="0">
                <a:pos x="1162" y="1"/>
              </a:cxn>
              <a:cxn ang="0">
                <a:pos x="693" y="1"/>
              </a:cxn>
              <a:cxn ang="0">
                <a:pos x="4" y="642"/>
              </a:cxn>
            </a:cxnLst>
            <a:rect l="0" t="0" r="r" b="b"/>
            <a:pathLst>
              <a:path w="1852" h="2748">
                <a:moveTo>
                  <a:pt x="4" y="642"/>
                </a:moveTo>
                <a:lnTo>
                  <a:pt x="0" y="642"/>
                </a:lnTo>
                <a:lnTo>
                  <a:pt x="0" y="913"/>
                </a:lnTo>
                <a:cubicBezTo>
                  <a:pt x="0" y="920"/>
                  <a:pt x="0" y="926"/>
                  <a:pt x="0" y="932"/>
                </a:cubicBezTo>
                <a:lnTo>
                  <a:pt x="0" y="2057"/>
                </a:lnTo>
                <a:cubicBezTo>
                  <a:pt x="0" y="2439"/>
                  <a:pt x="309" y="2748"/>
                  <a:pt x="691" y="2748"/>
                </a:cubicBezTo>
                <a:lnTo>
                  <a:pt x="1160" y="2748"/>
                </a:lnTo>
                <a:cubicBezTo>
                  <a:pt x="1542" y="2748"/>
                  <a:pt x="1852" y="2439"/>
                  <a:pt x="1852" y="2057"/>
                </a:cubicBezTo>
                <a:lnTo>
                  <a:pt x="1852" y="2057"/>
                </a:lnTo>
                <a:lnTo>
                  <a:pt x="1852" y="932"/>
                </a:lnTo>
                <a:cubicBezTo>
                  <a:pt x="1852" y="926"/>
                  <a:pt x="1851" y="920"/>
                  <a:pt x="1851" y="913"/>
                </a:cubicBezTo>
                <a:cubicBezTo>
                  <a:pt x="1851" y="912"/>
                  <a:pt x="1851" y="911"/>
                  <a:pt x="1851" y="910"/>
                </a:cubicBezTo>
                <a:lnTo>
                  <a:pt x="1851" y="910"/>
                </a:lnTo>
                <a:lnTo>
                  <a:pt x="1851" y="642"/>
                </a:lnTo>
                <a:cubicBezTo>
                  <a:pt x="1826" y="281"/>
                  <a:pt x="1525" y="0"/>
                  <a:pt x="1162" y="1"/>
                </a:cubicBezTo>
                <a:lnTo>
                  <a:pt x="693" y="1"/>
                </a:lnTo>
                <a:cubicBezTo>
                  <a:pt x="331" y="1"/>
                  <a:pt x="30" y="281"/>
                  <a:pt x="4" y="64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8" name="Freeform 1599"/>
          <p:cNvSpPr>
            <a:spLocks/>
          </p:cNvSpPr>
          <p:nvPr/>
        </p:nvSpPr>
        <p:spPr bwMode="auto">
          <a:xfrm>
            <a:off x="3796306" y="1928630"/>
            <a:ext cx="304800" cy="452438"/>
          </a:xfrm>
          <a:custGeom>
            <a:avLst/>
            <a:gdLst/>
            <a:ahLst/>
            <a:cxnLst>
              <a:cxn ang="0">
                <a:pos x="4" y="642"/>
              </a:cxn>
              <a:cxn ang="0">
                <a:pos x="0" y="642"/>
              </a:cxn>
              <a:cxn ang="0">
                <a:pos x="0" y="913"/>
              </a:cxn>
              <a:cxn ang="0">
                <a:pos x="0" y="932"/>
              </a:cxn>
              <a:cxn ang="0">
                <a:pos x="0" y="2057"/>
              </a:cxn>
              <a:cxn ang="0">
                <a:pos x="691" y="2748"/>
              </a:cxn>
              <a:cxn ang="0">
                <a:pos x="1160" y="2748"/>
              </a:cxn>
              <a:cxn ang="0">
                <a:pos x="1852" y="2057"/>
              </a:cxn>
              <a:cxn ang="0">
                <a:pos x="1852" y="2057"/>
              </a:cxn>
              <a:cxn ang="0">
                <a:pos x="1852" y="932"/>
              </a:cxn>
              <a:cxn ang="0">
                <a:pos x="1851" y="913"/>
              </a:cxn>
              <a:cxn ang="0">
                <a:pos x="1851" y="910"/>
              </a:cxn>
              <a:cxn ang="0">
                <a:pos x="1851" y="910"/>
              </a:cxn>
              <a:cxn ang="0">
                <a:pos x="1851" y="642"/>
              </a:cxn>
              <a:cxn ang="0">
                <a:pos x="1162" y="1"/>
              </a:cxn>
              <a:cxn ang="0">
                <a:pos x="693" y="1"/>
              </a:cxn>
              <a:cxn ang="0">
                <a:pos x="4" y="642"/>
              </a:cxn>
            </a:cxnLst>
            <a:rect l="0" t="0" r="r" b="b"/>
            <a:pathLst>
              <a:path w="1852" h="2748">
                <a:moveTo>
                  <a:pt x="4" y="642"/>
                </a:moveTo>
                <a:lnTo>
                  <a:pt x="0" y="642"/>
                </a:lnTo>
                <a:lnTo>
                  <a:pt x="0" y="913"/>
                </a:lnTo>
                <a:cubicBezTo>
                  <a:pt x="0" y="920"/>
                  <a:pt x="0" y="926"/>
                  <a:pt x="0" y="932"/>
                </a:cubicBezTo>
                <a:lnTo>
                  <a:pt x="0" y="2057"/>
                </a:lnTo>
                <a:cubicBezTo>
                  <a:pt x="0" y="2439"/>
                  <a:pt x="309" y="2748"/>
                  <a:pt x="691" y="2748"/>
                </a:cubicBezTo>
                <a:lnTo>
                  <a:pt x="1160" y="2748"/>
                </a:lnTo>
                <a:cubicBezTo>
                  <a:pt x="1542" y="2748"/>
                  <a:pt x="1852" y="2439"/>
                  <a:pt x="1852" y="2057"/>
                </a:cubicBezTo>
                <a:lnTo>
                  <a:pt x="1852" y="2057"/>
                </a:lnTo>
                <a:lnTo>
                  <a:pt x="1852" y="932"/>
                </a:lnTo>
                <a:cubicBezTo>
                  <a:pt x="1852" y="926"/>
                  <a:pt x="1851" y="920"/>
                  <a:pt x="1851" y="913"/>
                </a:cubicBezTo>
                <a:cubicBezTo>
                  <a:pt x="1851" y="912"/>
                  <a:pt x="1851" y="911"/>
                  <a:pt x="1851" y="910"/>
                </a:cubicBezTo>
                <a:lnTo>
                  <a:pt x="1851" y="910"/>
                </a:lnTo>
                <a:lnTo>
                  <a:pt x="1851" y="642"/>
                </a:lnTo>
                <a:cubicBezTo>
                  <a:pt x="1826" y="281"/>
                  <a:pt x="1525" y="0"/>
                  <a:pt x="1162" y="1"/>
                </a:cubicBezTo>
                <a:lnTo>
                  <a:pt x="693" y="1"/>
                </a:lnTo>
                <a:cubicBezTo>
                  <a:pt x="331" y="1"/>
                  <a:pt x="30" y="281"/>
                  <a:pt x="4" y="64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Rectangle 1614"/>
          <p:cNvSpPr>
            <a:spLocks noChangeArrowheads="1"/>
          </p:cNvSpPr>
          <p:nvPr/>
        </p:nvSpPr>
        <p:spPr bwMode="auto">
          <a:xfrm>
            <a:off x="3762969" y="2025468"/>
            <a:ext cx="371475"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 name="Rectangle 1615"/>
          <p:cNvSpPr>
            <a:spLocks noChangeArrowheads="1"/>
          </p:cNvSpPr>
          <p:nvPr/>
        </p:nvSpPr>
        <p:spPr bwMode="auto">
          <a:xfrm>
            <a:off x="3762969" y="2025468"/>
            <a:ext cx="371475" cy="127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Rectangle 1616"/>
          <p:cNvSpPr>
            <a:spLocks noChangeArrowheads="1"/>
          </p:cNvSpPr>
          <p:nvPr/>
        </p:nvSpPr>
        <p:spPr bwMode="auto">
          <a:xfrm>
            <a:off x="3762969" y="2012768"/>
            <a:ext cx="371475"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 name="Rectangle 1617"/>
          <p:cNvSpPr>
            <a:spLocks noChangeArrowheads="1"/>
          </p:cNvSpPr>
          <p:nvPr/>
        </p:nvSpPr>
        <p:spPr bwMode="auto">
          <a:xfrm>
            <a:off x="3762969" y="2012768"/>
            <a:ext cx="371475" cy="127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1591"/>
          <p:cNvSpPr>
            <a:spLocks/>
          </p:cNvSpPr>
          <p:nvPr/>
        </p:nvSpPr>
        <p:spPr bwMode="auto">
          <a:xfrm>
            <a:off x="3794054" y="2135557"/>
            <a:ext cx="307975" cy="244475"/>
          </a:xfrm>
          <a:custGeom>
            <a:avLst/>
            <a:gdLst/>
            <a:ahLst/>
            <a:cxnLst>
              <a:cxn ang="0">
                <a:pos x="1209" y="0"/>
              </a:cxn>
              <a:cxn ang="0">
                <a:pos x="0" y="0"/>
              </a:cxn>
              <a:cxn ang="0">
                <a:pos x="0" y="775"/>
              </a:cxn>
              <a:cxn ang="0">
                <a:pos x="650" y="1482"/>
              </a:cxn>
              <a:cxn ang="0">
                <a:pos x="1209" y="1482"/>
              </a:cxn>
              <a:cxn ang="0">
                <a:pos x="1859" y="775"/>
              </a:cxn>
              <a:cxn ang="0">
                <a:pos x="1859" y="775"/>
              </a:cxn>
              <a:cxn ang="0">
                <a:pos x="1859" y="0"/>
              </a:cxn>
              <a:cxn ang="0">
                <a:pos x="1209" y="0"/>
              </a:cxn>
            </a:cxnLst>
            <a:rect l="0" t="0" r="r" b="b"/>
            <a:pathLst>
              <a:path w="1859" h="1482">
                <a:moveTo>
                  <a:pt x="1209" y="0"/>
                </a:moveTo>
                <a:lnTo>
                  <a:pt x="0" y="0"/>
                </a:lnTo>
                <a:lnTo>
                  <a:pt x="0" y="775"/>
                </a:lnTo>
                <a:cubicBezTo>
                  <a:pt x="0" y="1165"/>
                  <a:pt x="291" y="1482"/>
                  <a:pt x="650" y="1482"/>
                </a:cubicBezTo>
                <a:lnTo>
                  <a:pt x="1209" y="1482"/>
                </a:lnTo>
                <a:cubicBezTo>
                  <a:pt x="1568" y="1482"/>
                  <a:pt x="1859" y="1165"/>
                  <a:pt x="1859" y="775"/>
                </a:cubicBezTo>
                <a:lnTo>
                  <a:pt x="1859" y="775"/>
                </a:lnTo>
                <a:lnTo>
                  <a:pt x="1859" y="0"/>
                </a:lnTo>
                <a:lnTo>
                  <a:pt x="1209" y="0"/>
                </a:lnTo>
                <a:close/>
              </a:path>
            </a:pathLst>
          </a:custGeom>
          <a:solidFill>
            <a:schemeClr val="accent1">
              <a:lumMod val="60000"/>
              <a:lumOff val="40000"/>
              <a:alpha val="47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4" name="Rectangle 1572"/>
          <p:cNvSpPr>
            <a:spLocks noChangeArrowheads="1"/>
          </p:cNvSpPr>
          <p:nvPr/>
        </p:nvSpPr>
        <p:spPr bwMode="auto">
          <a:xfrm>
            <a:off x="3888381" y="1797825"/>
            <a:ext cx="123825" cy="65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5" name="Rectangle 1573"/>
          <p:cNvSpPr>
            <a:spLocks noChangeArrowheads="1"/>
          </p:cNvSpPr>
          <p:nvPr/>
        </p:nvSpPr>
        <p:spPr bwMode="auto">
          <a:xfrm>
            <a:off x="3888381" y="1797825"/>
            <a:ext cx="123825" cy="65088"/>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6" name="Rectangle 1574"/>
          <p:cNvSpPr>
            <a:spLocks noChangeArrowheads="1"/>
          </p:cNvSpPr>
          <p:nvPr/>
        </p:nvSpPr>
        <p:spPr bwMode="auto">
          <a:xfrm>
            <a:off x="3913781" y="1797825"/>
            <a:ext cx="74613" cy="65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 name="Rectangle 1575"/>
          <p:cNvSpPr>
            <a:spLocks noChangeArrowheads="1"/>
          </p:cNvSpPr>
          <p:nvPr/>
        </p:nvSpPr>
        <p:spPr bwMode="auto">
          <a:xfrm>
            <a:off x="3913781" y="1797825"/>
            <a:ext cx="74613" cy="65088"/>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8" name="Rectangle 1576"/>
          <p:cNvSpPr>
            <a:spLocks noChangeArrowheads="1"/>
          </p:cNvSpPr>
          <p:nvPr/>
        </p:nvSpPr>
        <p:spPr bwMode="auto">
          <a:xfrm>
            <a:off x="3943943" y="1862913"/>
            <a:ext cx="127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 name="Rectangle 1577"/>
          <p:cNvSpPr>
            <a:spLocks noChangeArrowheads="1"/>
          </p:cNvSpPr>
          <p:nvPr/>
        </p:nvSpPr>
        <p:spPr bwMode="auto">
          <a:xfrm>
            <a:off x="3943943" y="1861325"/>
            <a:ext cx="12700" cy="4572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Oval 1578"/>
          <p:cNvSpPr>
            <a:spLocks noChangeArrowheads="1"/>
          </p:cNvSpPr>
          <p:nvPr/>
        </p:nvSpPr>
        <p:spPr bwMode="auto">
          <a:xfrm>
            <a:off x="3888381" y="2201050"/>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Oval 1579"/>
          <p:cNvSpPr>
            <a:spLocks noChangeArrowheads="1"/>
          </p:cNvSpPr>
          <p:nvPr/>
        </p:nvSpPr>
        <p:spPr bwMode="auto">
          <a:xfrm>
            <a:off x="3888381" y="2199463"/>
            <a:ext cx="61913" cy="31750"/>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Oval 1580"/>
          <p:cNvSpPr>
            <a:spLocks noChangeArrowheads="1"/>
          </p:cNvSpPr>
          <p:nvPr/>
        </p:nvSpPr>
        <p:spPr bwMode="auto">
          <a:xfrm>
            <a:off x="3950293" y="2201050"/>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Oval 1581"/>
          <p:cNvSpPr>
            <a:spLocks noChangeArrowheads="1"/>
          </p:cNvSpPr>
          <p:nvPr/>
        </p:nvSpPr>
        <p:spPr bwMode="auto">
          <a:xfrm>
            <a:off x="3950293" y="2199463"/>
            <a:ext cx="61913" cy="31750"/>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Oval 1582"/>
          <p:cNvSpPr>
            <a:spLocks noChangeArrowheads="1"/>
          </p:cNvSpPr>
          <p:nvPr/>
        </p:nvSpPr>
        <p:spPr bwMode="auto">
          <a:xfrm>
            <a:off x="3888381" y="2304238"/>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Oval 1584"/>
          <p:cNvSpPr>
            <a:spLocks noChangeArrowheads="1"/>
          </p:cNvSpPr>
          <p:nvPr/>
        </p:nvSpPr>
        <p:spPr bwMode="auto">
          <a:xfrm>
            <a:off x="3950293" y="2304238"/>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TextBox 605"/>
          <p:cNvSpPr txBox="1"/>
          <p:nvPr/>
        </p:nvSpPr>
        <p:spPr>
          <a:xfrm>
            <a:off x="898787" y="1645442"/>
            <a:ext cx="486030" cy="307777"/>
          </a:xfrm>
          <a:prstGeom prst="rect">
            <a:avLst/>
          </a:prstGeom>
          <a:noFill/>
        </p:spPr>
        <p:txBody>
          <a:bodyPr wrap="none" rtlCol="0">
            <a:spAutoFit/>
          </a:bodyPr>
          <a:lstStyle/>
          <a:p>
            <a:r>
              <a:rPr lang="en-US" dirty="0" smtClean="0"/>
              <a:t>12kl</a:t>
            </a:r>
            <a:endParaRPr lang="en-US" dirty="0"/>
          </a:p>
        </p:txBody>
      </p:sp>
      <p:sp>
        <p:nvSpPr>
          <p:cNvPr id="607" name="TextBox 606"/>
          <p:cNvSpPr txBox="1"/>
          <p:nvPr/>
        </p:nvSpPr>
        <p:spPr>
          <a:xfrm>
            <a:off x="2910353" y="1653993"/>
            <a:ext cx="486030" cy="307777"/>
          </a:xfrm>
          <a:prstGeom prst="rect">
            <a:avLst/>
          </a:prstGeom>
          <a:noFill/>
        </p:spPr>
        <p:txBody>
          <a:bodyPr wrap="none" rtlCol="0">
            <a:spAutoFit/>
          </a:bodyPr>
          <a:lstStyle/>
          <a:p>
            <a:r>
              <a:rPr lang="en-US" dirty="0" smtClean="0"/>
              <a:t>12kl</a:t>
            </a:r>
            <a:endParaRPr lang="en-US" dirty="0"/>
          </a:p>
        </p:txBody>
      </p:sp>
      <p:sp>
        <p:nvSpPr>
          <p:cNvPr id="608" name="TextBox 607"/>
          <p:cNvSpPr txBox="1"/>
          <p:nvPr/>
        </p:nvSpPr>
        <p:spPr>
          <a:xfrm>
            <a:off x="3791080" y="2407587"/>
            <a:ext cx="343364" cy="246221"/>
          </a:xfrm>
          <a:prstGeom prst="rect">
            <a:avLst/>
          </a:prstGeom>
          <a:noFill/>
        </p:spPr>
        <p:txBody>
          <a:bodyPr wrap="none" rtlCol="0">
            <a:spAutoFit/>
          </a:bodyPr>
          <a:lstStyle/>
          <a:p>
            <a:r>
              <a:rPr lang="en-US" sz="1000" b="1" dirty="0" smtClean="0"/>
              <a:t>2kl</a:t>
            </a:r>
            <a:endParaRPr lang="en-US" sz="1000" b="1" dirty="0"/>
          </a:p>
        </p:txBody>
      </p:sp>
      <p:sp>
        <p:nvSpPr>
          <p:cNvPr id="609" name="TextBox 608"/>
          <p:cNvSpPr txBox="1"/>
          <p:nvPr/>
        </p:nvSpPr>
        <p:spPr>
          <a:xfrm>
            <a:off x="3762969" y="1616692"/>
            <a:ext cx="343364" cy="246221"/>
          </a:xfrm>
          <a:prstGeom prst="rect">
            <a:avLst/>
          </a:prstGeom>
          <a:noFill/>
        </p:spPr>
        <p:txBody>
          <a:bodyPr wrap="none" rtlCol="0">
            <a:spAutoFit/>
          </a:bodyPr>
          <a:lstStyle/>
          <a:p>
            <a:r>
              <a:rPr lang="en-US" sz="1000" b="1" dirty="0" smtClean="0"/>
              <a:t>2kl</a:t>
            </a:r>
            <a:endParaRPr lang="en-US" sz="1000" b="1" dirty="0"/>
          </a:p>
        </p:txBody>
      </p:sp>
      <p:sp>
        <p:nvSpPr>
          <p:cNvPr id="610" name="Freeform 1596"/>
          <p:cNvSpPr>
            <a:spLocks/>
          </p:cNvSpPr>
          <p:nvPr/>
        </p:nvSpPr>
        <p:spPr bwMode="auto">
          <a:xfrm>
            <a:off x="1824630" y="2857522"/>
            <a:ext cx="333375" cy="344488"/>
          </a:xfrm>
          <a:custGeom>
            <a:avLst/>
            <a:gdLst/>
            <a:ahLst/>
            <a:cxnLst>
              <a:cxn ang="0">
                <a:pos x="2015" y="0"/>
              </a:cxn>
              <a:cxn ang="0">
                <a:pos x="0" y="0"/>
              </a:cxn>
              <a:cxn ang="0">
                <a:pos x="0" y="251"/>
              </a:cxn>
              <a:cxn ang="0">
                <a:pos x="0" y="269"/>
              </a:cxn>
              <a:cxn ang="0">
                <a:pos x="0" y="1394"/>
              </a:cxn>
              <a:cxn ang="0">
                <a:pos x="752" y="2085"/>
              </a:cxn>
              <a:cxn ang="0">
                <a:pos x="1263" y="2085"/>
              </a:cxn>
              <a:cxn ang="0">
                <a:pos x="2015" y="1394"/>
              </a:cxn>
              <a:cxn ang="0">
                <a:pos x="2015" y="269"/>
              </a:cxn>
              <a:cxn ang="0">
                <a:pos x="2015" y="251"/>
              </a:cxn>
              <a:cxn ang="0">
                <a:pos x="2015" y="247"/>
              </a:cxn>
              <a:cxn ang="0">
                <a:pos x="2015" y="0"/>
              </a:cxn>
            </a:cxnLst>
            <a:rect l="0" t="0" r="r" b="b"/>
            <a:pathLst>
              <a:path w="2015" h="2085">
                <a:moveTo>
                  <a:pt x="2015" y="0"/>
                </a:moveTo>
                <a:lnTo>
                  <a:pt x="0" y="0"/>
                </a:lnTo>
                <a:lnTo>
                  <a:pt x="0" y="251"/>
                </a:lnTo>
                <a:cubicBezTo>
                  <a:pt x="0" y="257"/>
                  <a:pt x="0" y="263"/>
                  <a:pt x="0" y="269"/>
                </a:cubicBezTo>
                <a:lnTo>
                  <a:pt x="0" y="1394"/>
                </a:lnTo>
                <a:cubicBezTo>
                  <a:pt x="0" y="1776"/>
                  <a:pt x="337" y="2085"/>
                  <a:pt x="752" y="2085"/>
                </a:cubicBezTo>
                <a:lnTo>
                  <a:pt x="1263" y="2085"/>
                </a:lnTo>
                <a:cubicBezTo>
                  <a:pt x="1678" y="2085"/>
                  <a:pt x="2015" y="1776"/>
                  <a:pt x="2015" y="1394"/>
                </a:cubicBezTo>
                <a:lnTo>
                  <a:pt x="2015" y="269"/>
                </a:lnTo>
                <a:cubicBezTo>
                  <a:pt x="2015" y="263"/>
                  <a:pt x="2015" y="257"/>
                  <a:pt x="2015" y="251"/>
                </a:cubicBezTo>
                <a:cubicBezTo>
                  <a:pt x="2015" y="249"/>
                  <a:pt x="2015" y="248"/>
                  <a:pt x="2015" y="247"/>
                </a:cubicBezTo>
                <a:lnTo>
                  <a:pt x="201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1597"/>
          <p:cNvSpPr>
            <a:spLocks/>
          </p:cNvSpPr>
          <p:nvPr/>
        </p:nvSpPr>
        <p:spPr bwMode="auto">
          <a:xfrm>
            <a:off x="1824630" y="2857522"/>
            <a:ext cx="333375" cy="344488"/>
          </a:xfrm>
          <a:custGeom>
            <a:avLst/>
            <a:gdLst/>
            <a:ahLst/>
            <a:cxnLst>
              <a:cxn ang="0">
                <a:pos x="2015" y="0"/>
              </a:cxn>
              <a:cxn ang="0">
                <a:pos x="0" y="0"/>
              </a:cxn>
              <a:cxn ang="0">
                <a:pos x="0" y="251"/>
              </a:cxn>
              <a:cxn ang="0">
                <a:pos x="0" y="269"/>
              </a:cxn>
              <a:cxn ang="0">
                <a:pos x="0" y="1394"/>
              </a:cxn>
              <a:cxn ang="0">
                <a:pos x="752" y="2085"/>
              </a:cxn>
              <a:cxn ang="0">
                <a:pos x="1263" y="2085"/>
              </a:cxn>
              <a:cxn ang="0">
                <a:pos x="2015" y="1394"/>
              </a:cxn>
              <a:cxn ang="0">
                <a:pos x="2015" y="269"/>
              </a:cxn>
              <a:cxn ang="0">
                <a:pos x="2015" y="251"/>
              </a:cxn>
              <a:cxn ang="0">
                <a:pos x="2015" y="247"/>
              </a:cxn>
              <a:cxn ang="0">
                <a:pos x="2015" y="0"/>
              </a:cxn>
            </a:cxnLst>
            <a:rect l="0" t="0" r="r" b="b"/>
            <a:pathLst>
              <a:path w="2015" h="2085">
                <a:moveTo>
                  <a:pt x="2015" y="0"/>
                </a:moveTo>
                <a:lnTo>
                  <a:pt x="0" y="0"/>
                </a:lnTo>
                <a:lnTo>
                  <a:pt x="0" y="251"/>
                </a:lnTo>
                <a:cubicBezTo>
                  <a:pt x="0" y="257"/>
                  <a:pt x="0" y="263"/>
                  <a:pt x="0" y="269"/>
                </a:cubicBezTo>
                <a:lnTo>
                  <a:pt x="0" y="1394"/>
                </a:lnTo>
                <a:cubicBezTo>
                  <a:pt x="0" y="1776"/>
                  <a:pt x="337" y="2085"/>
                  <a:pt x="752" y="2085"/>
                </a:cubicBezTo>
                <a:lnTo>
                  <a:pt x="1263" y="2085"/>
                </a:lnTo>
                <a:cubicBezTo>
                  <a:pt x="1678" y="2085"/>
                  <a:pt x="2015" y="1776"/>
                  <a:pt x="2015" y="1394"/>
                </a:cubicBezTo>
                <a:lnTo>
                  <a:pt x="2015" y="269"/>
                </a:lnTo>
                <a:cubicBezTo>
                  <a:pt x="2015" y="263"/>
                  <a:pt x="2015" y="257"/>
                  <a:pt x="2015" y="251"/>
                </a:cubicBezTo>
                <a:cubicBezTo>
                  <a:pt x="2015" y="249"/>
                  <a:pt x="2015" y="248"/>
                  <a:pt x="2015" y="247"/>
                </a:cubicBezTo>
                <a:lnTo>
                  <a:pt x="2015" y="0"/>
                </a:ln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1598"/>
          <p:cNvSpPr>
            <a:spLocks/>
          </p:cNvSpPr>
          <p:nvPr/>
        </p:nvSpPr>
        <p:spPr bwMode="auto">
          <a:xfrm>
            <a:off x="1838917" y="2747984"/>
            <a:ext cx="306388" cy="452438"/>
          </a:xfrm>
          <a:custGeom>
            <a:avLst/>
            <a:gdLst/>
            <a:ahLst/>
            <a:cxnLst>
              <a:cxn ang="0">
                <a:pos x="4" y="642"/>
              </a:cxn>
              <a:cxn ang="0">
                <a:pos x="0" y="642"/>
              </a:cxn>
              <a:cxn ang="0">
                <a:pos x="0" y="913"/>
              </a:cxn>
              <a:cxn ang="0">
                <a:pos x="0" y="932"/>
              </a:cxn>
              <a:cxn ang="0">
                <a:pos x="0" y="2057"/>
              </a:cxn>
              <a:cxn ang="0">
                <a:pos x="691" y="2748"/>
              </a:cxn>
              <a:cxn ang="0">
                <a:pos x="1160" y="2748"/>
              </a:cxn>
              <a:cxn ang="0">
                <a:pos x="1852" y="2057"/>
              </a:cxn>
              <a:cxn ang="0">
                <a:pos x="1852" y="2057"/>
              </a:cxn>
              <a:cxn ang="0">
                <a:pos x="1852" y="932"/>
              </a:cxn>
              <a:cxn ang="0">
                <a:pos x="1851" y="913"/>
              </a:cxn>
              <a:cxn ang="0">
                <a:pos x="1851" y="910"/>
              </a:cxn>
              <a:cxn ang="0">
                <a:pos x="1851" y="910"/>
              </a:cxn>
              <a:cxn ang="0">
                <a:pos x="1851" y="642"/>
              </a:cxn>
              <a:cxn ang="0">
                <a:pos x="1162" y="1"/>
              </a:cxn>
              <a:cxn ang="0">
                <a:pos x="693" y="1"/>
              </a:cxn>
              <a:cxn ang="0">
                <a:pos x="4" y="642"/>
              </a:cxn>
            </a:cxnLst>
            <a:rect l="0" t="0" r="r" b="b"/>
            <a:pathLst>
              <a:path w="1852" h="2748">
                <a:moveTo>
                  <a:pt x="4" y="642"/>
                </a:moveTo>
                <a:lnTo>
                  <a:pt x="0" y="642"/>
                </a:lnTo>
                <a:lnTo>
                  <a:pt x="0" y="913"/>
                </a:lnTo>
                <a:cubicBezTo>
                  <a:pt x="0" y="920"/>
                  <a:pt x="0" y="926"/>
                  <a:pt x="0" y="932"/>
                </a:cubicBezTo>
                <a:lnTo>
                  <a:pt x="0" y="2057"/>
                </a:lnTo>
                <a:cubicBezTo>
                  <a:pt x="0" y="2439"/>
                  <a:pt x="309" y="2748"/>
                  <a:pt x="691" y="2748"/>
                </a:cubicBezTo>
                <a:lnTo>
                  <a:pt x="1160" y="2748"/>
                </a:lnTo>
                <a:cubicBezTo>
                  <a:pt x="1542" y="2748"/>
                  <a:pt x="1852" y="2439"/>
                  <a:pt x="1852" y="2057"/>
                </a:cubicBezTo>
                <a:lnTo>
                  <a:pt x="1852" y="2057"/>
                </a:lnTo>
                <a:lnTo>
                  <a:pt x="1852" y="932"/>
                </a:lnTo>
                <a:cubicBezTo>
                  <a:pt x="1852" y="926"/>
                  <a:pt x="1851" y="920"/>
                  <a:pt x="1851" y="913"/>
                </a:cubicBezTo>
                <a:cubicBezTo>
                  <a:pt x="1851" y="912"/>
                  <a:pt x="1851" y="911"/>
                  <a:pt x="1851" y="910"/>
                </a:cubicBezTo>
                <a:lnTo>
                  <a:pt x="1851" y="910"/>
                </a:lnTo>
                <a:lnTo>
                  <a:pt x="1851" y="642"/>
                </a:lnTo>
                <a:cubicBezTo>
                  <a:pt x="1826" y="281"/>
                  <a:pt x="1525" y="0"/>
                  <a:pt x="1162" y="1"/>
                </a:cubicBezTo>
                <a:lnTo>
                  <a:pt x="693" y="1"/>
                </a:lnTo>
                <a:cubicBezTo>
                  <a:pt x="331" y="1"/>
                  <a:pt x="30" y="281"/>
                  <a:pt x="4" y="64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1599"/>
          <p:cNvSpPr>
            <a:spLocks/>
          </p:cNvSpPr>
          <p:nvPr/>
        </p:nvSpPr>
        <p:spPr bwMode="auto">
          <a:xfrm>
            <a:off x="1838917" y="2747984"/>
            <a:ext cx="304800" cy="452438"/>
          </a:xfrm>
          <a:custGeom>
            <a:avLst/>
            <a:gdLst/>
            <a:ahLst/>
            <a:cxnLst>
              <a:cxn ang="0">
                <a:pos x="4" y="642"/>
              </a:cxn>
              <a:cxn ang="0">
                <a:pos x="0" y="642"/>
              </a:cxn>
              <a:cxn ang="0">
                <a:pos x="0" y="913"/>
              </a:cxn>
              <a:cxn ang="0">
                <a:pos x="0" y="932"/>
              </a:cxn>
              <a:cxn ang="0">
                <a:pos x="0" y="2057"/>
              </a:cxn>
              <a:cxn ang="0">
                <a:pos x="691" y="2748"/>
              </a:cxn>
              <a:cxn ang="0">
                <a:pos x="1160" y="2748"/>
              </a:cxn>
              <a:cxn ang="0">
                <a:pos x="1852" y="2057"/>
              </a:cxn>
              <a:cxn ang="0">
                <a:pos x="1852" y="2057"/>
              </a:cxn>
              <a:cxn ang="0">
                <a:pos x="1852" y="932"/>
              </a:cxn>
              <a:cxn ang="0">
                <a:pos x="1851" y="913"/>
              </a:cxn>
              <a:cxn ang="0">
                <a:pos x="1851" y="910"/>
              </a:cxn>
              <a:cxn ang="0">
                <a:pos x="1851" y="910"/>
              </a:cxn>
              <a:cxn ang="0">
                <a:pos x="1851" y="642"/>
              </a:cxn>
              <a:cxn ang="0">
                <a:pos x="1162" y="1"/>
              </a:cxn>
              <a:cxn ang="0">
                <a:pos x="693" y="1"/>
              </a:cxn>
              <a:cxn ang="0">
                <a:pos x="4" y="642"/>
              </a:cxn>
            </a:cxnLst>
            <a:rect l="0" t="0" r="r" b="b"/>
            <a:pathLst>
              <a:path w="1852" h="2748">
                <a:moveTo>
                  <a:pt x="4" y="642"/>
                </a:moveTo>
                <a:lnTo>
                  <a:pt x="0" y="642"/>
                </a:lnTo>
                <a:lnTo>
                  <a:pt x="0" y="913"/>
                </a:lnTo>
                <a:cubicBezTo>
                  <a:pt x="0" y="920"/>
                  <a:pt x="0" y="926"/>
                  <a:pt x="0" y="932"/>
                </a:cubicBezTo>
                <a:lnTo>
                  <a:pt x="0" y="2057"/>
                </a:lnTo>
                <a:cubicBezTo>
                  <a:pt x="0" y="2439"/>
                  <a:pt x="309" y="2748"/>
                  <a:pt x="691" y="2748"/>
                </a:cubicBezTo>
                <a:lnTo>
                  <a:pt x="1160" y="2748"/>
                </a:lnTo>
                <a:cubicBezTo>
                  <a:pt x="1542" y="2748"/>
                  <a:pt x="1852" y="2439"/>
                  <a:pt x="1852" y="2057"/>
                </a:cubicBezTo>
                <a:lnTo>
                  <a:pt x="1852" y="2057"/>
                </a:lnTo>
                <a:lnTo>
                  <a:pt x="1852" y="932"/>
                </a:lnTo>
                <a:cubicBezTo>
                  <a:pt x="1852" y="926"/>
                  <a:pt x="1851" y="920"/>
                  <a:pt x="1851" y="913"/>
                </a:cubicBezTo>
                <a:cubicBezTo>
                  <a:pt x="1851" y="912"/>
                  <a:pt x="1851" y="911"/>
                  <a:pt x="1851" y="910"/>
                </a:cubicBezTo>
                <a:lnTo>
                  <a:pt x="1851" y="910"/>
                </a:lnTo>
                <a:lnTo>
                  <a:pt x="1851" y="642"/>
                </a:lnTo>
                <a:cubicBezTo>
                  <a:pt x="1826" y="281"/>
                  <a:pt x="1525" y="0"/>
                  <a:pt x="1162" y="1"/>
                </a:cubicBezTo>
                <a:lnTo>
                  <a:pt x="693" y="1"/>
                </a:lnTo>
                <a:cubicBezTo>
                  <a:pt x="331" y="1"/>
                  <a:pt x="30" y="281"/>
                  <a:pt x="4" y="64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4" name="Rectangle 1614"/>
          <p:cNvSpPr>
            <a:spLocks noChangeArrowheads="1"/>
          </p:cNvSpPr>
          <p:nvPr/>
        </p:nvSpPr>
        <p:spPr bwMode="auto">
          <a:xfrm>
            <a:off x="1805580" y="2844822"/>
            <a:ext cx="371475"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 name="Rectangle 1615"/>
          <p:cNvSpPr>
            <a:spLocks noChangeArrowheads="1"/>
          </p:cNvSpPr>
          <p:nvPr/>
        </p:nvSpPr>
        <p:spPr bwMode="auto">
          <a:xfrm>
            <a:off x="1805580" y="2844822"/>
            <a:ext cx="371475" cy="127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Rectangle 1616"/>
          <p:cNvSpPr>
            <a:spLocks noChangeArrowheads="1"/>
          </p:cNvSpPr>
          <p:nvPr/>
        </p:nvSpPr>
        <p:spPr bwMode="auto">
          <a:xfrm>
            <a:off x="1805580" y="2832122"/>
            <a:ext cx="371475"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7" name="Rectangle 1617"/>
          <p:cNvSpPr>
            <a:spLocks noChangeArrowheads="1"/>
          </p:cNvSpPr>
          <p:nvPr/>
        </p:nvSpPr>
        <p:spPr bwMode="auto">
          <a:xfrm>
            <a:off x="1805580" y="2832122"/>
            <a:ext cx="371475" cy="127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1591"/>
          <p:cNvSpPr>
            <a:spLocks/>
          </p:cNvSpPr>
          <p:nvPr/>
        </p:nvSpPr>
        <p:spPr bwMode="auto">
          <a:xfrm>
            <a:off x="1836665" y="2954911"/>
            <a:ext cx="307975" cy="244475"/>
          </a:xfrm>
          <a:custGeom>
            <a:avLst/>
            <a:gdLst/>
            <a:ahLst/>
            <a:cxnLst>
              <a:cxn ang="0">
                <a:pos x="1209" y="0"/>
              </a:cxn>
              <a:cxn ang="0">
                <a:pos x="0" y="0"/>
              </a:cxn>
              <a:cxn ang="0">
                <a:pos x="0" y="775"/>
              </a:cxn>
              <a:cxn ang="0">
                <a:pos x="650" y="1482"/>
              </a:cxn>
              <a:cxn ang="0">
                <a:pos x="1209" y="1482"/>
              </a:cxn>
              <a:cxn ang="0">
                <a:pos x="1859" y="775"/>
              </a:cxn>
              <a:cxn ang="0">
                <a:pos x="1859" y="775"/>
              </a:cxn>
              <a:cxn ang="0">
                <a:pos x="1859" y="0"/>
              </a:cxn>
              <a:cxn ang="0">
                <a:pos x="1209" y="0"/>
              </a:cxn>
            </a:cxnLst>
            <a:rect l="0" t="0" r="r" b="b"/>
            <a:pathLst>
              <a:path w="1859" h="1482">
                <a:moveTo>
                  <a:pt x="1209" y="0"/>
                </a:moveTo>
                <a:lnTo>
                  <a:pt x="0" y="0"/>
                </a:lnTo>
                <a:lnTo>
                  <a:pt x="0" y="775"/>
                </a:lnTo>
                <a:cubicBezTo>
                  <a:pt x="0" y="1165"/>
                  <a:pt x="291" y="1482"/>
                  <a:pt x="650" y="1482"/>
                </a:cubicBezTo>
                <a:lnTo>
                  <a:pt x="1209" y="1482"/>
                </a:lnTo>
                <a:cubicBezTo>
                  <a:pt x="1568" y="1482"/>
                  <a:pt x="1859" y="1165"/>
                  <a:pt x="1859" y="775"/>
                </a:cubicBezTo>
                <a:lnTo>
                  <a:pt x="1859" y="775"/>
                </a:lnTo>
                <a:lnTo>
                  <a:pt x="1859" y="0"/>
                </a:lnTo>
                <a:lnTo>
                  <a:pt x="1209" y="0"/>
                </a:lnTo>
                <a:close/>
              </a:path>
            </a:pathLst>
          </a:custGeom>
          <a:solidFill>
            <a:schemeClr val="accent1">
              <a:lumMod val="60000"/>
              <a:lumOff val="40000"/>
              <a:alpha val="47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Rectangle 1572"/>
          <p:cNvSpPr>
            <a:spLocks noChangeArrowheads="1"/>
          </p:cNvSpPr>
          <p:nvPr/>
        </p:nvSpPr>
        <p:spPr bwMode="auto">
          <a:xfrm>
            <a:off x="1930992" y="2617179"/>
            <a:ext cx="123825" cy="65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0" name="Rectangle 1573"/>
          <p:cNvSpPr>
            <a:spLocks noChangeArrowheads="1"/>
          </p:cNvSpPr>
          <p:nvPr/>
        </p:nvSpPr>
        <p:spPr bwMode="auto">
          <a:xfrm>
            <a:off x="1930992" y="2617179"/>
            <a:ext cx="123825" cy="65088"/>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Rectangle 1574"/>
          <p:cNvSpPr>
            <a:spLocks noChangeArrowheads="1"/>
          </p:cNvSpPr>
          <p:nvPr/>
        </p:nvSpPr>
        <p:spPr bwMode="auto">
          <a:xfrm>
            <a:off x="1956392" y="2617179"/>
            <a:ext cx="74613" cy="65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2" name="Rectangle 1575"/>
          <p:cNvSpPr>
            <a:spLocks noChangeArrowheads="1"/>
          </p:cNvSpPr>
          <p:nvPr/>
        </p:nvSpPr>
        <p:spPr bwMode="auto">
          <a:xfrm>
            <a:off x="1956392" y="2617179"/>
            <a:ext cx="74613" cy="65088"/>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Rectangle 1576"/>
          <p:cNvSpPr>
            <a:spLocks noChangeArrowheads="1"/>
          </p:cNvSpPr>
          <p:nvPr/>
        </p:nvSpPr>
        <p:spPr bwMode="auto">
          <a:xfrm>
            <a:off x="1986554" y="2682267"/>
            <a:ext cx="127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4" name="Rectangle 1577"/>
          <p:cNvSpPr>
            <a:spLocks noChangeArrowheads="1"/>
          </p:cNvSpPr>
          <p:nvPr/>
        </p:nvSpPr>
        <p:spPr bwMode="auto">
          <a:xfrm>
            <a:off x="1986554" y="2680679"/>
            <a:ext cx="12700" cy="4572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Oval 1578"/>
          <p:cNvSpPr>
            <a:spLocks noChangeArrowheads="1"/>
          </p:cNvSpPr>
          <p:nvPr/>
        </p:nvSpPr>
        <p:spPr bwMode="auto">
          <a:xfrm>
            <a:off x="1930992" y="3020404"/>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Oval 1579"/>
          <p:cNvSpPr>
            <a:spLocks noChangeArrowheads="1"/>
          </p:cNvSpPr>
          <p:nvPr/>
        </p:nvSpPr>
        <p:spPr bwMode="auto">
          <a:xfrm>
            <a:off x="1930992" y="3018817"/>
            <a:ext cx="61913" cy="31750"/>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Oval 1580"/>
          <p:cNvSpPr>
            <a:spLocks noChangeArrowheads="1"/>
          </p:cNvSpPr>
          <p:nvPr/>
        </p:nvSpPr>
        <p:spPr bwMode="auto">
          <a:xfrm>
            <a:off x="1992904" y="3020404"/>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8" name="Oval 1581"/>
          <p:cNvSpPr>
            <a:spLocks noChangeArrowheads="1"/>
          </p:cNvSpPr>
          <p:nvPr/>
        </p:nvSpPr>
        <p:spPr bwMode="auto">
          <a:xfrm>
            <a:off x="1992904" y="3018817"/>
            <a:ext cx="61913" cy="31750"/>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Oval 1582"/>
          <p:cNvSpPr>
            <a:spLocks noChangeArrowheads="1"/>
          </p:cNvSpPr>
          <p:nvPr/>
        </p:nvSpPr>
        <p:spPr bwMode="auto">
          <a:xfrm>
            <a:off x="1930992" y="3123592"/>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Oval 1584"/>
          <p:cNvSpPr>
            <a:spLocks noChangeArrowheads="1"/>
          </p:cNvSpPr>
          <p:nvPr/>
        </p:nvSpPr>
        <p:spPr bwMode="auto">
          <a:xfrm>
            <a:off x="1992904" y="3123592"/>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1596"/>
          <p:cNvSpPr>
            <a:spLocks/>
          </p:cNvSpPr>
          <p:nvPr/>
        </p:nvSpPr>
        <p:spPr bwMode="auto">
          <a:xfrm>
            <a:off x="1808756" y="2045903"/>
            <a:ext cx="333375" cy="344488"/>
          </a:xfrm>
          <a:custGeom>
            <a:avLst/>
            <a:gdLst/>
            <a:ahLst/>
            <a:cxnLst>
              <a:cxn ang="0">
                <a:pos x="2015" y="0"/>
              </a:cxn>
              <a:cxn ang="0">
                <a:pos x="0" y="0"/>
              </a:cxn>
              <a:cxn ang="0">
                <a:pos x="0" y="251"/>
              </a:cxn>
              <a:cxn ang="0">
                <a:pos x="0" y="269"/>
              </a:cxn>
              <a:cxn ang="0">
                <a:pos x="0" y="1394"/>
              </a:cxn>
              <a:cxn ang="0">
                <a:pos x="752" y="2085"/>
              </a:cxn>
              <a:cxn ang="0">
                <a:pos x="1263" y="2085"/>
              </a:cxn>
              <a:cxn ang="0">
                <a:pos x="2015" y="1394"/>
              </a:cxn>
              <a:cxn ang="0">
                <a:pos x="2015" y="269"/>
              </a:cxn>
              <a:cxn ang="0">
                <a:pos x="2015" y="251"/>
              </a:cxn>
              <a:cxn ang="0">
                <a:pos x="2015" y="247"/>
              </a:cxn>
              <a:cxn ang="0">
                <a:pos x="2015" y="0"/>
              </a:cxn>
            </a:cxnLst>
            <a:rect l="0" t="0" r="r" b="b"/>
            <a:pathLst>
              <a:path w="2015" h="2085">
                <a:moveTo>
                  <a:pt x="2015" y="0"/>
                </a:moveTo>
                <a:lnTo>
                  <a:pt x="0" y="0"/>
                </a:lnTo>
                <a:lnTo>
                  <a:pt x="0" y="251"/>
                </a:lnTo>
                <a:cubicBezTo>
                  <a:pt x="0" y="257"/>
                  <a:pt x="0" y="263"/>
                  <a:pt x="0" y="269"/>
                </a:cubicBezTo>
                <a:lnTo>
                  <a:pt x="0" y="1394"/>
                </a:lnTo>
                <a:cubicBezTo>
                  <a:pt x="0" y="1776"/>
                  <a:pt x="337" y="2085"/>
                  <a:pt x="752" y="2085"/>
                </a:cubicBezTo>
                <a:lnTo>
                  <a:pt x="1263" y="2085"/>
                </a:lnTo>
                <a:cubicBezTo>
                  <a:pt x="1678" y="2085"/>
                  <a:pt x="2015" y="1776"/>
                  <a:pt x="2015" y="1394"/>
                </a:cubicBezTo>
                <a:lnTo>
                  <a:pt x="2015" y="269"/>
                </a:lnTo>
                <a:cubicBezTo>
                  <a:pt x="2015" y="263"/>
                  <a:pt x="2015" y="257"/>
                  <a:pt x="2015" y="251"/>
                </a:cubicBezTo>
                <a:cubicBezTo>
                  <a:pt x="2015" y="249"/>
                  <a:pt x="2015" y="248"/>
                  <a:pt x="2015" y="247"/>
                </a:cubicBezTo>
                <a:lnTo>
                  <a:pt x="2015"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Freeform 1597"/>
          <p:cNvSpPr>
            <a:spLocks/>
          </p:cNvSpPr>
          <p:nvPr/>
        </p:nvSpPr>
        <p:spPr bwMode="auto">
          <a:xfrm>
            <a:off x="1808756" y="2045903"/>
            <a:ext cx="333375" cy="344488"/>
          </a:xfrm>
          <a:custGeom>
            <a:avLst/>
            <a:gdLst/>
            <a:ahLst/>
            <a:cxnLst>
              <a:cxn ang="0">
                <a:pos x="2015" y="0"/>
              </a:cxn>
              <a:cxn ang="0">
                <a:pos x="0" y="0"/>
              </a:cxn>
              <a:cxn ang="0">
                <a:pos x="0" y="251"/>
              </a:cxn>
              <a:cxn ang="0">
                <a:pos x="0" y="269"/>
              </a:cxn>
              <a:cxn ang="0">
                <a:pos x="0" y="1394"/>
              </a:cxn>
              <a:cxn ang="0">
                <a:pos x="752" y="2085"/>
              </a:cxn>
              <a:cxn ang="0">
                <a:pos x="1263" y="2085"/>
              </a:cxn>
              <a:cxn ang="0">
                <a:pos x="2015" y="1394"/>
              </a:cxn>
              <a:cxn ang="0">
                <a:pos x="2015" y="269"/>
              </a:cxn>
              <a:cxn ang="0">
                <a:pos x="2015" y="251"/>
              </a:cxn>
              <a:cxn ang="0">
                <a:pos x="2015" y="247"/>
              </a:cxn>
              <a:cxn ang="0">
                <a:pos x="2015" y="0"/>
              </a:cxn>
            </a:cxnLst>
            <a:rect l="0" t="0" r="r" b="b"/>
            <a:pathLst>
              <a:path w="2015" h="2085">
                <a:moveTo>
                  <a:pt x="2015" y="0"/>
                </a:moveTo>
                <a:lnTo>
                  <a:pt x="0" y="0"/>
                </a:lnTo>
                <a:lnTo>
                  <a:pt x="0" y="251"/>
                </a:lnTo>
                <a:cubicBezTo>
                  <a:pt x="0" y="257"/>
                  <a:pt x="0" y="263"/>
                  <a:pt x="0" y="269"/>
                </a:cubicBezTo>
                <a:lnTo>
                  <a:pt x="0" y="1394"/>
                </a:lnTo>
                <a:cubicBezTo>
                  <a:pt x="0" y="1776"/>
                  <a:pt x="337" y="2085"/>
                  <a:pt x="752" y="2085"/>
                </a:cubicBezTo>
                <a:lnTo>
                  <a:pt x="1263" y="2085"/>
                </a:lnTo>
                <a:cubicBezTo>
                  <a:pt x="1678" y="2085"/>
                  <a:pt x="2015" y="1776"/>
                  <a:pt x="2015" y="1394"/>
                </a:cubicBezTo>
                <a:lnTo>
                  <a:pt x="2015" y="269"/>
                </a:lnTo>
                <a:cubicBezTo>
                  <a:pt x="2015" y="263"/>
                  <a:pt x="2015" y="257"/>
                  <a:pt x="2015" y="251"/>
                </a:cubicBezTo>
                <a:cubicBezTo>
                  <a:pt x="2015" y="249"/>
                  <a:pt x="2015" y="248"/>
                  <a:pt x="2015" y="247"/>
                </a:cubicBezTo>
                <a:lnTo>
                  <a:pt x="2015" y="0"/>
                </a:ln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1598"/>
          <p:cNvSpPr>
            <a:spLocks/>
          </p:cNvSpPr>
          <p:nvPr/>
        </p:nvSpPr>
        <p:spPr bwMode="auto">
          <a:xfrm>
            <a:off x="1823043" y="1936365"/>
            <a:ext cx="306388" cy="452438"/>
          </a:xfrm>
          <a:custGeom>
            <a:avLst/>
            <a:gdLst/>
            <a:ahLst/>
            <a:cxnLst>
              <a:cxn ang="0">
                <a:pos x="4" y="642"/>
              </a:cxn>
              <a:cxn ang="0">
                <a:pos x="0" y="642"/>
              </a:cxn>
              <a:cxn ang="0">
                <a:pos x="0" y="913"/>
              </a:cxn>
              <a:cxn ang="0">
                <a:pos x="0" y="932"/>
              </a:cxn>
              <a:cxn ang="0">
                <a:pos x="0" y="2057"/>
              </a:cxn>
              <a:cxn ang="0">
                <a:pos x="691" y="2748"/>
              </a:cxn>
              <a:cxn ang="0">
                <a:pos x="1160" y="2748"/>
              </a:cxn>
              <a:cxn ang="0">
                <a:pos x="1852" y="2057"/>
              </a:cxn>
              <a:cxn ang="0">
                <a:pos x="1852" y="2057"/>
              </a:cxn>
              <a:cxn ang="0">
                <a:pos x="1852" y="932"/>
              </a:cxn>
              <a:cxn ang="0">
                <a:pos x="1851" y="913"/>
              </a:cxn>
              <a:cxn ang="0">
                <a:pos x="1851" y="910"/>
              </a:cxn>
              <a:cxn ang="0">
                <a:pos x="1851" y="910"/>
              </a:cxn>
              <a:cxn ang="0">
                <a:pos x="1851" y="642"/>
              </a:cxn>
              <a:cxn ang="0">
                <a:pos x="1162" y="1"/>
              </a:cxn>
              <a:cxn ang="0">
                <a:pos x="693" y="1"/>
              </a:cxn>
              <a:cxn ang="0">
                <a:pos x="4" y="642"/>
              </a:cxn>
            </a:cxnLst>
            <a:rect l="0" t="0" r="r" b="b"/>
            <a:pathLst>
              <a:path w="1852" h="2748">
                <a:moveTo>
                  <a:pt x="4" y="642"/>
                </a:moveTo>
                <a:lnTo>
                  <a:pt x="0" y="642"/>
                </a:lnTo>
                <a:lnTo>
                  <a:pt x="0" y="913"/>
                </a:lnTo>
                <a:cubicBezTo>
                  <a:pt x="0" y="920"/>
                  <a:pt x="0" y="926"/>
                  <a:pt x="0" y="932"/>
                </a:cubicBezTo>
                <a:lnTo>
                  <a:pt x="0" y="2057"/>
                </a:lnTo>
                <a:cubicBezTo>
                  <a:pt x="0" y="2439"/>
                  <a:pt x="309" y="2748"/>
                  <a:pt x="691" y="2748"/>
                </a:cubicBezTo>
                <a:lnTo>
                  <a:pt x="1160" y="2748"/>
                </a:lnTo>
                <a:cubicBezTo>
                  <a:pt x="1542" y="2748"/>
                  <a:pt x="1852" y="2439"/>
                  <a:pt x="1852" y="2057"/>
                </a:cubicBezTo>
                <a:lnTo>
                  <a:pt x="1852" y="2057"/>
                </a:lnTo>
                <a:lnTo>
                  <a:pt x="1852" y="932"/>
                </a:lnTo>
                <a:cubicBezTo>
                  <a:pt x="1852" y="926"/>
                  <a:pt x="1851" y="920"/>
                  <a:pt x="1851" y="913"/>
                </a:cubicBezTo>
                <a:cubicBezTo>
                  <a:pt x="1851" y="912"/>
                  <a:pt x="1851" y="911"/>
                  <a:pt x="1851" y="910"/>
                </a:cubicBezTo>
                <a:lnTo>
                  <a:pt x="1851" y="910"/>
                </a:lnTo>
                <a:lnTo>
                  <a:pt x="1851" y="642"/>
                </a:lnTo>
                <a:cubicBezTo>
                  <a:pt x="1826" y="281"/>
                  <a:pt x="1525" y="0"/>
                  <a:pt x="1162" y="1"/>
                </a:cubicBezTo>
                <a:lnTo>
                  <a:pt x="693" y="1"/>
                </a:lnTo>
                <a:cubicBezTo>
                  <a:pt x="331" y="1"/>
                  <a:pt x="30" y="281"/>
                  <a:pt x="4" y="64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4" name="Freeform 1599"/>
          <p:cNvSpPr>
            <a:spLocks/>
          </p:cNvSpPr>
          <p:nvPr/>
        </p:nvSpPr>
        <p:spPr bwMode="auto">
          <a:xfrm>
            <a:off x="1823043" y="1936365"/>
            <a:ext cx="304800" cy="452438"/>
          </a:xfrm>
          <a:custGeom>
            <a:avLst/>
            <a:gdLst/>
            <a:ahLst/>
            <a:cxnLst>
              <a:cxn ang="0">
                <a:pos x="4" y="642"/>
              </a:cxn>
              <a:cxn ang="0">
                <a:pos x="0" y="642"/>
              </a:cxn>
              <a:cxn ang="0">
                <a:pos x="0" y="913"/>
              </a:cxn>
              <a:cxn ang="0">
                <a:pos x="0" y="932"/>
              </a:cxn>
              <a:cxn ang="0">
                <a:pos x="0" y="2057"/>
              </a:cxn>
              <a:cxn ang="0">
                <a:pos x="691" y="2748"/>
              </a:cxn>
              <a:cxn ang="0">
                <a:pos x="1160" y="2748"/>
              </a:cxn>
              <a:cxn ang="0">
                <a:pos x="1852" y="2057"/>
              </a:cxn>
              <a:cxn ang="0">
                <a:pos x="1852" y="2057"/>
              </a:cxn>
              <a:cxn ang="0">
                <a:pos x="1852" y="932"/>
              </a:cxn>
              <a:cxn ang="0">
                <a:pos x="1851" y="913"/>
              </a:cxn>
              <a:cxn ang="0">
                <a:pos x="1851" y="910"/>
              </a:cxn>
              <a:cxn ang="0">
                <a:pos x="1851" y="910"/>
              </a:cxn>
              <a:cxn ang="0">
                <a:pos x="1851" y="642"/>
              </a:cxn>
              <a:cxn ang="0">
                <a:pos x="1162" y="1"/>
              </a:cxn>
              <a:cxn ang="0">
                <a:pos x="693" y="1"/>
              </a:cxn>
              <a:cxn ang="0">
                <a:pos x="4" y="642"/>
              </a:cxn>
            </a:cxnLst>
            <a:rect l="0" t="0" r="r" b="b"/>
            <a:pathLst>
              <a:path w="1852" h="2748">
                <a:moveTo>
                  <a:pt x="4" y="642"/>
                </a:moveTo>
                <a:lnTo>
                  <a:pt x="0" y="642"/>
                </a:lnTo>
                <a:lnTo>
                  <a:pt x="0" y="913"/>
                </a:lnTo>
                <a:cubicBezTo>
                  <a:pt x="0" y="920"/>
                  <a:pt x="0" y="926"/>
                  <a:pt x="0" y="932"/>
                </a:cubicBezTo>
                <a:lnTo>
                  <a:pt x="0" y="2057"/>
                </a:lnTo>
                <a:cubicBezTo>
                  <a:pt x="0" y="2439"/>
                  <a:pt x="309" y="2748"/>
                  <a:pt x="691" y="2748"/>
                </a:cubicBezTo>
                <a:lnTo>
                  <a:pt x="1160" y="2748"/>
                </a:lnTo>
                <a:cubicBezTo>
                  <a:pt x="1542" y="2748"/>
                  <a:pt x="1852" y="2439"/>
                  <a:pt x="1852" y="2057"/>
                </a:cubicBezTo>
                <a:lnTo>
                  <a:pt x="1852" y="2057"/>
                </a:lnTo>
                <a:lnTo>
                  <a:pt x="1852" y="932"/>
                </a:lnTo>
                <a:cubicBezTo>
                  <a:pt x="1852" y="926"/>
                  <a:pt x="1851" y="920"/>
                  <a:pt x="1851" y="913"/>
                </a:cubicBezTo>
                <a:cubicBezTo>
                  <a:pt x="1851" y="912"/>
                  <a:pt x="1851" y="911"/>
                  <a:pt x="1851" y="910"/>
                </a:cubicBezTo>
                <a:lnTo>
                  <a:pt x="1851" y="910"/>
                </a:lnTo>
                <a:lnTo>
                  <a:pt x="1851" y="642"/>
                </a:lnTo>
                <a:cubicBezTo>
                  <a:pt x="1826" y="281"/>
                  <a:pt x="1525" y="0"/>
                  <a:pt x="1162" y="1"/>
                </a:cubicBezTo>
                <a:lnTo>
                  <a:pt x="693" y="1"/>
                </a:lnTo>
                <a:cubicBezTo>
                  <a:pt x="331" y="1"/>
                  <a:pt x="30" y="281"/>
                  <a:pt x="4" y="642"/>
                </a:cubicBezTo>
                <a:close/>
              </a:path>
            </a:pathLst>
          </a:cu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Rectangle 1614"/>
          <p:cNvSpPr>
            <a:spLocks noChangeArrowheads="1"/>
          </p:cNvSpPr>
          <p:nvPr/>
        </p:nvSpPr>
        <p:spPr bwMode="auto">
          <a:xfrm>
            <a:off x="1789706" y="2033203"/>
            <a:ext cx="371475"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6" name="Rectangle 1615"/>
          <p:cNvSpPr>
            <a:spLocks noChangeArrowheads="1"/>
          </p:cNvSpPr>
          <p:nvPr/>
        </p:nvSpPr>
        <p:spPr bwMode="auto">
          <a:xfrm>
            <a:off x="1789706" y="2033203"/>
            <a:ext cx="371475" cy="127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Rectangle 1616"/>
          <p:cNvSpPr>
            <a:spLocks noChangeArrowheads="1"/>
          </p:cNvSpPr>
          <p:nvPr/>
        </p:nvSpPr>
        <p:spPr bwMode="auto">
          <a:xfrm>
            <a:off x="1789706" y="2020503"/>
            <a:ext cx="371475"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8" name="Rectangle 1617"/>
          <p:cNvSpPr>
            <a:spLocks noChangeArrowheads="1"/>
          </p:cNvSpPr>
          <p:nvPr/>
        </p:nvSpPr>
        <p:spPr bwMode="auto">
          <a:xfrm>
            <a:off x="1789706" y="2020503"/>
            <a:ext cx="371475" cy="12700"/>
          </a:xfrm>
          <a:prstGeom prst="rect">
            <a:avLst/>
          </a:prstGeom>
          <a:noFill/>
          <a:ln w="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591"/>
          <p:cNvSpPr>
            <a:spLocks/>
          </p:cNvSpPr>
          <p:nvPr/>
        </p:nvSpPr>
        <p:spPr bwMode="auto">
          <a:xfrm>
            <a:off x="1820791" y="2143292"/>
            <a:ext cx="307975" cy="244475"/>
          </a:xfrm>
          <a:custGeom>
            <a:avLst/>
            <a:gdLst/>
            <a:ahLst/>
            <a:cxnLst>
              <a:cxn ang="0">
                <a:pos x="1209" y="0"/>
              </a:cxn>
              <a:cxn ang="0">
                <a:pos x="0" y="0"/>
              </a:cxn>
              <a:cxn ang="0">
                <a:pos x="0" y="775"/>
              </a:cxn>
              <a:cxn ang="0">
                <a:pos x="650" y="1482"/>
              </a:cxn>
              <a:cxn ang="0">
                <a:pos x="1209" y="1482"/>
              </a:cxn>
              <a:cxn ang="0">
                <a:pos x="1859" y="775"/>
              </a:cxn>
              <a:cxn ang="0">
                <a:pos x="1859" y="775"/>
              </a:cxn>
              <a:cxn ang="0">
                <a:pos x="1859" y="0"/>
              </a:cxn>
              <a:cxn ang="0">
                <a:pos x="1209" y="0"/>
              </a:cxn>
            </a:cxnLst>
            <a:rect l="0" t="0" r="r" b="b"/>
            <a:pathLst>
              <a:path w="1859" h="1482">
                <a:moveTo>
                  <a:pt x="1209" y="0"/>
                </a:moveTo>
                <a:lnTo>
                  <a:pt x="0" y="0"/>
                </a:lnTo>
                <a:lnTo>
                  <a:pt x="0" y="775"/>
                </a:lnTo>
                <a:cubicBezTo>
                  <a:pt x="0" y="1165"/>
                  <a:pt x="291" y="1482"/>
                  <a:pt x="650" y="1482"/>
                </a:cubicBezTo>
                <a:lnTo>
                  <a:pt x="1209" y="1482"/>
                </a:lnTo>
                <a:cubicBezTo>
                  <a:pt x="1568" y="1482"/>
                  <a:pt x="1859" y="1165"/>
                  <a:pt x="1859" y="775"/>
                </a:cubicBezTo>
                <a:lnTo>
                  <a:pt x="1859" y="775"/>
                </a:lnTo>
                <a:lnTo>
                  <a:pt x="1859" y="0"/>
                </a:lnTo>
                <a:lnTo>
                  <a:pt x="1209" y="0"/>
                </a:lnTo>
                <a:close/>
              </a:path>
            </a:pathLst>
          </a:custGeom>
          <a:solidFill>
            <a:schemeClr val="accent1">
              <a:lumMod val="60000"/>
              <a:lumOff val="40000"/>
              <a:alpha val="47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Rectangle 1572"/>
          <p:cNvSpPr>
            <a:spLocks noChangeArrowheads="1"/>
          </p:cNvSpPr>
          <p:nvPr/>
        </p:nvSpPr>
        <p:spPr bwMode="auto">
          <a:xfrm>
            <a:off x="1915118" y="1805560"/>
            <a:ext cx="123825" cy="65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1" name="Rectangle 1573"/>
          <p:cNvSpPr>
            <a:spLocks noChangeArrowheads="1"/>
          </p:cNvSpPr>
          <p:nvPr/>
        </p:nvSpPr>
        <p:spPr bwMode="auto">
          <a:xfrm>
            <a:off x="1915118" y="1805560"/>
            <a:ext cx="123825" cy="65088"/>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Rectangle 1574"/>
          <p:cNvSpPr>
            <a:spLocks noChangeArrowheads="1"/>
          </p:cNvSpPr>
          <p:nvPr/>
        </p:nvSpPr>
        <p:spPr bwMode="auto">
          <a:xfrm>
            <a:off x="1940518" y="1805560"/>
            <a:ext cx="74613" cy="65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3" name="Rectangle 1575"/>
          <p:cNvSpPr>
            <a:spLocks noChangeArrowheads="1"/>
          </p:cNvSpPr>
          <p:nvPr/>
        </p:nvSpPr>
        <p:spPr bwMode="auto">
          <a:xfrm>
            <a:off x="1940518" y="1805560"/>
            <a:ext cx="74613" cy="65088"/>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Rectangle 1576"/>
          <p:cNvSpPr>
            <a:spLocks noChangeArrowheads="1"/>
          </p:cNvSpPr>
          <p:nvPr/>
        </p:nvSpPr>
        <p:spPr bwMode="auto">
          <a:xfrm>
            <a:off x="1970680" y="1870648"/>
            <a:ext cx="127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5" name="Rectangle 1577"/>
          <p:cNvSpPr>
            <a:spLocks noChangeArrowheads="1"/>
          </p:cNvSpPr>
          <p:nvPr/>
        </p:nvSpPr>
        <p:spPr bwMode="auto">
          <a:xfrm>
            <a:off x="1970680" y="1869060"/>
            <a:ext cx="12700" cy="4572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Oval 1578"/>
          <p:cNvSpPr>
            <a:spLocks noChangeArrowheads="1"/>
          </p:cNvSpPr>
          <p:nvPr/>
        </p:nvSpPr>
        <p:spPr bwMode="auto">
          <a:xfrm>
            <a:off x="1915118" y="2208785"/>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Oval 1579"/>
          <p:cNvSpPr>
            <a:spLocks noChangeArrowheads="1"/>
          </p:cNvSpPr>
          <p:nvPr/>
        </p:nvSpPr>
        <p:spPr bwMode="auto">
          <a:xfrm>
            <a:off x="1915118" y="2207198"/>
            <a:ext cx="61913" cy="31750"/>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Oval 1580"/>
          <p:cNvSpPr>
            <a:spLocks noChangeArrowheads="1"/>
          </p:cNvSpPr>
          <p:nvPr/>
        </p:nvSpPr>
        <p:spPr bwMode="auto">
          <a:xfrm>
            <a:off x="1977030" y="2208785"/>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Oval 1581"/>
          <p:cNvSpPr>
            <a:spLocks noChangeArrowheads="1"/>
          </p:cNvSpPr>
          <p:nvPr/>
        </p:nvSpPr>
        <p:spPr bwMode="auto">
          <a:xfrm>
            <a:off x="1977030" y="2207198"/>
            <a:ext cx="61913" cy="31750"/>
          </a:xfrm>
          <a:prstGeom prst="ellipse">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 name="Oval 1582"/>
          <p:cNvSpPr>
            <a:spLocks noChangeArrowheads="1"/>
          </p:cNvSpPr>
          <p:nvPr/>
        </p:nvSpPr>
        <p:spPr bwMode="auto">
          <a:xfrm>
            <a:off x="1915118" y="2311973"/>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Oval 1584"/>
          <p:cNvSpPr>
            <a:spLocks noChangeArrowheads="1"/>
          </p:cNvSpPr>
          <p:nvPr/>
        </p:nvSpPr>
        <p:spPr bwMode="auto">
          <a:xfrm>
            <a:off x="1977030" y="2311973"/>
            <a:ext cx="61913" cy="3175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TextBox 651"/>
          <p:cNvSpPr txBox="1"/>
          <p:nvPr/>
        </p:nvSpPr>
        <p:spPr>
          <a:xfrm>
            <a:off x="1817817" y="2415322"/>
            <a:ext cx="343364" cy="246221"/>
          </a:xfrm>
          <a:prstGeom prst="rect">
            <a:avLst/>
          </a:prstGeom>
          <a:noFill/>
        </p:spPr>
        <p:txBody>
          <a:bodyPr wrap="none" rtlCol="0">
            <a:spAutoFit/>
          </a:bodyPr>
          <a:lstStyle/>
          <a:p>
            <a:r>
              <a:rPr lang="en-US" sz="1000" b="1" dirty="0" smtClean="0"/>
              <a:t>2kl</a:t>
            </a:r>
            <a:endParaRPr lang="en-US" sz="1000" b="1" dirty="0"/>
          </a:p>
        </p:txBody>
      </p:sp>
      <p:sp>
        <p:nvSpPr>
          <p:cNvPr id="653" name="TextBox 652"/>
          <p:cNvSpPr txBox="1"/>
          <p:nvPr/>
        </p:nvSpPr>
        <p:spPr>
          <a:xfrm>
            <a:off x="1789706" y="1624427"/>
            <a:ext cx="343364" cy="246221"/>
          </a:xfrm>
          <a:prstGeom prst="rect">
            <a:avLst/>
          </a:prstGeom>
          <a:noFill/>
        </p:spPr>
        <p:txBody>
          <a:bodyPr wrap="none" rtlCol="0">
            <a:spAutoFit/>
          </a:bodyPr>
          <a:lstStyle/>
          <a:p>
            <a:r>
              <a:rPr lang="en-US" sz="1000" b="1" dirty="0" smtClean="0"/>
              <a:t>2kl</a:t>
            </a:r>
            <a:endParaRPr lang="en-US" sz="1000" b="1"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el 6"/>
          <p:cNvSpPr>
            <a:spLocks noGrp="1"/>
          </p:cNvSpPr>
          <p:nvPr>
            <p:ph type="title"/>
          </p:nvPr>
        </p:nvSpPr>
        <p:spPr/>
        <p:txBody>
          <a:bodyPr/>
          <a:lstStyle/>
          <a:p>
            <a:r>
              <a:rPr lang="en-US" smtClean="0">
                <a:ea typeface="ＭＳ Ｐゴシック" charset="-128"/>
              </a:rPr>
              <a:t>Biopharmaceuticals</a:t>
            </a:r>
            <a:br>
              <a:rPr lang="en-US" smtClean="0">
                <a:ea typeface="ＭＳ Ｐゴシック" charset="-128"/>
              </a:rPr>
            </a:br>
            <a:r>
              <a:rPr lang="en-US" smtClean="0">
                <a:ea typeface="ＭＳ Ｐゴシック" charset="-128"/>
              </a:rPr>
              <a:t>Our Fill &amp; Finish Toolbox</a:t>
            </a:r>
            <a:endParaRPr lang="de-DE" smtClean="0">
              <a:ea typeface="ＭＳ Ｐゴシック" charset="-128"/>
            </a:endParaRPr>
          </a:p>
        </p:txBody>
      </p:sp>
      <p:sp>
        <p:nvSpPr>
          <p:cNvPr id="161795" name="Slide Number Placeholder 8"/>
          <p:cNvSpPr>
            <a:spLocks noGrp="1"/>
          </p:cNvSpPr>
          <p:nvPr>
            <p:ph type="sldNum" sz="quarter" idx="12"/>
          </p:nvPr>
        </p:nvSpPr>
        <p:spPr>
          <a:noFill/>
        </p:spPr>
        <p:txBody>
          <a:bodyPr/>
          <a:lstStyle/>
          <a:p>
            <a:fld id="{3A2B120A-2827-4C90-8522-5B8B81D3E3C3}" type="slidenum">
              <a:rPr lang="en-GB" smtClean="0"/>
              <a:pPr/>
              <a:t>11</a:t>
            </a:fld>
            <a:endParaRPr lang="en-GB" smtClean="0"/>
          </a:p>
        </p:txBody>
      </p:sp>
      <p:sp>
        <p:nvSpPr>
          <p:cNvPr id="34" name="Richtungspfeil 33"/>
          <p:cNvSpPr/>
          <p:nvPr/>
        </p:nvSpPr>
        <p:spPr bwMode="auto">
          <a:xfrm>
            <a:off x="323850" y="2852738"/>
            <a:ext cx="2646363" cy="865187"/>
          </a:xfrm>
          <a:prstGeom prst="homePlate">
            <a:avLst>
              <a:gd name="adj" fmla="val 0"/>
            </a:avLst>
          </a:prstGeom>
          <a:solidFill>
            <a:srgbClr val="336699"/>
          </a:solidFill>
          <a:ln w="19050" cap="flat" cmpd="sng" algn="ctr">
            <a:solidFill>
              <a:schemeClr val="accent4">
                <a:lumMod val="60000"/>
                <a:lumOff val="40000"/>
              </a:schemeClr>
            </a:solidFill>
            <a:prstDash val="solid"/>
            <a:round/>
            <a:headEnd type="none" w="med" len="med"/>
            <a:tailEnd type="none" w="med" len="med"/>
          </a:ln>
          <a:effectLst/>
        </p:spPr>
        <p:txBody>
          <a:bodyPr lIns="72000" tIns="72000" rIns="72000" bIns="72000" anchor="ctr"/>
          <a:lstStyle/>
          <a:p>
            <a:pPr algn="ctr" eaLnBrk="0" hangingPunct="0">
              <a:defRPr/>
            </a:pPr>
            <a:r>
              <a:rPr lang="en-US" sz="2000" dirty="0">
                <a:solidFill>
                  <a:schemeClr val="bg1"/>
                </a:solidFill>
                <a:latin typeface="BISansCond" pitchFamily="2" charset="0"/>
                <a:ea typeface="+mn-ea"/>
              </a:rPr>
              <a:t>Bags</a:t>
            </a:r>
          </a:p>
        </p:txBody>
      </p:sp>
      <p:sp>
        <p:nvSpPr>
          <p:cNvPr id="35" name="Richtungspfeil 34"/>
          <p:cNvSpPr/>
          <p:nvPr/>
        </p:nvSpPr>
        <p:spPr bwMode="auto">
          <a:xfrm>
            <a:off x="3286125" y="2852738"/>
            <a:ext cx="2644775" cy="865187"/>
          </a:xfrm>
          <a:prstGeom prst="homePlate">
            <a:avLst>
              <a:gd name="adj" fmla="val 0"/>
            </a:avLst>
          </a:prstGeom>
          <a:solidFill>
            <a:srgbClr val="336699"/>
          </a:solidFill>
          <a:ln w="19050" cap="flat" cmpd="sng" algn="ctr">
            <a:solidFill>
              <a:schemeClr val="accent4">
                <a:lumMod val="60000"/>
                <a:lumOff val="40000"/>
              </a:schemeClr>
            </a:solidFill>
            <a:prstDash val="solid"/>
            <a:round/>
            <a:headEnd type="none" w="med" len="med"/>
            <a:tailEnd type="none" w="med" len="med"/>
          </a:ln>
          <a:effectLst/>
        </p:spPr>
        <p:txBody>
          <a:bodyPr lIns="72000" tIns="72000" rIns="72000" bIns="72000" anchor="ctr"/>
          <a:lstStyle/>
          <a:p>
            <a:pPr algn="ctr" eaLnBrk="0" hangingPunct="0">
              <a:defRPr/>
            </a:pPr>
            <a:r>
              <a:rPr lang="en-US" sz="2000" dirty="0">
                <a:solidFill>
                  <a:schemeClr val="bg1"/>
                </a:solidFill>
                <a:latin typeface="BISansCond" pitchFamily="2" charset="0"/>
                <a:ea typeface="+mn-ea"/>
              </a:rPr>
              <a:t>Double Chamber</a:t>
            </a:r>
            <a:br>
              <a:rPr lang="en-US" sz="2000" dirty="0">
                <a:solidFill>
                  <a:schemeClr val="bg1"/>
                </a:solidFill>
                <a:latin typeface="BISansCond" pitchFamily="2" charset="0"/>
                <a:ea typeface="+mn-ea"/>
              </a:rPr>
            </a:br>
            <a:r>
              <a:rPr lang="en-US" sz="2000" dirty="0">
                <a:solidFill>
                  <a:schemeClr val="bg1"/>
                </a:solidFill>
                <a:latin typeface="BISansCond" pitchFamily="2" charset="0"/>
                <a:ea typeface="+mn-ea"/>
              </a:rPr>
              <a:t>Syringe</a:t>
            </a:r>
          </a:p>
        </p:txBody>
      </p:sp>
      <p:sp>
        <p:nvSpPr>
          <p:cNvPr id="36" name="Richtungspfeil 35"/>
          <p:cNvSpPr/>
          <p:nvPr/>
        </p:nvSpPr>
        <p:spPr bwMode="auto">
          <a:xfrm>
            <a:off x="6246813" y="2852738"/>
            <a:ext cx="2646362" cy="865187"/>
          </a:xfrm>
          <a:prstGeom prst="homePlate">
            <a:avLst>
              <a:gd name="adj" fmla="val 0"/>
            </a:avLst>
          </a:prstGeom>
          <a:solidFill>
            <a:srgbClr val="336699"/>
          </a:solidFill>
          <a:ln w="19050" cap="flat" cmpd="sng" algn="ctr">
            <a:solidFill>
              <a:schemeClr val="accent4">
                <a:lumMod val="60000"/>
                <a:lumOff val="40000"/>
              </a:schemeClr>
            </a:solidFill>
            <a:prstDash val="solid"/>
            <a:round/>
            <a:headEnd type="none" w="med" len="med"/>
            <a:tailEnd type="none" w="med" len="med"/>
          </a:ln>
          <a:effectLst/>
        </p:spPr>
        <p:txBody>
          <a:bodyPr lIns="72000" tIns="72000" rIns="72000" bIns="72000" anchor="ctr"/>
          <a:lstStyle/>
          <a:p>
            <a:pPr algn="ctr" eaLnBrk="0" hangingPunct="0">
              <a:defRPr/>
            </a:pPr>
            <a:r>
              <a:rPr lang="en-US" sz="2000" dirty="0">
                <a:solidFill>
                  <a:schemeClr val="bg1"/>
                </a:solidFill>
                <a:latin typeface="BISansCond" pitchFamily="2" charset="0"/>
                <a:ea typeface="+mn-ea"/>
              </a:rPr>
              <a:t>Cartridges / PENs</a:t>
            </a:r>
          </a:p>
        </p:txBody>
      </p:sp>
      <p:sp>
        <p:nvSpPr>
          <p:cNvPr id="37" name="Richtungspfeil 36"/>
          <p:cNvSpPr/>
          <p:nvPr/>
        </p:nvSpPr>
        <p:spPr bwMode="auto">
          <a:xfrm>
            <a:off x="323850" y="3860800"/>
            <a:ext cx="2646363" cy="865188"/>
          </a:xfrm>
          <a:prstGeom prst="homePlate">
            <a:avLst>
              <a:gd name="adj" fmla="val 0"/>
            </a:avLst>
          </a:prstGeom>
          <a:solidFill>
            <a:srgbClr val="336699"/>
          </a:solidFill>
          <a:ln w="19050" cap="flat" cmpd="sng" algn="ctr">
            <a:solidFill>
              <a:schemeClr val="accent4">
                <a:lumMod val="60000"/>
                <a:lumOff val="40000"/>
              </a:schemeClr>
            </a:solidFill>
            <a:prstDash val="solid"/>
            <a:round/>
            <a:headEnd type="none" w="med" len="med"/>
            <a:tailEnd type="none" w="med" len="med"/>
          </a:ln>
          <a:effectLst/>
        </p:spPr>
        <p:txBody>
          <a:bodyPr lIns="72000" tIns="72000" rIns="72000" bIns="72000" anchor="ctr"/>
          <a:lstStyle/>
          <a:p>
            <a:pPr algn="ctr" eaLnBrk="0" hangingPunct="0">
              <a:defRPr/>
            </a:pPr>
            <a:r>
              <a:rPr lang="en-US" sz="2000" dirty="0">
                <a:solidFill>
                  <a:schemeClr val="bg1"/>
                </a:solidFill>
                <a:latin typeface="BISansCond" pitchFamily="2" charset="0"/>
                <a:ea typeface="+mn-ea"/>
              </a:rPr>
              <a:t>Vials (liquid, </a:t>
            </a:r>
            <a:r>
              <a:rPr lang="en-US" sz="2000" dirty="0" err="1">
                <a:solidFill>
                  <a:schemeClr val="bg1"/>
                </a:solidFill>
                <a:latin typeface="BISansCond" pitchFamily="2" charset="0"/>
                <a:ea typeface="+mn-ea"/>
              </a:rPr>
              <a:t>lyo</a:t>
            </a:r>
            <a:r>
              <a:rPr lang="en-US" sz="2000" dirty="0">
                <a:solidFill>
                  <a:schemeClr val="bg1"/>
                </a:solidFill>
                <a:latin typeface="BISansCond" pitchFamily="2" charset="0"/>
                <a:ea typeface="+mn-ea"/>
              </a:rPr>
              <a:t>)</a:t>
            </a:r>
          </a:p>
        </p:txBody>
      </p:sp>
      <p:sp>
        <p:nvSpPr>
          <p:cNvPr id="38" name="Richtungspfeil 37"/>
          <p:cNvSpPr/>
          <p:nvPr/>
        </p:nvSpPr>
        <p:spPr bwMode="auto">
          <a:xfrm>
            <a:off x="3286125" y="3860800"/>
            <a:ext cx="2644775" cy="865188"/>
          </a:xfrm>
          <a:prstGeom prst="homePlate">
            <a:avLst>
              <a:gd name="adj" fmla="val 0"/>
            </a:avLst>
          </a:prstGeom>
          <a:solidFill>
            <a:srgbClr val="336699"/>
          </a:solidFill>
          <a:ln w="19050" cap="flat" cmpd="sng" algn="ctr">
            <a:solidFill>
              <a:schemeClr val="accent4">
                <a:lumMod val="60000"/>
                <a:lumOff val="40000"/>
              </a:schemeClr>
            </a:solidFill>
            <a:prstDash val="solid"/>
            <a:round/>
            <a:headEnd type="none" w="med" len="med"/>
            <a:tailEnd type="none" w="med" len="med"/>
          </a:ln>
          <a:effectLst/>
        </p:spPr>
        <p:txBody>
          <a:bodyPr lIns="72000" tIns="72000" rIns="72000" bIns="72000" anchor="ctr"/>
          <a:lstStyle/>
          <a:p>
            <a:pPr algn="ctr" eaLnBrk="0" hangingPunct="0">
              <a:defRPr/>
            </a:pPr>
            <a:r>
              <a:rPr lang="en-US" sz="2000" dirty="0">
                <a:solidFill>
                  <a:schemeClr val="bg1"/>
                </a:solidFill>
                <a:latin typeface="BISansCond" pitchFamily="2" charset="0"/>
                <a:ea typeface="+mn-ea"/>
              </a:rPr>
              <a:t>Spray drying</a:t>
            </a:r>
          </a:p>
        </p:txBody>
      </p:sp>
      <p:sp>
        <p:nvSpPr>
          <p:cNvPr id="39" name="Richtungspfeil 38"/>
          <p:cNvSpPr/>
          <p:nvPr/>
        </p:nvSpPr>
        <p:spPr bwMode="auto">
          <a:xfrm>
            <a:off x="6246813" y="3860800"/>
            <a:ext cx="2646362" cy="865188"/>
          </a:xfrm>
          <a:prstGeom prst="homePlate">
            <a:avLst>
              <a:gd name="adj" fmla="val 0"/>
            </a:avLst>
          </a:prstGeom>
          <a:solidFill>
            <a:srgbClr val="336699"/>
          </a:solidFill>
          <a:ln w="19050" cap="flat" cmpd="sng" algn="ctr">
            <a:solidFill>
              <a:schemeClr val="accent4">
                <a:lumMod val="60000"/>
                <a:lumOff val="40000"/>
              </a:schemeClr>
            </a:solidFill>
            <a:prstDash val="solid"/>
            <a:round/>
            <a:headEnd type="none" w="med" len="med"/>
            <a:tailEnd type="none" w="med" len="med"/>
          </a:ln>
          <a:effectLst/>
        </p:spPr>
        <p:txBody>
          <a:bodyPr lIns="72000" tIns="72000" rIns="72000" bIns="72000" anchor="ctr"/>
          <a:lstStyle/>
          <a:p>
            <a:pPr algn="ctr" eaLnBrk="0" hangingPunct="0">
              <a:defRPr/>
            </a:pPr>
            <a:r>
              <a:rPr lang="en-US" sz="2000" dirty="0">
                <a:solidFill>
                  <a:schemeClr val="bg1"/>
                </a:solidFill>
                <a:latin typeface="BISansCond" pitchFamily="2" charset="0"/>
                <a:ea typeface="+mn-ea"/>
              </a:rPr>
              <a:t>Pre-filled Syringe</a:t>
            </a:r>
          </a:p>
        </p:txBody>
      </p:sp>
      <p:sp>
        <p:nvSpPr>
          <p:cNvPr id="33" name="Rechteck 32"/>
          <p:cNvSpPr/>
          <p:nvPr/>
        </p:nvSpPr>
        <p:spPr bwMode="auto">
          <a:xfrm>
            <a:off x="323850" y="1196975"/>
            <a:ext cx="2646363" cy="1708150"/>
          </a:xfrm>
          <a:prstGeom prst="rect">
            <a:avLst/>
          </a:prstGeom>
          <a:solidFill>
            <a:schemeClr val="bg1"/>
          </a:solidFill>
          <a:ln w="19050" cap="flat" cmpd="sng" algn="ctr">
            <a:solidFill>
              <a:schemeClr val="accent4">
                <a:lumMod val="60000"/>
                <a:lumOff val="40000"/>
              </a:schemeClr>
            </a:solidFill>
            <a:prstDash val="solid"/>
            <a:round/>
            <a:headEnd type="none" w="med" len="med"/>
            <a:tailEnd type="none" w="med" len="med"/>
          </a:ln>
          <a:effectLst/>
        </p:spPr>
        <p:txBody>
          <a:bodyPr lIns="108000" tIns="108000" rIns="108000" bIns="108000"/>
          <a:lstStyle/>
          <a:p>
            <a:pPr>
              <a:buClr>
                <a:srgbClr val="003366"/>
              </a:buClr>
              <a:defRPr/>
            </a:pPr>
            <a:endParaRPr lang="en-US">
              <a:solidFill>
                <a:srgbClr val="336699"/>
              </a:solidFill>
              <a:ea typeface="+mn-ea"/>
            </a:endParaRPr>
          </a:p>
        </p:txBody>
      </p:sp>
      <p:sp>
        <p:nvSpPr>
          <p:cNvPr id="161803" name="Oval 15" descr="Bild2"/>
          <p:cNvSpPr>
            <a:spLocks noChangeArrowheads="1"/>
          </p:cNvSpPr>
          <p:nvPr/>
        </p:nvSpPr>
        <p:spPr bwMode="auto">
          <a:xfrm>
            <a:off x="893763" y="1338263"/>
            <a:ext cx="1506537" cy="1463675"/>
          </a:xfrm>
          <a:prstGeom prst="ellipse">
            <a:avLst/>
          </a:prstGeom>
          <a:blipFill dpi="0" rotWithShape="1">
            <a:blip r:embed="rId3" cstate="print"/>
            <a:srcRect/>
            <a:stretch>
              <a:fillRect/>
            </a:stretch>
          </a:blipFill>
          <a:ln w="9525">
            <a:noFill/>
            <a:round/>
            <a:headEnd/>
            <a:tailEnd/>
          </a:ln>
        </p:spPr>
        <p:txBody>
          <a:bodyPr wrap="none" anchor="ctr"/>
          <a:lstStyle/>
          <a:p>
            <a:endParaRPr lang="en-US">
              <a:solidFill>
                <a:srgbClr val="000000"/>
              </a:solidFill>
            </a:endParaRPr>
          </a:p>
        </p:txBody>
      </p:sp>
      <p:sp>
        <p:nvSpPr>
          <p:cNvPr id="42" name="Rechteck 41"/>
          <p:cNvSpPr/>
          <p:nvPr/>
        </p:nvSpPr>
        <p:spPr bwMode="auto">
          <a:xfrm>
            <a:off x="3284538" y="1196975"/>
            <a:ext cx="2646362" cy="1708150"/>
          </a:xfrm>
          <a:prstGeom prst="rect">
            <a:avLst/>
          </a:prstGeom>
          <a:solidFill>
            <a:schemeClr val="bg1"/>
          </a:solidFill>
          <a:ln w="19050" cap="flat" cmpd="sng" algn="ctr">
            <a:solidFill>
              <a:schemeClr val="accent4">
                <a:lumMod val="60000"/>
                <a:lumOff val="40000"/>
              </a:schemeClr>
            </a:solidFill>
            <a:prstDash val="solid"/>
            <a:round/>
            <a:headEnd type="none" w="med" len="med"/>
            <a:tailEnd type="none" w="med" len="med"/>
          </a:ln>
          <a:effectLst/>
        </p:spPr>
        <p:txBody>
          <a:bodyPr lIns="108000" tIns="108000" rIns="108000" bIns="108000"/>
          <a:lstStyle/>
          <a:p>
            <a:pPr>
              <a:buClr>
                <a:srgbClr val="003366"/>
              </a:buClr>
              <a:defRPr/>
            </a:pPr>
            <a:endParaRPr lang="en-US">
              <a:solidFill>
                <a:srgbClr val="336699"/>
              </a:solidFill>
              <a:ea typeface="+mn-ea"/>
            </a:endParaRPr>
          </a:p>
        </p:txBody>
      </p:sp>
      <p:sp>
        <p:nvSpPr>
          <p:cNvPr id="43" name="Rechteck 42"/>
          <p:cNvSpPr/>
          <p:nvPr/>
        </p:nvSpPr>
        <p:spPr bwMode="auto">
          <a:xfrm>
            <a:off x="6246813" y="1196975"/>
            <a:ext cx="2646362" cy="1708150"/>
          </a:xfrm>
          <a:prstGeom prst="rect">
            <a:avLst/>
          </a:prstGeom>
          <a:solidFill>
            <a:schemeClr val="bg1"/>
          </a:solidFill>
          <a:ln w="19050" cap="flat" cmpd="sng" algn="ctr">
            <a:solidFill>
              <a:schemeClr val="accent4">
                <a:lumMod val="60000"/>
                <a:lumOff val="40000"/>
              </a:schemeClr>
            </a:solidFill>
            <a:prstDash val="solid"/>
            <a:round/>
            <a:headEnd type="none" w="med" len="med"/>
            <a:tailEnd type="none" w="med" len="med"/>
          </a:ln>
          <a:effectLst/>
        </p:spPr>
        <p:txBody>
          <a:bodyPr lIns="108000" tIns="108000" rIns="108000" bIns="108000"/>
          <a:lstStyle/>
          <a:p>
            <a:pPr>
              <a:buClr>
                <a:srgbClr val="003366"/>
              </a:buClr>
              <a:defRPr/>
            </a:pPr>
            <a:endParaRPr lang="en-US">
              <a:solidFill>
                <a:srgbClr val="336699"/>
              </a:solidFill>
              <a:ea typeface="+mn-ea"/>
            </a:endParaRPr>
          </a:p>
        </p:txBody>
      </p:sp>
      <p:grpSp>
        <p:nvGrpSpPr>
          <p:cNvPr id="2" name="Group 10"/>
          <p:cNvGrpSpPr>
            <a:grpSpLocks/>
          </p:cNvGrpSpPr>
          <p:nvPr/>
        </p:nvGrpSpPr>
        <p:grpSpPr bwMode="auto">
          <a:xfrm rot="10800000">
            <a:off x="3729038" y="1398588"/>
            <a:ext cx="1757362" cy="1341437"/>
            <a:chOff x="2154" y="251"/>
            <a:chExt cx="1428" cy="1090"/>
          </a:xfrm>
        </p:grpSpPr>
        <p:pic>
          <p:nvPicPr>
            <p:cNvPr id="161826" name="Picture 11" descr="Vetter%20Lyo-Ject%20liqui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942156">
              <a:off x="2514" y="401"/>
              <a:ext cx="899" cy="599"/>
            </a:xfrm>
            <a:prstGeom prst="rect">
              <a:avLst/>
            </a:prstGeom>
            <a:noFill/>
            <a:ln w="9525">
              <a:noFill/>
              <a:miter lim="800000"/>
              <a:headEnd/>
              <a:tailEnd/>
            </a:ln>
          </p:spPr>
        </p:pic>
        <p:pic>
          <p:nvPicPr>
            <p:cNvPr id="161827" name="Picture 12" descr="Vetter%20Lyo-Ject%20liqui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607276">
              <a:off x="2310" y="517"/>
              <a:ext cx="726" cy="484"/>
            </a:xfrm>
            <a:prstGeom prst="rect">
              <a:avLst/>
            </a:prstGeom>
            <a:noFill/>
            <a:ln w="9525">
              <a:noFill/>
              <a:miter lim="800000"/>
              <a:headEnd/>
              <a:tailEnd/>
            </a:ln>
          </p:spPr>
        </p:pic>
        <p:pic>
          <p:nvPicPr>
            <p:cNvPr id="161828" name="Picture 13" descr="V-LK%20liqui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6786040">
              <a:off x="2035" y="742"/>
              <a:ext cx="718" cy="479"/>
            </a:xfrm>
            <a:prstGeom prst="rect">
              <a:avLst/>
            </a:prstGeom>
            <a:noFill/>
            <a:ln w="9525">
              <a:noFill/>
              <a:miter lim="800000"/>
              <a:headEnd/>
              <a:tailEnd/>
            </a:ln>
          </p:spPr>
        </p:pic>
        <p:pic>
          <p:nvPicPr>
            <p:cNvPr id="161829" name="Picture 14" descr="V-LK liqui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36" y="791"/>
              <a:ext cx="646" cy="431"/>
            </a:xfrm>
            <a:prstGeom prst="rect">
              <a:avLst/>
            </a:prstGeom>
            <a:noFill/>
            <a:ln w="9525">
              <a:noFill/>
              <a:miter lim="800000"/>
              <a:headEnd/>
              <a:tailEnd/>
            </a:ln>
          </p:spPr>
        </p:pic>
      </p:grpSp>
      <p:pic>
        <p:nvPicPr>
          <p:cNvPr id="161807" name="Picture 2" descr="Bild52"/>
          <p:cNvPicPr>
            <a:picLocks noChangeAspect="1" noChangeArrowheads="1"/>
          </p:cNvPicPr>
          <p:nvPr/>
        </p:nvPicPr>
        <p:blipFill>
          <a:blip r:embed="rId8" cstate="print">
            <a:clrChange>
              <a:clrFrom>
                <a:srgbClr val="FFFFFF"/>
              </a:clrFrom>
              <a:clrTo>
                <a:srgbClr val="FFFFFF">
                  <a:alpha val="0"/>
                </a:srgbClr>
              </a:clrTo>
            </a:clrChange>
          </a:blip>
          <a:srcRect r="2319"/>
          <a:stretch>
            <a:fillRect/>
          </a:stretch>
        </p:blipFill>
        <p:spPr bwMode="auto">
          <a:xfrm rot="-1800000">
            <a:off x="6435725" y="1281113"/>
            <a:ext cx="2178050" cy="1495425"/>
          </a:xfrm>
          <a:prstGeom prst="rect">
            <a:avLst/>
          </a:prstGeom>
          <a:noFill/>
          <a:ln w="9525">
            <a:noFill/>
            <a:miter lim="800000"/>
            <a:headEnd/>
            <a:tailEnd/>
          </a:ln>
        </p:spPr>
      </p:pic>
      <p:sp>
        <p:nvSpPr>
          <p:cNvPr id="50" name="Rechteck 49"/>
          <p:cNvSpPr/>
          <p:nvPr/>
        </p:nvSpPr>
        <p:spPr bwMode="auto">
          <a:xfrm>
            <a:off x="323850" y="4724400"/>
            <a:ext cx="2646363" cy="1708150"/>
          </a:xfrm>
          <a:prstGeom prst="rect">
            <a:avLst/>
          </a:prstGeom>
          <a:solidFill>
            <a:schemeClr val="bg1"/>
          </a:solidFill>
          <a:ln w="19050" cap="flat" cmpd="sng" algn="ctr">
            <a:solidFill>
              <a:schemeClr val="accent4">
                <a:lumMod val="60000"/>
                <a:lumOff val="40000"/>
              </a:schemeClr>
            </a:solidFill>
            <a:prstDash val="solid"/>
            <a:round/>
            <a:headEnd type="none" w="med" len="med"/>
            <a:tailEnd type="none" w="med" len="med"/>
          </a:ln>
          <a:effectLst/>
        </p:spPr>
        <p:txBody>
          <a:bodyPr lIns="108000" tIns="108000" rIns="108000" bIns="108000"/>
          <a:lstStyle/>
          <a:p>
            <a:pPr>
              <a:buClr>
                <a:srgbClr val="003366"/>
              </a:buClr>
              <a:defRPr/>
            </a:pPr>
            <a:endParaRPr lang="en-US">
              <a:solidFill>
                <a:srgbClr val="336699"/>
              </a:solidFill>
              <a:ea typeface="+mn-ea"/>
            </a:endParaRPr>
          </a:p>
        </p:txBody>
      </p:sp>
      <p:sp>
        <p:nvSpPr>
          <p:cNvPr id="51" name="Rechteck 50"/>
          <p:cNvSpPr/>
          <p:nvPr/>
        </p:nvSpPr>
        <p:spPr bwMode="auto">
          <a:xfrm>
            <a:off x="3284538" y="4724400"/>
            <a:ext cx="2646362" cy="1708150"/>
          </a:xfrm>
          <a:prstGeom prst="rect">
            <a:avLst/>
          </a:prstGeom>
          <a:solidFill>
            <a:schemeClr val="bg1"/>
          </a:solidFill>
          <a:ln w="19050" cap="flat" cmpd="sng" algn="ctr">
            <a:solidFill>
              <a:schemeClr val="accent4">
                <a:lumMod val="60000"/>
                <a:lumOff val="40000"/>
              </a:schemeClr>
            </a:solidFill>
            <a:prstDash val="solid"/>
            <a:round/>
            <a:headEnd type="none" w="med" len="med"/>
            <a:tailEnd type="none" w="med" len="med"/>
          </a:ln>
          <a:effectLst/>
        </p:spPr>
        <p:txBody>
          <a:bodyPr lIns="108000" tIns="108000" rIns="108000" bIns="108000"/>
          <a:lstStyle/>
          <a:p>
            <a:pPr>
              <a:buClr>
                <a:srgbClr val="003366"/>
              </a:buClr>
              <a:defRPr/>
            </a:pPr>
            <a:endParaRPr lang="en-US">
              <a:solidFill>
                <a:srgbClr val="336699"/>
              </a:solidFill>
              <a:ea typeface="+mn-ea"/>
            </a:endParaRPr>
          </a:p>
        </p:txBody>
      </p:sp>
      <p:sp>
        <p:nvSpPr>
          <p:cNvPr id="52" name="Rechteck 51"/>
          <p:cNvSpPr/>
          <p:nvPr/>
        </p:nvSpPr>
        <p:spPr bwMode="auto">
          <a:xfrm>
            <a:off x="6246813" y="4724400"/>
            <a:ext cx="2646362" cy="1708150"/>
          </a:xfrm>
          <a:prstGeom prst="rect">
            <a:avLst/>
          </a:prstGeom>
          <a:solidFill>
            <a:schemeClr val="bg1"/>
          </a:solidFill>
          <a:ln w="19050" cap="flat" cmpd="sng" algn="ctr">
            <a:solidFill>
              <a:schemeClr val="accent4">
                <a:lumMod val="60000"/>
                <a:lumOff val="40000"/>
              </a:schemeClr>
            </a:solidFill>
            <a:prstDash val="solid"/>
            <a:round/>
            <a:headEnd type="none" w="med" len="med"/>
            <a:tailEnd type="none" w="med" len="med"/>
          </a:ln>
          <a:effectLst/>
        </p:spPr>
        <p:txBody>
          <a:bodyPr lIns="108000" tIns="108000" rIns="108000" bIns="108000"/>
          <a:lstStyle/>
          <a:p>
            <a:pPr>
              <a:buClr>
                <a:srgbClr val="003366"/>
              </a:buClr>
              <a:defRPr/>
            </a:pPr>
            <a:endParaRPr lang="en-US">
              <a:solidFill>
                <a:srgbClr val="336699"/>
              </a:solidFill>
              <a:ea typeface="+mn-ea"/>
            </a:endParaRPr>
          </a:p>
        </p:txBody>
      </p:sp>
      <p:pic>
        <p:nvPicPr>
          <p:cNvPr id="53" name="Picture 27"/>
          <p:cNvPicPr>
            <a:picLocks noChangeAspect="1" noChangeArrowheads="1"/>
          </p:cNvPicPr>
          <p:nvPr/>
        </p:nvPicPr>
        <p:blipFill>
          <a:blip r:embed="rId9" cstate="screen">
            <a:clrChange>
              <a:clrFrom>
                <a:srgbClr val="000000"/>
              </a:clrFrom>
              <a:clrTo>
                <a:srgbClr val="000000">
                  <a:alpha val="0"/>
                </a:srgbClr>
              </a:clrTo>
            </a:clrChange>
          </a:blip>
          <a:srcRect/>
          <a:stretch>
            <a:fillRect/>
          </a:stretch>
        </p:blipFill>
        <p:spPr bwMode="auto">
          <a:xfrm>
            <a:off x="894007" y="4928322"/>
            <a:ext cx="1505685" cy="1479831"/>
          </a:xfrm>
          <a:prstGeom prst="ellipse">
            <a:avLst/>
          </a:prstGeom>
          <a:ln w="28575" cap="rnd">
            <a:solidFill>
              <a:schemeClr val="bg1"/>
            </a:solidFill>
          </a:ln>
          <a:effectLst/>
          <a:scene3d>
            <a:camera prst="orthographicFront"/>
            <a:lightRig rig="contrasting" dir="t">
              <a:rot lat="0" lon="0" rev="3000000"/>
            </a:lightRig>
          </a:scene3d>
          <a:sp3d contourW="7620">
            <a:bevelT w="95250" h="31750"/>
            <a:contourClr>
              <a:srgbClr val="333333"/>
            </a:contourClr>
          </a:sp3d>
        </p:spPr>
      </p:pic>
      <p:grpSp>
        <p:nvGrpSpPr>
          <p:cNvPr id="3" name="Gruppieren 4"/>
          <p:cNvGrpSpPr>
            <a:grpSpLocks/>
          </p:cNvGrpSpPr>
          <p:nvPr/>
        </p:nvGrpSpPr>
        <p:grpSpPr bwMode="auto">
          <a:xfrm>
            <a:off x="3856038" y="4922838"/>
            <a:ext cx="1504950" cy="1490662"/>
            <a:chOff x="3203848" y="4676478"/>
            <a:chExt cx="1941513" cy="1920874"/>
          </a:xfrm>
        </p:grpSpPr>
        <p:sp>
          <p:nvSpPr>
            <p:cNvPr id="161824" name="Oval 16" descr="Bild1"/>
            <p:cNvSpPr>
              <a:spLocks noChangeArrowheads="1"/>
            </p:cNvSpPr>
            <p:nvPr/>
          </p:nvSpPr>
          <p:spPr bwMode="auto">
            <a:xfrm>
              <a:off x="3203848" y="4676478"/>
              <a:ext cx="1941513" cy="1920874"/>
            </a:xfrm>
            <a:prstGeom prst="ellipse">
              <a:avLst/>
            </a:prstGeom>
            <a:blipFill dpi="0" rotWithShape="1">
              <a:blip r:embed="rId10" cstate="print"/>
              <a:srcRect/>
              <a:stretch>
                <a:fillRect/>
              </a:stretch>
            </a:blipFill>
            <a:ln w="9525">
              <a:noFill/>
              <a:round/>
              <a:headEnd/>
              <a:tailEnd/>
            </a:ln>
          </p:spPr>
          <p:txBody>
            <a:bodyPr wrap="none" anchor="ctr"/>
            <a:lstStyle/>
            <a:p>
              <a:endParaRPr lang="en-US">
                <a:solidFill>
                  <a:srgbClr val="000000"/>
                </a:solidFill>
              </a:endParaRPr>
            </a:p>
          </p:txBody>
        </p:sp>
        <p:pic>
          <p:nvPicPr>
            <p:cNvPr id="161825" name="Picture 34"/>
            <p:cNvPicPr>
              <a:picLocks noChangeAspect="1" noChangeArrowheads="1"/>
            </p:cNvPicPr>
            <p:nvPr/>
          </p:nvPicPr>
          <p:blipFill>
            <a:blip r:embed="rId11" cstate="print"/>
            <a:srcRect/>
            <a:stretch>
              <a:fillRect/>
            </a:stretch>
          </p:blipFill>
          <p:spPr bwMode="auto">
            <a:xfrm>
              <a:off x="3582988" y="5205413"/>
              <a:ext cx="1185862" cy="1196975"/>
            </a:xfrm>
            <a:prstGeom prst="rect">
              <a:avLst/>
            </a:prstGeom>
            <a:noFill/>
            <a:ln w="9525">
              <a:noFill/>
              <a:miter lim="800000"/>
              <a:headEnd/>
              <a:tailEnd/>
            </a:ln>
          </p:spPr>
        </p:pic>
      </p:grpSp>
      <p:grpSp>
        <p:nvGrpSpPr>
          <p:cNvPr id="4" name="Group 18"/>
          <p:cNvGrpSpPr>
            <a:grpSpLocks/>
          </p:cNvGrpSpPr>
          <p:nvPr/>
        </p:nvGrpSpPr>
        <p:grpSpPr bwMode="auto">
          <a:xfrm rot="10800000">
            <a:off x="6356350" y="4987925"/>
            <a:ext cx="2170113" cy="1360488"/>
            <a:chOff x="1701" y="452"/>
            <a:chExt cx="2674" cy="1526"/>
          </a:xfrm>
        </p:grpSpPr>
        <p:pic>
          <p:nvPicPr>
            <p:cNvPr id="161816" name="Picture 19" descr="Bild53"/>
            <p:cNvPicPr preferRelativeResize="0">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2707250">
              <a:off x="3768" y="985"/>
              <a:ext cx="217" cy="996"/>
            </a:xfrm>
            <a:prstGeom prst="rect">
              <a:avLst/>
            </a:prstGeom>
            <a:noFill/>
            <a:ln w="9525">
              <a:noFill/>
              <a:miter lim="800000"/>
              <a:headEnd/>
              <a:tailEnd/>
            </a:ln>
          </p:spPr>
        </p:pic>
        <p:pic>
          <p:nvPicPr>
            <p:cNvPr id="161817" name="Picture 20" descr="Bild53"/>
            <p:cNvPicPr preferRelativeResize="0">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2214832">
              <a:off x="3656" y="609"/>
              <a:ext cx="152" cy="1252"/>
            </a:xfrm>
            <a:prstGeom prst="rect">
              <a:avLst/>
            </a:prstGeom>
            <a:noFill/>
            <a:ln w="9525">
              <a:noFill/>
              <a:miter lim="800000"/>
              <a:headEnd/>
              <a:tailEnd/>
            </a:ln>
          </p:spPr>
        </p:pic>
        <p:pic>
          <p:nvPicPr>
            <p:cNvPr id="161818" name="Picture 21" descr="Bild53"/>
            <p:cNvPicPr preferRelativeResize="0">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2616916">
              <a:off x="1701" y="799"/>
              <a:ext cx="196" cy="1179"/>
            </a:xfrm>
            <a:prstGeom prst="rect">
              <a:avLst/>
            </a:prstGeom>
            <a:noFill/>
            <a:ln w="9525">
              <a:noFill/>
              <a:miter lim="800000"/>
              <a:headEnd/>
              <a:tailEnd/>
            </a:ln>
          </p:spPr>
        </p:pic>
        <p:pic>
          <p:nvPicPr>
            <p:cNvPr id="161819" name="Picture 22" descr="Bild53"/>
            <p:cNvPicPr preferRelativeResize="0">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221898">
              <a:off x="3016" y="799"/>
              <a:ext cx="135" cy="794"/>
            </a:xfrm>
            <a:prstGeom prst="rect">
              <a:avLst/>
            </a:prstGeom>
            <a:noFill/>
            <a:ln w="9525">
              <a:noFill/>
              <a:miter lim="800000"/>
              <a:headEnd/>
              <a:tailEnd/>
            </a:ln>
          </p:spPr>
        </p:pic>
        <p:pic>
          <p:nvPicPr>
            <p:cNvPr id="161820" name="Picture 23" descr="Bild53"/>
            <p:cNvPicPr preferRelativeResize="0">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707649">
              <a:off x="3288" y="572"/>
              <a:ext cx="238" cy="1123"/>
            </a:xfrm>
            <a:prstGeom prst="rect">
              <a:avLst/>
            </a:prstGeom>
            <a:noFill/>
            <a:ln w="9525">
              <a:noFill/>
              <a:miter lim="800000"/>
              <a:headEnd/>
              <a:tailEnd/>
            </a:ln>
          </p:spPr>
        </p:pic>
        <p:pic>
          <p:nvPicPr>
            <p:cNvPr id="161821" name="Picture 24" descr="Bild53"/>
            <p:cNvPicPr preferRelativeResize="0">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rot="-165539">
              <a:off x="2628" y="835"/>
              <a:ext cx="213" cy="721"/>
            </a:xfrm>
            <a:prstGeom prst="rect">
              <a:avLst/>
            </a:prstGeom>
            <a:noFill/>
            <a:ln w="9525">
              <a:noFill/>
              <a:miter lim="800000"/>
              <a:headEnd/>
              <a:tailEnd/>
            </a:ln>
          </p:spPr>
        </p:pic>
        <p:pic>
          <p:nvPicPr>
            <p:cNvPr id="161822" name="Picture 25" descr="Bild53"/>
            <p:cNvPicPr preferRelativeResize="0">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rot="-1488328">
              <a:off x="2326" y="1011"/>
              <a:ext cx="188" cy="590"/>
            </a:xfrm>
            <a:prstGeom prst="rect">
              <a:avLst/>
            </a:prstGeom>
            <a:noFill/>
            <a:ln w="9525">
              <a:noFill/>
              <a:miter lim="800000"/>
              <a:headEnd/>
              <a:tailEnd/>
            </a:ln>
          </p:spPr>
        </p:pic>
        <p:pic>
          <p:nvPicPr>
            <p:cNvPr id="161823" name="Picture 26" descr="Bild53"/>
            <p:cNvPicPr preferRelativeResize="0">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rot="-2137510">
              <a:off x="1852" y="452"/>
              <a:ext cx="230" cy="1362"/>
            </a:xfrm>
            <a:prstGeom prst="rect">
              <a:avLst/>
            </a:prstGeom>
            <a:noFill/>
            <a:ln w="9525">
              <a:noFill/>
              <a:miter lim="800000"/>
              <a:headEnd/>
              <a:tailEnd/>
            </a:ln>
          </p:spPr>
        </p:pic>
      </p:grpSp>
      <p:sp>
        <p:nvSpPr>
          <p:cNvPr id="41" name="Fußzeilenplatzhalter 5"/>
          <p:cNvSpPr>
            <a:spLocks noGrp="1"/>
          </p:cNvSpPr>
          <p:nvPr>
            <p:ph type="ftr" sz="quarter" idx="11"/>
          </p:nvPr>
        </p:nvSpPr>
        <p:spPr/>
        <p:txBody>
          <a:bodyPr/>
          <a:lstStyle/>
          <a:p>
            <a:pPr fontAlgn="base">
              <a:spcBef>
                <a:spcPct val="0"/>
              </a:spcBef>
              <a:spcAft>
                <a:spcPct val="0"/>
              </a:spcAft>
              <a:defRPr/>
            </a:pPr>
            <a:r>
              <a:rPr lang="en-US" dirty="0" smtClean="0">
                <a:solidFill>
                  <a:schemeClr val="tx1"/>
                </a:solidFill>
              </a:rPr>
              <a:t>CA Senate Joint Hearing: Advanced Manufacturing </a:t>
            </a:r>
            <a:endParaRPr lang="en-GB" dirty="0" smtClean="0">
              <a:solidFill>
                <a:schemeClr val="tx1"/>
              </a:solidFill>
            </a:endParaRPr>
          </a:p>
        </p:txBody>
      </p:sp>
      <p:sp>
        <p:nvSpPr>
          <p:cNvPr id="161815" name="Datumsplatzhalter 4"/>
          <p:cNvSpPr>
            <a:spLocks noGrp="1"/>
          </p:cNvSpPr>
          <p:nvPr>
            <p:ph type="dt" sz="quarter" idx="10"/>
          </p:nvPr>
        </p:nvSpPr>
        <p:spPr>
          <a:noFill/>
        </p:spPr>
        <p:txBody>
          <a:bodyPr/>
          <a:lstStyle/>
          <a:p>
            <a:r>
              <a:rPr lang="en-US" smtClean="0"/>
              <a:t>March 21, 2012</a:t>
            </a:r>
            <a:endParaRPr lang="en-GB" smtClean="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p>
            <a:pPr defTabSz="913526"/>
            <a:fld id="{6922A81C-EF41-4D28-B34F-B1615A49758D}" type="slidenum">
              <a:rPr lang="en-US"/>
              <a:pPr defTabSz="913526"/>
              <a:t>12</a:t>
            </a:fld>
            <a:endParaRPr lang="en-US" dirty="0"/>
          </a:p>
        </p:txBody>
      </p:sp>
      <p:sp>
        <p:nvSpPr>
          <p:cNvPr id="47107" name="Rectangle 2"/>
          <p:cNvSpPr>
            <a:spLocks noGrp="1" noChangeArrowheads="1"/>
          </p:cNvSpPr>
          <p:nvPr>
            <p:ph type="title"/>
          </p:nvPr>
        </p:nvSpPr>
        <p:spPr>
          <a:xfrm>
            <a:off x="468135" y="78465"/>
            <a:ext cx="6720941" cy="663338"/>
          </a:xfrm>
        </p:spPr>
        <p:txBody>
          <a:bodyPr/>
          <a:lstStyle/>
          <a:p>
            <a:pPr eaLnBrk="1" hangingPunct="1"/>
            <a:r>
              <a:rPr lang="en-US" sz="2800" dirty="0" smtClean="0"/>
              <a:t>Product Quality:  Management Employs Several Functions to Ensure Patient Safety</a:t>
            </a:r>
          </a:p>
        </p:txBody>
      </p:sp>
      <p:sp>
        <p:nvSpPr>
          <p:cNvPr id="47108" name="Rectangle 3"/>
          <p:cNvSpPr>
            <a:spLocks noGrp="1" noChangeArrowheads="1"/>
          </p:cNvSpPr>
          <p:nvPr>
            <p:ph type="body" idx="1"/>
          </p:nvPr>
        </p:nvSpPr>
        <p:spPr>
          <a:xfrm>
            <a:off x="511870" y="1161358"/>
            <a:ext cx="8632130" cy="5696642"/>
          </a:xfrm>
        </p:spPr>
        <p:txBody>
          <a:bodyPr/>
          <a:lstStyle/>
          <a:p>
            <a:pPr eaLnBrk="1" hangingPunct="1">
              <a:buClrTx/>
              <a:buFont typeface="Arial" pitchFamily="34" charset="0"/>
              <a:buChar char="•"/>
            </a:pPr>
            <a:r>
              <a:rPr lang="en-US" sz="2200" dirty="0" smtClean="0"/>
              <a:t>Quality Assurance</a:t>
            </a:r>
          </a:p>
          <a:p>
            <a:pPr marL="885825" lvl="3" indent="-342900" eaLnBrk="1" hangingPunct="1">
              <a:buFont typeface="BISansCond" pitchFamily="2" charset="0"/>
              <a:buChar char="—"/>
            </a:pPr>
            <a:r>
              <a:rPr lang="en-US" sz="2200" dirty="0" smtClean="0"/>
              <a:t>Performs Quality oversight for cGMP site operations, disposition, investigations, internal auditing, and management of external inspections</a:t>
            </a:r>
          </a:p>
          <a:p>
            <a:pPr eaLnBrk="1" hangingPunct="1">
              <a:buClrTx/>
              <a:buFont typeface="Arial" pitchFamily="34" charset="0"/>
              <a:buChar char="•"/>
            </a:pPr>
            <a:r>
              <a:rPr lang="en-US" sz="2200" dirty="0" smtClean="0"/>
              <a:t>Quality Control</a:t>
            </a:r>
          </a:p>
          <a:p>
            <a:pPr marL="885825" lvl="3" indent="-342900" eaLnBrk="1" hangingPunct="1">
              <a:buFont typeface="BISansCond" pitchFamily="2" charset="0"/>
              <a:buChar char="—"/>
            </a:pPr>
            <a:r>
              <a:rPr lang="en-US" sz="2200" dirty="0" smtClean="0"/>
              <a:t>Performs cGMP testing of in-process, stability, validation, lot release, and facility support including method validation and transfer</a:t>
            </a:r>
          </a:p>
          <a:p>
            <a:pPr eaLnBrk="1" hangingPunct="1">
              <a:buClrTx/>
              <a:buFont typeface="Arial" pitchFamily="34" charset="0"/>
              <a:buChar char="•"/>
            </a:pPr>
            <a:r>
              <a:rPr lang="en-US" sz="2200" dirty="0" smtClean="0"/>
              <a:t>Quality Systems</a:t>
            </a:r>
          </a:p>
          <a:p>
            <a:pPr marL="885825" lvl="3" indent="-342900" eaLnBrk="1" hangingPunct="1">
              <a:buFont typeface="BISansCond" pitchFamily="2" charset="0"/>
              <a:buChar char="—"/>
            </a:pPr>
            <a:r>
              <a:rPr lang="en-US" sz="2200" dirty="0" smtClean="0"/>
              <a:t>Uses a comprehensive management program to define, implement, monitor, and continuously improve</a:t>
            </a:r>
          </a:p>
          <a:p>
            <a:pPr eaLnBrk="1" hangingPunct="1">
              <a:buClrTx/>
              <a:buFont typeface="Arial" pitchFamily="34" charset="0"/>
              <a:buChar char="•"/>
            </a:pPr>
            <a:r>
              <a:rPr lang="en-US" sz="2200" dirty="0" smtClean="0"/>
              <a:t>Quality Engineering</a:t>
            </a:r>
          </a:p>
          <a:p>
            <a:pPr marL="885825" lvl="3" indent="-342900" eaLnBrk="1" hangingPunct="1">
              <a:buFont typeface="BISansCond" pitchFamily="2" charset="0"/>
              <a:buChar char="—"/>
            </a:pPr>
            <a:r>
              <a:rPr lang="en-US" sz="2200" dirty="0" smtClean="0"/>
              <a:t>Supports continuous improvement by applying quality engineering, Six Sigma, Lean, 5S and project management tools</a:t>
            </a:r>
          </a:p>
          <a:p>
            <a:pPr eaLnBrk="1" hangingPunct="1">
              <a:buClrTx/>
              <a:buFont typeface="Arial" pitchFamily="34" charset="0"/>
              <a:buChar char="•"/>
              <a:tabLst>
                <a:tab pos="4136781" algn="l"/>
              </a:tabLst>
            </a:pPr>
            <a:r>
              <a:rPr lang="en-US" sz="2200" dirty="0" smtClean="0"/>
              <a:t>Validation</a:t>
            </a:r>
          </a:p>
          <a:p>
            <a:pPr marL="885825" lvl="3" indent="-342900" eaLnBrk="1" hangingPunct="1">
              <a:buFont typeface="BISansCond" pitchFamily="2" charset="0"/>
              <a:buChar char="—"/>
            </a:pPr>
            <a:r>
              <a:rPr lang="en-US" sz="2200" dirty="0" smtClean="0"/>
              <a:t>Ensures facilities, equipment, processes and systems are qualified and validated to current industry practice and regulatory requirements</a:t>
            </a:r>
          </a:p>
        </p:txBody>
      </p:sp>
      <p:sp>
        <p:nvSpPr>
          <p:cNvPr id="5" name="Date Placeholder 4"/>
          <p:cNvSpPr>
            <a:spLocks noGrp="1"/>
          </p:cNvSpPr>
          <p:nvPr>
            <p:ph type="dt" sz="half" idx="10"/>
          </p:nvPr>
        </p:nvSpPr>
        <p:spPr/>
        <p:txBody>
          <a:bodyPr/>
          <a:lstStyle/>
          <a:p>
            <a:pPr>
              <a:defRPr/>
            </a:pPr>
            <a:r>
              <a:rPr lang="en-US" smtClean="0"/>
              <a:t>March 21, 2012</a:t>
            </a:r>
            <a:endParaRPr lang="en-GB" dirty="0"/>
          </a:p>
        </p:txBody>
      </p:sp>
      <p:sp>
        <p:nvSpPr>
          <p:cNvPr id="6" name="Footer Placeholder 5"/>
          <p:cNvSpPr>
            <a:spLocks noGrp="1"/>
          </p:cNvSpPr>
          <p:nvPr>
            <p:ph type="ftr" sz="quarter" idx="11"/>
          </p:nvPr>
        </p:nvSpPr>
        <p:spPr/>
        <p:txBody>
          <a:bodyPr/>
          <a:lstStyle/>
          <a:p>
            <a:pPr>
              <a:defRPr/>
            </a:pPr>
            <a:r>
              <a:rPr lang="en-US" smtClean="0"/>
              <a:t>CA Senate Joint Hearing: Advanced Manufacturing </a:t>
            </a:r>
            <a:endParaRPr lang="en-GB"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Advanced Manufacturing at our Fremont Facility</a:t>
            </a:r>
            <a:endParaRPr lang="en-US" dirty="0"/>
          </a:p>
        </p:txBody>
      </p:sp>
      <p:sp>
        <p:nvSpPr>
          <p:cNvPr id="3" name="Content Placeholder 2"/>
          <p:cNvSpPr>
            <a:spLocks noGrp="1"/>
          </p:cNvSpPr>
          <p:nvPr>
            <p:ph idx="1"/>
          </p:nvPr>
        </p:nvSpPr>
        <p:spPr>
          <a:xfrm>
            <a:off x="358775" y="1287463"/>
            <a:ext cx="8434388" cy="5135562"/>
          </a:xfrm>
        </p:spPr>
        <p:txBody>
          <a:bodyPr/>
          <a:lstStyle/>
          <a:p>
            <a:r>
              <a:rPr lang="en-US" sz="2400" dirty="0" smtClean="0"/>
              <a:t>Planned Investment</a:t>
            </a:r>
          </a:p>
          <a:p>
            <a:pPr lvl="2">
              <a:buFont typeface="Wingdings" pitchFamily="2" charset="2"/>
              <a:buChar char="§"/>
            </a:pPr>
            <a:r>
              <a:rPr lang="en-US" b="1" dirty="0" smtClean="0"/>
              <a:t>$100 M Capital Investment of Manufacturing  Machinery</a:t>
            </a:r>
            <a:r>
              <a:rPr lang="en-US" dirty="0" smtClean="0"/>
              <a:t> </a:t>
            </a:r>
          </a:p>
          <a:p>
            <a:pPr lvl="2">
              <a:buFont typeface="Wingdings" pitchFamily="2" charset="2"/>
              <a:buChar char="§"/>
            </a:pPr>
            <a:r>
              <a:rPr lang="en-US" b="1" dirty="0" smtClean="0"/>
              <a:t>$30M Capital Investment of Research and Development machinery</a:t>
            </a:r>
            <a:r>
              <a:rPr lang="en-US" dirty="0" smtClean="0"/>
              <a:t> </a:t>
            </a:r>
          </a:p>
          <a:p>
            <a:pPr lvl="2">
              <a:buFont typeface="Wingdings" pitchFamily="2" charset="2"/>
              <a:buChar char="§"/>
            </a:pPr>
            <a:r>
              <a:rPr lang="en-US" b="1" dirty="0" smtClean="0"/>
              <a:t>$10M  of consumption items for Manufacturing</a:t>
            </a:r>
            <a:r>
              <a:rPr lang="en-US" dirty="0" smtClean="0"/>
              <a:t> </a:t>
            </a:r>
          </a:p>
          <a:p>
            <a:pPr lvl="2">
              <a:buFont typeface="Wingdings" pitchFamily="2" charset="2"/>
              <a:buChar char="§"/>
            </a:pPr>
            <a:r>
              <a:rPr lang="en-US" b="1" dirty="0" smtClean="0"/>
              <a:t>$1M of consumption items for R&amp;D</a:t>
            </a:r>
            <a:r>
              <a:rPr lang="en-US" dirty="0" smtClean="0"/>
              <a:t> </a:t>
            </a:r>
          </a:p>
          <a:p>
            <a:r>
              <a:rPr lang="en-US" sz="2400" dirty="0" smtClean="0"/>
              <a:t>Production</a:t>
            </a:r>
          </a:p>
          <a:p>
            <a:pPr lvl="2">
              <a:buFont typeface="Wingdings" pitchFamily="2" charset="2"/>
              <a:buChar char="§"/>
            </a:pPr>
            <a:r>
              <a:rPr lang="en-US" b="1" dirty="0" smtClean="0"/>
              <a:t>Technologically complex systems </a:t>
            </a:r>
          </a:p>
          <a:p>
            <a:pPr lvl="2">
              <a:buFont typeface="Wingdings" pitchFamily="2" charset="2"/>
              <a:buChar char="§"/>
            </a:pPr>
            <a:r>
              <a:rPr lang="en-US" b="1" dirty="0" smtClean="0"/>
              <a:t>Innovative products</a:t>
            </a:r>
          </a:p>
          <a:p>
            <a:pPr lvl="2">
              <a:buFont typeface="Wingdings" pitchFamily="2" charset="2"/>
              <a:buChar char="§"/>
            </a:pPr>
            <a:r>
              <a:rPr lang="en-US" b="1" dirty="0" smtClean="0"/>
              <a:t>Manufacturing with high levels of design and precision</a:t>
            </a:r>
          </a:p>
          <a:p>
            <a:r>
              <a:rPr lang="en-US" sz="2400" dirty="0" smtClean="0"/>
              <a:t>Special Requirements</a:t>
            </a:r>
          </a:p>
          <a:p>
            <a:pPr lvl="2">
              <a:buFont typeface="Wingdings" pitchFamily="2" charset="2"/>
              <a:buChar char="§"/>
            </a:pPr>
            <a:r>
              <a:rPr lang="en-US" b="1" dirty="0" smtClean="0"/>
              <a:t>Regulated air filtration systems</a:t>
            </a:r>
          </a:p>
          <a:p>
            <a:pPr lvl="2">
              <a:buFont typeface="Wingdings" pitchFamily="2" charset="2"/>
              <a:buChar char="§"/>
            </a:pPr>
            <a:r>
              <a:rPr lang="en-US" b="1" dirty="0" smtClean="0"/>
              <a:t>Specially skilled facility cleaning</a:t>
            </a:r>
          </a:p>
          <a:p>
            <a:pPr lvl="2">
              <a:buFont typeface="Wingdings" pitchFamily="2" charset="2"/>
              <a:buChar char="§"/>
            </a:pPr>
            <a:r>
              <a:rPr lang="en-US" b="1" dirty="0" smtClean="0"/>
              <a:t>Mandated to wear special clothing, masks, etc.</a:t>
            </a:r>
          </a:p>
          <a:p>
            <a:r>
              <a:rPr lang="en-US" sz="2400" dirty="0" smtClean="0"/>
              <a:t>Labor &amp; Skill Set</a:t>
            </a:r>
          </a:p>
          <a:p>
            <a:pPr lvl="2">
              <a:buFont typeface="Wingdings" pitchFamily="2" charset="2"/>
              <a:buChar char="§"/>
            </a:pPr>
            <a:r>
              <a:rPr lang="en-US" b="1" dirty="0" smtClean="0"/>
              <a:t>Highly educated</a:t>
            </a:r>
          </a:p>
          <a:p>
            <a:pPr lvl="2">
              <a:buFont typeface="Wingdings" pitchFamily="2" charset="2"/>
              <a:buChar char="§"/>
            </a:pPr>
            <a:r>
              <a:rPr lang="en-US" b="1" dirty="0" smtClean="0"/>
              <a:t>Particular skills/background required</a:t>
            </a:r>
          </a:p>
        </p:txBody>
      </p:sp>
      <p:sp>
        <p:nvSpPr>
          <p:cNvPr id="4" name="Date Placeholder 3"/>
          <p:cNvSpPr>
            <a:spLocks noGrp="1"/>
          </p:cNvSpPr>
          <p:nvPr>
            <p:ph type="dt" sz="half" idx="10"/>
          </p:nvPr>
        </p:nvSpPr>
        <p:spPr/>
        <p:txBody>
          <a:bodyPr/>
          <a:lstStyle/>
          <a:p>
            <a:pPr>
              <a:defRPr/>
            </a:pPr>
            <a:r>
              <a:rPr lang="en-US" smtClean="0"/>
              <a:t>March 21, 2012</a:t>
            </a:r>
            <a:endParaRPr lang="en-GB" dirty="0"/>
          </a:p>
        </p:txBody>
      </p:sp>
      <p:sp>
        <p:nvSpPr>
          <p:cNvPr id="5" name="Footer Placeholder 4"/>
          <p:cNvSpPr>
            <a:spLocks noGrp="1"/>
          </p:cNvSpPr>
          <p:nvPr>
            <p:ph type="ftr" sz="quarter" idx="11"/>
          </p:nvPr>
        </p:nvSpPr>
        <p:spPr/>
        <p:txBody>
          <a:bodyPr/>
          <a:lstStyle/>
          <a:p>
            <a:pPr>
              <a:defRPr/>
            </a:pPr>
            <a:r>
              <a:rPr lang="en-US" smtClean="0"/>
              <a:t>CA Senate Joint Hearing: Advanced Manufacturing </a:t>
            </a:r>
            <a:endParaRPr lang="en-GB" dirty="0"/>
          </a:p>
        </p:txBody>
      </p:sp>
      <p:sp>
        <p:nvSpPr>
          <p:cNvPr id="6" name="Slide Number Placeholder 5"/>
          <p:cNvSpPr>
            <a:spLocks noGrp="1"/>
          </p:cNvSpPr>
          <p:nvPr>
            <p:ph type="sldNum" sz="quarter" idx="12"/>
          </p:nvPr>
        </p:nvSpPr>
        <p:spPr/>
        <p:txBody>
          <a:bodyPr/>
          <a:lstStyle/>
          <a:p>
            <a:pPr>
              <a:defRPr/>
            </a:pPr>
            <a:fld id="{4340BE4E-A053-49AF-A954-3072E7312BBB}" type="slidenum">
              <a:rPr lang="en-GB" smtClean="0"/>
              <a:pPr>
                <a:defRPr/>
              </a:pPr>
              <a:t>13</a:t>
            </a:fld>
            <a:endParaRPr lang="en-GB"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&amp; Use Tax</a:t>
            </a:r>
            <a:br>
              <a:rPr lang="en-US" dirty="0" smtClean="0"/>
            </a:br>
            <a:endParaRPr lang="en-US" dirty="0"/>
          </a:p>
        </p:txBody>
      </p:sp>
      <p:sp>
        <p:nvSpPr>
          <p:cNvPr id="4" name="Date Placeholder 3"/>
          <p:cNvSpPr>
            <a:spLocks noGrp="1"/>
          </p:cNvSpPr>
          <p:nvPr>
            <p:ph type="dt" sz="half" idx="10"/>
          </p:nvPr>
        </p:nvSpPr>
        <p:spPr/>
        <p:txBody>
          <a:bodyPr/>
          <a:lstStyle/>
          <a:p>
            <a:pPr>
              <a:defRPr/>
            </a:pPr>
            <a:r>
              <a:rPr lang="en-US" smtClean="0"/>
              <a:t>March 21, 2012</a:t>
            </a:r>
            <a:endParaRPr lang="en-GB" dirty="0"/>
          </a:p>
        </p:txBody>
      </p:sp>
      <p:sp>
        <p:nvSpPr>
          <p:cNvPr id="5" name="Footer Placeholder 4"/>
          <p:cNvSpPr>
            <a:spLocks noGrp="1"/>
          </p:cNvSpPr>
          <p:nvPr>
            <p:ph type="ftr" sz="quarter" idx="11"/>
          </p:nvPr>
        </p:nvSpPr>
        <p:spPr/>
        <p:txBody>
          <a:bodyPr/>
          <a:lstStyle/>
          <a:p>
            <a:pPr>
              <a:defRPr/>
            </a:pPr>
            <a:r>
              <a:rPr lang="en-US" smtClean="0"/>
              <a:t>CA Senate Joint Hearing: Advanced Manufacturing </a:t>
            </a:r>
            <a:endParaRPr lang="en-GB" dirty="0"/>
          </a:p>
        </p:txBody>
      </p:sp>
      <p:sp>
        <p:nvSpPr>
          <p:cNvPr id="6" name="Slide Number Placeholder 5"/>
          <p:cNvSpPr>
            <a:spLocks noGrp="1"/>
          </p:cNvSpPr>
          <p:nvPr>
            <p:ph type="sldNum" sz="quarter" idx="12"/>
          </p:nvPr>
        </p:nvSpPr>
        <p:spPr/>
        <p:txBody>
          <a:bodyPr/>
          <a:lstStyle/>
          <a:p>
            <a:pPr>
              <a:defRPr/>
            </a:pPr>
            <a:fld id="{4340BE4E-A053-49AF-A954-3072E7312BBB}" type="slidenum">
              <a:rPr lang="en-GB" smtClean="0"/>
              <a:pPr>
                <a:defRPr/>
              </a:pPr>
              <a:t>14</a:t>
            </a:fld>
            <a:endParaRPr lang="en-GB" dirty="0"/>
          </a:p>
        </p:txBody>
      </p:sp>
      <p:graphicFrame>
        <p:nvGraphicFramePr>
          <p:cNvPr id="8" name="Content Placeholder 7"/>
          <p:cNvGraphicFramePr>
            <a:graphicFrameLocks noGrp="1"/>
          </p:cNvGraphicFramePr>
          <p:nvPr>
            <p:ph idx="1"/>
          </p:nvPr>
        </p:nvGraphicFramePr>
        <p:xfrm>
          <a:off x="358775" y="1258888"/>
          <a:ext cx="8552996" cy="2966720"/>
        </p:xfrm>
        <a:graphic>
          <a:graphicData uri="http://schemas.openxmlformats.org/drawingml/2006/table">
            <a:tbl>
              <a:tblPr firstRow="1" bandRow="1">
                <a:tableStyleId>{5C22544A-7EE6-4342-B048-85BDC9FD1C3A}</a:tableStyleId>
              </a:tblPr>
              <a:tblGrid>
                <a:gridCol w="3748768"/>
                <a:gridCol w="1494971"/>
                <a:gridCol w="1088572"/>
                <a:gridCol w="943428"/>
                <a:gridCol w="1277257"/>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Sales &amp; Use Tax</a:t>
                      </a:r>
                    </a:p>
                  </a:txBody>
                  <a:tcPr/>
                </a:tc>
                <a:tc>
                  <a:txBody>
                    <a:bodyPr/>
                    <a:lstStyle/>
                    <a:p>
                      <a:pPr algn="ctr"/>
                      <a:r>
                        <a:rPr lang="en-US" dirty="0" smtClean="0"/>
                        <a:t>CA</a:t>
                      </a:r>
                      <a:endParaRPr lang="en-US" dirty="0"/>
                    </a:p>
                  </a:txBody>
                  <a:tcPr/>
                </a:tc>
                <a:tc>
                  <a:txBody>
                    <a:bodyPr/>
                    <a:lstStyle/>
                    <a:p>
                      <a:pPr algn="ctr"/>
                      <a:r>
                        <a:rPr lang="en-US" dirty="0" smtClean="0"/>
                        <a:t>CT</a:t>
                      </a:r>
                      <a:endParaRPr lang="en-US" dirty="0"/>
                    </a:p>
                  </a:txBody>
                  <a:tcPr/>
                </a:tc>
                <a:tc>
                  <a:txBody>
                    <a:bodyPr/>
                    <a:lstStyle/>
                    <a:p>
                      <a:pPr algn="ctr"/>
                      <a:r>
                        <a:rPr lang="en-US" dirty="0" smtClean="0"/>
                        <a:t>OH</a:t>
                      </a:r>
                      <a:endParaRPr lang="en-US" dirty="0"/>
                    </a:p>
                  </a:txBody>
                  <a:tcPr/>
                </a:tc>
                <a:tc>
                  <a:txBody>
                    <a:bodyPr/>
                    <a:lstStyle/>
                    <a:p>
                      <a:pPr algn="ctr"/>
                      <a:r>
                        <a:rPr lang="en-US" dirty="0" smtClean="0"/>
                        <a:t>NY</a:t>
                      </a:r>
                      <a:endParaRPr lang="en-US" dirty="0"/>
                    </a:p>
                  </a:txBody>
                  <a:tcPr/>
                </a:tc>
              </a:tr>
              <a:tr h="370840">
                <a:tc>
                  <a:txBody>
                    <a:bodyPr/>
                    <a:lstStyle/>
                    <a:p>
                      <a:pPr algn="ctr"/>
                      <a:r>
                        <a:rPr lang="en-US" dirty="0" smtClean="0"/>
                        <a:t>Rate </a:t>
                      </a:r>
                      <a:endParaRPr lang="en-US" dirty="0"/>
                    </a:p>
                  </a:txBody>
                  <a:tcPr/>
                </a:tc>
                <a:tc>
                  <a:txBody>
                    <a:bodyPr/>
                    <a:lstStyle/>
                    <a:p>
                      <a:pPr algn="ctr"/>
                      <a:r>
                        <a:rPr lang="en-US" dirty="0" smtClean="0"/>
                        <a:t>8.75%</a:t>
                      </a:r>
                      <a:endParaRPr lang="en-US" dirty="0"/>
                    </a:p>
                  </a:txBody>
                  <a:tcPr/>
                </a:tc>
                <a:tc>
                  <a:txBody>
                    <a:bodyPr/>
                    <a:lstStyle/>
                    <a:p>
                      <a:pPr algn="ctr"/>
                      <a:r>
                        <a:rPr lang="en-US" dirty="0" smtClean="0"/>
                        <a:t>6.35%</a:t>
                      </a:r>
                      <a:endParaRPr lang="en-US" dirty="0"/>
                    </a:p>
                  </a:txBody>
                  <a:tcPr/>
                </a:tc>
                <a:tc>
                  <a:txBody>
                    <a:bodyPr/>
                    <a:lstStyle/>
                    <a:p>
                      <a:pPr algn="ctr"/>
                      <a:r>
                        <a:rPr lang="en-US" dirty="0" smtClean="0"/>
                        <a:t>6.75%</a:t>
                      </a:r>
                      <a:endParaRPr lang="en-US" dirty="0"/>
                    </a:p>
                  </a:txBody>
                  <a:tcPr/>
                </a:tc>
                <a:tc>
                  <a:txBody>
                    <a:bodyPr/>
                    <a:lstStyle/>
                    <a:p>
                      <a:pPr algn="ctr"/>
                      <a:r>
                        <a:rPr lang="en-US" dirty="0" smtClean="0"/>
                        <a:t>Rate </a:t>
                      </a:r>
                      <a:r>
                        <a:rPr lang="en-US" dirty="0" err="1" smtClean="0"/>
                        <a:t>avg</a:t>
                      </a:r>
                      <a:r>
                        <a:rPr lang="en-US" dirty="0" smtClean="0"/>
                        <a:t> 8%</a:t>
                      </a:r>
                      <a:endParaRPr lang="en-US" dirty="0"/>
                    </a:p>
                  </a:txBody>
                  <a:tcPr/>
                </a:tc>
              </a:tr>
              <a:tr h="370840">
                <a:tc>
                  <a:txBody>
                    <a:bodyPr/>
                    <a:lstStyle/>
                    <a:p>
                      <a:pPr algn="ctr"/>
                      <a:r>
                        <a:rPr lang="en-US" dirty="0" smtClean="0">
                          <a:solidFill>
                            <a:schemeClr val="bg1"/>
                          </a:solidFill>
                        </a:rPr>
                        <a:t>Manufacturing Machinery &amp; Equipment</a:t>
                      </a:r>
                      <a:endParaRPr lang="en-US" dirty="0">
                        <a:solidFill>
                          <a:schemeClr val="bg1"/>
                        </a:solidFill>
                      </a:endParaRPr>
                    </a:p>
                  </a:txBody>
                  <a:tcPr>
                    <a:solidFill>
                      <a:schemeClr val="accent1"/>
                    </a:solidFill>
                  </a:tcPr>
                </a:tc>
                <a:tc>
                  <a:txBody>
                    <a:bodyPr/>
                    <a:lstStyle/>
                    <a:p>
                      <a:pPr algn="ctr"/>
                      <a:endParaRPr lang="en-US"/>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r>
              <a:tr h="370840">
                <a:tc>
                  <a:txBody>
                    <a:bodyPr/>
                    <a:lstStyle/>
                    <a:p>
                      <a:pPr algn="ctr"/>
                      <a:r>
                        <a:rPr lang="en-US" dirty="0" smtClean="0"/>
                        <a:t>Capital</a:t>
                      </a:r>
                      <a:r>
                        <a:rPr lang="en-US" baseline="0" dirty="0" smtClean="0"/>
                        <a:t> Equipment</a:t>
                      </a:r>
                      <a:endParaRPr lang="en-US" dirty="0"/>
                    </a:p>
                  </a:txBody>
                  <a:tcPr/>
                </a:tc>
                <a:tc>
                  <a:txBody>
                    <a:bodyPr/>
                    <a:lstStyle/>
                    <a:p>
                      <a:pPr algn="ctr"/>
                      <a:r>
                        <a:rPr lang="en-US" dirty="0" smtClean="0"/>
                        <a:t>8,750,000</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r>
              <a:tr h="370840">
                <a:tc>
                  <a:txBody>
                    <a:bodyPr/>
                    <a:lstStyle/>
                    <a:p>
                      <a:pPr algn="ctr"/>
                      <a:r>
                        <a:rPr lang="en-US" dirty="0" smtClean="0"/>
                        <a:t>Consumption</a:t>
                      </a:r>
                      <a:r>
                        <a:rPr lang="en-US" baseline="0" dirty="0" smtClean="0"/>
                        <a:t> Items</a:t>
                      </a:r>
                      <a:endParaRPr lang="en-US" dirty="0"/>
                    </a:p>
                  </a:txBody>
                  <a:tcPr/>
                </a:tc>
                <a:tc>
                  <a:txBody>
                    <a:bodyPr/>
                    <a:lstStyle/>
                    <a:p>
                      <a:pPr algn="ctr"/>
                      <a:r>
                        <a:rPr lang="en-US" dirty="0" smtClean="0"/>
                        <a:t>875,000</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r>
              <a:tr h="370840">
                <a:tc>
                  <a:txBody>
                    <a:bodyPr/>
                    <a:lstStyle/>
                    <a:p>
                      <a:pPr algn="ctr"/>
                      <a:r>
                        <a:rPr lang="en-US" dirty="0" smtClean="0">
                          <a:solidFill>
                            <a:schemeClr val="bg1"/>
                          </a:solidFill>
                        </a:rPr>
                        <a:t>Research &amp; Development</a:t>
                      </a:r>
                      <a:endParaRPr lang="en-US" dirty="0">
                        <a:solidFill>
                          <a:schemeClr val="bg1"/>
                        </a:solidFill>
                      </a:endParaRPr>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c>
                  <a:txBody>
                    <a:bodyPr/>
                    <a:lstStyle/>
                    <a:p>
                      <a:pPr algn="ctr"/>
                      <a:endParaRPr lang="en-US" dirty="0"/>
                    </a:p>
                  </a:txBody>
                  <a:tcPr>
                    <a:solidFill>
                      <a:schemeClr val="accent1"/>
                    </a:solidFill>
                  </a:tcPr>
                </a:tc>
              </a:tr>
              <a:tr h="370840">
                <a:tc>
                  <a:txBody>
                    <a:bodyPr/>
                    <a:lstStyle/>
                    <a:p>
                      <a:pPr algn="ctr"/>
                      <a:r>
                        <a:rPr lang="en-US" dirty="0" smtClean="0"/>
                        <a:t>Capital</a:t>
                      </a:r>
                      <a:r>
                        <a:rPr lang="en-US" baseline="0" dirty="0" smtClean="0"/>
                        <a:t> Equipment</a:t>
                      </a:r>
                      <a:endParaRPr lang="en-US" dirty="0"/>
                    </a:p>
                  </a:txBody>
                  <a:tcPr/>
                </a:tc>
                <a:tc>
                  <a:txBody>
                    <a:bodyPr/>
                    <a:lstStyle/>
                    <a:p>
                      <a:pPr algn="ctr"/>
                      <a:r>
                        <a:rPr lang="en-US" dirty="0" smtClean="0"/>
                        <a:t>2,625,000</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r>
              <a:tr h="370840">
                <a:tc>
                  <a:txBody>
                    <a:bodyPr/>
                    <a:lstStyle/>
                    <a:p>
                      <a:pPr algn="ctr"/>
                      <a:r>
                        <a:rPr lang="en-US" dirty="0" smtClean="0"/>
                        <a:t>Consumption Items</a:t>
                      </a:r>
                      <a:endParaRPr lang="en-US" dirty="0"/>
                    </a:p>
                  </a:txBody>
                  <a:tcPr/>
                </a:tc>
                <a:tc>
                  <a:txBody>
                    <a:bodyPr/>
                    <a:lstStyle/>
                    <a:p>
                      <a:pPr algn="ctr"/>
                      <a:r>
                        <a:rPr lang="en-US" dirty="0" smtClean="0"/>
                        <a:t>87,500</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67,500</a:t>
                      </a:r>
                      <a:endParaRPr lang="en-US" dirty="0"/>
                    </a:p>
                  </a:txBody>
                  <a:tcPr/>
                </a:tc>
                <a:tc>
                  <a:txBody>
                    <a:bodyPr/>
                    <a:lstStyle/>
                    <a:p>
                      <a:pPr algn="ctr"/>
                      <a:r>
                        <a:rPr lang="en-US" dirty="0" smtClean="0"/>
                        <a:t>Exempt</a:t>
                      </a:r>
                      <a:endParaRPr lang="en-US" dirty="0"/>
                    </a:p>
                  </a:txBody>
                  <a:tcPr/>
                </a:tc>
              </a:tr>
            </a:tbl>
          </a:graphicData>
        </a:graphic>
      </p:graphicFrame>
      <p:graphicFrame>
        <p:nvGraphicFramePr>
          <p:cNvPr id="9" name="Table 8"/>
          <p:cNvGraphicFramePr>
            <a:graphicFrameLocks noGrp="1"/>
          </p:cNvGraphicFramePr>
          <p:nvPr/>
        </p:nvGraphicFramePr>
        <p:xfrm>
          <a:off x="358775" y="5007429"/>
          <a:ext cx="8552996" cy="370840"/>
        </p:xfrm>
        <a:graphic>
          <a:graphicData uri="http://schemas.openxmlformats.org/drawingml/2006/table">
            <a:tbl>
              <a:tblPr firstRow="1" bandRow="1">
                <a:tableStyleId>{5C22544A-7EE6-4342-B048-85BDC9FD1C3A}</a:tableStyleId>
              </a:tblPr>
              <a:tblGrid>
                <a:gridCol w="3748768"/>
                <a:gridCol w="1494971"/>
                <a:gridCol w="1088572"/>
                <a:gridCol w="943428"/>
                <a:gridCol w="1277257"/>
              </a:tblGrid>
              <a:tr h="370840">
                <a:tc>
                  <a:txBody>
                    <a:bodyPr/>
                    <a:lstStyle/>
                    <a:p>
                      <a:pPr algn="ctr"/>
                      <a:r>
                        <a:rPr lang="en-US" dirty="0" smtClean="0">
                          <a:solidFill>
                            <a:schemeClr val="bg1"/>
                          </a:solidFill>
                        </a:rPr>
                        <a:t>Total Sales &amp; Use Tax</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12,337,500</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0</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67,500</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0</a:t>
                      </a:r>
                      <a:endParaRPr lang="en-US" dirty="0">
                        <a:solidFill>
                          <a:schemeClr val="bg1"/>
                        </a:solidFill>
                      </a:endParaRPr>
                    </a:p>
                  </a:txBody>
                  <a:tcPr>
                    <a:solidFill>
                      <a:schemeClr val="accent1"/>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Property Tax</a:t>
            </a:r>
            <a:endParaRPr lang="en-US" dirty="0"/>
          </a:p>
        </p:txBody>
      </p:sp>
      <p:sp>
        <p:nvSpPr>
          <p:cNvPr id="3" name="Content Placeholder 2"/>
          <p:cNvSpPr>
            <a:spLocks noGrp="1"/>
          </p:cNvSpPr>
          <p:nvPr>
            <p:ph idx="1"/>
          </p:nvPr>
        </p:nvSpPr>
        <p:spPr/>
        <p:txBody>
          <a:bodyPr/>
          <a:lstStyle/>
          <a:p>
            <a:pPr eaLnBrk="1" fontAlgn="t" hangingPunct="1"/>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March 21, 2012</a:t>
            </a:r>
            <a:endParaRPr lang="en-GB" dirty="0"/>
          </a:p>
        </p:txBody>
      </p:sp>
      <p:sp>
        <p:nvSpPr>
          <p:cNvPr id="5" name="Footer Placeholder 4"/>
          <p:cNvSpPr>
            <a:spLocks noGrp="1"/>
          </p:cNvSpPr>
          <p:nvPr>
            <p:ph type="ftr" sz="quarter" idx="11"/>
          </p:nvPr>
        </p:nvSpPr>
        <p:spPr/>
        <p:txBody>
          <a:bodyPr/>
          <a:lstStyle/>
          <a:p>
            <a:pPr>
              <a:defRPr/>
            </a:pPr>
            <a:r>
              <a:rPr lang="en-GB" dirty="0" smtClean="0"/>
              <a:t>CA Senate Joint Hearing: Advanced Manufacturing	</a:t>
            </a:r>
            <a:endParaRPr lang="en-GB" dirty="0"/>
          </a:p>
        </p:txBody>
      </p:sp>
      <p:sp>
        <p:nvSpPr>
          <p:cNvPr id="6" name="Slide Number Placeholder 5"/>
          <p:cNvSpPr>
            <a:spLocks noGrp="1"/>
          </p:cNvSpPr>
          <p:nvPr>
            <p:ph type="sldNum" sz="quarter" idx="12"/>
          </p:nvPr>
        </p:nvSpPr>
        <p:spPr/>
        <p:txBody>
          <a:bodyPr/>
          <a:lstStyle/>
          <a:p>
            <a:pPr>
              <a:defRPr/>
            </a:pPr>
            <a:fld id="{4340BE4E-A053-49AF-A954-3072E7312BBB}" type="slidenum">
              <a:rPr lang="en-GB" smtClean="0"/>
              <a:pPr>
                <a:defRPr/>
              </a:pPr>
              <a:t>15</a:t>
            </a:fld>
            <a:endParaRPr lang="en-GB" dirty="0"/>
          </a:p>
        </p:txBody>
      </p:sp>
      <p:graphicFrame>
        <p:nvGraphicFramePr>
          <p:cNvPr id="7" name="Content Placeholder 7"/>
          <p:cNvGraphicFramePr>
            <a:graphicFrameLocks/>
          </p:cNvGraphicFramePr>
          <p:nvPr/>
        </p:nvGraphicFramePr>
        <p:xfrm>
          <a:off x="240167" y="1654629"/>
          <a:ext cx="8552996" cy="1478280"/>
        </p:xfrm>
        <a:graphic>
          <a:graphicData uri="http://schemas.openxmlformats.org/drawingml/2006/table">
            <a:tbl>
              <a:tblPr firstRow="1" bandRow="1">
                <a:tableStyleId>{5C22544A-7EE6-4342-B048-85BDC9FD1C3A}</a:tableStyleId>
              </a:tblPr>
              <a:tblGrid>
                <a:gridCol w="3748768"/>
                <a:gridCol w="1494971"/>
                <a:gridCol w="1088572"/>
                <a:gridCol w="943428"/>
                <a:gridCol w="1277257"/>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Personal Property Tax</a:t>
                      </a:r>
                    </a:p>
                  </a:txBody>
                  <a:tcPr/>
                </a:tc>
                <a:tc>
                  <a:txBody>
                    <a:bodyPr/>
                    <a:lstStyle/>
                    <a:p>
                      <a:pPr algn="ctr"/>
                      <a:r>
                        <a:rPr lang="en-US" dirty="0" smtClean="0"/>
                        <a:t>CA</a:t>
                      </a:r>
                      <a:endParaRPr lang="en-US" dirty="0"/>
                    </a:p>
                  </a:txBody>
                  <a:tcPr/>
                </a:tc>
                <a:tc>
                  <a:txBody>
                    <a:bodyPr/>
                    <a:lstStyle/>
                    <a:p>
                      <a:pPr algn="ctr"/>
                      <a:r>
                        <a:rPr lang="en-US" dirty="0" smtClean="0"/>
                        <a:t>CT</a:t>
                      </a:r>
                      <a:endParaRPr lang="en-US" dirty="0"/>
                    </a:p>
                  </a:txBody>
                  <a:tcPr/>
                </a:tc>
                <a:tc>
                  <a:txBody>
                    <a:bodyPr/>
                    <a:lstStyle/>
                    <a:p>
                      <a:pPr algn="ctr"/>
                      <a:r>
                        <a:rPr lang="en-US" dirty="0" smtClean="0"/>
                        <a:t>OH</a:t>
                      </a:r>
                      <a:endParaRPr lang="en-US" dirty="0"/>
                    </a:p>
                  </a:txBody>
                  <a:tcPr/>
                </a:tc>
                <a:tc>
                  <a:txBody>
                    <a:bodyPr/>
                    <a:lstStyle/>
                    <a:p>
                      <a:pPr algn="ctr"/>
                      <a:r>
                        <a:rPr lang="en-US" dirty="0" smtClean="0"/>
                        <a:t>NY</a:t>
                      </a:r>
                      <a:endParaRPr lang="en-US" dirty="0"/>
                    </a:p>
                  </a:txBody>
                  <a:tcPr/>
                </a:tc>
              </a:tr>
              <a:tr h="370840">
                <a:tc>
                  <a:txBody>
                    <a:bodyPr/>
                    <a:lstStyle/>
                    <a:p>
                      <a:pPr algn="ctr"/>
                      <a:r>
                        <a:rPr lang="en-US" dirty="0" smtClean="0"/>
                        <a:t>Rate </a:t>
                      </a:r>
                      <a:endParaRPr lang="en-US" dirty="0"/>
                    </a:p>
                  </a:txBody>
                  <a:tcPr/>
                </a:tc>
                <a:tc>
                  <a:txBody>
                    <a:bodyPr/>
                    <a:lstStyle/>
                    <a:p>
                      <a:pPr algn="ctr"/>
                      <a:r>
                        <a:rPr lang="en-US" dirty="0" smtClean="0"/>
                        <a:t>1%</a:t>
                      </a:r>
                      <a:endParaRPr lang="en-US" dirty="0"/>
                    </a:p>
                  </a:txBody>
                  <a:tcPr/>
                </a:tc>
                <a:tc>
                  <a:txBody>
                    <a:bodyPr/>
                    <a:lstStyle/>
                    <a:p>
                      <a:pPr algn="ctr"/>
                      <a:r>
                        <a:rPr lang="en-US" dirty="0" smtClean="0"/>
                        <a:t>Exempt </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r>
              <a:tr h="370840">
                <a:tc>
                  <a:txBody>
                    <a:bodyPr/>
                    <a:lstStyle/>
                    <a:p>
                      <a:pPr algn="ctr"/>
                      <a:r>
                        <a:rPr lang="en-US" dirty="0" smtClean="0"/>
                        <a:t>Manufacturing Machinery</a:t>
                      </a:r>
                      <a:endParaRPr lang="en-US" dirty="0"/>
                    </a:p>
                  </a:txBody>
                  <a:tcPr/>
                </a:tc>
                <a:tc>
                  <a:txBody>
                    <a:bodyPr/>
                    <a:lstStyle/>
                    <a:p>
                      <a:pPr algn="ctr"/>
                      <a:r>
                        <a:rPr lang="en-US" dirty="0" smtClean="0"/>
                        <a:t>1,000,000</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r>
              <a:tr h="370840">
                <a:tc>
                  <a:txBody>
                    <a:bodyPr/>
                    <a:lstStyle/>
                    <a:p>
                      <a:pPr algn="ctr"/>
                      <a:r>
                        <a:rPr lang="en-US" dirty="0" smtClean="0"/>
                        <a:t>Research &amp; Development Machinery</a:t>
                      </a:r>
                      <a:endParaRPr lang="en-US" dirty="0"/>
                    </a:p>
                  </a:txBody>
                  <a:tcPr/>
                </a:tc>
                <a:tc>
                  <a:txBody>
                    <a:bodyPr/>
                    <a:lstStyle/>
                    <a:p>
                      <a:pPr algn="ctr"/>
                      <a:r>
                        <a:rPr lang="en-US" dirty="0" smtClean="0"/>
                        <a:t>10,000</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c>
                  <a:txBody>
                    <a:bodyPr/>
                    <a:lstStyle/>
                    <a:p>
                      <a:pPr algn="ctr"/>
                      <a:r>
                        <a:rPr lang="en-US" dirty="0" smtClean="0"/>
                        <a:t>Exempt</a:t>
                      </a:r>
                      <a:endParaRPr lang="en-US" dirty="0"/>
                    </a:p>
                  </a:txBody>
                  <a:tcPr/>
                </a:tc>
              </a:tr>
            </a:tbl>
          </a:graphicData>
        </a:graphic>
      </p:graphicFrame>
      <p:graphicFrame>
        <p:nvGraphicFramePr>
          <p:cNvPr id="8" name="Table 7"/>
          <p:cNvGraphicFramePr>
            <a:graphicFrameLocks noGrp="1"/>
          </p:cNvGraphicFramePr>
          <p:nvPr/>
        </p:nvGraphicFramePr>
        <p:xfrm>
          <a:off x="240167" y="3904343"/>
          <a:ext cx="8552996" cy="370840"/>
        </p:xfrm>
        <a:graphic>
          <a:graphicData uri="http://schemas.openxmlformats.org/drawingml/2006/table">
            <a:tbl>
              <a:tblPr firstRow="1" bandRow="1">
                <a:tableStyleId>{5C22544A-7EE6-4342-B048-85BDC9FD1C3A}</a:tableStyleId>
              </a:tblPr>
              <a:tblGrid>
                <a:gridCol w="3748768"/>
                <a:gridCol w="1494971"/>
                <a:gridCol w="1088572"/>
                <a:gridCol w="943428"/>
                <a:gridCol w="1277257"/>
              </a:tblGrid>
              <a:tr h="370840">
                <a:tc>
                  <a:txBody>
                    <a:bodyPr/>
                    <a:lstStyle/>
                    <a:p>
                      <a:pPr algn="ctr"/>
                      <a:r>
                        <a:rPr lang="en-US" dirty="0" smtClean="0">
                          <a:solidFill>
                            <a:schemeClr val="bg1"/>
                          </a:solidFill>
                        </a:rPr>
                        <a:t>Total Personal</a:t>
                      </a:r>
                      <a:r>
                        <a:rPr lang="en-US" baseline="0" dirty="0" smtClean="0">
                          <a:solidFill>
                            <a:schemeClr val="bg1"/>
                          </a:solidFill>
                        </a:rPr>
                        <a:t> Property Tax</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1,010,000</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0</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0</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0</a:t>
                      </a:r>
                      <a:endParaRPr lang="en-US" dirty="0">
                        <a:solidFill>
                          <a:schemeClr val="bg1"/>
                        </a:solidFill>
                      </a:endParaRPr>
                    </a:p>
                  </a:txBody>
                  <a:tcPr>
                    <a:solidFill>
                      <a:schemeClr val="accent1"/>
                    </a:solidFill>
                  </a:tcPr>
                </a:tc>
              </a:tr>
            </a:tbl>
          </a:graphicData>
        </a:graphic>
      </p:graphicFrame>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BIC_03.jpg"/>
          <p:cNvPicPr>
            <a:picLocks/>
          </p:cNvPicPr>
          <p:nvPr/>
        </p:nvPicPr>
        <p:blipFill>
          <a:blip r:embed="rId2" cstate="print"/>
          <a:srcRect t="5287" b="14165"/>
          <a:stretch>
            <a:fillRect/>
          </a:stretch>
        </p:blipFill>
        <p:spPr>
          <a:xfrm>
            <a:off x="0" y="1541256"/>
            <a:ext cx="9144000" cy="4320000"/>
          </a:xfrm>
          <a:prstGeom prst="rect">
            <a:avLst/>
          </a:prstGeom>
        </p:spPr>
      </p:pic>
      <p:sp>
        <p:nvSpPr>
          <p:cNvPr id="11" name="Rectangle 2"/>
          <p:cNvSpPr>
            <a:spLocks noGrp="1" noChangeArrowheads="1"/>
          </p:cNvSpPr>
          <p:nvPr>
            <p:ph type="title"/>
          </p:nvPr>
        </p:nvSpPr>
        <p:spPr/>
        <p:txBody>
          <a:bodyPr/>
          <a:lstStyle/>
          <a:p>
            <a:r>
              <a:rPr lang="en-US" dirty="0" smtClean="0"/>
              <a:t>Who is Boehringer-Ingelheim?</a:t>
            </a:r>
            <a:endParaRPr lang="en-US" dirty="0"/>
          </a:p>
        </p:txBody>
      </p:sp>
      <p:sp>
        <p:nvSpPr>
          <p:cNvPr id="12" name="Footer Placeholder 11"/>
          <p:cNvSpPr>
            <a:spLocks noGrp="1"/>
          </p:cNvSpPr>
          <p:nvPr>
            <p:ph type="ftr" sz="quarter" idx="11"/>
          </p:nvPr>
        </p:nvSpPr>
        <p:spPr/>
        <p:txBody>
          <a:bodyPr/>
          <a:lstStyle/>
          <a:p>
            <a:r>
              <a:rPr lang="en-US" smtClean="0"/>
              <a:t>CA Senate Joint Hearing: Advanced Manufacturing </a:t>
            </a:r>
            <a:endParaRPr lang="en-GB" dirty="0"/>
          </a:p>
        </p:txBody>
      </p:sp>
      <p:sp>
        <p:nvSpPr>
          <p:cNvPr id="4" name="Slide Number Placeholder 3"/>
          <p:cNvSpPr>
            <a:spLocks noGrp="1"/>
          </p:cNvSpPr>
          <p:nvPr>
            <p:ph type="sldNum" sz="quarter" idx="12"/>
          </p:nvPr>
        </p:nvSpPr>
        <p:spPr/>
        <p:txBody>
          <a:bodyPr/>
          <a:lstStyle/>
          <a:p>
            <a:fld id="{3F0FD969-CEDA-40CC-AD04-07BB74868E5B}" type="slidenum">
              <a:rPr lang="en-GB" smtClean="0"/>
              <a:pPr/>
              <a:t>2</a:t>
            </a:fld>
            <a:endParaRPr lang="en-GB" dirty="0"/>
          </a:p>
        </p:txBody>
      </p:sp>
      <p:sp>
        <p:nvSpPr>
          <p:cNvPr id="9" name="Text Placeholder 8"/>
          <p:cNvSpPr txBox="1">
            <a:spLocks/>
          </p:cNvSpPr>
          <p:nvPr/>
        </p:nvSpPr>
        <p:spPr bwMode="auto">
          <a:xfrm>
            <a:off x="4144962" y="1931101"/>
            <a:ext cx="4999037" cy="3413317"/>
          </a:xfrm>
          <a:prstGeom prst="roundRect">
            <a:avLst>
              <a:gd name="adj" fmla="val 0"/>
            </a:avLst>
          </a:prstGeom>
          <a:solidFill>
            <a:srgbClr val="E7F0F7"/>
          </a:solidFill>
          <a:ln w="9525">
            <a:noFill/>
            <a:miter lim="800000"/>
            <a:headEnd/>
            <a:tailEnd/>
          </a:ln>
        </p:spPr>
        <p:txBody>
          <a:bodyPr vert="horz" wrap="square" lIns="108000" tIns="108000" rIns="108000" bIns="108000" numCol="1" anchor="ctr" anchorCtr="0" compatLnSpc="1">
            <a:prstTxWarp prst="textNoShape">
              <a:avLst/>
            </a:prstTxWarp>
          </a:bodyPr>
          <a:lstStyle/>
          <a:p>
            <a:pPr marL="182563" lvl="1" indent="-180975" defTabSz="8610600" eaLnBrk="1" hangingPunct="1">
              <a:spcBef>
                <a:spcPts val="500"/>
              </a:spcBef>
              <a:buClr>
                <a:srgbClr val="003366"/>
              </a:buClr>
              <a:buFontTx/>
              <a:buChar char="•"/>
              <a:defRPr/>
            </a:pPr>
            <a:r>
              <a:rPr lang="en-US" sz="1800" kern="0" dirty="0" smtClean="0">
                <a:solidFill>
                  <a:srgbClr val="003366"/>
                </a:solidFill>
                <a:latin typeface="BISansCond"/>
              </a:rPr>
              <a:t>Family-owned global corporation</a:t>
            </a:r>
          </a:p>
          <a:p>
            <a:pPr marL="182563" lvl="1" indent="-180975" defTabSz="8610600" eaLnBrk="1" hangingPunct="1">
              <a:spcBef>
                <a:spcPts val="500"/>
              </a:spcBef>
              <a:buClr>
                <a:srgbClr val="003366"/>
              </a:buClr>
              <a:buFontTx/>
              <a:buChar char="•"/>
              <a:defRPr/>
            </a:pPr>
            <a:r>
              <a:rPr lang="en-US" sz="1800" kern="0" dirty="0" smtClean="0">
                <a:solidFill>
                  <a:srgbClr val="003366"/>
                </a:solidFill>
                <a:latin typeface="BISansCond"/>
              </a:rPr>
              <a:t>Founded 1885 in </a:t>
            </a:r>
            <a:r>
              <a:rPr lang="en-US" sz="1800" kern="0" dirty="0" err="1" smtClean="0">
                <a:solidFill>
                  <a:srgbClr val="003366"/>
                </a:solidFill>
                <a:latin typeface="BISansCond"/>
              </a:rPr>
              <a:t>Ingelheim</a:t>
            </a:r>
            <a:r>
              <a:rPr lang="en-US" sz="1800" kern="0" dirty="0" smtClean="0">
                <a:solidFill>
                  <a:srgbClr val="003366"/>
                </a:solidFill>
                <a:latin typeface="BISansCond"/>
              </a:rPr>
              <a:t>, Germany</a:t>
            </a:r>
          </a:p>
          <a:p>
            <a:pPr marL="182563" lvl="1" indent="-180975" defTabSz="8610600" eaLnBrk="1" hangingPunct="1">
              <a:spcBef>
                <a:spcPts val="500"/>
              </a:spcBef>
              <a:buClr>
                <a:srgbClr val="003366"/>
              </a:buClr>
              <a:buFontTx/>
              <a:buChar char="•"/>
              <a:defRPr/>
            </a:pPr>
            <a:r>
              <a:rPr lang="en-US" sz="1800" kern="0" dirty="0" smtClean="0">
                <a:solidFill>
                  <a:srgbClr val="003366"/>
                </a:solidFill>
                <a:latin typeface="BISansCond"/>
              </a:rPr>
              <a:t>Prescription medicine,  consumer healthcare, biopharmaceuticals, </a:t>
            </a:r>
            <a:r>
              <a:rPr lang="en-US" sz="1800" kern="0" dirty="0" err="1" smtClean="0">
                <a:solidFill>
                  <a:srgbClr val="003366"/>
                </a:solidFill>
                <a:latin typeface="BISansCond"/>
              </a:rPr>
              <a:t>pharma</a:t>
            </a:r>
            <a:r>
              <a:rPr lang="en-US" sz="1800" kern="0" dirty="0" smtClean="0">
                <a:solidFill>
                  <a:srgbClr val="003366"/>
                </a:solidFill>
                <a:latin typeface="BISansCond"/>
              </a:rPr>
              <a:t> chemicals &amp; animal health</a:t>
            </a:r>
          </a:p>
          <a:p>
            <a:pPr marL="182563" lvl="1" indent="-180975" defTabSz="8610600" eaLnBrk="1" hangingPunct="1">
              <a:spcBef>
                <a:spcPts val="500"/>
              </a:spcBef>
              <a:buClr>
                <a:srgbClr val="003366"/>
              </a:buClr>
              <a:buFontTx/>
              <a:buChar char="•"/>
              <a:defRPr/>
            </a:pPr>
            <a:r>
              <a:rPr lang="en-US" sz="1800" kern="0" dirty="0" smtClean="0">
                <a:solidFill>
                  <a:srgbClr val="003366"/>
                </a:solidFill>
                <a:latin typeface="BISansCond"/>
              </a:rPr>
              <a:t>Employees worldwide: more than 42,000</a:t>
            </a:r>
          </a:p>
          <a:p>
            <a:pPr marL="182563" lvl="1" indent="-180975" defTabSz="8610600" eaLnBrk="1" hangingPunct="1">
              <a:spcBef>
                <a:spcPts val="500"/>
              </a:spcBef>
              <a:buClr>
                <a:srgbClr val="003366"/>
              </a:buClr>
              <a:buFontTx/>
              <a:buChar char="•"/>
              <a:defRPr/>
            </a:pPr>
            <a:r>
              <a:rPr lang="en-US" sz="1800" kern="0" dirty="0" smtClean="0">
                <a:solidFill>
                  <a:srgbClr val="003366"/>
                </a:solidFill>
                <a:latin typeface="BISansCond"/>
              </a:rPr>
              <a:t>20 production facilities in 13 countries</a:t>
            </a:r>
          </a:p>
          <a:p>
            <a:pPr marL="182563" lvl="1" indent="-180975" defTabSz="8610600" eaLnBrk="1" hangingPunct="1">
              <a:spcBef>
                <a:spcPts val="500"/>
              </a:spcBef>
              <a:buClr>
                <a:srgbClr val="003366"/>
              </a:buClr>
              <a:buFontTx/>
              <a:buChar char="•"/>
              <a:defRPr/>
            </a:pPr>
            <a:r>
              <a:rPr lang="en-US" sz="1800" kern="0" dirty="0" smtClean="0">
                <a:solidFill>
                  <a:srgbClr val="003366"/>
                </a:solidFill>
                <a:latin typeface="BISansCond"/>
              </a:rPr>
              <a:t>Total revenue: nearly $17 billion (2010)</a:t>
            </a:r>
          </a:p>
          <a:p>
            <a:pPr marL="182563" lvl="1" indent="-180975" defTabSz="8610600" eaLnBrk="1" hangingPunct="1">
              <a:spcBef>
                <a:spcPts val="500"/>
              </a:spcBef>
              <a:buClr>
                <a:srgbClr val="003366"/>
              </a:buClr>
              <a:buFontTx/>
              <a:buChar char="•"/>
              <a:defRPr/>
            </a:pPr>
            <a:r>
              <a:rPr lang="en-US" sz="1800" kern="0" dirty="0" smtClean="0">
                <a:solidFill>
                  <a:srgbClr val="003366"/>
                </a:solidFill>
                <a:latin typeface="BISansCond"/>
              </a:rPr>
              <a:t>Affiliated companies: 145 in 50 countries</a:t>
            </a:r>
          </a:p>
        </p:txBody>
      </p:sp>
      <p:sp>
        <p:nvSpPr>
          <p:cNvPr id="10" name="Rectangle 2"/>
          <p:cNvSpPr txBox="1">
            <a:spLocks noChangeArrowheads="1"/>
          </p:cNvSpPr>
          <p:nvPr/>
        </p:nvSpPr>
        <p:spPr bwMode="white">
          <a:xfrm>
            <a:off x="0" y="5344418"/>
            <a:ext cx="9144000" cy="964307"/>
          </a:xfrm>
          <a:prstGeom prst="rect">
            <a:avLst/>
          </a:prstGeom>
          <a:solidFill>
            <a:srgbClr val="003366"/>
          </a:solidFill>
          <a:ln w="9525">
            <a:noFill/>
            <a:miter lim="800000"/>
            <a:headEnd/>
            <a:tailEnd/>
          </a:ln>
        </p:spPr>
        <p:txBody>
          <a:bodyPr vert="horz" wrap="square" lIns="108000" tIns="108000" rIns="108000" bIns="108000" numCol="1" anchor="ctr" anchorCtr="0" compatLnSpc="1">
            <a:prstTxWarp prst="textNoShape">
              <a:avLst/>
            </a:prstTxWarp>
          </a:bodyPr>
          <a:lstStyle/>
          <a:p>
            <a:pPr algn="ctr">
              <a:lnSpc>
                <a:spcPct val="98000"/>
              </a:lnSpc>
              <a:defRPr/>
            </a:pPr>
            <a:endParaRPr lang="en-US" sz="2400" kern="0" dirty="0">
              <a:solidFill>
                <a:srgbClr val="FFFFFF"/>
              </a:solidFill>
              <a:latin typeface="BISansCond"/>
            </a:endParaRPr>
          </a:p>
        </p:txBody>
      </p:sp>
      <p:sp>
        <p:nvSpPr>
          <p:cNvPr id="8" name="Date Placeholder 7"/>
          <p:cNvSpPr>
            <a:spLocks noGrp="1"/>
          </p:cNvSpPr>
          <p:nvPr>
            <p:ph type="dt" sz="half" idx="10"/>
          </p:nvPr>
        </p:nvSpPr>
        <p:spPr/>
        <p:txBody>
          <a:bodyPr/>
          <a:lstStyle/>
          <a:p>
            <a:pPr>
              <a:defRPr/>
            </a:pPr>
            <a:r>
              <a:rPr lang="en-US" smtClean="0"/>
              <a:t>March 21, 2012</a:t>
            </a:r>
            <a:endParaRPr lang="en-GB" dirty="0"/>
          </a:p>
        </p:txBody>
      </p:sp>
    </p:spTree>
    <p:extLst>
      <p:ext uri="{BB962C8B-B14F-4D97-AF65-F5344CB8AC3E}">
        <p14:creationId xmlns:p14="http://schemas.microsoft.com/office/powerpoint/2010/main" val="3621051793"/>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9"/>
          <p:cNvSpPr>
            <a:spLocks noChangeArrowheads="1"/>
          </p:cNvSpPr>
          <p:nvPr/>
        </p:nvSpPr>
        <p:spPr bwMode="auto">
          <a:xfrm>
            <a:off x="360363" y="1260475"/>
            <a:ext cx="8459787" cy="5018088"/>
          </a:xfrm>
          <a:prstGeom prst="rect">
            <a:avLst/>
          </a:prstGeom>
          <a:solidFill>
            <a:schemeClr val="bg1"/>
          </a:solidFill>
          <a:ln w="9525">
            <a:noFill/>
            <a:round/>
            <a:headEnd/>
            <a:tailEnd/>
          </a:ln>
        </p:spPr>
        <p:txBody>
          <a:bodyPr lIns="0" tIns="0" rIns="0" bIns="0" anchor="ctr"/>
          <a:lstStyle/>
          <a:p>
            <a:pPr eaLnBrk="0" hangingPunct="0"/>
            <a:endParaRPr lang="en-GB" sz="1400">
              <a:latin typeface="BISansCond" pitchFamily="2" charset="0"/>
            </a:endParaRPr>
          </a:p>
        </p:txBody>
      </p:sp>
      <p:sp>
        <p:nvSpPr>
          <p:cNvPr id="5124" name="Rectangle 3"/>
          <p:cNvSpPr>
            <a:spLocks noGrp="1" noChangeArrowheads="1"/>
          </p:cNvSpPr>
          <p:nvPr>
            <p:ph type="title"/>
          </p:nvPr>
        </p:nvSpPr>
        <p:spPr/>
        <p:txBody>
          <a:bodyPr/>
          <a:lstStyle/>
          <a:p>
            <a:pPr eaLnBrk="1" hangingPunct="1"/>
            <a:r>
              <a:rPr lang="en-GB" smtClean="0">
                <a:ea typeface="ＭＳ Ｐゴシック" charset="-128"/>
              </a:rPr>
              <a:t>Our Businesses</a:t>
            </a:r>
            <a:br>
              <a:rPr lang="en-GB" smtClean="0">
                <a:ea typeface="ＭＳ Ｐゴシック" charset="-128"/>
              </a:rPr>
            </a:br>
            <a:r>
              <a:rPr lang="en-GB" smtClean="0">
                <a:ea typeface="ＭＳ Ｐゴシック" charset="-128"/>
              </a:rPr>
              <a:t>World net sales by business segments (2010)</a:t>
            </a:r>
            <a:endParaRPr lang="de-DE" smtClean="0">
              <a:ea typeface="ＭＳ Ｐゴシック" charset="-128"/>
            </a:endParaRPr>
          </a:p>
        </p:txBody>
      </p:sp>
      <p:graphicFrame>
        <p:nvGraphicFramePr>
          <p:cNvPr id="5122" name="Diagramm 20"/>
          <p:cNvGraphicFramePr>
            <a:graphicFrameLocks/>
          </p:cNvGraphicFramePr>
          <p:nvPr/>
        </p:nvGraphicFramePr>
        <p:xfrm>
          <a:off x="1403350" y="1412875"/>
          <a:ext cx="6072188" cy="4768850"/>
        </p:xfrm>
        <a:graphic>
          <a:graphicData uri="http://schemas.openxmlformats.org/presentationml/2006/ole">
            <mc:AlternateContent xmlns:mc="http://schemas.openxmlformats.org/markup-compatibility/2006">
              <mc:Choice xmlns:v="urn:schemas-microsoft-com:vml" Requires="v">
                <p:oleObj spid="_x0000_s113668" name="Chart" r:id="rId4" imgW="6172200" imgH="4867275" progId="Excel.Sheet.8">
                  <p:embed/>
                </p:oleObj>
              </mc:Choice>
              <mc:Fallback>
                <p:oleObj name="Chart" r:id="rId4" imgW="6172200" imgH="4867275" progId="Excel.Sheet.8">
                  <p:embed/>
                  <p:pic>
                    <p:nvPicPr>
                      <p:cNvPr id="0" name="Diagramm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412875"/>
                        <a:ext cx="6072188" cy="476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8" name="Textfeld 1"/>
          <p:cNvSpPr txBox="1">
            <a:spLocks noChangeArrowheads="1"/>
          </p:cNvSpPr>
          <p:nvPr/>
        </p:nvSpPr>
        <p:spPr bwMode="auto">
          <a:xfrm>
            <a:off x="539750" y="1341438"/>
            <a:ext cx="3024188" cy="647700"/>
          </a:xfrm>
          <a:prstGeom prst="rect">
            <a:avLst/>
          </a:prstGeom>
          <a:noFill/>
          <a:ln w="9525">
            <a:noFill/>
            <a:miter lim="800000"/>
            <a:headEnd/>
            <a:tailEnd/>
          </a:ln>
        </p:spPr>
        <p:txBody>
          <a:bodyPr/>
          <a:lstStyle/>
          <a:p>
            <a:pPr>
              <a:defRPr/>
            </a:pPr>
            <a:r>
              <a:rPr lang="en-US" sz="2000" dirty="0">
                <a:solidFill>
                  <a:srgbClr val="000000"/>
                </a:solidFill>
                <a:latin typeface="+mj-lt"/>
                <a:ea typeface="+mn-ea"/>
              </a:rPr>
              <a:t>Total EUR </a:t>
            </a:r>
            <a:r>
              <a:rPr lang="en-US" sz="2000" dirty="0" smtClean="0">
                <a:solidFill>
                  <a:srgbClr val="000000"/>
                </a:solidFill>
                <a:latin typeface="+mj-lt"/>
                <a:ea typeface="+mn-ea"/>
              </a:rPr>
              <a:t>12,6 billion</a:t>
            </a:r>
            <a:endParaRPr lang="en-US" sz="2000" dirty="0">
              <a:solidFill>
                <a:srgbClr val="000000"/>
              </a:solidFill>
              <a:latin typeface="+mj-lt"/>
              <a:ea typeface="+mn-ea"/>
            </a:endParaRPr>
          </a:p>
        </p:txBody>
      </p:sp>
      <p:sp>
        <p:nvSpPr>
          <p:cNvPr id="9" name="Date Placeholder 8"/>
          <p:cNvSpPr>
            <a:spLocks noGrp="1"/>
          </p:cNvSpPr>
          <p:nvPr>
            <p:ph type="dt" sz="half" idx="10"/>
          </p:nvPr>
        </p:nvSpPr>
        <p:spPr/>
        <p:txBody>
          <a:bodyPr/>
          <a:lstStyle/>
          <a:p>
            <a:pPr>
              <a:defRPr/>
            </a:pPr>
            <a:r>
              <a:rPr lang="en-US" smtClean="0"/>
              <a:t>March 21, 2012</a:t>
            </a:r>
            <a:endParaRPr lang="en-GB"/>
          </a:p>
        </p:txBody>
      </p:sp>
      <p:sp>
        <p:nvSpPr>
          <p:cNvPr id="10" name="Slide Number Placeholder 9"/>
          <p:cNvSpPr>
            <a:spLocks noGrp="1"/>
          </p:cNvSpPr>
          <p:nvPr>
            <p:ph type="sldNum" sz="quarter" idx="12"/>
          </p:nvPr>
        </p:nvSpPr>
        <p:spPr/>
        <p:txBody>
          <a:bodyPr/>
          <a:lstStyle/>
          <a:p>
            <a:pPr>
              <a:defRPr/>
            </a:pPr>
            <a:fld id="{EFDEED97-5372-4134-8ED3-4AD168549A6D}" type="slidenum">
              <a:rPr lang="en-GB" smtClean="0"/>
              <a:pPr>
                <a:defRPr/>
              </a:pPr>
              <a:t>3</a:t>
            </a:fld>
            <a:endParaRPr lang="en-GB"/>
          </a:p>
        </p:txBody>
      </p:sp>
      <p:sp>
        <p:nvSpPr>
          <p:cNvPr id="11" name="Footer Placeholder 10"/>
          <p:cNvSpPr>
            <a:spLocks noGrp="1"/>
          </p:cNvSpPr>
          <p:nvPr>
            <p:ph type="ftr" sz="quarter" idx="11"/>
          </p:nvPr>
        </p:nvSpPr>
        <p:spPr/>
        <p:txBody>
          <a:bodyPr/>
          <a:lstStyle/>
          <a:p>
            <a:pPr>
              <a:defRPr/>
            </a:pPr>
            <a:r>
              <a:rPr lang="en-US" smtClean="0"/>
              <a:t>CA Senate Joint Hearing: Advanced Manufacturing </a:t>
            </a:r>
            <a:endParaRPr lang="en-GB"/>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title"/>
          </p:nvPr>
        </p:nvSpPr>
        <p:spPr/>
        <p:txBody>
          <a:bodyPr/>
          <a:lstStyle/>
          <a:p>
            <a:pPr eaLnBrk="1" hangingPunct="1"/>
            <a:r>
              <a:rPr lang="en-GB" smtClean="0">
                <a:ea typeface="ＭＳ Ｐゴシック" charset="-128"/>
              </a:rPr>
              <a:t>Our R&amp;D </a:t>
            </a:r>
            <a:br>
              <a:rPr lang="en-GB" smtClean="0">
                <a:ea typeface="ＭＳ Ｐゴシック" charset="-128"/>
              </a:rPr>
            </a:br>
            <a:r>
              <a:rPr lang="en-GB" smtClean="0">
                <a:ea typeface="ＭＳ Ｐゴシック" charset="-128"/>
              </a:rPr>
              <a:t>Focus on six therapeutic areas</a:t>
            </a:r>
            <a:endParaRPr lang="de-DE" smtClean="0">
              <a:ea typeface="ＭＳ Ｐゴシック" charset="-128"/>
            </a:endParaRPr>
          </a:p>
        </p:txBody>
      </p:sp>
      <p:sp>
        <p:nvSpPr>
          <p:cNvPr id="68612" name="Fußzeilenplatzhalter 5"/>
          <p:cNvSpPr>
            <a:spLocks noGrp="1"/>
          </p:cNvSpPr>
          <p:nvPr>
            <p:ph type="ftr" sz="quarter" idx="11"/>
          </p:nvPr>
        </p:nvSpPr>
        <p:spPr/>
        <p:txBody>
          <a:bodyPr/>
          <a:lstStyle/>
          <a:p>
            <a:pPr fontAlgn="base">
              <a:spcBef>
                <a:spcPct val="0"/>
              </a:spcBef>
              <a:spcAft>
                <a:spcPct val="0"/>
              </a:spcAft>
              <a:defRPr/>
            </a:pPr>
            <a:r>
              <a:rPr lang="en-US" smtClean="0">
                <a:solidFill>
                  <a:schemeClr val="tx2"/>
                </a:solidFill>
              </a:rPr>
              <a:t>CA Senate Joint Hearing: Advanced Manufacturing </a:t>
            </a:r>
            <a:endParaRPr lang="en-GB" dirty="0" smtClean="0">
              <a:solidFill>
                <a:schemeClr val="tx2"/>
              </a:solidFill>
            </a:endParaRPr>
          </a:p>
        </p:txBody>
      </p:sp>
      <p:pic>
        <p:nvPicPr>
          <p:cNvPr id="113670" name="Picture 6" descr="grafik_david_rgb-klein4"/>
          <p:cNvPicPr>
            <a:picLocks noChangeAspect="1" noChangeArrowheads="1"/>
          </p:cNvPicPr>
          <p:nvPr/>
        </p:nvPicPr>
        <p:blipFill>
          <a:blip r:embed="rId2" cstate="print"/>
          <a:srcRect/>
          <a:stretch>
            <a:fillRect/>
          </a:stretch>
        </p:blipFill>
        <p:spPr bwMode="auto">
          <a:xfrm>
            <a:off x="214313" y="1143000"/>
            <a:ext cx="2322512" cy="5214938"/>
          </a:xfrm>
          <a:prstGeom prst="rect">
            <a:avLst/>
          </a:prstGeom>
          <a:noFill/>
          <a:ln w="9525">
            <a:noFill/>
            <a:miter lim="800000"/>
            <a:headEnd/>
            <a:tailEnd/>
          </a:ln>
        </p:spPr>
      </p:pic>
      <p:graphicFrame>
        <p:nvGraphicFramePr>
          <p:cNvPr id="315483" name="Group 91"/>
          <p:cNvGraphicFramePr>
            <a:graphicFrameLocks noGrp="1"/>
          </p:cNvGraphicFramePr>
          <p:nvPr/>
        </p:nvGraphicFramePr>
        <p:xfrm>
          <a:off x="2536825" y="1268413"/>
          <a:ext cx="6256338" cy="5014913"/>
        </p:xfrm>
        <a:graphic>
          <a:graphicData uri="http://schemas.openxmlformats.org/drawingml/2006/table">
            <a:tbl>
              <a:tblPr/>
              <a:tblGrid>
                <a:gridCol w="1826092"/>
                <a:gridCol w="4430246"/>
              </a:tblGrid>
              <a:tr h="500063">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chemeClr val="bg1"/>
                          </a:solidFill>
                          <a:effectLst/>
                          <a:latin typeface="BISansCond" pitchFamily="2" charset="0"/>
                          <a:ea typeface="ＭＳ Ｐゴシック" charset="-128"/>
                        </a:rPr>
                        <a:t>Research Areas</a:t>
                      </a:r>
                    </a:p>
                  </a:txBody>
                  <a:tcPr anchor="ctr" horzOverflow="overflow">
                    <a:lnL>
                      <a:noFill/>
                    </a:lnL>
                    <a:lnR>
                      <a:noFill/>
                    </a:lnR>
                    <a:lnT>
                      <a:noFill/>
                    </a:lnT>
                    <a:lnB>
                      <a:noFill/>
                    </a:lnB>
                    <a:lnTlToBr>
                      <a:noFill/>
                    </a:lnTlToBr>
                    <a:lnBlToTr>
                      <a:noFill/>
                    </a:lnBlToTr>
                    <a:solidFill>
                      <a:schemeClr val="tx2">
                        <a:lumMod val="50000"/>
                      </a:schemeClr>
                    </a:solidFill>
                  </a:tcPr>
                </a:tc>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chemeClr val="bg1"/>
                          </a:solidFill>
                          <a:effectLst/>
                          <a:latin typeface="BISansCond" pitchFamily="2" charset="0"/>
                          <a:ea typeface="ＭＳ Ｐゴシック" charset="-128"/>
                        </a:rPr>
                        <a:t>Examples of disease areas</a:t>
                      </a:r>
                    </a:p>
                  </a:txBody>
                  <a:tcPr anchor="ctr" horzOverflow="overflow">
                    <a:lnL>
                      <a:noFill/>
                    </a:lnL>
                    <a:lnR>
                      <a:noFill/>
                    </a:lnR>
                    <a:lnT>
                      <a:noFill/>
                    </a:lnT>
                    <a:lnB>
                      <a:noFill/>
                    </a:lnB>
                    <a:lnTlToBr>
                      <a:noFill/>
                    </a:lnTlToBr>
                    <a:lnBlToTr>
                      <a:noFill/>
                    </a:lnBlToTr>
                    <a:solidFill>
                      <a:schemeClr val="tx2">
                        <a:lumMod val="50000"/>
                      </a:schemeClr>
                    </a:solidFill>
                  </a:tcPr>
                </a:tc>
              </a:tr>
              <a:tr h="752475">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Respiratory diseases</a:t>
                      </a:r>
                    </a:p>
                  </a:txBody>
                  <a:tcPr anchor="ctr" horzOverflow="overflow">
                    <a:lnL>
                      <a:noFill/>
                    </a:lnL>
                    <a:lnR>
                      <a:noFill/>
                    </a:lnR>
                    <a:lnT>
                      <a:noFill/>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chemeClr val="accent2">
                              <a:lumMod val="75000"/>
                            </a:schemeClr>
                          </a:solidFill>
                          <a:effectLst/>
                          <a:latin typeface="BISansCond" pitchFamily="2" charset="0"/>
                          <a:ea typeface="ＭＳ Ｐゴシック" charset="-128"/>
                        </a:rPr>
                        <a:t>Asthma, COPD, Idiopathic pulmonary fibrosis </a:t>
                      </a:r>
                    </a:p>
                  </a:txBody>
                  <a:tcPr anchor="ctr" horzOverflow="overflow">
                    <a:lnL>
                      <a:noFill/>
                    </a:lnL>
                    <a:lnR>
                      <a:noFill/>
                    </a:lnR>
                    <a:lnT>
                      <a:noFill/>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r>
              <a:tr h="752475">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dirty="0" err="1" smtClean="0">
                          <a:ln>
                            <a:noFill/>
                          </a:ln>
                          <a:solidFill>
                            <a:schemeClr val="accent2">
                              <a:lumMod val="75000"/>
                            </a:schemeClr>
                          </a:solidFill>
                          <a:effectLst/>
                          <a:latin typeface="BISansCond" pitchFamily="2" charset="0"/>
                          <a:ea typeface="ＭＳ Ｐゴシック" charset="-128"/>
                        </a:rPr>
                        <a:t>Cardiometabolic</a:t>
                      </a:r>
                      <a:r>
                        <a:rPr kumimoji="0" lang="en-GB" sz="1400" b="0" i="0" u="none" strike="noStrike" cap="none" normalizeH="0" baseline="0" dirty="0" smtClean="0">
                          <a:ln>
                            <a:noFill/>
                          </a:ln>
                          <a:solidFill>
                            <a:schemeClr val="accent2">
                              <a:lumMod val="75000"/>
                            </a:schemeClr>
                          </a:solidFill>
                          <a:effectLst/>
                          <a:latin typeface="BISansCond" pitchFamily="2" charset="0"/>
                          <a:ea typeface="ＭＳ Ｐゴシック" charset="-128"/>
                        </a:rPr>
                        <a:t> diseases</a:t>
                      </a:r>
                    </a:p>
                  </a:txBody>
                  <a:tcPr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631825" rtl="0" eaLnBrk="0" fontAlgn="base" latinLnBrk="0" hangingPunct="0">
                        <a:lnSpc>
                          <a:spcPct val="98000"/>
                        </a:lnSpc>
                        <a:spcBef>
                          <a:spcPct val="0"/>
                        </a:spcBef>
                        <a:spcAft>
                          <a:spcPct val="0"/>
                        </a:spcAft>
                        <a:buClr>
                          <a:srgbClr val="003366"/>
                        </a:buClr>
                        <a:buSzTx/>
                        <a:buFontTx/>
                        <a:buNone/>
                        <a:tabLst>
                          <a:tab pos="0" algn="l"/>
                          <a:tab pos="84138" algn="l"/>
                        </a:tabLst>
                      </a:pPr>
                      <a:r>
                        <a:rPr kumimoji="0" lang="en-GB" sz="1400" b="0" i="0" u="none" strike="noStrike" cap="none" normalizeH="0" baseline="0" dirty="0" smtClean="0">
                          <a:ln>
                            <a:noFill/>
                          </a:ln>
                          <a:solidFill>
                            <a:schemeClr val="accent2">
                              <a:lumMod val="75000"/>
                            </a:schemeClr>
                          </a:solidFill>
                          <a:effectLst/>
                          <a:latin typeface="BISansCond" pitchFamily="2" charset="0"/>
                          <a:ea typeface="ＭＳ Ｐゴシック" charset="-128"/>
                        </a:rPr>
                        <a:t>Atherosclerosis, Diabetes, Metabolic syndrome, </a:t>
                      </a:r>
                    </a:p>
                    <a:p>
                      <a:pPr marL="0" marR="0" lvl="0" indent="0" algn="l" defTabSz="631825" rtl="0" eaLnBrk="0" fontAlgn="base" latinLnBrk="0" hangingPunct="0">
                        <a:lnSpc>
                          <a:spcPct val="98000"/>
                        </a:lnSpc>
                        <a:spcBef>
                          <a:spcPct val="0"/>
                        </a:spcBef>
                        <a:spcAft>
                          <a:spcPct val="0"/>
                        </a:spcAft>
                        <a:buClr>
                          <a:srgbClr val="003366"/>
                        </a:buClr>
                        <a:buSzTx/>
                        <a:buFontTx/>
                        <a:buNone/>
                        <a:tabLst>
                          <a:tab pos="0" algn="l"/>
                          <a:tab pos="84138" algn="l"/>
                        </a:tabLst>
                      </a:pPr>
                      <a:r>
                        <a:rPr kumimoji="0" lang="en-GB" sz="1400" b="0" i="0" u="none" strike="noStrike" cap="none" normalizeH="0" baseline="0" dirty="0" err="1" smtClean="0">
                          <a:ln>
                            <a:noFill/>
                          </a:ln>
                          <a:solidFill>
                            <a:schemeClr val="accent2">
                              <a:lumMod val="75000"/>
                            </a:schemeClr>
                          </a:solidFill>
                          <a:effectLst/>
                          <a:latin typeface="BISansCond" pitchFamily="2" charset="0"/>
                          <a:ea typeface="ＭＳ Ｐゴシック" charset="-128"/>
                        </a:rPr>
                        <a:t>Thrombo</a:t>
                      </a:r>
                      <a:r>
                        <a:rPr kumimoji="0" lang="en-GB" sz="1400" b="0" i="0" u="none" strike="noStrike" cap="none" normalizeH="0" baseline="0" dirty="0" smtClean="0">
                          <a:ln>
                            <a:noFill/>
                          </a:ln>
                          <a:solidFill>
                            <a:schemeClr val="accent2">
                              <a:lumMod val="75000"/>
                            </a:schemeClr>
                          </a:solidFill>
                          <a:effectLst/>
                          <a:latin typeface="BISansCond" pitchFamily="2" charset="0"/>
                          <a:ea typeface="ＭＳ Ｐゴシック" charset="-128"/>
                        </a:rPr>
                        <a:t>-embolic diseases</a:t>
                      </a:r>
                    </a:p>
                  </a:txBody>
                  <a:tcPr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r>
              <a:tr h="752475">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Oncology</a:t>
                      </a:r>
                    </a:p>
                  </a:txBody>
                  <a:tcPr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Lymphomas, Leukaemias, Solid tumours</a:t>
                      </a:r>
                    </a:p>
                  </a:txBody>
                  <a:tcPr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r>
              <a:tr h="752475">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Neurological diseases</a:t>
                      </a:r>
                    </a:p>
                  </a:txBody>
                  <a:tcPr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Alzheimer</a:t>
                      </a:r>
                      <a:r>
                        <a:rPr kumimoji="0" lang="en-GB" altLang="de-DE" sz="1400" b="0" i="0" u="none" strike="noStrike" cap="none" normalizeH="0" baseline="0" smtClean="0">
                          <a:ln>
                            <a:noFill/>
                          </a:ln>
                          <a:solidFill>
                            <a:schemeClr val="accent2">
                              <a:lumMod val="75000"/>
                            </a:schemeClr>
                          </a:solidFill>
                          <a:effectLst/>
                          <a:latin typeface="BISansCond" pitchFamily="2" charset="0"/>
                          <a:ea typeface="ＭＳ Ｐゴシック" charset="-128"/>
                        </a:rPr>
                        <a:t>’</a:t>
                      </a: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s  disease, Chronic pain, Migraine, Parkinson</a:t>
                      </a:r>
                      <a:r>
                        <a:rPr kumimoji="0" lang="en-GB" altLang="de-DE" sz="1400" b="0" i="0" u="none" strike="noStrike" cap="none" normalizeH="0" baseline="0" smtClean="0">
                          <a:ln>
                            <a:noFill/>
                          </a:ln>
                          <a:solidFill>
                            <a:schemeClr val="accent2">
                              <a:lumMod val="75000"/>
                            </a:schemeClr>
                          </a:solidFill>
                          <a:effectLst/>
                          <a:latin typeface="BISansCond" pitchFamily="2" charset="0"/>
                          <a:ea typeface="ＭＳ Ｐゴシック" charset="-128"/>
                        </a:rPr>
                        <a:t>’</a:t>
                      </a: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s disease </a:t>
                      </a:r>
                    </a:p>
                  </a:txBody>
                  <a:tcPr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r>
              <a:tr h="752475">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Immunology</a:t>
                      </a:r>
                    </a:p>
                  </a:txBody>
                  <a:tcPr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smtClean="0">
                          <a:ln>
                            <a:noFill/>
                          </a:ln>
                          <a:solidFill>
                            <a:schemeClr val="accent2">
                              <a:lumMod val="75000"/>
                            </a:schemeClr>
                          </a:solidFill>
                          <a:effectLst/>
                          <a:latin typeface="BISansCond" pitchFamily="2" charset="0"/>
                          <a:ea typeface="ＭＳ Ｐゴシック" charset="-128"/>
                        </a:rPr>
                        <a:t>Multiple sclerosis, Psoriasis, Rheumatoid arthritis</a:t>
                      </a:r>
                    </a:p>
                  </a:txBody>
                  <a:tcPr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chemeClr val="bg1"/>
                    </a:solidFill>
                  </a:tcPr>
                </a:tc>
              </a:tr>
              <a:tr h="752475">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chemeClr val="accent2">
                              <a:lumMod val="75000"/>
                            </a:schemeClr>
                          </a:solidFill>
                          <a:effectLst/>
                          <a:latin typeface="BISansCond" pitchFamily="2" charset="0"/>
                          <a:ea typeface="ＭＳ Ｐゴシック" charset="-128"/>
                        </a:rPr>
                        <a:t>Infectious diseases</a:t>
                      </a:r>
                    </a:p>
                  </a:txBody>
                  <a:tcPr anchor="ctr" horzOverflow="overflow">
                    <a:lnL>
                      <a:noFill/>
                    </a:lnL>
                    <a:lnR>
                      <a:noFill/>
                    </a:lnR>
                    <a:lnT w="12700" cap="flat" cmpd="sng" algn="ctr">
                      <a:solidFill>
                        <a:srgbClr val="D9D9D9"/>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587375" rtl="0" eaLnBrk="0" fontAlgn="base" latinLnBrk="0" hangingPunct="0">
                        <a:lnSpc>
                          <a:spcPct val="100000"/>
                        </a:lnSpc>
                        <a:spcBef>
                          <a:spcPct val="80000"/>
                        </a:spcBef>
                        <a:spcAft>
                          <a:spcPct val="0"/>
                        </a:spcAft>
                        <a:buClr>
                          <a:schemeClr val="folHlink"/>
                        </a:buClr>
                        <a:buSzTx/>
                        <a:buFont typeface="Wingdings" pitchFamily="2" charset="2"/>
                        <a:buNone/>
                        <a:tabLst/>
                      </a:pPr>
                      <a:r>
                        <a:rPr kumimoji="0" lang="en-GB" sz="1400" b="0" i="0" u="none" strike="noStrike" cap="none" normalizeH="0" baseline="0" dirty="0" smtClean="0">
                          <a:ln>
                            <a:noFill/>
                          </a:ln>
                          <a:solidFill>
                            <a:schemeClr val="accent2">
                              <a:lumMod val="75000"/>
                            </a:schemeClr>
                          </a:solidFill>
                          <a:effectLst/>
                          <a:latin typeface="BISansCond" pitchFamily="2" charset="0"/>
                          <a:ea typeface="ＭＳ Ｐゴシック" charset="-128"/>
                        </a:rPr>
                        <a:t>Hepatitis C, HIV/AIDS</a:t>
                      </a:r>
                    </a:p>
                  </a:txBody>
                  <a:tcPr anchor="ctr" horzOverflow="overflow">
                    <a:lnL>
                      <a:noFill/>
                    </a:lnL>
                    <a:lnR>
                      <a:noFill/>
                    </a:lnR>
                    <a:lnT w="12700" cap="flat" cmpd="sng" algn="ctr">
                      <a:solidFill>
                        <a:srgbClr val="D9D9D9"/>
                      </a:solidFill>
                      <a:prstDash val="solid"/>
                      <a:round/>
                      <a:headEnd type="none" w="med" len="med"/>
                      <a:tailEnd type="none" w="med" len="med"/>
                    </a:lnT>
                    <a:lnB>
                      <a:noFill/>
                    </a:lnB>
                    <a:lnTlToBr>
                      <a:noFill/>
                    </a:lnTlToBr>
                    <a:lnBlToTr>
                      <a:noFill/>
                    </a:lnBlToTr>
                    <a:solidFill>
                      <a:schemeClr val="bg1"/>
                    </a:solidFill>
                  </a:tcPr>
                </a:tc>
              </a:tr>
            </a:tbl>
          </a:graphicData>
        </a:graphic>
      </p:graphicFrame>
      <p:sp>
        <p:nvSpPr>
          <p:cNvPr id="8" name="Date Placeholder 7"/>
          <p:cNvSpPr>
            <a:spLocks noGrp="1"/>
          </p:cNvSpPr>
          <p:nvPr>
            <p:ph type="dt" sz="half" idx="10"/>
          </p:nvPr>
        </p:nvSpPr>
        <p:spPr/>
        <p:txBody>
          <a:bodyPr/>
          <a:lstStyle/>
          <a:p>
            <a:pPr>
              <a:defRPr/>
            </a:pPr>
            <a:r>
              <a:rPr lang="en-US" smtClean="0"/>
              <a:t>March 21, 2012</a:t>
            </a:r>
            <a:endParaRPr lang="en-GB"/>
          </a:p>
        </p:txBody>
      </p:sp>
      <p:sp>
        <p:nvSpPr>
          <p:cNvPr id="9" name="Slide Number Placeholder 8"/>
          <p:cNvSpPr>
            <a:spLocks noGrp="1"/>
          </p:cNvSpPr>
          <p:nvPr>
            <p:ph type="sldNum" sz="quarter" idx="12"/>
          </p:nvPr>
        </p:nvSpPr>
        <p:spPr/>
        <p:txBody>
          <a:bodyPr/>
          <a:lstStyle/>
          <a:p>
            <a:pPr>
              <a:defRPr/>
            </a:pPr>
            <a:fld id="{EFDEED97-5372-4134-8ED3-4AD168549A6D}" type="slidenum">
              <a:rPr lang="en-GB" smtClean="0"/>
              <a:pPr>
                <a:defRPr/>
              </a:pPr>
              <a:t>4</a:t>
            </a:fld>
            <a:endParaRPr lang="en-GB"/>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19"/>
          <p:cNvCxnSpPr/>
          <p:nvPr/>
        </p:nvCxnSpPr>
        <p:spPr bwMode="auto">
          <a:xfrm rot="5400000">
            <a:off x="539552" y="2962448"/>
            <a:ext cx="288032" cy="0"/>
          </a:xfrm>
          <a:prstGeom prst="line">
            <a:avLst/>
          </a:prstGeom>
          <a:solidFill>
            <a:schemeClr val="bg1"/>
          </a:solidFill>
          <a:ln w="19050" cap="flat" cmpd="sng" algn="ctr">
            <a:solidFill>
              <a:srgbClr val="336699"/>
            </a:solidFill>
            <a:prstDash val="solid"/>
            <a:round/>
            <a:headEnd type="none" w="med" len="med"/>
            <a:tailEnd type="none" w="med" len="med"/>
          </a:ln>
          <a:effectLst/>
        </p:spPr>
      </p:cxnSp>
      <p:cxnSp>
        <p:nvCxnSpPr>
          <p:cNvPr id="28" name="Gerade Verbindung 27"/>
          <p:cNvCxnSpPr/>
          <p:nvPr/>
        </p:nvCxnSpPr>
        <p:spPr bwMode="auto">
          <a:xfrm rot="5400000">
            <a:off x="6228184" y="2962448"/>
            <a:ext cx="288032" cy="0"/>
          </a:xfrm>
          <a:prstGeom prst="line">
            <a:avLst/>
          </a:prstGeom>
          <a:solidFill>
            <a:schemeClr val="bg1"/>
          </a:solidFill>
          <a:ln w="19050" cap="flat" cmpd="sng" algn="ctr">
            <a:solidFill>
              <a:srgbClr val="336699"/>
            </a:solidFill>
            <a:prstDash val="solid"/>
            <a:round/>
            <a:headEnd type="none" w="med" len="med"/>
            <a:tailEnd type="none" w="med" len="med"/>
          </a:ln>
          <a:effectLst/>
        </p:spPr>
      </p:cxnSp>
      <p:cxnSp>
        <p:nvCxnSpPr>
          <p:cNvPr id="29" name="Gerade Verbindung 28"/>
          <p:cNvCxnSpPr/>
          <p:nvPr/>
        </p:nvCxnSpPr>
        <p:spPr bwMode="auto">
          <a:xfrm rot="5400000">
            <a:off x="3275856" y="2962448"/>
            <a:ext cx="288032" cy="0"/>
          </a:xfrm>
          <a:prstGeom prst="line">
            <a:avLst/>
          </a:prstGeom>
          <a:solidFill>
            <a:schemeClr val="bg1"/>
          </a:solidFill>
          <a:ln w="19050" cap="flat" cmpd="sng" algn="ctr">
            <a:solidFill>
              <a:srgbClr val="336699"/>
            </a:solidFill>
            <a:prstDash val="solid"/>
            <a:round/>
            <a:headEnd type="none" w="med" len="med"/>
            <a:tailEnd type="none" w="med" len="med"/>
          </a:ln>
          <a:effectLst/>
        </p:spPr>
      </p:cxnSp>
      <p:cxnSp>
        <p:nvCxnSpPr>
          <p:cNvPr id="30" name="Gerade Verbindung 29"/>
          <p:cNvCxnSpPr/>
          <p:nvPr/>
        </p:nvCxnSpPr>
        <p:spPr bwMode="auto">
          <a:xfrm rot="5400000">
            <a:off x="1835695" y="2276872"/>
            <a:ext cx="288032" cy="0"/>
          </a:xfrm>
          <a:prstGeom prst="line">
            <a:avLst/>
          </a:prstGeom>
          <a:solidFill>
            <a:schemeClr val="bg1"/>
          </a:solidFill>
          <a:ln w="19050" cap="flat" cmpd="sng" algn="ctr">
            <a:solidFill>
              <a:srgbClr val="336699"/>
            </a:solidFill>
            <a:prstDash val="solid"/>
            <a:round/>
            <a:headEnd type="none" w="med" len="med"/>
            <a:tailEnd type="none" w="med" len="med"/>
          </a:ln>
          <a:effectLst/>
        </p:spPr>
      </p:cxnSp>
      <p:cxnSp>
        <p:nvCxnSpPr>
          <p:cNvPr id="31" name="Gerade Verbindung 30"/>
          <p:cNvCxnSpPr/>
          <p:nvPr/>
        </p:nvCxnSpPr>
        <p:spPr bwMode="auto">
          <a:xfrm rot="5400000">
            <a:off x="4644008" y="2276872"/>
            <a:ext cx="288032" cy="0"/>
          </a:xfrm>
          <a:prstGeom prst="line">
            <a:avLst/>
          </a:prstGeom>
          <a:solidFill>
            <a:schemeClr val="bg1"/>
          </a:solidFill>
          <a:ln w="19050" cap="flat" cmpd="sng" algn="ctr">
            <a:solidFill>
              <a:srgbClr val="336699"/>
            </a:solidFill>
            <a:prstDash val="solid"/>
            <a:round/>
            <a:headEnd type="none" w="med" len="med"/>
            <a:tailEnd type="none" w="med" len="med"/>
          </a:ln>
          <a:effectLst/>
        </p:spPr>
      </p:cxnSp>
      <p:cxnSp>
        <p:nvCxnSpPr>
          <p:cNvPr id="32" name="Gerade Verbindung 31"/>
          <p:cNvCxnSpPr/>
          <p:nvPr/>
        </p:nvCxnSpPr>
        <p:spPr bwMode="auto">
          <a:xfrm rot="5400000">
            <a:off x="7596336" y="2276872"/>
            <a:ext cx="288032" cy="0"/>
          </a:xfrm>
          <a:prstGeom prst="line">
            <a:avLst/>
          </a:prstGeom>
          <a:solidFill>
            <a:schemeClr val="bg1"/>
          </a:solidFill>
          <a:ln w="19050" cap="flat" cmpd="sng" algn="ctr">
            <a:solidFill>
              <a:srgbClr val="336699"/>
            </a:solidFill>
            <a:prstDash val="solid"/>
            <a:round/>
            <a:headEnd type="none" w="med" len="med"/>
            <a:tailEnd type="none" w="med" len="med"/>
          </a:ln>
          <a:effectLst/>
        </p:spPr>
      </p:cxnSp>
      <p:sp>
        <p:nvSpPr>
          <p:cNvPr id="129026" name="Rectangle 2"/>
          <p:cNvSpPr>
            <a:spLocks noGrp="1" noChangeArrowheads="1"/>
          </p:cNvSpPr>
          <p:nvPr>
            <p:ph type="title"/>
          </p:nvPr>
        </p:nvSpPr>
        <p:spPr/>
        <p:txBody>
          <a:bodyPr/>
          <a:lstStyle/>
          <a:p>
            <a:r>
              <a:rPr lang="en-GB" dirty="0" smtClean="0"/>
              <a:t>We are the Pioneer in Biopharmaceuticals</a:t>
            </a:r>
          </a:p>
        </p:txBody>
      </p:sp>
      <p:sp>
        <p:nvSpPr>
          <p:cNvPr id="129030" name="Text Box 6"/>
          <p:cNvSpPr txBox="1">
            <a:spLocks noChangeArrowheads="1"/>
          </p:cNvSpPr>
          <p:nvPr/>
        </p:nvSpPr>
        <p:spPr bwMode="auto">
          <a:xfrm>
            <a:off x="349101" y="4517069"/>
            <a:ext cx="2397125" cy="393930"/>
          </a:xfrm>
          <a:prstGeom prst="rect">
            <a:avLst/>
          </a:prstGeom>
          <a:noFill/>
          <a:ln w="9525">
            <a:noFill/>
            <a:miter lim="800000"/>
            <a:headEnd/>
            <a:tailEnd/>
          </a:ln>
          <a:effectLst/>
        </p:spPr>
        <p:txBody>
          <a:bodyPr wrap="square" lIns="91414" tIns="45708" rIns="91414" bIns="45708" anchor="ctr">
            <a:spAutoFit/>
          </a:bodyPr>
          <a:lstStyle/>
          <a:p>
            <a:pPr algn="ctr">
              <a:lnSpc>
                <a:spcPct val="98000"/>
              </a:lnSpc>
            </a:pPr>
            <a:r>
              <a:rPr lang="en-US" sz="2000" dirty="0">
                <a:solidFill>
                  <a:srgbClr val="336699"/>
                </a:solidFill>
                <a:latin typeface="BISansCond"/>
              </a:rPr>
              <a:t>BIBERACH</a:t>
            </a:r>
          </a:p>
        </p:txBody>
      </p:sp>
      <p:pic>
        <p:nvPicPr>
          <p:cNvPr id="129032" name="Picture 8" descr="Biberach6"/>
          <p:cNvPicPr>
            <a:picLocks noChangeAspect="1" noChangeArrowheads="1"/>
          </p:cNvPicPr>
          <p:nvPr/>
        </p:nvPicPr>
        <p:blipFill>
          <a:blip r:embed="rId3" cstate="screen"/>
          <a:srcRect/>
          <a:stretch>
            <a:fillRect/>
          </a:stretch>
        </p:blipFill>
        <p:spPr bwMode="auto">
          <a:xfrm>
            <a:off x="323850" y="4927164"/>
            <a:ext cx="2397125" cy="1598613"/>
          </a:xfrm>
          <a:prstGeom prst="roundRect">
            <a:avLst>
              <a:gd name="adj" fmla="val 0"/>
            </a:avLst>
          </a:prstGeom>
          <a:noFill/>
        </p:spPr>
      </p:pic>
      <p:sp>
        <p:nvSpPr>
          <p:cNvPr id="129029" name="Text Box 5"/>
          <p:cNvSpPr txBox="1">
            <a:spLocks noChangeArrowheads="1"/>
          </p:cNvSpPr>
          <p:nvPr/>
        </p:nvSpPr>
        <p:spPr bwMode="auto">
          <a:xfrm>
            <a:off x="3402031" y="4534389"/>
            <a:ext cx="2397125" cy="393930"/>
          </a:xfrm>
          <a:prstGeom prst="rect">
            <a:avLst/>
          </a:prstGeom>
          <a:noFill/>
          <a:ln w="9525">
            <a:noFill/>
            <a:miter lim="800000"/>
            <a:headEnd/>
            <a:tailEnd/>
          </a:ln>
          <a:effectLst/>
        </p:spPr>
        <p:txBody>
          <a:bodyPr wrap="square" lIns="91414" tIns="45708" rIns="91414" bIns="45708" anchor="ctr">
            <a:spAutoFit/>
          </a:bodyPr>
          <a:lstStyle/>
          <a:p>
            <a:pPr algn="ctr">
              <a:lnSpc>
                <a:spcPct val="98000"/>
              </a:lnSpc>
            </a:pPr>
            <a:r>
              <a:rPr lang="en-US" sz="2000" dirty="0">
                <a:solidFill>
                  <a:srgbClr val="336699"/>
                </a:solidFill>
                <a:latin typeface="BISansCond"/>
              </a:rPr>
              <a:t>VIENNA</a:t>
            </a:r>
          </a:p>
        </p:txBody>
      </p:sp>
      <p:pic>
        <p:nvPicPr>
          <p:cNvPr id="129033" name="Picture 9" descr="Wien0"/>
          <p:cNvPicPr>
            <a:picLocks noChangeAspect="1" noChangeArrowheads="1"/>
          </p:cNvPicPr>
          <p:nvPr/>
        </p:nvPicPr>
        <p:blipFill rotWithShape="1">
          <a:blip r:embed="rId4" cstate="screen"/>
          <a:srcRect b="46"/>
          <a:stretch/>
        </p:blipFill>
        <p:spPr bwMode="auto">
          <a:xfrm>
            <a:off x="3402031" y="4928319"/>
            <a:ext cx="2397125" cy="1596305"/>
          </a:xfrm>
          <a:prstGeom prst="roundRect">
            <a:avLst>
              <a:gd name="adj" fmla="val 0"/>
            </a:avLst>
          </a:prstGeom>
          <a:noFill/>
        </p:spPr>
      </p:pic>
      <p:pic>
        <p:nvPicPr>
          <p:cNvPr id="171010" name="Picture 2" descr="http://www.kendallplanning.com/projectmanagement/images/Irvington.jpg"/>
          <p:cNvPicPr>
            <a:picLocks noChangeArrowheads="1"/>
          </p:cNvPicPr>
          <p:nvPr/>
        </p:nvPicPr>
        <p:blipFill>
          <a:blip r:embed="rId5" cstate="screen"/>
          <a:srcRect/>
          <a:stretch>
            <a:fillRect/>
          </a:stretch>
        </p:blipFill>
        <p:spPr bwMode="auto">
          <a:xfrm>
            <a:off x="6480212" y="4915917"/>
            <a:ext cx="2397600" cy="1598437"/>
          </a:xfrm>
          <a:prstGeom prst="roundRect">
            <a:avLst>
              <a:gd name="adj" fmla="val 0"/>
            </a:avLst>
          </a:prstGeom>
          <a:noFill/>
        </p:spPr>
      </p:pic>
      <p:sp>
        <p:nvSpPr>
          <p:cNvPr id="13" name="Text Box 6"/>
          <p:cNvSpPr txBox="1">
            <a:spLocks noChangeArrowheads="1"/>
          </p:cNvSpPr>
          <p:nvPr/>
        </p:nvSpPr>
        <p:spPr bwMode="auto">
          <a:xfrm>
            <a:off x="6480212" y="4517069"/>
            <a:ext cx="2397600" cy="393930"/>
          </a:xfrm>
          <a:prstGeom prst="rect">
            <a:avLst/>
          </a:prstGeom>
          <a:noFill/>
          <a:ln w="9525">
            <a:noFill/>
            <a:miter lim="800000"/>
            <a:headEnd/>
            <a:tailEnd/>
          </a:ln>
          <a:effectLst/>
        </p:spPr>
        <p:txBody>
          <a:bodyPr wrap="square" lIns="91414" tIns="45708" rIns="91414" bIns="45708" anchor="ctr">
            <a:spAutoFit/>
          </a:bodyPr>
          <a:lstStyle/>
          <a:p>
            <a:pPr algn="ctr">
              <a:lnSpc>
                <a:spcPct val="98000"/>
              </a:lnSpc>
            </a:pPr>
            <a:r>
              <a:rPr lang="en-US" sz="2000" dirty="0" smtClean="0">
                <a:solidFill>
                  <a:srgbClr val="336699"/>
                </a:solidFill>
                <a:latin typeface="BISansCond"/>
              </a:rPr>
              <a:t>FREMONT</a:t>
            </a:r>
            <a:endParaRPr lang="en-US" sz="2000" dirty="0">
              <a:solidFill>
                <a:srgbClr val="336699"/>
              </a:solidFill>
              <a:latin typeface="BISansCond"/>
            </a:endParaRPr>
          </a:p>
        </p:txBody>
      </p:sp>
      <p:sp>
        <p:nvSpPr>
          <p:cNvPr id="11" name="Pfeil nach rechts 10"/>
          <p:cNvSpPr/>
          <p:nvPr/>
        </p:nvSpPr>
        <p:spPr bwMode="auto">
          <a:xfrm>
            <a:off x="323527" y="2170360"/>
            <a:ext cx="8569647" cy="864096"/>
          </a:xfrm>
          <a:prstGeom prst="rightArrow">
            <a:avLst/>
          </a:prstGeom>
          <a:gradFill flip="none" rotWithShape="1">
            <a:gsLst>
              <a:gs pos="0">
                <a:srgbClr val="003366"/>
              </a:gs>
              <a:gs pos="100000">
                <a:srgbClr val="0066CC"/>
              </a:gs>
            </a:gsLst>
            <a:lin ang="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endParaRPr lang="de-DE" dirty="0" smtClean="0">
              <a:solidFill>
                <a:srgbClr val="003366"/>
              </a:solidFill>
              <a:latin typeface="BISansCond"/>
            </a:endParaRPr>
          </a:p>
        </p:txBody>
      </p:sp>
      <p:sp>
        <p:nvSpPr>
          <p:cNvPr id="14" name="Rechteck 13"/>
          <p:cNvSpPr/>
          <p:nvPr/>
        </p:nvSpPr>
        <p:spPr>
          <a:xfrm>
            <a:off x="243689" y="3130618"/>
            <a:ext cx="1303975" cy="923330"/>
          </a:xfrm>
          <a:prstGeom prst="rect">
            <a:avLst/>
          </a:prstGeom>
        </p:spPr>
        <p:txBody>
          <a:bodyPr wrap="square">
            <a:spAutoFit/>
          </a:bodyPr>
          <a:lstStyle/>
          <a:p>
            <a:pPr eaLnBrk="1" fontAlgn="auto" hangingPunct="1">
              <a:spcBef>
                <a:spcPts val="0"/>
              </a:spcBef>
              <a:spcAft>
                <a:spcPts val="0"/>
              </a:spcAft>
            </a:pPr>
            <a:r>
              <a:rPr lang="en-GB" sz="1800" dirty="0" smtClean="0">
                <a:solidFill>
                  <a:srgbClr val="003366"/>
                </a:solidFill>
                <a:latin typeface="BISansCond"/>
              </a:rPr>
              <a:t>Research</a:t>
            </a:r>
            <a:br>
              <a:rPr lang="en-GB" sz="1800" dirty="0" smtClean="0">
                <a:solidFill>
                  <a:srgbClr val="003366"/>
                </a:solidFill>
                <a:latin typeface="BISansCond"/>
              </a:rPr>
            </a:br>
            <a:r>
              <a:rPr lang="en-GB" sz="1800" dirty="0" smtClean="0">
                <a:solidFill>
                  <a:srgbClr val="003366"/>
                </a:solidFill>
                <a:latin typeface="BISansCond"/>
              </a:rPr>
              <a:t>in chicken Interferon</a:t>
            </a:r>
            <a:endParaRPr lang="de-DE" sz="1800" dirty="0">
              <a:solidFill>
                <a:srgbClr val="003366"/>
              </a:solidFill>
              <a:latin typeface="BISansCond"/>
            </a:endParaRPr>
          </a:p>
        </p:txBody>
      </p:sp>
      <p:sp>
        <p:nvSpPr>
          <p:cNvPr id="15" name="Rechteck 14"/>
          <p:cNvSpPr/>
          <p:nvPr/>
        </p:nvSpPr>
        <p:spPr>
          <a:xfrm>
            <a:off x="1627825" y="2421235"/>
            <a:ext cx="639919" cy="369332"/>
          </a:xfrm>
          <a:prstGeom prst="rect">
            <a:avLst/>
          </a:prstGeom>
        </p:spPr>
        <p:txBody>
          <a:bodyPr wrap="none">
            <a:spAutoFit/>
          </a:bodyPr>
          <a:lstStyle/>
          <a:p>
            <a:pPr eaLnBrk="1" fontAlgn="auto" hangingPunct="1">
              <a:spcBef>
                <a:spcPts val="0"/>
              </a:spcBef>
              <a:spcAft>
                <a:spcPts val="0"/>
              </a:spcAft>
            </a:pPr>
            <a:r>
              <a:rPr lang="en-GB" sz="1800" dirty="0" smtClean="0">
                <a:solidFill>
                  <a:srgbClr val="FFFFFF"/>
                </a:solidFill>
                <a:latin typeface="BISansCond"/>
              </a:rPr>
              <a:t>1984</a:t>
            </a:r>
            <a:endParaRPr lang="de-DE" sz="1800" dirty="0">
              <a:solidFill>
                <a:srgbClr val="FFFFFF"/>
              </a:solidFill>
              <a:latin typeface="BISansCond"/>
            </a:endParaRPr>
          </a:p>
        </p:txBody>
      </p:sp>
      <p:sp>
        <p:nvSpPr>
          <p:cNvPr id="16" name="Rechteck 15"/>
          <p:cNvSpPr/>
          <p:nvPr/>
        </p:nvSpPr>
        <p:spPr>
          <a:xfrm>
            <a:off x="845840" y="1447998"/>
            <a:ext cx="2286000" cy="646331"/>
          </a:xfrm>
          <a:prstGeom prst="rect">
            <a:avLst/>
          </a:prstGeom>
        </p:spPr>
        <p:txBody>
          <a:bodyPr wrap="square">
            <a:spAutoFit/>
          </a:bodyPr>
          <a:lstStyle/>
          <a:p>
            <a:pPr eaLnBrk="1" fontAlgn="auto" hangingPunct="1">
              <a:spcBef>
                <a:spcPts val="0"/>
              </a:spcBef>
              <a:spcAft>
                <a:spcPts val="0"/>
              </a:spcAft>
            </a:pPr>
            <a:r>
              <a:rPr lang="en-GB" sz="1800" dirty="0" smtClean="0">
                <a:solidFill>
                  <a:srgbClr val="003366"/>
                </a:solidFill>
                <a:latin typeface="BISansCond"/>
              </a:rPr>
              <a:t>New GMP Biotech plants Biberach/Vienna</a:t>
            </a:r>
            <a:endParaRPr lang="de-DE" sz="1800" dirty="0">
              <a:solidFill>
                <a:srgbClr val="003366"/>
              </a:solidFill>
              <a:latin typeface="BISansCond"/>
            </a:endParaRPr>
          </a:p>
        </p:txBody>
      </p:sp>
      <p:sp>
        <p:nvSpPr>
          <p:cNvPr id="17" name="Textfeld 16"/>
          <p:cNvSpPr txBox="1"/>
          <p:nvPr/>
        </p:nvSpPr>
        <p:spPr>
          <a:xfrm>
            <a:off x="3059832" y="2421235"/>
            <a:ext cx="792088" cy="369332"/>
          </a:xfrm>
          <a:prstGeom prst="rect">
            <a:avLst/>
          </a:prstGeom>
          <a:noFill/>
        </p:spPr>
        <p:txBody>
          <a:bodyPr wrap="square" rtlCol="0">
            <a:spAutoFit/>
          </a:bodyPr>
          <a:lstStyle/>
          <a:p>
            <a:pPr eaLnBrk="1" fontAlgn="auto" hangingPunct="1">
              <a:spcBef>
                <a:spcPts val="0"/>
              </a:spcBef>
              <a:spcAft>
                <a:spcPts val="0"/>
              </a:spcAft>
            </a:pPr>
            <a:r>
              <a:rPr lang="de-DE" sz="1800" dirty="0" smtClean="0">
                <a:solidFill>
                  <a:srgbClr val="FFFFFF"/>
                </a:solidFill>
                <a:latin typeface="BISansCond"/>
              </a:rPr>
              <a:t>1998</a:t>
            </a:r>
            <a:endParaRPr lang="de-DE" sz="1800" dirty="0">
              <a:solidFill>
                <a:srgbClr val="FFFFFF"/>
              </a:solidFill>
              <a:latin typeface="BISansCond"/>
            </a:endParaRPr>
          </a:p>
        </p:txBody>
      </p:sp>
      <p:sp>
        <p:nvSpPr>
          <p:cNvPr id="18" name="Rechteck 17"/>
          <p:cNvSpPr/>
          <p:nvPr/>
        </p:nvSpPr>
        <p:spPr>
          <a:xfrm>
            <a:off x="2311159" y="3130618"/>
            <a:ext cx="2476865" cy="923330"/>
          </a:xfrm>
          <a:prstGeom prst="rect">
            <a:avLst/>
          </a:prstGeom>
        </p:spPr>
        <p:txBody>
          <a:bodyPr wrap="square">
            <a:spAutoFit/>
          </a:bodyPr>
          <a:lstStyle/>
          <a:p>
            <a:pPr eaLnBrk="1" fontAlgn="auto" hangingPunct="1">
              <a:spcBef>
                <a:spcPts val="0"/>
              </a:spcBef>
              <a:spcAft>
                <a:spcPts val="0"/>
              </a:spcAft>
            </a:pPr>
            <a:r>
              <a:rPr lang="en-GB" sz="1800" dirty="0" smtClean="0">
                <a:solidFill>
                  <a:srgbClr val="003366"/>
                </a:solidFill>
                <a:latin typeface="BISansCond"/>
              </a:rPr>
              <a:t>Strategic decision for </a:t>
            </a:r>
            <a:r>
              <a:rPr lang="en-GB" sz="1800" b="1" dirty="0" smtClean="0">
                <a:solidFill>
                  <a:srgbClr val="003366"/>
                </a:solidFill>
                <a:latin typeface="BISansCond"/>
              </a:rPr>
              <a:t>contract manufacturing business</a:t>
            </a:r>
            <a:endParaRPr lang="de-DE" sz="1800" b="1" dirty="0">
              <a:solidFill>
                <a:srgbClr val="003366"/>
              </a:solidFill>
              <a:latin typeface="BISansCond"/>
            </a:endParaRPr>
          </a:p>
        </p:txBody>
      </p:sp>
      <p:sp>
        <p:nvSpPr>
          <p:cNvPr id="21" name="Textfeld 20"/>
          <p:cNvSpPr txBox="1"/>
          <p:nvPr/>
        </p:nvSpPr>
        <p:spPr>
          <a:xfrm>
            <a:off x="4427984" y="2421235"/>
            <a:ext cx="936104" cy="369332"/>
          </a:xfrm>
          <a:prstGeom prst="rect">
            <a:avLst/>
          </a:prstGeom>
          <a:noFill/>
        </p:spPr>
        <p:txBody>
          <a:bodyPr wrap="square" rtlCol="0">
            <a:spAutoFit/>
          </a:bodyPr>
          <a:lstStyle/>
          <a:p>
            <a:pPr eaLnBrk="1" fontAlgn="auto" hangingPunct="1">
              <a:spcBef>
                <a:spcPts val="0"/>
              </a:spcBef>
              <a:spcAft>
                <a:spcPts val="0"/>
              </a:spcAft>
            </a:pPr>
            <a:r>
              <a:rPr lang="de-DE" sz="1800" dirty="0" smtClean="0">
                <a:solidFill>
                  <a:srgbClr val="FFFFFF"/>
                </a:solidFill>
                <a:latin typeface="BISansCond"/>
              </a:rPr>
              <a:t>2003/5</a:t>
            </a:r>
            <a:endParaRPr lang="de-DE" sz="1800" dirty="0">
              <a:solidFill>
                <a:srgbClr val="FFFFFF"/>
              </a:solidFill>
              <a:latin typeface="BISansCond"/>
            </a:endParaRPr>
          </a:p>
        </p:txBody>
      </p:sp>
      <p:sp>
        <p:nvSpPr>
          <p:cNvPr id="22" name="Rechteck 21"/>
          <p:cNvSpPr/>
          <p:nvPr/>
        </p:nvSpPr>
        <p:spPr>
          <a:xfrm>
            <a:off x="3510136" y="1439247"/>
            <a:ext cx="2502024" cy="646331"/>
          </a:xfrm>
          <a:prstGeom prst="rect">
            <a:avLst/>
          </a:prstGeom>
        </p:spPr>
        <p:txBody>
          <a:bodyPr wrap="square">
            <a:spAutoFit/>
          </a:bodyPr>
          <a:lstStyle/>
          <a:p>
            <a:pPr eaLnBrk="1" fontAlgn="auto" hangingPunct="1">
              <a:spcBef>
                <a:spcPts val="0"/>
              </a:spcBef>
              <a:spcAft>
                <a:spcPts val="0"/>
              </a:spcAft>
            </a:pPr>
            <a:r>
              <a:rPr lang="en-GB" sz="1800" dirty="0" smtClean="0">
                <a:solidFill>
                  <a:srgbClr val="003366"/>
                </a:solidFill>
                <a:latin typeface="BISansCond"/>
              </a:rPr>
              <a:t>Additional new large scale plants Biberach/Vienna</a:t>
            </a:r>
            <a:endParaRPr lang="de-DE" sz="1800" dirty="0">
              <a:solidFill>
                <a:srgbClr val="003366"/>
              </a:solidFill>
              <a:latin typeface="BISansCond"/>
            </a:endParaRPr>
          </a:p>
        </p:txBody>
      </p:sp>
      <p:sp>
        <p:nvSpPr>
          <p:cNvPr id="24" name="Textfeld 23"/>
          <p:cNvSpPr txBox="1"/>
          <p:nvPr/>
        </p:nvSpPr>
        <p:spPr>
          <a:xfrm>
            <a:off x="6012160" y="2421235"/>
            <a:ext cx="936104" cy="369332"/>
          </a:xfrm>
          <a:prstGeom prst="rect">
            <a:avLst/>
          </a:prstGeom>
          <a:noFill/>
        </p:spPr>
        <p:txBody>
          <a:bodyPr wrap="square" rtlCol="0">
            <a:spAutoFit/>
          </a:bodyPr>
          <a:lstStyle/>
          <a:p>
            <a:pPr eaLnBrk="1" fontAlgn="auto" hangingPunct="1">
              <a:spcBef>
                <a:spcPts val="0"/>
              </a:spcBef>
              <a:spcAft>
                <a:spcPts val="0"/>
              </a:spcAft>
            </a:pPr>
            <a:r>
              <a:rPr lang="de-DE" sz="1800" dirty="0" smtClean="0">
                <a:solidFill>
                  <a:srgbClr val="FFFFFF"/>
                </a:solidFill>
                <a:latin typeface="BISansCond"/>
              </a:rPr>
              <a:t>2010</a:t>
            </a:r>
            <a:endParaRPr lang="de-DE" sz="1800" dirty="0">
              <a:solidFill>
                <a:srgbClr val="FFFFFF"/>
              </a:solidFill>
              <a:latin typeface="BISansCond"/>
            </a:endParaRPr>
          </a:p>
        </p:txBody>
      </p:sp>
      <p:sp>
        <p:nvSpPr>
          <p:cNvPr id="25" name="Rechteck 24"/>
          <p:cNvSpPr/>
          <p:nvPr/>
        </p:nvSpPr>
        <p:spPr>
          <a:xfrm>
            <a:off x="5281412" y="3130618"/>
            <a:ext cx="2530948" cy="1200329"/>
          </a:xfrm>
          <a:prstGeom prst="rect">
            <a:avLst/>
          </a:prstGeom>
        </p:spPr>
        <p:txBody>
          <a:bodyPr wrap="square">
            <a:spAutoFit/>
          </a:bodyPr>
          <a:lstStyle/>
          <a:p>
            <a:pPr eaLnBrk="1" fontAlgn="auto" hangingPunct="1">
              <a:spcBef>
                <a:spcPts val="0"/>
              </a:spcBef>
              <a:spcAft>
                <a:spcPts val="0"/>
              </a:spcAft>
            </a:pPr>
            <a:r>
              <a:rPr lang="en-GB" sz="1800" dirty="0" smtClean="0">
                <a:solidFill>
                  <a:srgbClr val="003366"/>
                </a:solidFill>
                <a:latin typeface="BISansCond"/>
              </a:rPr>
              <a:t>Establishment of global Biopharma Organisation  with a global account management structure</a:t>
            </a:r>
            <a:endParaRPr lang="de-DE" sz="1800" dirty="0">
              <a:solidFill>
                <a:srgbClr val="003366"/>
              </a:solidFill>
              <a:latin typeface="BISansCond"/>
            </a:endParaRPr>
          </a:p>
        </p:txBody>
      </p:sp>
      <p:sp>
        <p:nvSpPr>
          <p:cNvPr id="26" name="Textfeld 25"/>
          <p:cNvSpPr txBox="1"/>
          <p:nvPr/>
        </p:nvSpPr>
        <p:spPr>
          <a:xfrm>
            <a:off x="7452320" y="2421235"/>
            <a:ext cx="936104" cy="369332"/>
          </a:xfrm>
          <a:prstGeom prst="rect">
            <a:avLst/>
          </a:prstGeom>
          <a:noFill/>
        </p:spPr>
        <p:txBody>
          <a:bodyPr wrap="square" rtlCol="0">
            <a:spAutoFit/>
          </a:bodyPr>
          <a:lstStyle/>
          <a:p>
            <a:pPr eaLnBrk="1" fontAlgn="auto" hangingPunct="1">
              <a:spcBef>
                <a:spcPts val="0"/>
              </a:spcBef>
              <a:spcAft>
                <a:spcPts val="0"/>
              </a:spcAft>
            </a:pPr>
            <a:r>
              <a:rPr lang="de-DE" sz="1800" dirty="0" smtClean="0">
                <a:solidFill>
                  <a:srgbClr val="FFFFFF"/>
                </a:solidFill>
                <a:latin typeface="BISansCond"/>
              </a:rPr>
              <a:t>2011</a:t>
            </a:r>
            <a:endParaRPr lang="de-DE" sz="1800" dirty="0">
              <a:solidFill>
                <a:srgbClr val="FFFFFF"/>
              </a:solidFill>
              <a:latin typeface="BISansCond"/>
            </a:endParaRPr>
          </a:p>
        </p:txBody>
      </p:sp>
      <p:sp>
        <p:nvSpPr>
          <p:cNvPr id="27" name="Rechteck 26"/>
          <p:cNvSpPr/>
          <p:nvPr/>
        </p:nvSpPr>
        <p:spPr>
          <a:xfrm>
            <a:off x="6397015" y="1439247"/>
            <a:ext cx="2671685" cy="646331"/>
          </a:xfrm>
          <a:prstGeom prst="rect">
            <a:avLst/>
          </a:prstGeom>
        </p:spPr>
        <p:txBody>
          <a:bodyPr wrap="square">
            <a:spAutoFit/>
          </a:bodyPr>
          <a:lstStyle/>
          <a:p>
            <a:pPr eaLnBrk="1" fontAlgn="auto" hangingPunct="1">
              <a:spcBef>
                <a:spcPts val="0"/>
              </a:spcBef>
              <a:spcAft>
                <a:spcPts val="0"/>
              </a:spcAft>
            </a:pPr>
            <a:r>
              <a:rPr lang="en-GB" sz="1800" dirty="0" smtClean="0">
                <a:solidFill>
                  <a:srgbClr val="003366"/>
                </a:solidFill>
                <a:latin typeface="BISansCond"/>
              </a:rPr>
              <a:t>Acquisition of US</a:t>
            </a:r>
            <a:br>
              <a:rPr lang="en-GB" sz="1800" dirty="0" smtClean="0">
                <a:solidFill>
                  <a:srgbClr val="003366"/>
                </a:solidFill>
                <a:latin typeface="BISansCond"/>
              </a:rPr>
            </a:br>
            <a:r>
              <a:rPr lang="en-GB" sz="1800" dirty="0" smtClean="0">
                <a:solidFill>
                  <a:srgbClr val="003366"/>
                </a:solidFill>
                <a:latin typeface="BISansCond"/>
              </a:rPr>
              <a:t>biopharma plant  (Fremont)</a:t>
            </a:r>
            <a:endParaRPr lang="de-DE" sz="1800" dirty="0">
              <a:solidFill>
                <a:srgbClr val="003366"/>
              </a:solidFill>
              <a:latin typeface="BISansCond"/>
            </a:endParaRPr>
          </a:p>
        </p:txBody>
      </p:sp>
      <p:sp>
        <p:nvSpPr>
          <p:cNvPr id="35" name="Rechteck 34"/>
          <p:cNvSpPr/>
          <p:nvPr/>
        </p:nvSpPr>
        <p:spPr>
          <a:xfrm>
            <a:off x="369181" y="2421235"/>
            <a:ext cx="639919" cy="369332"/>
          </a:xfrm>
          <a:prstGeom prst="rect">
            <a:avLst/>
          </a:prstGeom>
        </p:spPr>
        <p:txBody>
          <a:bodyPr wrap="none">
            <a:spAutoFit/>
          </a:bodyPr>
          <a:lstStyle/>
          <a:p>
            <a:pPr eaLnBrk="1" fontAlgn="auto" hangingPunct="1">
              <a:spcBef>
                <a:spcPts val="0"/>
              </a:spcBef>
              <a:spcAft>
                <a:spcPts val="0"/>
              </a:spcAft>
            </a:pPr>
            <a:r>
              <a:rPr lang="en-GB" sz="1800" dirty="0" smtClean="0">
                <a:solidFill>
                  <a:srgbClr val="FFFFFF"/>
                </a:solidFill>
                <a:latin typeface="BISansCond"/>
              </a:rPr>
              <a:t>1963</a:t>
            </a:r>
            <a:endParaRPr lang="de-DE" sz="1800" dirty="0">
              <a:solidFill>
                <a:srgbClr val="FFFFFF"/>
              </a:solidFill>
              <a:latin typeface="BISansCond"/>
            </a:endParaRPr>
          </a:p>
        </p:txBody>
      </p:sp>
      <p:sp>
        <p:nvSpPr>
          <p:cNvPr id="36" name="Fußzeilenplatzhalter 35"/>
          <p:cNvSpPr>
            <a:spLocks noGrp="1"/>
          </p:cNvSpPr>
          <p:nvPr>
            <p:ph type="ftr" sz="quarter" idx="11"/>
          </p:nvPr>
        </p:nvSpPr>
        <p:spPr/>
        <p:txBody>
          <a:bodyPr/>
          <a:lstStyle/>
          <a:p>
            <a:pPr>
              <a:defRPr/>
            </a:pPr>
            <a:r>
              <a:rPr lang="en-US" smtClean="0"/>
              <a:t>CA Senate Joint Hearing: Advanced Manufacturing </a:t>
            </a:r>
            <a:endParaRPr lang="de-DE" dirty="0"/>
          </a:p>
        </p:txBody>
      </p:sp>
      <p:sp>
        <p:nvSpPr>
          <p:cNvPr id="33" name="Foliennummernplatzhalter 32"/>
          <p:cNvSpPr>
            <a:spLocks noGrp="1"/>
          </p:cNvSpPr>
          <p:nvPr>
            <p:ph type="sldNum" sz="quarter" idx="12"/>
          </p:nvPr>
        </p:nvSpPr>
        <p:spPr/>
        <p:txBody>
          <a:bodyPr/>
          <a:lstStyle/>
          <a:p>
            <a:pPr>
              <a:defRPr/>
            </a:pPr>
            <a:fld id="{B09583C6-3BC9-4372-A59B-74300A3D52CA}" type="slidenum">
              <a:rPr lang="de-DE" smtClean="0"/>
              <a:pPr>
                <a:defRPr/>
              </a:pPr>
              <a:t>5</a:t>
            </a:fld>
            <a:endParaRPr lang="de-DE" dirty="0"/>
          </a:p>
        </p:txBody>
      </p:sp>
      <p:sp>
        <p:nvSpPr>
          <p:cNvPr id="34" name="Date Placeholder 33"/>
          <p:cNvSpPr>
            <a:spLocks noGrp="1"/>
          </p:cNvSpPr>
          <p:nvPr>
            <p:ph type="dt" sz="half" idx="10"/>
          </p:nvPr>
        </p:nvSpPr>
        <p:spPr/>
        <p:txBody>
          <a:bodyPr/>
          <a:lstStyle/>
          <a:p>
            <a:pPr>
              <a:defRPr/>
            </a:pPr>
            <a:r>
              <a:rPr lang="en-US" smtClean="0"/>
              <a:t>March 21, 2012</a:t>
            </a:r>
            <a:endParaRPr lang="en-GB" dirty="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liennummernplatzhalter 7"/>
          <p:cNvSpPr>
            <a:spLocks noGrp="1"/>
          </p:cNvSpPr>
          <p:nvPr>
            <p:ph type="sldNum" sz="quarter" idx="12"/>
          </p:nvPr>
        </p:nvSpPr>
        <p:spPr/>
        <p:txBody>
          <a:bodyPr/>
          <a:lstStyle/>
          <a:p>
            <a:pPr>
              <a:defRPr/>
            </a:pPr>
            <a:fld id="{E22FA779-773C-4A08-BECE-388590CAE7E9}" type="slidenum">
              <a:rPr lang="en-GB"/>
              <a:pPr>
                <a:defRPr/>
              </a:pPr>
              <a:t>6</a:t>
            </a:fld>
            <a:endParaRPr lang="en-GB" dirty="0"/>
          </a:p>
        </p:txBody>
      </p:sp>
      <p:sp>
        <p:nvSpPr>
          <p:cNvPr id="105475" name="Rectangle 4"/>
          <p:cNvSpPr>
            <a:spLocks noGrp="1" noChangeArrowheads="1"/>
          </p:cNvSpPr>
          <p:nvPr>
            <p:ph type="title"/>
          </p:nvPr>
        </p:nvSpPr>
        <p:spPr bwMode="gray"/>
        <p:txBody>
          <a:bodyPr/>
          <a:lstStyle/>
          <a:p>
            <a:pPr defTabSz="912813" eaLnBrk="1" hangingPunct="1"/>
            <a:r>
              <a:rPr lang="en-US" sz="2800" dirty="0" smtClean="0"/>
              <a:t>Our Fremont Facilities</a:t>
            </a:r>
            <a:br>
              <a:rPr lang="en-US" sz="2800" dirty="0" smtClean="0"/>
            </a:br>
            <a:r>
              <a:rPr lang="en-US" sz="2800" dirty="0" smtClean="0"/>
              <a:t>200,000 sq ft of manufacturing </a:t>
            </a:r>
            <a:endParaRPr lang="en-US" dirty="0" smtClean="0"/>
          </a:p>
        </p:txBody>
      </p:sp>
      <p:grpSp>
        <p:nvGrpSpPr>
          <p:cNvPr id="2" name="Gruppieren 13"/>
          <p:cNvGrpSpPr>
            <a:grpSpLocks/>
          </p:cNvGrpSpPr>
          <p:nvPr/>
        </p:nvGrpSpPr>
        <p:grpSpPr bwMode="auto">
          <a:xfrm>
            <a:off x="395288" y="1125538"/>
            <a:ext cx="2087562" cy="5472112"/>
            <a:chOff x="467866" y="1124769"/>
            <a:chExt cx="1871886" cy="5472583"/>
          </a:xfrm>
        </p:grpSpPr>
        <p:sp>
          <p:nvSpPr>
            <p:cNvPr id="22" name="Rechteck 21"/>
            <p:cNvSpPr>
              <a:spLocks noChangeArrowheads="1"/>
            </p:cNvSpPr>
            <p:nvPr/>
          </p:nvSpPr>
          <p:spPr bwMode="gray">
            <a:xfrm>
              <a:off x="467866" y="1124769"/>
              <a:ext cx="1871886" cy="2232217"/>
            </a:xfrm>
            <a:prstGeom prst="rect">
              <a:avLst/>
            </a:prstGeom>
            <a:solidFill>
              <a:srgbClr val="FFFFFF"/>
            </a:solidFill>
            <a:ln w="19050" algn="ctr">
              <a:solidFill>
                <a:srgbClr val="A3C2E0"/>
              </a:solidFill>
              <a:round/>
              <a:headEnd/>
              <a:tailEnd/>
            </a:ln>
          </p:spPr>
          <p:txBody>
            <a:bodyPr lIns="108000" tIns="108000" rIns="108000" bIns="108000"/>
            <a:lstStyle/>
            <a:p>
              <a:pPr>
                <a:buClr>
                  <a:srgbClr val="003366"/>
                </a:buClr>
                <a:defRPr/>
              </a:pPr>
              <a:r>
                <a:rPr lang="en-US" sz="1800" kern="0" dirty="0">
                  <a:solidFill>
                    <a:srgbClr val="336699"/>
                  </a:solidFill>
                  <a:latin typeface="BISansCond"/>
                  <a:cs typeface="+mn-cs"/>
                </a:rPr>
                <a:t>B 2</a:t>
              </a:r>
            </a:p>
          </p:txBody>
        </p:sp>
        <p:sp>
          <p:nvSpPr>
            <p:cNvPr id="105491" name="Rechteck 22"/>
            <p:cNvSpPr>
              <a:spLocks noChangeArrowheads="1"/>
            </p:cNvSpPr>
            <p:nvPr/>
          </p:nvSpPr>
          <p:spPr bwMode="gray">
            <a:xfrm>
              <a:off x="467866" y="3356986"/>
              <a:ext cx="1871886" cy="3240366"/>
            </a:xfrm>
            <a:prstGeom prst="rect">
              <a:avLst/>
            </a:prstGeom>
            <a:solidFill>
              <a:srgbClr val="A3C2E0"/>
            </a:solidFill>
            <a:ln w="19050" algn="ctr">
              <a:solidFill>
                <a:srgbClr val="A3C2E0"/>
              </a:solidFill>
              <a:round/>
              <a:headEnd/>
              <a:tailEnd/>
            </a:ln>
          </p:spPr>
          <p:txBody>
            <a:bodyPr lIns="72000" tIns="108000" rIns="108000" bIns="108000"/>
            <a:lstStyle/>
            <a:p>
              <a:pPr marL="114300" indent="-114300" defTabSz="587375">
                <a:spcBef>
                  <a:spcPts val="600"/>
                </a:spcBef>
                <a:tabLst>
                  <a:tab pos="1876425" algn="l"/>
                </a:tabLst>
              </a:pPr>
              <a:r>
                <a:rPr lang="en-US" b="1">
                  <a:solidFill>
                    <a:srgbClr val="003366"/>
                  </a:solidFill>
                </a:rPr>
                <a:t>Size</a:t>
              </a:r>
            </a:p>
            <a:p>
              <a:pPr marL="114300" indent="-114300" defTabSz="587375">
                <a:spcBef>
                  <a:spcPct val="50000"/>
                </a:spcBef>
                <a:buClr>
                  <a:srgbClr val="003366"/>
                </a:buClr>
                <a:tabLst>
                  <a:tab pos="1876425" algn="l"/>
                </a:tabLst>
              </a:pPr>
              <a:r>
                <a:rPr lang="en-US">
                  <a:solidFill>
                    <a:srgbClr val="003366"/>
                  </a:solidFill>
                </a:rPr>
                <a:t>100,000 ft</a:t>
              </a:r>
              <a:r>
                <a:rPr lang="en-US" baseline="30000">
                  <a:solidFill>
                    <a:srgbClr val="003366"/>
                  </a:solidFill>
                </a:rPr>
                <a:t>2</a:t>
              </a:r>
            </a:p>
            <a:p>
              <a:pPr marL="114300" indent="-114300" defTabSz="587375">
                <a:spcBef>
                  <a:spcPct val="50000"/>
                </a:spcBef>
                <a:buClr>
                  <a:srgbClr val="003366"/>
                </a:buClr>
                <a:tabLst>
                  <a:tab pos="1876425" algn="l"/>
                </a:tabLst>
              </a:pPr>
              <a:r>
                <a:rPr lang="en-US">
                  <a:solidFill>
                    <a:srgbClr val="003366"/>
                  </a:solidFill>
                </a:rPr>
                <a:t>(9,290 m</a:t>
              </a:r>
              <a:r>
                <a:rPr lang="en-US" baseline="30000">
                  <a:solidFill>
                    <a:srgbClr val="003366"/>
                  </a:solidFill>
                </a:rPr>
                <a:t>2</a:t>
              </a:r>
              <a:r>
                <a:rPr lang="en-US">
                  <a:solidFill>
                    <a:srgbClr val="003366"/>
                  </a:solidFill>
                </a:rPr>
                <a:t>)</a:t>
              </a:r>
            </a:p>
            <a:p>
              <a:pPr marL="114300" indent="-114300" defTabSz="587375">
                <a:spcBef>
                  <a:spcPts val="600"/>
                </a:spcBef>
                <a:tabLst>
                  <a:tab pos="1876425" algn="l"/>
                </a:tabLst>
              </a:pPr>
              <a:endParaRPr lang="en-US" sz="1000">
                <a:solidFill>
                  <a:srgbClr val="003366"/>
                </a:solidFill>
              </a:endParaRPr>
            </a:p>
            <a:p>
              <a:pPr marL="114300" indent="-114300" defTabSz="587375">
                <a:spcBef>
                  <a:spcPts val="600"/>
                </a:spcBef>
                <a:tabLst>
                  <a:tab pos="1876425" algn="l"/>
                </a:tabLst>
              </a:pPr>
              <a:r>
                <a:rPr lang="en-US" b="1">
                  <a:solidFill>
                    <a:srgbClr val="003366"/>
                  </a:solidFill>
                </a:rPr>
                <a:t>Function</a:t>
              </a:r>
            </a:p>
            <a:p>
              <a:pPr marL="114300" indent="-114300" defTabSz="587375">
                <a:spcBef>
                  <a:spcPct val="20000"/>
                </a:spcBef>
                <a:buClr>
                  <a:srgbClr val="003366"/>
                </a:buClr>
                <a:buFontTx/>
                <a:buChar char="•"/>
                <a:tabLst>
                  <a:tab pos="1876425" algn="l"/>
                </a:tabLst>
              </a:pPr>
              <a:r>
                <a:rPr lang="en-US">
                  <a:solidFill>
                    <a:srgbClr val="003366"/>
                  </a:solidFill>
                </a:rPr>
                <a:t>Offices</a:t>
              </a:r>
            </a:p>
            <a:p>
              <a:pPr marL="114300" indent="-114300" defTabSz="587375">
                <a:spcBef>
                  <a:spcPct val="20000"/>
                </a:spcBef>
                <a:buClr>
                  <a:srgbClr val="003366"/>
                </a:buClr>
                <a:buFontTx/>
                <a:buChar char="•"/>
                <a:tabLst>
                  <a:tab pos="1876425" algn="l"/>
                </a:tabLst>
              </a:pPr>
              <a:r>
                <a:rPr lang="en-US">
                  <a:solidFill>
                    <a:srgbClr val="003366"/>
                  </a:solidFill>
                </a:rPr>
                <a:t>Process Science labs and Pilot Plant</a:t>
              </a:r>
            </a:p>
            <a:p>
              <a:pPr marL="114300" indent="-114300" defTabSz="587375">
                <a:spcBef>
                  <a:spcPts val="600"/>
                </a:spcBef>
                <a:tabLst>
                  <a:tab pos="1876425" algn="l"/>
                </a:tabLst>
              </a:pPr>
              <a:endParaRPr lang="en-US" b="1">
                <a:solidFill>
                  <a:srgbClr val="003366"/>
                </a:solidFill>
              </a:endParaRPr>
            </a:p>
            <a:p>
              <a:pPr marL="114300" indent="-114300" defTabSz="587375">
                <a:spcBef>
                  <a:spcPts val="600"/>
                </a:spcBef>
                <a:tabLst>
                  <a:tab pos="1876425" algn="l"/>
                </a:tabLst>
              </a:pPr>
              <a:endParaRPr lang="en-US" sz="1600">
                <a:solidFill>
                  <a:srgbClr val="003366"/>
                </a:solidFill>
              </a:endParaRPr>
            </a:p>
          </p:txBody>
        </p:sp>
      </p:grpSp>
      <p:grpSp>
        <p:nvGrpSpPr>
          <p:cNvPr id="3" name="Gruppieren 14"/>
          <p:cNvGrpSpPr>
            <a:grpSpLocks/>
          </p:cNvGrpSpPr>
          <p:nvPr/>
        </p:nvGrpSpPr>
        <p:grpSpPr bwMode="auto">
          <a:xfrm>
            <a:off x="2555875" y="1125538"/>
            <a:ext cx="2087563" cy="5472112"/>
            <a:chOff x="2987502" y="1124744"/>
            <a:chExt cx="1872530" cy="5472608"/>
          </a:xfrm>
        </p:grpSpPr>
        <p:sp>
          <p:nvSpPr>
            <p:cNvPr id="24" name="Rechteck 23"/>
            <p:cNvSpPr>
              <a:spLocks noChangeArrowheads="1"/>
            </p:cNvSpPr>
            <p:nvPr/>
          </p:nvSpPr>
          <p:spPr bwMode="gray">
            <a:xfrm>
              <a:off x="2987502" y="1124744"/>
              <a:ext cx="1872530" cy="2232227"/>
            </a:xfrm>
            <a:prstGeom prst="rect">
              <a:avLst/>
            </a:prstGeom>
            <a:solidFill>
              <a:srgbClr val="FFFFFF"/>
            </a:solidFill>
            <a:ln w="19050" algn="ctr">
              <a:solidFill>
                <a:srgbClr val="A3C2E0"/>
              </a:solidFill>
              <a:round/>
              <a:headEnd/>
              <a:tailEnd/>
            </a:ln>
          </p:spPr>
          <p:txBody>
            <a:bodyPr lIns="108000" tIns="108000" rIns="108000" bIns="108000"/>
            <a:lstStyle/>
            <a:p>
              <a:pPr>
                <a:buClr>
                  <a:srgbClr val="003366"/>
                </a:buClr>
                <a:defRPr/>
              </a:pPr>
              <a:r>
                <a:rPr lang="en-US" sz="1800" kern="0" dirty="0">
                  <a:solidFill>
                    <a:srgbClr val="336699"/>
                  </a:solidFill>
                  <a:latin typeface="BISansCond"/>
                  <a:cs typeface="+mn-cs"/>
                </a:rPr>
                <a:t>B 3</a:t>
              </a:r>
            </a:p>
          </p:txBody>
        </p:sp>
        <p:sp>
          <p:nvSpPr>
            <p:cNvPr id="105489" name="Rechteck 24"/>
            <p:cNvSpPr>
              <a:spLocks noChangeArrowheads="1"/>
            </p:cNvSpPr>
            <p:nvPr/>
          </p:nvSpPr>
          <p:spPr bwMode="gray">
            <a:xfrm>
              <a:off x="2987502" y="3356971"/>
              <a:ext cx="1872530" cy="3240381"/>
            </a:xfrm>
            <a:prstGeom prst="rect">
              <a:avLst/>
            </a:prstGeom>
            <a:solidFill>
              <a:srgbClr val="A3C2E0"/>
            </a:solidFill>
            <a:ln w="19050" algn="ctr">
              <a:solidFill>
                <a:srgbClr val="A3C2E0"/>
              </a:solidFill>
              <a:round/>
              <a:headEnd/>
              <a:tailEnd/>
            </a:ln>
          </p:spPr>
          <p:txBody>
            <a:bodyPr lIns="72000" tIns="108000" rIns="108000" bIns="108000"/>
            <a:lstStyle/>
            <a:p>
              <a:pPr marL="95250" indent="-95250" eaLnBrk="0" hangingPunct="0">
                <a:spcBef>
                  <a:spcPts val="600"/>
                </a:spcBef>
                <a:tabLst>
                  <a:tab pos="2336800" algn="l"/>
                </a:tabLst>
              </a:pPr>
              <a:r>
                <a:rPr lang="en-US" b="1">
                  <a:solidFill>
                    <a:srgbClr val="003366"/>
                  </a:solidFill>
                </a:rPr>
                <a:t>Size</a:t>
              </a:r>
            </a:p>
            <a:p>
              <a:pPr marL="95250" indent="-95250">
                <a:spcBef>
                  <a:spcPct val="50000"/>
                </a:spcBef>
                <a:buClr>
                  <a:srgbClr val="003366"/>
                </a:buClr>
                <a:tabLst>
                  <a:tab pos="2336800" algn="l"/>
                </a:tabLst>
              </a:pPr>
              <a:r>
                <a:rPr lang="en-US">
                  <a:solidFill>
                    <a:srgbClr val="003366"/>
                  </a:solidFill>
                </a:rPr>
                <a:t>100,000 ft</a:t>
              </a:r>
              <a:r>
                <a:rPr lang="en-US" baseline="30000">
                  <a:solidFill>
                    <a:srgbClr val="003366"/>
                  </a:solidFill>
                </a:rPr>
                <a:t>2</a:t>
              </a:r>
            </a:p>
            <a:p>
              <a:pPr marL="95250" indent="-95250">
                <a:spcBef>
                  <a:spcPct val="50000"/>
                </a:spcBef>
                <a:buClr>
                  <a:srgbClr val="003366"/>
                </a:buClr>
                <a:tabLst>
                  <a:tab pos="2336800" algn="l"/>
                </a:tabLst>
              </a:pPr>
              <a:r>
                <a:rPr lang="en-US">
                  <a:solidFill>
                    <a:srgbClr val="003366"/>
                  </a:solidFill>
                </a:rPr>
                <a:t>(9,290 m</a:t>
              </a:r>
              <a:r>
                <a:rPr lang="en-US" baseline="30000">
                  <a:solidFill>
                    <a:srgbClr val="003366"/>
                  </a:solidFill>
                </a:rPr>
                <a:t>2</a:t>
              </a:r>
              <a:r>
                <a:rPr lang="en-US">
                  <a:solidFill>
                    <a:srgbClr val="003366"/>
                  </a:solidFill>
                </a:rPr>
                <a:t>)</a:t>
              </a:r>
            </a:p>
            <a:p>
              <a:pPr marL="95250" indent="-95250">
                <a:spcBef>
                  <a:spcPct val="50000"/>
                </a:spcBef>
                <a:buClr>
                  <a:srgbClr val="003366"/>
                </a:buClr>
                <a:tabLst>
                  <a:tab pos="2336800" algn="l"/>
                </a:tabLst>
              </a:pPr>
              <a:endParaRPr lang="en-US" sz="1000">
                <a:solidFill>
                  <a:srgbClr val="003366"/>
                </a:solidFill>
              </a:endParaRPr>
            </a:p>
            <a:p>
              <a:pPr marL="95250" indent="-95250">
                <a:spcBef>
                  <a:spcPts val="600"/>
                </a:spcBef>
                <a:tabLst>
                  <a:tab pos="2336800" algn="l"/>
                </a:tabLst>
              </a:pPr>
              <a:r>
                <a:rPr lang="en-US" b="1">
                  <a:solidFill>
                    <a:srgbClr val="003366"/>
                  </a:solidFill>
                </a:rPr>
                <a:t>Function</a:t>
              </a:r>
            </a:p>
            <a:p>
              <a:pPr marL="95250" indent="-95250">
                <a:spcBef>
                  <a:spcPct val="20000"/>
                </a:spcBef>
                <a:buClr>
                  <a:srgbClr val="003366"/>
                </a:buClr>
                <a:buFontTx/>
                <a:buChar char="•"/>
                <a:tabLst>
                  <a:tab pos="2336800" algn="l"/>
                </a:tabLst>
              </a:pPr>
              <a:r>
                <a:rPr lang="en-US">
                  <a:solidFill>
                    <a:srgbClr val="003366"/>
                  </a:solidFill>
                </a:rPr>
                <a:t>Bulk drug substance manufacturing</a:t>
              </a:r>
            </a:p>
            <a:p>
              <a:pPr marL="95250" indent="-95250">
                <a:spcBef>
                  <a:spcPct val="20000"/>
                </a:spcBef>
                <a:buClr>
                  <a:srgbClr val="003366"/>
                </a:buClr>
                <a:buFontTx/>
                <a:buChar char="•"/>
                <a:tabLst>
                  <a:tab pos="2336800" algn="l"/>
                </a:tabLst>
              </a:pPr>
              <a:r>
                <a:rPr lang="en-US">
                  <a:solidFill>
                    <a:srgbClr val="003366"/>
                  </a:solidFill>
                </a:rPr>
                <a:t>Drug product filling </a:t>
              </a:r>
            </a:p>
            <a:p>
              <a:pPr marL="95250" indent="-95250">
                <a:spcBef>
                  <a:spcPct val="20000"/>
                </a:spcBef>
                <a:buClr>
                  <a:srgbClr val="003366"/>
                </a:buClr>
                <a:buFontTx/>
                <a:buChar char="•"/>
                <a:tabLst>
                  <a:tab pos="2336800" algn="l"/>
                </a:tabLst>
              </a:pPr>
              <a:r>
                <a:rPr lang="en-US">
                  <a:solidFill>
                    <a:srgbClr val="003366"/>
                  </a:solidFill>
                </a:rPr>
                <a:t>Utilities</a:t>
              </a:r>
              <a:endParaRPr lang="en-US" sz="1600">
                <a:solidFill>
                  <a:srgbClr val="003366"/>
                </a:solidFill>
              </a:endParaRPr>
            </a:p>
            <a:p>
              <a:pPr marL="95250" indent="-95250" eaLnBrk="0" hangingPunct="0">
                <a:spcBef>
                  <a:spcPts val="600"/>
                </a:spcBef>
                <a:tabLst>
                  <a:tab pos="2336800" algn="l"/>
                </a:tabLst>
              </a:pPr>
              <a:endParaRPr lang="en-US" sz="1600">
                <a:solidFill>
                  <a:srgbClr val="003366"/>
                </a:solidFill>
              </a:endParaRPr>
            </a:p>
          </p:txBody>
        </p:sp>
      </p:grpSp>
      <p:grpSp>
        <p:nvGrpSpPr>
          <p:cNvPr id="4" name="Gruppieren 15"/>
          <p:cNvGrpSpPr>
            <a:grpSpLocks/>
          </p:cNvGrpSpPr>
          <p:nvPr/>
        </p:nvGrpSpPr>
        <p:grpSpPr bwMode="auto">
          <a:xfrm>
            <a:off x="4716463" y="1125538"/>
            <a:ext cx="2087562" cy="5472112"/>
            <a:chOff x="2987502" y="1124744"/>
            <a:chExt cx="1872530" cy="5256212"/>
          </a:xfrm>
        </p:grpSpPr>
        <p:sp>
          <p:nvSpPr>
            <p:cNvPr id="17" name="Rechteck 16"/>
            <p:cNvSpPr>
              <a:spLocks noChangeArrowheads="1"/>
            </p:cNvSpPr>
            <p:nvPr/>
          </p:nvSpPr>
          <p:spPr bwMode="gray">
            <a:xfrm>
              <a:off x="2987502" y="1124744"/>
              <a:ext cx="1872530" cy="2232404"/>
            </a:xfrm>
            <a:prstGeom prst="rect">
              <a:avLst/>
            </a:prstGeom>
            <a:solidFill>
              <a:srgbClr val="FFFFFF"/>
            </a:solidFill>
            <a:ln w="19050" algn="ctr">
              <a:solidFill>
                <a:srgbClr val="A3C2E0"/>
              </a:solidFill>
              <a:round/>
              <a:headEnd/>
              <a:tailEnd/>
            </a:ln>
          </p:spPr>
          <p:txBody>
            <a:bodyPr lIns="108000" tIns="108000" rIns="108000" bIns="108000"/>
            <a:lstStyle/>
            <a:p>
              <a:pPr>
                <a:buClr>
                  <a:srgbClr val="003366"/>
                </a:buClr>
                <a:defRPr/>
              </a:pPr>
              <a:r>
                <a:rPr lang="en-US" sz="1800" kern="0" dirty="0">
                  <a:solidFill>
                    <a:srgbClr val="336699"/>
                  </a:solidFill>
                  <a:latin typeface="BISansCond"/>
                  <a:cs typeface="+mn-cs"/>
                </a:rPr>
                <a:t>B 3A</a:t>
              </a:r>
            </a:p>
          </p:txBody>
        </p:sp>
        <p:sp>
          <p:nvSpPr>
            <p:cNvPr id="105487" name="Rechteck 17"/>
            <p:cNvSpPr>
              <a:spLocks noChangeArrowheads="1"/>
            </p:cNvSpPr>
            <p:nvPr/>
          </p:nvSpPr>
          <p:spPr bwMode="gray">
            <a:xfrm>
              <a:off x="2987502" y="3268705"/>
              <a:ext cx="1872530" cy="3112251"/>
            </a:xfrm>
            <a:prstGeom prst="rect">
              <a:avLst/>
            </a:prstGeom>
            <a:solidFill>
              <a:srgbClr val="A3C2E0"/>
            </a:solidFill>
            <a:ln w="19050" algn="ctr">
              <a:solidFill>
                <a:srgbClr val="A3C2E0"/>
              </a:solidFill>
              <a:round/>
              <a:headEnd/>
              <a:tailEnd/>
            </a:ln>
          </p:spPr>
          <p:txBody>
            <a:bodyPr lIns="72000" tIns="108000" rIns="108000" bIns="108000"/>
            <a:lstStyle/>
            <a:p>
              <a:pPr marL="123825" indent="-123825" eaLnBrk="0" hangingPunct="0">
                <a:spcBef>
                  <a:spcPts val="600"/>
                </a:spcBef>
                <a:tabLst>
                  <a:tab pos="2336800" algn="l"/>
                </a:tabLst>
              </a:pPr>
              <a:r>
                <a:rPr lang="en-US" b="1">
                  <a:solidFill>
                    <a:srgbClr val="003366"/>
                  </a:solidFill>
                </a:rPr>
                <a:t>Size</a:t>
              </a:r>
            </a:p>
            <a:p>
              <a:pPr marL="123825" indent="-123825">
                <a:lnSpc>
                  <a:spcPct val="95000"/>
                </a:lnSpc>
                <a:spcBef>
                  <a:spcPct val="50000"/>
                </a:spcBef>
                <a:buClr>
                  <a:srgbClr val="003366"/>
                </a:buClr>
                <a:tabLst>
                  <a:tab pos="2336800" algn="l"/>
                </a:tabLst>
              </a:pPr>
              <a:r>
                <a:rPr lang="en-US">
                  <a:solidFill>
                    <a:srgbClr val="003366"/>
                  </a:solidFill>
                </a:rPr>
                <a:t>10,000 ft</a:t>
              </a:r>
              <a:r>
                <a:rPr lang="en-US" baseline="30000">
                  <a:solidFill>
                    <a:srgbClr val="003366"/>
                  </a:solidFill>
                </a:rPr>
                <a:t>2</a:t>
              </a:r>
            </a:p>
            <a:p>
              <a:pPr marL="123825" indent="-123825">
                <a:lnSpc>
                  <a:spcPct val="95000"/>
                </a:lnSpc>
                <a:spcBef>
                  <a:spcPct val="50000"/>
                </a:spcBef>
                <a:buClr>
                  <a:srgbClr val="003366"/>
                </a:buClr>
                <a:tabLst>
                  <a:tab pos="2336800" algn="l"/>
                </a:tabLst>
              </a:pPr>
              <a:r>
                <a:rPr lang="en-US">
                  <a:solidFill>
                    <a:srgbClr val="003366"/>
                  </a:solidFill>
                </a:rPr>
                <a:t>(1,310 m</a:t>
              </a:r>
              <a:r>
                <a:rPr lang="en-US" baseline="30000">
                  <a:solidFill>
                    <a:srgbClr val="003366"/>
                  </a:solidFill>
                </a:rPr>
                <a:t>2</a:t>
              </a:r>
              <a:r>
                <a:rPr lang="en-US">
                  <a:solidFill>
                    <a:srgbClr val="003366"/>
                  </a:solidFill>
                </a:rPr>
                <a:t>)</a:t>
              </a:r>
            </a:p>
            <a:p>
              <a:pPr marL="123825" indent="-123825">
                <a:spcBef>
                  <a:spcPct val="50000"/>
                </a:spcBef>
                <a:buClr>
                  <a:srgbClr val="003366"/>
                </a:buClr>
                <a:tabLst>
                  <a:tab pos="2336800" algn="l"/>
                </a:tabLst>
              </a:pPr>
              <a:endParaRPr lang="en-US" sz="1000">
                <a:solidFill>
                  <a:srgbClr val="003366"/>
                </a:solidFill>
              </a:endParaRPr>
            </a:p>
            <a:p>
              <a:pPr marL="123825" indent="-123825">
                <a:spcBef>
                  <a:spcPct val="50000"/>
                </a:spcBef>
                <a:buClr>
                  <a:srgbClr val="003366"/>
                </a:buClr>
                <a:tabLst>
                  <a:tab pos="2336800" algn="l"/>
                </a:tabLst>
              </a:pPr>
              <a:r>
                <a:rPr lang="en-US" b="1">
                  <a:solidFill>
                    <a:srgbClr val="003366"/>
                  </a:solidFill>
                </a:rPr>
                <a:t>Function</a:t>
              </a:r>
            </a:p>
            <a:p>
              <a:pPr marL="123825" indent="-123825">
                <a:spcBef>
                  <a:spcPct val="50000"/>
                </a:spcBef>
                <a:buClr>
                  <a:srgbClr val="003366"/>
                </a:buClr>
                <a:buFont typeface="Arial" charset="0"/>
                <a:buChar char="•"/>
                <a:tabLst>
                  <a:tab pos="2336800" algn="l"/>
                </a:tabLst>
              </a:pPr>
              <a:r>
                <a:rPr lang="en-US">
                  <a:solidFill>
                    <a:srgbClr val="003366"/>
                  </a:solidFill>
                </a:rPr>
                <a:t>GMP cold room</a:t>
              </a:r>
            </a:p>
            <a:p>
              <a:pPr marL="123825" indent="-123825">
                <a:spcBef>
                  <a:spcPct val="50000"/>
                </a:spcBef>
                <a:buClr>
                  <a:srgbClr val="003366"/>
                </a:buClr>
                <a:buFont typeface="Arial" charset="0"/>
                <a:buChar char="•"/>
                <a:tabLst>
                  <a:tab pos="2336800" algn="l"/>
                </a:tabLst>
              </a:pPr>
              <a:r>
                <a:rPr lang="en-US">
                  <a:solidFill>
                    <a:srgbClr val="003366"/>
                  </a:solidFill>
                </a:rPr>
                <a:t>Utilities</a:t>
              </a:r>
            </a:p>
            <a:p>
              <a:pPr marL="123825" indent="-123825">
                <a:spcBef>
                  <a:spcPct val="50000"/>
                </a:spcBef>
                <a:buClr>
                  <a:srgbClr val="003366"/>
                </a:buClr>
                <a:buFont typeface="Arial" charset="0"/>
                <a:buChar char="•"/>
                <a:tabLst>
                  <a:tab pos="2336800" algn="l"/>
                </a:tabLst>
              </a:pPr>
              <a:r>
                <a:rPr lang="en-US">
                  <a:solidFill>
                    <a:srgbClr val="003366"/>
                  </a:solidFill>
                </a:rPr>
                <a:t>Maintenance</a:t>
              </a:r>
            </a:p>
            <a:p>
              <a:pPr marL="123825" indent="-123825">
                <a:spcBef>
                  <a:spcPct val="50000"/>
                </a:spcBef>
                <a:buClr>
                  <a:srgbClr val="003366"/>
                </a:buClr>
                <a:buFont typeface="Arial" charset="0"/>
                <a:buChar char="•"/>
                <a:tabLst>
                  <a:tab pos="2336800" algn="l"/>
                </a:tabLst>
              </a:pPr>
              <a:r>
                <a:rPr lang="en-US">
                  <a:solidFill>
                    <a:srgbClr val="003366"/>
                  </a:solidFill>
                </a:rPr>
                <a:t>Calibration</a:t>
              </a:r>
              <a:endParaRPr lang="en-US" sz="1600">
                <a:solidFill>
                  <a:srgbClr val="003366"/>
                </a:solidFill>
              </a:endParaRPr>
            </a:p>
          </p:txBody>
        </p:sp>
      </p:grpSp>
      <p:grpSp>
        <p:nvGrpSpPr>
          <p:cNvPr id="5" name="Gruppieren 25"/>
          <p:cNvGrpSpPr>
            <a:grpSpLocks/>
          </p:cNvGrpSpPr>
          <p:nvPr/>
        </p:nvGrpSpPr>
        <p:grpSpPr bwMode="auto">
          <a:xfrm>
            <a:off x="6877050" y="1125538"/>
            <a:ext cx="2087563" cy="5472112"/>
            <a:chOff x="2987502" y="1124744"/>
            <a:chExt cx="1872530" cy="5472608"/>
          </a:xfrm>
        </p:grpSpPr>
        <p:sp>
          <p:nvSpPr>
            <p:cNvPr id="27" name="Rechteck 26"/>
            <p:cNvSpPr>
              <a:spLocks noChangeArrowheads="1"/>
            </p:cNvSpPr>
            <p:nvPr/>
          </p:nvSpPr>
          <p:spPr bwMode="gray">
            <a:xfrm>
              <a:off x="2987502" y="1124744"/>
              <a:ext cx="1872530" cy="2232227"/>
            </a:xfrm>
            <a:prstGeom prst="rect">
              <a:avLst/>
            </a:prstGeom>
            <a:solidFill>
              <a:srgbClr val="FFFFFF"/>
            </a:solidFill>
            <a:ln w="19050" algn="ctr">
              <a:solidFill>
                <a:srgbClr val="A3C2E0"/>
              </a:solidFill>
              <a:round/>
              <a:headEnd/>
              <a:tailEnd/>
            </a:ln>
          </p:spPr>
          <p:txBody>
            <a:bodyPr lIns="108000" tIns="108000" rIns="108000" bIns="108000"/>
            <a:lstStyle/>
            <a:p>
              <a:pPr>
                <a:buClr>
                  <a:srgbClr val="003366"/>
                </a:buClr>
                <a:defRPr/>
              </a:pPr>
              <a:r>
                <a:rPr lang="en-US" sz="1800" kern="0" dirty="0">
                  <a:solidFill>
                    <a:srgbClr val="336699"/>
                  </a:solidFill>
                  <a:latin typeface="BISansCond"/>
                  <a:cs typeface="+mn-cs"/>
                </a:rPr>
                <a:t>B 4</a:t>
              </a:r>
            </a:p>
          </p:txBody>
        </p:sp>
        <p:sp>
          <p:nvSpPr>
            <p:cNvPr id="105485" name="Rechteck 27"/>
            <p:cNvSpPr>
              <a:spLocks noChangeArrowheads="1"/>
            </p:cNvSpPr>
            <p:nvPr/>
          </p:nvSpPr>
          <p:spPr bwMode="gray">
            <a:xfrm>
              <a:off x="2987502" y="3356971"/>
              <a:ext cx="1872530" cy="3240381"/>
            </a:xfrm>
            <a:prstGeom prst="rect">
              <a:avLst/>
            </a:prstGeom>
            <a:solidFill>
              <a:srgbClr val="A3C2E0"/>
            </a:solidFill>
            <a:ln w="19050" algn="ctr">
              <a:solidFill>
                <a:srgbClr val="A3C2E0"/>
              </a:solidFill>
              <a:round/>
              <a:headEnd/>
              <a:tailEnd/>
            </a:ln>
          </p:spPr>
          <p:txBody>
            <a:bodyPr lIns="72000" tIns="108000" rIns="108000" bIns="108000"/>
            <a:lstStyle/>
            <a:p>
              <a:pPr marL="123825" indent="-123825" eaLnBrk="0" hangingPunct="0">
                <a:spcBef>
                  <a:spcPts val="600"/>
                </a:spcBef>
                <a:tabLst>
                  <a:tab pos="2336800" algn="l"/>
                </a:tabLst>
              </a:pPr>
              <a:r>
                <a:rPr lang="en-US" b="1">
                  <a:solidFill>
                    <a:srgbClr val="003366"/>
                  </a:solidFill>
                </a:rPr>
                <a:t>Size</a:t>
              </a:r>
            </a:p>
            <a:p>
              <a:pPr marL="123825" indent="-123825">
                <a:spcBef>
                  <a:spcPct val="50000"/>
                </a:spcBef>
                <a:buClr>
                  <a:srgbClr val="003366"/>
                </a:buClr>
                <a:tabLst>
                  <a:tab pos="2336800" algn="l"/>
                </a:tabLst>
              </a:pPr>
              <a:r>
                <a:rPr lang="en-US">
                  <a:solidFill>
                    <a:srgbClr val="003366"/>
                  </a:solidFill>
                </a:rPr>
                <a:t>100,000 ft</a:t>
              </a:r>
              <a:r>
                <a:rPr lang="en-US" baseline="30000">
                  <a:solidFill>
                    <a:srgbClr val="003366"/>
                  </a:solidFill>
                </a:rPr>
                <a:t>2</a:t>
              </a:r>
            </a:p>
            <a:p>
              <a:pPr marL="123825" indent="-123825">
                <a:spcBef>
                  <a:spcPct val="50000"/>
                </a:spcBef>
                <a:buClr>
                  <a:srgbClr val="003366"/>
                </a:buClr>
                <a:tabLst>
                  <a:tab pos="2336800" algn="l"/>
                </a:tabLst>
              </a:pPr>
              <a:r>
                <a:rPr lang="en-US">
                  <a:solidFill>
                    <a:srgbClr val="003366"/>
                  </a:solidFill>
                </a:rPr>
                <a:t>(9,290 m</a:t>
              </a:r>
              <a:r>
                <a:rPr lang="en-US" baseline="30000">
                  <a:solidFill>
                    <a:srgbClr val="003366"/>
                  </a:solidFill>
                </a:rPr>
                <a:t>2</a:t>
              </a:r>
              <a:r>
                <a:rPr lang="en-US">
                  <a:solidFill>
                    <a:srgbClr val="003366"/>
                  </a:solidFill>
                </a:rPr>
                <a:t>)</a:t>
              </a:r>
            </a:p>
            <a:p>
              <a:pPr marL="123825" indent="-123825">
                <a:spcBef>
                  <a:spcPct val="50000"/>
                </a:spcBef>
                <a:buClr>
                  <a:srgbClr val="003366"/>
                </a:buClr>
                <a:tabLst>
                  <a:tab pos="2336800" algn="l"/>
                </a:tabLst>
              </a:pPr>
              <a:endParaRPr lang="en-US" sz="1000">
                <a:solidFill>
                  <a:srgbClr val="003366"/>
                </a:solidFill>
              </a:endParaRPr>
            </a:p>
            <a:p>
              <a:pPr marL="123825" indent="-123825">
                <a:spcBef>
                  <a:spcPct val="50000"/>
                </a:spcBef>
                <a:buClr>
                  <a:srgbClr val="003366"/>
                </a:buClr>
                <a:tabLst>
                  <a:tab pos="2336800" algn="l"/>
                </a:tabLst>
              </a:pPr>
              <a:r>
                <a:rPr lang="en-US" b="1">
                  <a:solidFill>
                    <a:srgbClr val="003366"/>
                  </a:solidFill>
                </a:rPr>
                <a:t>Function</a:t>
              </a:r>
            </a:p>
            <a:p>
              <a:pPr marL="123825" indent="-123825">
                <a:spcBef>
                  <a:spcPct val="20000"/>
                </a:spcBef>
                <a:buClr>
                  <a:srgbClr val="003366"/>
                </a:buClr>
                <a:buFontTx/>
                <a:buChar char="•"/>
                <a:tabLst>
                  <a:tab pos="2336800" algn="l"/>
                </a:tabLst>
              </a:pPr>
              <a:r>
                <a:rPr lang="en-US">
                  <a:solidFill>
                    <a:srgbClr val="003366"/>
                  </a:solidFill>
                </a:rPr>
                <a:t>GMP Warehouse</a:t>
              </a:r>
            </a:p>
            <a:p>
              <a:pPr marL="123825" indent="-123825">
                <a:spcBef>
                  <a:spcPct val="20000"/>
                </a:spcBef>
                <a:buClr>
                  <a:srgbClr val="003366"/>
                </a:buClr>
                <a:buFontTx/>
                <a:buChar char="•"/>
                <a:tabLst>
                  <a:tab pos="2336800" algn="l"/>
                </a:tabLst>
              </a:pPr>
              <a:r>
                <a:rPr lang="en-US">
                  <a:solidFill>
                    <a:srgbClr val="003366"/>
                  </a:solidFill>
                </a:rPr>
                <a:t>Manufacturing</a:t>
              </a:r>
            </a:p>
            <a:p>
              <a:pPr marL="361950" lvl="1" indent="-180975">
                <a:spcBef>
                  <a:spcPct val="20000"/>
                </a:spcBef>
                <a:buClr>
                  <a:srgbClr val="003366"/>
                </a:buClr>
                <a:buFont typeface="Wingdings" pitchFamily="2" charset="2"/>
                <a:buChar char="v"/>
                <a:tabLst>
                  <a:tab pos="2336800" algn="l"/>
                </a:tabLst>
              </a:pPr>
              <a:r>
                <a:rPr lang="en-US">
                  <a:solidFill>
                    <a:srgbClr val="003366"/>
                  </a:solidFill>
                </a:rPr>
                <a:t>Labeling, Packaging, Inspection</a:t>
              </a:r>
            </a:p>
            <a:p>
              <a:pPr marL="123825" indent="-123825">
                <a:spcBef>
                  <a:spcPct val="20000"/>
                </a:spcBef>
                <a:buClr>
                  <a:srgbClr val="003366"/>
                </a:buClr>
                <a:buFontTx/>
                <a:buChar char="•"/>
                <a:tabLst>
                  <a:tab pos="2336800" algn="l"/>
                </a:tabLst>
              </a:pPr>
              <a:r>
                <a:rPr lang="en-US">
                  <a:solidFill>
                    <a:srgbClr val="003366"/>
                  </a:solidFill>
                </a:rPr>
                <a:t>Quality Assurance &amp; Records Archive</a:t>
              </a:r>
            </a:p>
            <a:p>
              <a:pPr marL="123825" indent="-123825">
                <a:spcBef>
                  <a:spcPct val="20000"/>
                </a:spcBef>
                <a:buClr>
                  <a:srgbClr val="003366"/>
                </a:buClr>
                <a:buFontTx/>
                <a:buChar char="•"/>
                <a:tabLst>
                  <a:tab pos="2336800" algn="l"/>
                </a:tabLst>
              </a:pPr>
              <a:r>
                <a:rPr lang="en-US">
                  <a:solidFill>
                    <a:srgbClr val="003366"/>
                  </a:solidFill>
                </a:rPr>
                <a:t>QC Laboratories</a:t>
              </a:r>
              <a:endParaRPr lang="en-US" sz="1600">
                <a:solidFill>
                  <a:srgbClr val="003366"/>
                </a:solidFill>
              </a:endParaRPr>
            </a:p>
          </p:txBody>
        </p:sp>
      </p:grpSp>
      <p:pic>
        <p:nvPicPr>
          <p:cNvPr id="105480" name="Picture 2"/>
          <p:cNvPicPr>
            <a:picLocks noChangeArrowheads="1"/>
          </p:cNvPicPr>
          <p:nvPr/>
        </p:nvPicPr>
        <p:blipFill>
          <a:blip r:embed="rId3" cstate="print"/>
          <a:srcRect/>
          <a:stretch>
            <a:fillRect/>
          </a:stretch>
        </p:blipFill>
        <p:spPr bwMode="gray">
          <a:xfrm>
            <a:off x="557213" y="1557338"/>
            <a:ext cx="1800225" cy="1662112"/>
          </a:xfrm>
          <a:prstGeom prst="rect">
            <a:avLst/>
          </a:prstGeom>
          <a:noFill/>
          <a:ln w="12700">
            <a:solidFill>
              <a:srgbClr val="BBD2E9"/>
            </a:solidFill>
            <a:miter lim="800000"/>
            <a:headEnd/>
            <a:tailEnd/>
          </a:ln>
        </p:spPr>
      </p:pic>
      <p:pic>
        <p:nvPicPr>
          <p:cNvPr id="105481" name="Picture 2"/>
          <p:cNvPicPr>
            <a:picLocks noChangeArrowheads="1"/>
          </p:cNvPicPr>
          <p:nvPr/>
        </p:nvPicPr>
        <p:blipFill>
          <a:blip r:embed="rId4" cstate="print"/>
          <a:srcRect/>
          <a:stretch>
            <a:fillRect/>
          </a:stretch>
        </p:blipFill>
        <p:spPr bwMode="gray">
          <a:xfrm>
            <a:off x="4856163" y="1531938"/>
            <a:ext cx="1800225" cy="1663700"/>
          </a:xfrm>
          <a:prstGeom prst="rect">
            <a:avLst/>
          </a:prstGeom>
          <a:noFill/>
          <a:ln w="12700">
            <a:solidFill>
              <a:srgbClr val="BBD2E9"/>
            </a:solidFill>
            <a:miter lim="800000"/>
            <a:headEnd/>
            <a:tailEnd/>
          </a:ln>
        </p:spPr>
      </p:pic>
      <p:pic>
        <p:nvPicPr>
          <p:cNvPr id="105482" name="Picture 3"/>
          <p:cNvPicPr>
            <a:picLocks noChangeArrowheads="1"/>
          </p:cNvPicPr>
          <p:nvPr/>
        </p:nvPicPr>
        <p:blipFill>
          <a:blip r:embed="rId5" cstate="print"/>
          <a:srcRect/>
          <a:stretch>
            <a:fillRect/>
          </a:stretch>
        </p:blipFill>
        <p:spPr bwMode="gray">
          <a:xfrm>
            <a:off x="6994525" y="1541463"/>
            <a:ext cx="1800225" cy="1663700"/>
          </a:xfrm>
          <a:prstGeom prst="rect">
            <a:avLst/>
          </a:prstGeom>
          <a:noFill/>
          <a:ln w="12700">
            <a:solidFill>
              <a:srgbClr val="BBD2E9"/>
            </a:solidFill>
            <a:miter lim="800000"/>
            <a:headEnd/>
            <a:tailEnd/>
          </a:ln>
        </p:spPr>
      </p:pic>
      <p:pic>
        <p:nvPicPr>
          <p:cNvPr id="105483" name="Picture 2"/>
          <p:cNvPicPr>
            <a:picLocks noChangeArrowheads="1"/>
          </p:cNvPicPr>
          <p:nvPr/>
        </p:nvPicPr>
        <p:blipFill>
          <a:blip r:embed="rId6" cstate="print"/>
          <a:srcRect/>
          <a:stretch>
            <a:fillRect/>
          </a:stretch>
        </p:blipFill>
        <p:spPr bwMode="gray">
          <a:xfrm>
            <a:off x="2719388" y="1541463"/>
            <a:ext cx="1800225" cy="1663700"/>
          </a:xfrm>
          <a:prstGeom prst="rect">
            <a:avLst/>
          </a:prstGeom>
          <a:noFill/>
          <a:ln w="12700">
            <a:solidFill>
              <a:srgbClr val="BBD2E9"/>
            </a:solidFill>
            <a:miter lim="800000"/>
            <a:headEnd/>
            <a:tailEnd/>
          </a:ln>
        </p:spPr>
      </p:pic>
      <p:sp>
        <p:nvSpPr>
          <p:cNvPr id="20" name="Date Placeholder 19"/>
          <p:cNvSpPr>
            <a:spLocks noGrp="1"/>
          </p:cNvSpPr>
          <p:nvPr>
            <p:ph type="dt" sz="half" idx="10"/>
          </p:nvPr>
        </p:nvSpPr>
        <p:spPr/>
        <p:txBody>
          <a:bodyPr/>
          <a:lstStyle/>
          <a:p>
            <a:pPr>
              <a:defRPr/>
            </a:pPr>
            <a:r>
              <a:rPr lang="en-US" smtClean="0"/>
              <a:t>March 21, 2012</a:t>
            </a:r>
            <a:endParaRPr lang="en-GB"/>
          </a:p>
        </p:txBody>
      </p:sp>
      <p:sp>
        <p:nvSpPr>
          <p:cNvPr id="23" name="Footer Placeholder 22"/>
          <p:cNvSpPr>
            <a:spLocks noGrp="1"/>
          </p:cNvSpPr>
          <p:nvPr>
            <p:ph type="ftr" sz="quarter" idx="11"/>
          </p:nvPr>
        </p:nvSpPr>
        <p:spPr/>
        <p:txBody>
          <a:bodyPr/>
          <a:lstStyle/>
          <a:p>
            <a:pPr>
              <a:defRPr/>
            </a:pPr>
            <a:r>
              <a:rPr lang="en-US" smtClean="0"/>
              <a:t>CA Senate Joint Hearing: Advanced Manufacturing </a:t>
            </a:r>
            <a:endParaRPr lang="en-GB"/>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Workforce at Fremont</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800" dirty="0" smtClean="0"/>
              <a:t>300 full-time employees</a:t>
            </a:r>
          </a:p>
          <a:p>
            <a:endParaRPr lang="en-US" sz="2800" dirty="0" smtClean="0"/>
          </a:p>
          <a:p>
            <a:pPr>
              <a:buFont typeface="Wingdings" pitchFamily="2" charset="2"/>
              <a:buChar char="§"/>
            </a:pPr>
            <a:r>
              <a:rPr lang="en-US" sz="2800" dirty="0" smtClean="0"/>
              <a:t>Average salary $90,000</a:t>
            </a:r>
          </a:p>
          <a:p>
            <a:endParaRPr lang="en-US" sz="2800" dirty="0" smtClean="0"/>
          </a:p>
          <a:p>
            <a:pPr>
              <a:buFont typeface="Wingdings" pitchFamily="2" charset="2"/>
              <a:buChar char="§"/>
            </a:pPr>
            <a:r>
              <a:rPr lang="en-US" sz="2800" dirty="0" smtClean="0"/>
              <a:t>Nearly 80% have college degrees</a:t>
            </a:r>
          </a:p>
          <a:p>
            <a:pPr lvl="2">
              <a:buFont typeface="Arial" pitchFamily="34" charset="0"/>
              <a:buChar char="•"/>
            </a:pPr>
            <a:r>
              <a:rPr lang="en-US" sz="2800" dirty="0" smtClean="0"/>
              <a:t>25% Masters &amp; PhD level</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March 21, 2012</a:t>
            </a:r>
            <a:endParaRPr lang="en-GB" dirty="0"/>
          </a:p>
        </p:txBody>
      </p:sp>
      <p:sp>
        <p:nvSpPr>
          <p:cNvPr id="5" name="Footer Placeholder 4"/>
          <p:cNvSpPr>
            <a:spLocks noGrp="1"/>
          </p:cNvSpPr>
          <p:nvPr>
            <p:ph type="ftr" sz="quarter" idx="11"/>
          </p:nvPr>
        </p:nvSpPr>
        <p:spPr/>
        <p:txBody>
          <a:bodyPr/>
          <a:lstStyle/>
          <a:p>
            <a:pPr>
              <a:defRPr/>
            </a:pPr>
            <a:r>
              <a:rPr lang="en-US" smtClean="0"/>
              <a:t>CA Senate Joint Hearing: Advanced Manufacturing </a:t>
            </a:r>
            <a:endParaRPr lang="en-GB" dirty="0"/>
          </a:p>
        </p:txBody>
      </p:sp>
      <p:sp>
        <p:nvSpPr>
          <p:cNvPr id="6" name="Slide Number Placeholder 5"/>
          <p:cNvSpPr>
            <a:spLocks noGrp="1"/>
          </p:cNvSpPr>
          <p:nvPr>
            <p:ph type="sldNum" sz="quarter" idx="12"/>
          </p:nvPr>
        </p:nvSpPr>
        <p:spPr/>
        <p:txBody>
          <a:bodyPr/>
          <a:lstStyle/>
          <a:p>
            <a:pPr>
              <a:defRPr/>
            </a:pPr>
            <a:fld id="{4340BE4E-A053-49AF-A954-3072E7312BBB}" type="slidenum">
              <a:rPr lang="en-GB" smtClean="0"/>
              <a:pPr>
                <a:defRPr/>
              </a:pPr>
              <a:t>7</a:t>
            </a:fld>
            <a:endParaRPr lang="en-GB"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p>
            <a:pPr defTabSz="913526"/>
            <a:fld id="{C91C30F0-77C6-47A4-BB51-75A0DA50FF11}" type="slidenum">
              <a:rPr lang="en-US" smtClean="0"/>
              <a:pPr defTabSz="913526"/>
              <a:t>8</a:t>
            </a:fld>
            <a:endParaRPr lang="en-US" dirty="0"/>
          </a:p>
        </p:txBody>
      </p:sp>
      <p:sp>
        <p:nvSpPr>
          <p:cNvPr id="22531" name="Rectangle 2"/>
          <p:cNvSpPr>
            <a:spLocks noGrp="1" noChangeArrowheads="1"/>
          </p:cNvSpPr>
          <p:nvPr>
            <p:ph type="title"/>
          </p:nvPr>
        </p:nvSpPr>
        <p:spPr>
          <a:xfrm>
            <a:off x="539408" y="275303"/>
            <a:ext cx="4742040" cy="521449"/>
          </a:xfrm>
        </p:spPr>
        <p:txBody>
          <a:bodyPr/>
          <a:lstStyle/>
          <a:p>
            <a:pPr eaLnBrk="1" hangingPunct="1"/>
            <a:r>
              <a:rPr lang="en-US" sz="2800" dirty="0" smtClean="0"/>
              <a:t>Manufacturing at Fremont</a:t>
            </a:r>
          </a:p>
        </p:txBody>
      </p:sp>
      <p:sp>
        <p:nvSpPr>
          <p:cNvPr id="22532" name="Rectangle 3"/>
          <p:cNvSpPr>
            <a:spLocks noGrp="1" noChangeArrowheads="1"/>
          </p:cNvSpPr>
          <p:nvPr>
            <p:ph type="body" sz="half" idx="1"/>
          </p:nvPr>
        </p:nvSpPr>
        <p:spPr>
          <a:xfrm>
            <a:off x="3341732" y="1445498"/>
            <a:ext cx="5451431" cy="2859803"/>
          </a:xfrm>
        </p:spPr>
        <p:txBody>
          <a:bodyPr/>
          <a:lstStyle/>
          <a:p>
            <a:pPr eaLnBrk="1" hangingPunct="1">
              <a:spcBef>
                <a:spcPts val="600"/>
              </a:spcBef>
              <a:spcAft>
                <a:spcPts val="0"/>
              </a:spcAft>
              <a:buClrTx/>
              <a:buFont typeface="Arial" pitchFamily="34" charset="0"/>
              <a:buChar char="•"/>
            </a:pPr>
            <a:r>
              <a:rPr lang="en-US" sz="2200" dirty="0" smtClean="0"/>
              <a:t>Manufacturing of clinical and commercial biopharmaceuticals</a:t>
            </a:r>
          </a:p>
          <a:p>
            <a:pPr eaLnBrk="1" hangingPunct="1">
              <a:spcBef>
                <a:spcPts val="600"/>
              </a:spcBef>
              <a:spcAft>
                <a:spcPts val="0"/>
              </a:spcAft>
              <a:buClrTx/>
              <a:buFont typeface="Arial" pitchFamily="34" charset="0"/>
              <a:buChar char="•"/>
            </a:pPr>
            <a:r>
              <a:rPr lang="en-US" sz="2200" dirty="0" smtClean="0"/>
              <a:t>Pilot plant and process development labs</a:t>
            </a:r>
          </a:p>
          <a:p>
            <a:pPr eaLnBrk="1" hangingPunct="1">
              <a:spcBef>
                <a:spcPts val="600"/>
              </a:spcBef>
              <a:spcAft>
                <a:spcPts val="0"/>
              </a:spcAft>
              <a:buClrTx/>
              <a:buFont typeface="Arial" pitchFamily="34" charset="0"/>
              <a:buChar char="•"/>
            </a:pPr>
            <a:r>
              <a:rPr lang="en-US" sz="2200" dirty="0" smtClean="0"/>
              <a:t>Suited for the development and commercialization of therapeutic proteins and antibodies from mammalian host systems  </a:t>
            </a:r>
          </a:p>
          <a:p>
            <a:pPr eaLnBrk="1" hangingPunct="1">
              <a:spcBef>
                <a:spcPts val="600"/>
              </a:spcBef>
              <a:spcAft>
                <a:spcPts val="0"/>
              </a:spcAft>
              <a:buClrTx/>
              <a:buFont typeface="Arial" pitchFamily="34" charset="0"/>
              <a:buChar char="•"/>
            </a:pPr>
            <a:r>
              <a:rPr lang="en-US" sz="2200" dirty="0" smtClean="0"/>
              <a:t>Utilized by regional FDA for staff training</a:t>
            </a:r>
          </a:p>
        </p:txBody>
      </p:sp>
      <p:pic>
        <p:nvPicPr>
          <p:cNvPr id="22534" name="Picture 5" descr="ABA1002"/>
          <p:cNvPicPr>
            <a:picLocks noChangeAspect="1" noChangeArrowheads="1"/>
          </p:cNvPicPr>
          <p:nvPr/>
        </p:nvPicPr>
        <p:blipFill>
          <a:blip r:embed="rId3" cstate="print"/>
          <a:srcRect/>
          <a:stretch>
            <a:fillRect/>
          </a:stretch>
        </p:blipFill>
        <p:spPr bwMode="auto">
          <a:xfrm>
            <a:off x="321694" y="1514440"/>
            <a:ext cx="2535051" cy="3278364"/>
          </a:xfrm>
          <a:prstGeom prst="rect">
            <a:avLst/>
          </a:prstGeom>
          <a:noFill/>
          <a:ln w="9525">
            <a:noFill/>
            <a:miter lim="800000"/>
            <a:headEnd/>
            <a:tailEnd/>
          </a:ln>
        </p:spPr>
      </p:pic>
      <p:pic>
        <p:nvPicPr>
          <p:cNvPr id="6" name="Picture 7" descr="Elledge_061114_2725_Pnt_098"/>
          <p:cNvPicPr>
            <a:picLocks noChangeArrowheads="1"/>
          </p:cNvPicPr>
          <p:nvPr/>
        </p:nvPicPr>
        <p:blipFill>
          <a:blip r:embed="rId4" cstate="print"/>
          <a:srcRect/>
          <a:stretch>
            <a:fillRect/>
          </a:stretch>
        </p:blipFill>
        <p:spPr bwMode="gray">
          <a:xfrm>
            <a:off x="4230688" y="4154488"/>
            <a:ext cx="3448050" cy="2297112"/>
          </a:xfrm>
          <a:prstGeom prst="rect">
            <a:avLst/>
          </a:prstGeom>
          <a:noFill/>
          <a:ln w="9525">
            <a:noFill/>
            <a:miter lim="800000"/>
            <a:headEnd/>
            <a:tailEnd/>
          </a:ln>
        </p:spPr>
      </p:pic>
      <p:sp>
        <p:nvSpPr>
          <p:cNvPr id="8" name="TextBox 7"/>
          <p:cNvSpPr txBox="1"/>
          <p:nvPr/>
        </p:nvSpPr>
        <p:spPr>
          <a:xfrm>
            <a:off x="321694" y="5167085"/>
            <a:ext cx="3640706" cy="1200329"/>
          </a:xfrm>
          <a:prstGeom prst="rect">
            <a:avLst/>
          </a:prstGeom>
          <a:noFill/>
        </p:spPr>
        <p:txBody>
          <a:bodyPr wrap="square" rtlCol="0">
            <a:spAutoFit/>
          </a:bodyPr>
          <a:lstStyle/>
          <a:p>
            <a:pPr algn="ctr"/>
            <a:r>
              <a:rPr lang="en-US" sz="2400" dirty="0" smtClean="0"/>
              <a:t>Boehringer-Ingelheim is one of the largest contract manufacturers in the world</a:t>
            </a:r>
            <a:endParaRPr lang="en-US" sz="2400" dirty="0"/>
          </a:p>
        </p:txBody>
      </p:sp>
      <p:sp>
        <p:nvSpPr>
          <p:cNvPr id="9" name="Date Placeholder 8"/>
          <p:cNvSpPr>
            <a:spLocks noGrp="1"/>
          </p:cNvSpPr>
          <p:nvPr>
            <p:ph type="dt" sz="half" idx="12"/>
          </p:nvPr>
        </p:nvSpPr>
        <p:spPr/>
        <p:txBody>
          <a:bodyPr/>
          <a:lstStyle/>
          <a:p>
            <a:r>
              <a:rPr lang="en-US" smtClean="0"/>
              <a:t>March 21, 2012</a:t>
            </a:r>
            <a:endParaRPr lang="en-US" dirty="0"/>
          </a:p>
        </p:txBody>
      </p:sp>
      <p:sp>
        <p:nvSpPr>
          <p:cNvPr id="10" name="Footer Placeholder 9"/>
          <p:cNvSpPr>
            <a:spLocks noGrp="1"/>
          </p:cNvSpPr>
          <p:nvPr>
            <p:ph type="ftr" sz="quarter" idx="10"/>
          </p:nvPr>
        </p:nvSpPr>
        <p:spPr/>
        <p:txBody>
          <a:bodyPr/>
          <a:lstStyle/>
          <a:p>
            <a:r>
              <a:rPr lang="en-US" smtClean="0"/>
              <a:t>CA Senate Joint Hearing: Advanced Manufacturing </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liennummernplatzhalter 7"/>
          <p:cNvSpPr>
            <a:spLocks noGrp="1"/>
          </p:cNvSpPr>
          <p:nvPr>
            <p:ph type="sldNum" sz="quarter" idx="12"/>
          </p:nvPr>
        </p:nvSpPr>
        <p:spPr/>
        <p:txBody>
          <a:bodyPr/>
          <a:lstStyle/>
          <a:p>
            <a:pPr>
              <a:defRPr/>
            </a:pPr>
            <a:fld id="{9321B600-6995-4941-8DEF-B7517A4B5154}" type="slidenum">
              <a:rPr lang="en-GB"/>
              <a:pPr>
                <a:defRPr/>
              </a:pPr>
              <a:t>9</a:t>
            </a:fld>
            <a:endParaRPr lang="en-GB"/>
          </a:p>
        </p:txBody>
      </p:sp>
      <p:graphicFrame>
        <p:nvGraphicFramePr>
          <p:cNvPr id="1026" name="Object 1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692" name="think-cell Slide" r:id="rId17" imgW="360" imgH="360" progId="">
                  <p:embed/>
                </p:oleObj>
              </mc:Choice>
              <mc:Fallback>
                <p:oleObj name="think-cell Slide" r:id="rId17" imgW="360" imgH="360" progId="">
                  <p:embed/>
                  <p:pic>
                    <p:nvPicPr>
                      <p:cNvPr id="0" name="Object 12"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gray">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4"/>
          <p:cNvSpPr>
            <a:spLocks noGrp="1" noChangeArrowheads="1"/>
          </p:cNvSpPr>
          <p:nvPr>
            <p:ph type="title"/>
            <p:custDataLst>
              <p:tags r:id="rId3"/>
            </p:custDataLst>
          </p:nvPr>
        </p:nvSpPr>
        <p:spPr bwMode="gray"/>
        <p:txBody>
          <a:bodyPr/>
          <a:lstStyle/>
          <a:p>
            <a:pPr defTabSz="912813" eaLnBrk="1" hangingPunct="1"/>
            <a:r>
              <a:rPr lang="en-US" sz="1800" smtClean="0"/>
              <a:t>Production Capabilities </a:t>
            </a:r>
            <a:r>
              <a:rPr lang="en-US" smtClean="0"/>
              <a:t/>
            </a:r>
            <a:br>
              <a:rPr lang="en-US" smtClean="0"/>
            </a:br>
            <a:r>
              <a:rPr lang="en-US" smtClean="0"/>
              <a:t>Drug Substance Manufacturing Capabilities BI Fremont</a:t>
            </a:r>
          </a:p>
        </p:txBody>
      </p:sp>
      <p:pic>
        <p:nvPicPr>
          <p:cNvPr id="1029" name="Picture 2"/>
          <p:cNvPicPr>
            <a:picLocks noChangeAspect="1" noChangeArrowheads="1"/>
          </p:cNvPicPr>
          <p:nvPr>
            <p:custDataLst>
              <p:tags r:id="rId4"/>
            </p:custDataLst>
          </p:nvPr>
        </p:nvPicPr>
        <p:blipFill>
          <a:blip r:embed="rId19" cstate="print"/>
          <a:srcRect/>
          <a:stretch>
            <a:fillRect/>
          </a:stretch>
        </p:blipFill>
        <p:spPr bwMode="gray">
          <a:xfrm>
            <a:off x="3098800" y="989013"/>
            <a:ext cx="2946400" cy="2006600"/>
          </a:xfrm>
          <a:prstGeom prst="rect">
            <a:avLst/>
          </a:prstGeom>
          <a:noFill/>
          <a:ln w="9525">
            <a:noFill/>
            <a:miter lim="800000"/>
            <a:headEnd/>
            <a:tailEnd/>
          </a:ln>
        </p:spPr>
      </p:pic>
      <p:grpSp>
        <p:nvGrpSpPr>
          <p:cNvPr id="2" name="Group 112"/>
          <p:cNvGrpSpPr>
            <a:grpSpLocks/>
          </p:cNvGrpSpPr>
          <p:nvPr/>
        </p:nvGrpSpPr>
        <p:grpSpPr bwMode="auto">
          <a:xfrm>
            <a:off x="6837362" y="4254500"/>
            <a:ext cx="1595438" cy="1465263"/>
            <a:chOff x="4307" y="2680"/>
            <a:chExt cx="1005" cy="923"/>
          </a:xfrm>
        </p:grpSpPr>
        <p:sp>
          <p:nvSpPr>
            <p:cNvPr id="1047" name="Text Box 5"/>
            <p:cNvSpPr txBox="1">
              <a:spLocks noChangeArrowheads="1"/>
            </p:cNvSpPr>
            <p:nvPr>
              <p:custDataLst>
                <p:tags r:id="rId13"/>
              </p:custDataLst>
            </p:nvPr>
          </p:nvSpPr>
          <p:spPr bwMode="gray">
            <a:xfrm>
              <a:off x="4656" y="2680"/>
              <a:ext cx="656" cy="923"/>
            </a:xfrm>
            <a:prstGeom prst="rect">
              <a:avLst/>
            </a:prstGeom>
            <a:solidFill>
              <a:schemeClr val="hlink"/>
            </a:solidFill>
            <a:ln w="19050">
              <a:solidFill>
                <a:schemeClr val="bg1"/>
              </a:solidFill>
              <a:miter lim="800000"/>
              <a:headEnd/>
              <a:tailEnd/>
            </a:ln>
          </p:spPr>
          <p:txBody>
            <a:bodyPr lIns="72000" tIns="36000" rIns="72000" bIns="36000">
              <a:spAutoFit/>
            </a:bodyPr>
            <a:lstStyle/>
            <a:p>
              <a:pPr marL="0" lvl="1"/>
              <a:r>
                <a:rPr lang="en-US" sz="1800" dirty="0">
                  <a:solidFill>
                    <a:schemeClr val="bg1"/>
                  </a:solidFill>
                </a:rPr>
                <a:t>East and West Trains are of similar design</a:t>
              </a:r>
            </a:p>
          </p:txBody>
        </p:sp>
        <p:sp>
          <p:nvSpPr>
            <p:cNvPr id="1048" name="AutoShape 6"/>
            <p:cNvSpPr>
              <a:spLocks noChangeArrowheads="1"/>
            </p:cNvSpPr>
            <p:nvPr>
              <p:custDataLst>
                <p:tags r:id="rId14"/>
              </p:custDataLst>
            </p:nvPr>
          </p:nvSpPr>
          <p:spPr bwMode="gray">
            <a:xfrm>
              <a:off x="4307" y="2977"/>
              <a:ext cx="223" cy="223"/>
            </a:xfrm>
            <a:prstGeom prst="rightArrow">
              <a:avLst>
                <a:gd name="adj1" fmla="val 50000"/>
                <a:gd name="adj2" fmla="val 37676"/>
              </a:avLst>
            </a:prstGeom>
            <a:solidFill>
              <a:schemeClr val="hlink"/>
            </a:solidFill>
            <a:ln w="19050">
              <a:solidFill>
                <a:schemeClr val="bg1"/>
              </a:solidFill>
              <a:miter lim="800000"/>
              <a:headEnd/>
              <a:tailEnd/>
            </a:ln>
          </p:spPr>
          <p:txBody>
            <a:bodyPr wrap="none" lIns="0" tIns="0" rIns="0" bIns="0" anchor="ctr"/>
            <a:lstStyle/>
            <a:p>
              <a:endParaRPr lang="en-US"/>
            </a:p>
          </p:txBody>
        </p:sp>
      </p:grpSp>
      <p:sp>
        <p:nvSpPr>
          <p:cNvPr id="1031" name="Rectangle 5"/>
          <p:cNvSpPr txBox="1">
            <a:spLocks noChangeArrowheads="1"/>
          </p:cNvSpPr>
          <p:nvPr>
            <p:custDataLst>
              <p:tags r:id="rId5"/>
            </p:custDataLst>
          </p:nvPr>
        </p:nvSpPr>
        <p:spPr bwMode="gray">
          <a:xfrm>
            <a:off x="1114425" y="3841750"/>
            <a:ext cx="1514475" cy="622300"/>
          </a:xfrm>
          <a:prstGeom prst="rect">
            <a:avLst/>
          </a:prstGeom>
          <a:solidFill>
            <a:srgbClr val="A3C2E0"/>
          </a:solidFill>
          <a:ln w="19050" algn="ctr">
            <a:solidFill>
              <a:srgbClr val="A3C2E0"/>
            </a:solidFill>
            <a:miter lim="800000"/>
            <a:headEnd/>
            <a:tailEnd/>
          </a:ln>
        </p:spPr>
        <p:txBody>
          <a:bodyPr lIns="72000" tIns="73152" rIns="73152" bIns="73152" anchor="ctr"/>
          <a:lstStyle/>
          <a:p>
            <a:pPr defTabSz="587375">
              <a:spcBef>
                <a:spcPct val="20000"/>
              </a:spcBef>
              <a:buClr>
                <a:srgbClr val="003366"/>
              </a:buClr>
              <a:tabLst>
                <a:tab pos="1876425" algn="l"/>
              </a:tabLst>
            </a:pPr>
            <a:r>
              <a:rPr lang="en-US" sz="1800" b="1">
                <a:solidFill>
                  <a:srgbClr val="003366"/>
                </a:solidFill>
              </a:rPr>
              <a:t>Inoculum</a:t>
            </a:r>
          </a:p>
        </p:txBody>
      </p:sp>
      <p:sp>
        <p:nvSpPr>
          <p:cNvPr id="1032" name="Rectangle 5"/>
          <p:cNvSpPr txBox="1">
            <a:spLocks noChangeArrowheads="1"/>
          </p:cNvSpPr>
          <p:nvPr>
            <p:custDataLst>
              <p:tags r:id="rId6"/>
            </p:custDataLst>
          </p:nvPr>
        </p:nvSpPr>
        <p:spPr bwMode="gray">
          <a:xfrm>
            <a:off x="1114425" y="4537075"/>
            <a:ext cx="1514475" cy="622300"/>
          </a:xfrm>
          <a:prstGeom prst="rect">
            <a:avLst/>
          </a:prstGeom>
          <a:solidFill>
            <a:srgbClr val="A3C2E0"/>
          </a:solidFill>
          <a:ln w="19050" algn="ctr">
            <a:solidFill>
              <a:srgbClr val="A3C2E0"/>
            </a:solidFill>
            <a:miter lim="800000"/>
            <a:headEnd/>
            <a:tailEnd/>
          </a:ln>
        </p:spPr>
        <p:txBody>
          <a:bodyPr lIns="72000" tIns="73152" rIns="73152" bIns="73152" anchor="ctr"/>
          <a:lstStyle/>
          <a:p>
            <a:pPr defTabSz="587375">
              <a:spcBef>
                <a:spcPct val="20000"/>
              </a:spcBef>
              <a:buClr>
                <a:srgbClr val="003366"/>
              </a:buClr>
              <a:tabLst>
                <a:tab pos="1876425" algn="l"/>
              </a:tabLst>
            </a:pPr>
            <a:r>
              <a:rPr lang="en-US" sz="1800" b="1">
                <a:solidFill>
                  <a:srgbClr val="003366"/>
                </a:solidFill>
              </a:rPr>
              <a:t>Fermentation</a:t>
            </a:r>
          </a:p>
        </p:txBody>
      </p:sp>
      <p:sp>
        <p:nvSpPr>
          <p:cNvPr id="1033" name="Rectangle 5"/>
          <p:cNvSpPr txBox="1">
            <a:spLocks noChangeArrowheads="1"/>
          </p:cNvSpPr>
          <p:nvPr>
            <p:custDataLst>
              <p:tags r:id="rId7"/>
            </p:custDataLst>
          </p:nvPr>
        </p:nvSpPr>
        <p:spPr bwMode="gray">
          <a:xfrm>
            <a:off x="1114425" y="5233988"/>
            <a:ext cx="1514475" cy="622300"/>
          </a:xfrm>
          <a:prstGeom prst="rect">
            <a:avLst/>
          </a:prstGeom>
          <a:solidFill>
            <a:srgbClr val="A3C2E0"/>
          </a:solidFill>
          <a:ln w="19050" algn="ctr">
            <a:solidFill>
              <a:srgbClr val="A3C2E0"/>
            </a:solidFill>
            <a:miter lim="800000"/>
            <a:headEnd/>
            <a:tailEnd/>
          </a:ln>
        </p:spPr>
        <p:txBody>
          <a:bodyPr lIns="72000" tIns="73152" rIns="73152" bIns="73152" anchor="ctr"/>
          <a:lstStyle/>
          <a:p>
            <a:pPr defTabSz="587375">
              <a:spcBef>
                <a:spcPct val="20000"/>
              </a:spcBef>
              <a:buClr>
                <a:srgbClr val="003366"/>
              </a:buClr>
              <a:tabLst>
                <a:tab pos="1876425" algn="l"/>
              </a:tabLst>
            </a:pPr>
            <a:r>
              <a:rPr lang="en-US" sz="1800" b="1">
                <a:solidFill>
                  <a:srgbClr val="003366"/>
                </a:solidFill>
              </a:rPr>
              <a:t>Downstream processing</a:t>
            </a:r>
          </a:p>
        </p:txBody>
      </p:sp>
      <p:sp>
        <p:nvSpPr>
          <p:cNvPr id="1034" name="Rectangle 5"/>
          <p:cNvSpPr txBox="1">
            <a:spLocks noChangeArrowheads="1"/>
          </p:cNvSpPr>
          <p:nvPr>
            <p:custDataLst>
              <p:tags r:id="rId8"/>
            </p:custDataLst>
          </p:nvPr>
        </p:nvSpPr>
        <p:spPr bwMode="gray">
          <a:xfrm>
            <a:off x="1114425" y="5930900"/>
            <a:ext cx="1514475" cy="622300"/>
          </a:xfrm>
          <a:prstGeom prst="rect">
            <a:avLst/>
          </a:prstGeom>
          <a:solidFill>
            <a:srgbClr val="A3C2E0"/>
          </a:solidFill>
          <a:ln w="19050" algn="ctr">
            <a:solidFill>
              <a:srgbClr val="A3C2E0"/>
            </a:solidFill>
            <a:miter lim="800000"/>
            <a:headEnd/>
            <a:tailEnd/>
          </a:ln>
        </p:spPr>
        <p:txBody>
          <a:bodyPr lIns="72000" tIns="73152" rIns="73152" bIns="73152" anchor="ctr"/>
          <a:lstStyle/>
          <a:p>
            <a:pPr defTabSz="587375">
              <a:spcBef>
                <a:spcPct val="20000"/>
              </a:spcBef>
              <a:buClr>
                <a:srgbClr val="003366"/>
              </a:buClr>
              <a:tabLst>
                <a:tab pos="1876425" algn="l"/>
              </a:tabLst>
            </a:pPr>
            <a:r>
              <a:rPr lang="en-US" sz="1800" b="1">
                <a:solidFill>
                  <a:srgbClr val="003366"/>
                </a:solidFill>
              </a:rPr>
              <a:t>Formulation</a:t>
            </a:r>
          </a:p>
        </p:txBody>
      </p:sp>
      <p:sp>
        <p:nvSpPr>
          <p:cNvPr id="1035" name="Rectangle 13"/>
          <p:cNvSpPr>
            <a:spLocks noChangeArrowheads="1"/>
          </p:cNvSpPr>
          <p:nvPr>
            <p:custDataLst>
              <p:tags r:id="rId9"/>
            </p:custDataLst>
          </p:nvPr>
        </p:nvSpPr>
        <p:spPr bwMode="gray">
          <a:xfrm>
            <a:off x="2628900" y="2946400"/>
            <a:ext cx="4208463" cy="3684588"/>
          </a:xfrm>
          <a:prstGeom prst="rect">
            <a:avLst/>
          </a:prstGeom>
          <a:solidFill>
            <a:schemeClr val="bg1"/>
          </a:solidFill>
          <a:ln w="19050">
            <a:solidFill>
              <a:srgbClr val="A3C2E0"/>
            </a:solidFill>
            <a:miter lim="800000"/>
            <a:headEnd/>
            <a:tailEnd/>
          </a:ln>
        </p:spPr>
        <p:txBody>
          <a:bodyPr wrap="none" anchor="ctr"/>
          <a:lstStyle/>
          <a:p>
            <a:endParaRPr lang="en-US"/>
          </a:p>
        </p:txBody>
      </p:sp>
      <p:sp>
        <p:nvSpPr>
          <p:cNvPr id="1036" name="Rectangle 5"/>
          <p:cNvSpPr txBox="1">
            <a:spLocks noChangeArrowheads="1"/>
          </p:cNvSpPr>
          <p:nvPr/>
        </p:nvSpPr>
        <p:spPr bwMode="gray">
          <a:xfrm>
            <a:off x="2941638" y="4116388"/>
            <a:ext cx="1730375" cy="274638"/>
          </a:xfrm>
          <a:prstGeom prst="rect">
            <a:avLst/>
          </a:prstGeom>
          <a:noFill/>
          <a:ln w="9525" algn="ctr">
            <a:noFill/>
            <a:miter lim="800000"/>
            <a:headEnd/>
            <a:tailEnd/>
          </a:ln>
        </p:spPr>
        <p:txBody>
          <a:bodyPr wrap="none" lIns="0" tIns="0" rIns="0" bIns="0"/>
          <a:lstStyle/>
          <a:p>
            <a:pPr marL="266700" indent="-266700" defTabSz="587375">
              <a:spcAft>
                <a:spcPts val="600"/>
              </a:spcAft>
              <a:buClr>
                <a:schemeClr val="tx1"/>
              </a:buClr>
              <a:buFont typeface="Arial" charset="0"/>
              <a:buChar char="•"/>
            </a:pPr>
            <a:r>
              <a:rPr lang="en-US" sz="1800" dirty="0"/>
              <a:t>1 suite </a:t>
            </a:r>
          </a:p>
        </p:txBody>
      </p:sp>
      <p:sp>
        <p:nvSpPr>
          <p:cNvPr id="1037" name="Rectangle 5"/>
          <p:cNvSpPr txBox="1">
            <a:spLocks noChangeArrowheads="1"/>
          </p:cNvSpPr>
          <p:nvPr/>
        </p:nvSpPr>
        <p:spPr bwMode="gray">
          <a:xfrm>
            <a:off x="2941638" y="4725988"/>
            <a:ext cx="1730375" cy="274638"/>
          </a:xfrm>
          <a:prstGeom prst="rect">
            <a:avLst/>
          </a:prstGeom>
          <a:noFill/>
          <a:ln w="9525" algn="ctr">
            <a:noFill/>
            <a:miter lim="800000"/>
            <a:headEnd/>
            <a:tailEnd/>
          </a:ln>
        </p:spPr>
        <p:txBody>
          <a:bodyPr wrap="none" lIns="0" tIns="0" rIns="0" bIns="0"/>
          <a:lstStyle/>
          <a:p>
            <a:pPr marL="266700" indent="-266700" defTabSz="587375">
              <a:spcAft>
                <a:spcPts val="600"/>
              </a:spcAft>
              <a:buClr>
                <a:schemeClr val="tx1"/>
              </a:buClr>
              <a:buFont typeface="Arial" charset="0"/>
              <a:buChar char="•"/>
            </a:pPr>
            <a:r>
              <a:rPr lang="en-US" sz="1800" dirty="0"/>
              <a:t>1x 12 000 L</a:t>
            </a:r>
          </a:p>
        </p:txBody>
      </p:sp>
      <p:sp>
        <p:nvSpPr>
          <p:cNvPr id="1038" name="Rectangle 5"/>
          <p:cNvSpPr txBox="1">
            <a:spLocks noChangeArrowheads="1"/>
          </p:cNvSpPr>
          <p:nvPr/>
        </p:nvSpPr>
        <p:spPr bwMode="gray">
          <a:xfrm>
            <a:off x="2941638" y="5444333"/>
            <a:ext cx="1730375" cy="274637"/>
          </a:xfrm>
          <a:prstGeom prst="rect">
            <a:avLst/>
          </a:prstGeom>
          <a:noFill/>
          <a:ln w="9525" algn="ctr">
            <a:noFill/>
            <a:miter lim="800000"/>
            <a:headEnd/>
            <a:tailEnd/>
          </a:ln>
        </p:spPr>
        <p:txBody>
          <a:bodyPr wrap="none" lIns="0" tIns="0" rIns="0" bIns="0"/>
          <a:lstStyle/>
          <a:p>
            <a:pPr marL="266700" indent="-266700" defTabSz="587375">
              <a:spcAft>
                <a:spcPts val="600"/>
              </a:spcAft>
              <a:buClr>
                <a:schemeClr val="tx1"/>
              </a:buClr>
              <a:buFont typeface="Arial" charset="0"/>
              <a:buChar char="•"/>
            </a:pPr>
            <a:r>
              <a:rPr lang="en-US" sz="1800" dirty="0"/>
              <a:t> 2 suites</a:t>
            </a:r>
          </a:p>
        </p:txBody>
      </p:sp>
      <p:sp>
        <p:nvSpPr>
          <p:cNvPr id="1039" name="Rectangle 5"/>
          <p:cNvSpPr txBox="1">
            <a:spLocks noChangeArrowheads="1"/>
          </p:cNvSpPr>
          <p:nvPr/>
        </p:nvSpPr>
        <p:spPr bwMode="gray">
          <a:xfrm>
            <a:off x="2941638" y="6068219"/>
            <a:ext cx="1730375" cy="274638"/>
          </a:xfrm>
          <a:prstGeom prst="rect">
            <a:avLst/>
          </a:prstGeom>
          <a:noFill/>
          <a:ln w="9525" algn="ctr">
            <a:noFill/>
            <a:miter lim="800000"/>
            <a:headEnd/>
            <a:tailEnd/>
          </a:ln>
        </p:spPr>
        <p:txBody>
          <a:bodyPr wrap="none" lIns="0" tIns="0" rIns="0" bIns="0"/>
          <a:lstStyle/>
          <a:p>
            <a:pPr marL="266700" indent="-266700" defTabSz="587375">
              <a:spcAft>
                <a:spcPts val="600"/>
              </a:spcAft>
              <a:buClr>
                <a:schemeClr val="tx1"/>
              </a:buClr>
              <a:buFont typeface="Arial" charset="0"/>
              <a:buChar char="•"/>
            </a:pPr>
            <a:r>
              <a:rPr lang="en-US" sz="1800" dirty="0"/>
              <a:t>1 suite</a:t>
            </a:r>
          </a:p>
        </p:txBody>
      </p:sp>
      <p:sp>
        <p:nvSpPr>
          <p:cNvPr id="1040" name="Rectangle 5"/>
          <p:cNvSpPr txBox="1">
            <a:spLocks noChangeArrowheads="1"/>
          </p:cNvSpPr>
          <p:nvPr>
            <p:custDataLst>
              <p:tags r:id="rId10"/>
            </p:custDataLst>
          </p:nvPr>
        </p:nvSpPr>
        <p:spPr bwMode="gray">
          <a:xfrm>
            <a:off x="2941638" y="3211513"/>
            <a:ext cx="1730375" cy="549275"/>
          </a:xfrm>
          <a:prstGeom prst="rect">
            <a:avLst/>
          </a:prstGeom>
          <a:noFill/>
          <a:ln w="9525">
            <a:noFill/>
            <a:miter lim="800000"/>
            <a:headEnd/>
            <a:tailEnd/>
          </a:ln>
        </p:spPr>
        <p:txBody>
          <a:bodyPr wrap="none" lIns="0" tIns="0" rIns="0" bIns="0" anchor="b">
            <a:spAutoFit/>
          </a:bodyPr>
          <a:lstStyle/>
          <a:p>
            <a:pPr defTabSz="587375">
              <a:spcBef>
                <a:spcPct val="20000"/>
              </a:spcBef>
              <a:buClr>
                <a:srgbClr val="669999"/>
              </a:buClr>
              <a:buFont typeface="Wingdings" pitchFamily="2" charset="2"/>
              <a:buNone/>
              <a:tabLst>
                <a:tab pos="2336800" algn="l"/>
              </a:tabLst>
            </a:pPr>
            <a:r>
              <a:rPr lang="en-US" sz="1800" b="1" dirty="0"/>
              <a:t>Cell Culture Facility</a:t>
            </a:r>
            <a:br>
              <a:rPr lang="en-US" sz="1800" b="1" dirty="0"/>
            </a:br>
            <a:r>
              <a:rPr lang="en-US" sz="1800" b="1" dirty="0"/>
              <a:t> "East Train"</a:t>
            </a:r>
          </a:p>
        </p:txBody>
      </p:sp>
      <p:sp>
        <p:nvSpPr>
          <p:cNvPr id="1041" name="Rectangle 5"/>
          <p:cNvSpPr txBox="1">
            <a:spLocks noChangeArrowheads="1"/>
          </p:cNvSpPr>
          <p:nvPr>
            <p:custDataLst>
              <p:tags r:id="rId11"/>
            </p:custDataLst>
          </p:nvPr>
        </p:nvSpPr>
        <p:spPr bwMode="gray">
          <a:xfrm>
            <a:off x="4871244" y="3211513"/>
            <a:ext cx="1730375" cy="549275"/>
          </a:xfrm>
          <a:prstGeom prst="rect">
            <a:avLst/>
          </a:prstGeom>
          <a:noFill/>
          <a:ln w="9525">
            <a:noFill/>
            <a:miter lim="800000"/>
            <a:headEnd/>
            <a:tailEnd/>
          </a:ln>
        </p:spPr>
        <p:txBody>
          <a:bodyPr wrap="none" lIns="0" tIns="0" rIns="0" bIns="0" anchor="b">
            <a:spAutoFit/>
          </a:bodyPr>
          <a:lstStyle/>
          <a:p>
            <a:pPr defTabSz="587375">
              <a:spcBef>
                <a:spcPct val="20000"/>
              </a:spcBef>
              <a:buClr>
                <a:srgbClr val="669999"/>
              </a:buClr>
              <a:buFont typeface="Wingdings" pitchFamily="2" charset="2"/>
              <a:buNone/>
              <a:tabLst>
                <a:tab pos="2336800" algn="l"/>
              </a:tabLst>
            </a:pPr>
            <a:r>
              <a:rPr lang="en-US" sz="1800" b="1" dirty="0"/>
              <a:t>Cell Culture Facility</a:t>
            </a:r>
            <a:br>
              <a:rPr lang="en-US" sz="1800" b="1" dirty="0"/>
            </a:br>
            <a:r>
              <a:rPr lang="en-US" sz="1800" b="1" dirty="0"/>
              <a:t> "West Train"</a:t>
            </a:r>
          </a:p>
        </p:txBody>
      </p:sp>
      <p:sp>
        <p:nvSpPr>
          <p:cNvPr id="1042" name="Line 100"/>
          <p:cNvSpPr>
            <a:spLocks noChangeShapeType="1"/>
          </p:cNvSpPr>
          <p:nvPr/>
        </p:nvSpPr>
        <p:spPr bwMode="gray">
          <a:xfrm>
            <a:off x="2628900" y="3760788"/>
            <a:ext cx="3972719" cy="0"/>
          </a:xfrm>
          <a:prstGeom prst="line">
            <a:avLst/>
          </a:prstGeom>
          <a:noFill/>
          <a:ln w="19050">
            <a:solidFill>
              <a:schemeClr val="hlink"/>
            </a:solidFill>
            <a:round/>
            <a:headEnd/>
            <a:tailEnd/>
          </a:ln>
        </p:spPr>
        <p:txBody>
          <a:bodyPr wrap="none" anchor="ctr"/>
          <a:lstStyle/>
          <a:p>
            <a:endParaRPr lang="en-US"/>
          </a:p>
        </p:txBody>
      </p:sp>
      <p:sp>
        <p:nvSpPr>
          <p:cNvPr id="1043" name="Rectangle 5"/>
          <p:cNvSpPr txBox="1">
            <a:spLocks noChangeArrowheads="1"/>
          </p:cNvSpPr>
          <p:nvPr/>
        </p:nvSpPr>
        <p:spPr bwMode="gray">
          <a:xfrm>
            <a:off x="4871244" y="3979069"/>
            <a:ext cx="1730375" cy="274638"/>
          </a:xfrm>
          <a:prstGeom prst="rect">
            <a:avLst/>
          </a:prstGeom>
          <a:noFill/>
          <a:ln w="9525" algn="ctr">
            <a:noFill/>
            <a:miter lim="800000"/>
            <a:headEnd/>
            <a:tailEnd/>
          </a:ln>
        </p:spPr>
        <p:txBody>
          <a:bodyPr wrap="none" lIns="0" tIns="0" rIns="0" bIns="0"/>
          <a:lstStyle/>
          <a:p>
            <a:pPr marL="266700" indent="-266700" defTabSz="587375">
              <a:spcAft>
                <a:spcPts val="600"/>
              </a:spcAft>
              <a:buClr>
                <a:schemeClr val="tx1"/>
              </a:buClr>
              <a:buFont typeface="Arial" charset="0"/>
              <a:buChar char="•"/>
            </a:pPr>
            <a:r>
              <a:rPr lang="en-US" sz="1800" dirty="0"/>
              <a:t>1 suite </a:t>
            </a:r>
          </a:p>
        </p:txBody>
      </p:sp>
      <p:sp>
        <p:nvSpPr>
          <p:cNvPr id="1044" name="Rectangle 5"/>
          <p:cNvSpPr txBox="1">
            <a:spLocks noChangeArrowheads="1"/>
          </p:cNvSpPr>
          <p:nvPr/>
        </p:nvSpPr>
        <p:spPr bwMode="gray">
          <a:xfrm>
            <a:off x="4871244" y="4674394"/>
            <a:ext cx="1730375" cy="274638"/>
          </a:xfrm>
          <a:prstGeom prst="rect">
            <a:avLst/>
          </a:prstGeom>
          <a:noFill/>
          <a:ln w="9525" algn="ctr">
            <a:noFill/>
            <a:miter lim="800000"/>
            <a:headEnd/>
            <a:tailEnd/>
          </a:ln>
        </p:spPr>
        <p:txBody>
          <a:bodyPr wrap="none" lIns="0" tIns="0" rIns="0" bIns="0"/>
          <a:lstStyle/>
          <a:p>
            <a:pPr marL="266700" indent="-266700" defTabSz="587375">
              <a:spcAft>
                <a:spcPts val="600"/>
              </a:spcAft>
              <a:buClr>
                <a:schemeClr val="tx1"/>
              </a:buClr>
              <a:buFont typeface="Arial" charset="0"/>
              <a:buChar char="•"/>
            </a:pPr>
            <a:r>
              <a:rPr lang="en-US" sz="1800" dirty="0"/>
              <a:t>1x 12 000 L</a:t>
            </a:r>
          </a:p>
        </p:txBody>
      </p:sp>
      <p:sp>
        <p:nvSpPr>
          <p:cNvPr id="1045" name="Rectangle 5"/>
          <p:cNvSpPr txBox="1">
            <a:spLocks noChangeArrowheads="1"/>
          </p:cNvSpPr>
          <p:nvPr/>
        </p:nvSpPr>
        <p:spPr bwMode="gray">
          <a:xfrm>
            <a:off x="4871244" y="5371306"/>
            <a:ext cx="1730375" cy="274637"/>
          </a:xfrm>
          <a:prstGeom prst="rect">
            <a:avLst/>
          </a:prstGeom>
          <a:noFill/>
          <a:ln w="9525" algn="ctr">
            <a:noFill/>
            <a:miter lim="800000"/>
            <a:headEnd/>
            <a:tailEnd/>
          </a:ln>
        </p:spPr>
        <p:txBody>
          <a:bodyPr wrap="none" lIns="0" tIns="0" rIns="0" bIns="0"/>
          <a:lstStyle/>
          <a:p>
            <a:pPr marL="266700" indent="-266700" defTabSz="587375">
              <a:spcAft>
                <a:spcPts val="600"/>
              </a:spcAft>
              <a:buClr>
                <a:schemeClr val="tx1"/>
              </a:buClr>
              <a:buFont typeface="Arial" charset="0"/>
              <a:buChar char="•"/>
            </a:pPr>
            <a:r>
              <a:rPr lang="en-US" sz="1800" dirty="0"/>
              <a:t> 2 suites </a:t>
            </a:r>
          </a:p>
        </p:txBody>
      </p:sp>
      <p:sp>
        <p:nvSpPr>
          <p:cNvPr id="1046" name="Rectangle 5"/>
          <p:cNvSpPr txBox="1">
            <a:spLocks noChangeArrowheads="1"/>
          </p:cNvSpPr>
          <p:nvPr>
            <p:custDataLst>
              <p:tags r:id="rId12"/>
            </p:custDataLst>
          </p:nvPr>
        </p:nvSpPr>
        <p:spPr bwMode="gray">
          <a:xfrm>
            <a:off x="4871244" y="6068219"/>
            <a:ext cx="1730375" cy="274638"/>
          </a:xfrm>
          <a:prstGeom prst="rect">
            <a:avLst/>
          </a:prstGeom>
          <a:noFill/>
          <a:ln w="9525" algn="ctr">
            <a:noFill/>
            <a:miter lim="800000"/>
            <a:headEnd/>
            <a:tailEnd/>
          </a:ln>
        </p:spPr>
        <p:txBody>
          <a:bodyPr wrap="none" lIns="0" tIns="0" rIns="0" bIns="0"/>
          <a:lstStyle/>
          <a:p>
            <a:pPr marL="266700" indent="-266700" defTabSz="587375">
              <a:spcAft>
                <a:spcPts val="600"/>
              </a:spcAft>
              <a:buClr>
                <a:schemeClr val="tx1"/>
              </a:buClr>
              <a:buFont typeface="Arial" charset="0"/>
              <a:buChar char="•"/>
            </a:pPr>
            <a:r>
              <a:rPr lang="en-US" sz="1800" dirty="0"/>
              <a:t>1 suite</a:t>
            </a:r>
          </a:p>
        </p:txBody>
      </p:sp>
      <p:sp>
        <p:nvSpPr>
          <p:cNvPr id="25" name="Date Placeholder 24"/>
          <p:cNvSpPr>
            <a:spLocks noGrp="1"/>
          </p:cNvSpPr>
          <p:nvPr>
            <p:ph type="dt" sz="half" idx="10"/>
          </p:nvPr>
        </p:nvSpPr>
        <p:spPr/>
        <p:txBody>
          <a:bodyPr/>
          <a:lstStyle/>
          <a:p>
            <a:pPr>
              <a:defRPr/>
            </a:pPr>
            <a:r>
              <a:rPr lang="en-US" smtClean="0"/>
              <a:t>March 21, 2012</a:t>
            </a:r>
            <a:endParaRPr lang="en-GB"/>
          </a:p>
        </p:txBody>
      </p:sp>
      <p:sp>
        <p:nvSpPr>
          <p:cNvPr id="26" name="Footer Placeholder 25"/>
          <p:cNvSpPr>
            <a:spLocks noGrp="1"/>
          </p:cNvSpPr>
          <p:nvPr>
            <p:ph type="ftr" sz="quarter" idx="11"/>
          </p:nvPr>
        </p:nvSpPr>
        <p:spPr/>
        <p:txBody>
          <a:bodyPr/>
          <a:lstStyle/>
          <a:p>
            <a:pPr>
              <a:defRPr/>
            </a:pPr>
            <a:r>
              <a:rPr lang="en-US" smtClean="0"/>
              <a:t>CA Senate Joint Hearing: Advanced Manufacturing </a:t>
            </a:r>
            <a:endParaRPr lang="en-GB"/>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QunjejMuUuaamYcnCN4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YAD22ga0ESi60cllk.F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rMANI1VuUybxj3kEe3LK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8sEAG3ShUSzifUr1_7ie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aIDjjU5DkyFtbyUD_3a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ndIdtWyw02j9ibfEtjm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qkFNAF9KkmMGv4XUW4I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7ybW1rvLkKLlnbF0A4G_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_PV4va0a0.JSPzW18FZa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Rku1EA270y_aeUST.VL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qXazTSdR0e2HKBsJRnq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Ud_wP4.AjUOl3u_FQFqZUg"/>
</p:tagLst>
</file>

<file path=ppt/theme/theme1.xml><?xml version="1.0" encoding="utf-8"?>
<a:theme xmlns:a="http://schemas.openxmlformats.org/drawingml/2006/main" name="Leere Präsentation">
  <a:themeElements>
    <a:clrScheme name="Leere Präsentation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fontScheme name="Leere Präsentation">
      <a:majorFont>
        <a:latin typeface="BISansCond"/>
        <a:ea typeface=""/>
        <a:cs typeface=""/>
      </a:majorFont>
      <a:minorFont>
        <a:latin typeface="BISans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BISansCond" pitchFamily="2" charset="0"/>
          </a:defRPr>
        </a:defPPr>
      </a:lstStyle>
    </a:lnDef>
  </a:objectDefaults>
  <a:extraClrSchemeLst>
    <a:extraClrScheme>
      <a:clrScheme name="Leere Präsentation 1">
        <a:dk1>
          <a:srgbClr val="000000"/>
        </a:dk1>
        <a:lt1>
          <a:srgbClr val="FFFFFF"/>
        </a:lt1>
        <a:dk2>
          <a:srgbClr val="8EB4DA"/>
        </a:dk2>
        <a:lt2>
          <a:srgbClr val="EBEBEB"/>
        </a:lt2>
        <a:accent1>
          <a:srgbClr val="003366"/>
        </a:accent1>
        <a:accent2>
          <a:srgbClr val="0066CC"/>
        </a:accent2>
        <a:accent3>
          <a:srgbClr val="FFFFFF"/>
        </a:accent3>
        <a:accent4>
          <a:srgbClr val="000000"/>
        </a:accent4>
        <a:accent5>
          <a:srgbClr val="AAADB8"/>
        </a:accent5>
        <a:accent6>
          <a:srgbClr val="005CB9"/>
        </a:accent6>
        <a:hlink>
          <a:srgbClr val="FF9900"/>
        </a:hlink>
        <a:folHlink>
          <a:srgbClr val="66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1450</Words>
  <Application>Microsoft Office PowerPoint</Application>
  <PresentationFormat>On-screen Show (4:3)</PresentationFormat>
  <Paragraphs>330</Paragraphs>
  <Slides>15</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Leere Präsentation</vt:lpstr>
      <vt:lpstr>Chart</vt:lpstr>
      <vt:lpstr>think-cell Slide</vt:lpstr>
      <vt:lpstr>Boehringer-Ingelheim:  Insight into Advanced Manufacturing</vt:lpstr>
      <vt:lpstr>Who is Boehringer-Ingelheim?</vt:lpstr>
      <vt:lpstr>Our Businesses World net sales by business segments (2010)</vt:lpstr>
      <vt:lpstr>Our R&amp;D  Focus on six therapeutic areas</vt:lpstr>
      <vt:lpstr>We are the Pioneer in Biopharmaceuticals</vt:lpstr>
      <vt:lpstr>Our Fremont Facilities 200,000 sq ft of manufacturing </vt:lpstr>
      <vt:lpstr>Our Workforce at Fremont</vt:lpstr>
      <vt:lpstr>Manufacturing at Fremont</vt:lpstr>
      <vt:lpstr>Production Capabilities  Drug Substance Manufacturing Capabilities BI Fremont</vt:lpstr>
      <vt:lpstr>Bulk Manufacturing Provides Capacity, Capability  and Flexibility</vt:lpstr>
      <vt:lpstr>Biopharmaceuticals Our Fill &amp; Finish Toolbox</vt:lpstr>
      <vt:lpstr>Product Quality:  Management Employs Several Functions to Ensure Patient Safety</vt:lpstr>
      <vt:lpstr>Enabling Advanced Manufacturing at our Fremont Facility</vt:lpstr>
      <vt:lpstr>Sales &amp; Use Tax </vt:lpstr>
      <vt:lpstr>Personal Property Tax</vt:lpstr>
    </vt:vector>
  </TitlesOfParts>
  <Manager>Sybille Genersch</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Frank Neufurt</dc:creator>
  <cp:keywords>ppt, master, template, netinstall, global roll-out, June 2009,</cp:keywords>
  <dc:description>re-design of existing templates, no fancy design, clean and reduced design, optimised area for the  for the presentation of the content, important is the content and its presentation not to provide a fancy platform for it</dc:description>
  <cp:lastModifiedBy>Melanie Cain</cp:lastModifiedBy>
  <cp:revision>145</cp:revision>
  <cp:lastPrinted>2001-09-13T10:13:58Z</cp:lastPrinted>
  <dcterms:created xsi:type="dcterms:W3CDTF">2009-11-19T16:43:23Z</dcterms:created>
  <dcterms:modified xsi:type="dcterms:W3CDTF">2012-03-22T19:51:33Z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