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6" r:id="rId2"/>
  </p:sldMasterIdLst>
  <p:notesMasterIdLst>
    <p:notesMasterId r:id="rId13"/>
  </p:notesMasterIdLst>
  <p:sldIdLst>
    <p:sldId id="266" r:id="rId3"/>
    <p:sldId id="359" r:id="rId4"/>
    <p:sldId id="346" r:id="rId5"/>
    <p:sldId id="350" r:id="rId6"/>
    <p:sldId id="351" r:id="rId7"/>
    <p:sldId id="356" r:id="rId8"/>
    <p:sldId id="360" r:id="rId9"/>
    <p:sldId id="358" r:id="rId10"/>
    <p:sldId id="361" r:id="rId11"/>
    <p:sldId id="296" r:id="rId12"/>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6280DA47-CD8D-40B7-A9D1-E090339F72CB}">
          <p14:sldIdLst>
            <p14:sldId id="266"/>
            <p14:sldId id="359"/>
            <p14:sldId id="346"/>
            <p14:sldId id="350"/>
            <p14:sldId id="351"/>
            <p14:sldId id="356"/>
            <p14:sldId id="360"/>
            <p14:sldId id="358"/>
            <p14:sldId id="361"/>
            <p14:sldId id="296"/>
          </p14:sldIdLst>
        </p14:section>
        <p14:section name="Untitled Section" id="{5B3D945C-197A-401B-AE7F-B82FE1A1306C}">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4">
          <p15:clr>
            <a:srgbClr val="A4A3A4"/>
          </p15:clr>
        </p15:guide>
        <p15:guide id="2" pos="21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800000"/>
    <a:srgbClr val="C6F3FE"/>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384" autoAdjust="0"/>
    <p:restoredTop sz="93823" autoAdjust="0"/>
  </p:normalViewPr>
  <p:slideViewPr>
    <p:cSldViewPr>
      <p:cViewPr varScale="1">
        <p:scale>
          <a:sx n="89" d="100"/>
          <a:sy n="89" d="100"/>
        </p:scale>
        <p:origin x="-1978" y="-6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3091" y="-72"/>
      </p:cViewPr>
      <p:guideLst>
        <p:guide orient="horz" pos="2924"/>
        <p:guide pos="219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0"/>
            <a:ext cx="3027639"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4" tIns="46222" rIns="92444" bIns="46222" numCol="1" anchor="t" anchorCtr="0" compatLnSpc="1">
            <a:prstTxWarp prst="textNoShape">
              <a:avLst/>
            </a:prstTxWarp>
          </a:bodyPr>
          <a:lstStyle>
            <a:lvl1pPr>
              <a:defRPr sz="1200">
                <a:cs typeface="+mn-cs"/>
              </a:defRPr>
            </a:lvl1pPr>
          </a:lstStyle>
          <a:p>
            <a:pPr>
              <a:defRPr/>
            </a:pPr>
            <a:endParaRPr lang="en-US" altLang="en-US"/>
          </a:p>
        </p:txBody>
      </p:sp>
      <p:sp>
        <p:nvSpPr>
          <p:cNvPr id="21507" name="Rectangle 3"/>
          <p:cNvSpPr>
            <a:spLocks noGrp="1" noChangeArrowheads="1"/>
          </p:cNvSpPr>
          <p:nvPr>
            <p:ph type="dt" idx="1"/>
          </p:nvPr>
        </p:nvSpPr>
        <p:spPr bwMode="auto">
          <a:xfrm>
            <a:off x="3955750" y="0"/>
            <a:ext cx="3027638"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4" tIns="46222" rIns="92444" bIns="46222" numCol="1" anchor="t" anchorCtr="0" compatLnSpc="1">
            <a:prstTxWarp prst="textNoShape">
              <a:avLst/>
            </a:prstTxWarp>
          </a:bodyPr>
          <a:lstStyle>
            <a:lvl1pPr algn="r">
              <a:defRPr sz="1200">
                <a:cs typeface="+mn-cs"/>
              </a:defRPr>
            </a:lvl1pPr>
          </a:lstStyle>
          <a:p>
            <a:pPr>
              <a:defRPr/>
            </a:pPr>
            <a:endParaRPr lang="en-US" altLang="en-US"/>
          </a:p>
        </p:txBody>
      </p:sp>
      <p:sp>
        <p:nvSpPr>
          <p:cNvPr id="8196" name="Rectangle 4"/>
          <p:cNvSpPr>
            <a:spLocks noGrp="1" noRot="1" noChangeAspect="1" noChangeArrowheads="1" noTextEdit="1"/>
          </p:cNvSpPr>
          <p:nvPr>
            <p:ph type="sldImg" idx="2"/>
          </p:nvPr>
        </p:nvSpPr>
        <p:spPr bwMode="auto">
          <a:xfrm>
            <a:off x="1173163" y="695325"/>
            <a:ext cx="4641850" cy="3481388"/>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699305" y="4410392"/>
            <a:ext cx="5588000" cy="4177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4" tIns="46222" rIns="92444" bIns="46222"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1510" name="Rectangle 6"/>
          <p:cNvSpPr>
            <a:spLocks noGrp="1" noChangeArrowheads="1"/>
          </p:cNvSpPr>
          <p:nvPr>
            <p:ph type="ftr" sz="quarter" idx="4"/>
          </p:nvPr>
        </p:nvSpPr>
        <p:spPr bwMode="auto">
          <a:xfrm>
            <a:off x="1" y="8817612"/>
            <a:ext cx="3027639"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4" tIns="46222" rIns="92444" bIns="46222" numCol="1" anchor="b" anchorCtr="0" compatLnSpc="1">
            <a:prstTxWarp prst="textNoShape">
              <a:avLst/>
            </a:prstTxWarp>
          </a:bodyPr>
          <a:lstStyle>
            <a:lvl1pPr>
              <a:defRPr sz="1200">
                <a:cs typeface="+mn-cs"/>
              </a:defRPr>
            </a:lvl1pPr>
          </a:lstStyle>
          <a:p>
            <a:pPr>
              <a:defRPr/>
            </a:pPr>
            <a:endParaRPr lang="en-US" altLang="en-US"/>
          </a:p>
        </p:txBody>
      </p:sp>
      <p:sp>
        <p:nvSpPr>
          <p:cNvPr id="21511" name="Rectangle 7"/>
          <p:cNvSpPr>
            <a:spLocks noGrp="1" noChangeArrowheads="1"/>
          </p:cNvSpPr>
          <p:nvPr>
            <p:ph type="sldNum" sz="quarter" idx="5"/>
          </p:nvPr>
        </p:nvSpPr>
        <p:spPr bwMode="auto">
          <a:xfrm>
            <a:off x="3955750" y="8817612"/>
            <a:ext cx="3027638"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4" tIns="46222" rIns="92444" bIns="46222" numCol="1" anchor="b" anchorCtr="0" compatLnSpc="1">
            <a:prstTxWarp prst="textNoShape">
              <a:avLst/>
            </a:prstTxWarp>
          </a:bodyPr>
          <a:lstStyle>
            <a:lvl1pPr algn="r">
              <a:defRPr sz="1200">
                <a:cs typeface="+mn-cs"/>
              </a:defRPr>
            </a:lvl1pPr>
          </a:lstStyle>
          <a:p>
            <a:pPr>
              <a:defRPr/>
            </a:pPr>
            <a:fld id="{9F903247-B490-4406-9211-C2F3B9939F0E}" type="slidenum">
              <a:rPr lang="en-US" altLang="en-US"/>
              <a:pPr>
                <a:defRPr/>
              </a:pPr>
              <a:t>‹#›</a:t>
            </a:fld>
            <a:endParaRPr lang="en-US" altLang="en-US"/>
          </a:p>
        </p:txBody>
      </p:sp>
    </p:spTree>
    <p:extLst>
      <p:ext uri="{BB962C8B-B14F-4D97-AF65-F5344CB8AC3E}">
        <p14:creationId xmlns:p14="http://schemas.microsoft.com/office/powerpoint/2010/main" val="2124574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30000"/>
              </a:spcBef>
              <a:defRPr sz="1200">
                <a:solidFill>
                  <a:schemeClr val="tx1"/>
                </a:solidFill>
                <a:latin typeface="Arial" charset="0"/>
              </a:defRPr>
            </a:lvl1pPr>
            <a:lvl2pPr marL="750888" indent="-287338" eaLnBrk="0" hangingPunct="0">
              <a:spcBef>
                <a:spcPct val="30000"/>
              </a:spcBef>
              <a:defRPr sz="1200">
                <a:solidFill>
                  <a:schemeClr val="tx1"/>
                </a:solidFill>
                <a:latin typeface="Arial" charset="0"/>
              </a:defRPr>
            </a:lvl2pPr>
            <a:lvl3pPr marL="1154113" indent="-230188" eaLnBrk="0" hangingPunct="0">
              <a:spcBef>
                <a:spcPct val="30000"/>
              </a:spcBef>
              <a:defRPr sz="1200">
                <a:solidFill>
                  <a:schemeClr val="tx1"/>
                </a:solidFill>
                <a:latin typeface="Arial" charset="0"/>
              </a:defRPr>
            </a:lvl3pPr>
            <a:lvl4pPr marL="1617663" indent="-230188" eaLnBrk="0" hangingPunct="0">
              <a:spcBef>
                <a:spcPct val="30000"/>
              </a:spcBef>
              <a:defRPr sz="1200">
                <a:solidFill>
                  <a:schemeClr val="tx1"/>
                </a:solidFill>
                <a:latin typeface="Arial" charset="0"/>
              </a:defRPr>
            </a:lvl4pPr>
            <a:lvl5pPr marL="2079625" indent="-230188" eaLnBrk="0" hangingPunct="0">
              <a:spcBef>
                <a:spcPct val="30000"/>
              </a:spcBef>
              <a:defRPr sz="1200">
                <a:solidFill>
                  <a:schemeClr val="tx1"/>
                </a:solidFill>
                <a:latin typeface="Arial" charset="0"/>
              </a:defRPr>
            </a:lvl5pPr>
            <a:lvl6pPr marL="2536825" indent="-230188" eaLnBrk="0" fontAlgn="base" hangingPunct="0">
              <a:spcBef>
                <a:spcPct val="30000"/>
              </a:spcBef>
              <a:spcAft>
                <a:spcPct val="0"/>
              </a:spcAft>
              <a:defRPr sz="1200">
                <a:solidFill>
                  <a:schemeClr val="tx1"/>
                </a:solidFill>
                <a:latin typeface="Arial" charset="0"/>
              </a:defRPr>
            </a:lvl6pPr>
            <a:lvl7pPr marL="2994025" indent="-230188" eaLnBrk="0" fontAlgn="base" hangingPunct="0">
              <a:spcBef>
                <a:spcPct val="30000"/>
              </a:spcBef>
              <a:spcAft>
                <a:spcPct val="0"/>
              </a:spcAft>
              <a:defRPr sz="1200">
                <a:solidFill>
                  <a:schemeClr val="tx1"/>
                </a:solidFill>
                <a:latin typeface="Arial" charset="0"/>
              </a:defRPr>
            </a:lvl7pPr>
            <a:lvl8pPr marL="3451225" indent="-230188" eaLnBrk="0" fontAlgn="base" hangingPunct="0">
              <a:spcBef>
                <a:spcPct val="30000"/>
              </a:spcBef>
              <a:spcAft>
                <a:spcPct val="0"/>
              </a:spcAft>
              <a:defRPr sz="1200">
                <a:solidFill>
                  <a:schemeClr val="tx1"/>
                </a:solidFill>
                <a:latin typeface="Arial" charset="0"/>
              </a:defRPr>
            </a:lvl8pPr>
            <a:lvl9pPr marL="3908425" indent="-230188" eaLnBrk="0" fontAlgn="base" hangingPunct="0">
              <a:spcBef>
                <a:spcPct val="30000"/>
              </a:spcBef>
              <a:spcAft>
                <a:spcPct val="0"/>
              </a:spcAft>
              <a:defRPr sz="1200">
                <a:solidFill>
                  <a:schemeClr val="tx1"/>
                </a:solidFill>
                <a:latin typeface="Arial" charset="0"/>
              </a:defRPr>
            </a:lvl9pPr>
          </a:lstStyle>
          <a:p>
            <a:pPr eaLnBrk="1" hangingPunct="1">
              <a:spcBef>
                <a:spcPct val="0"/>
              </a:spcBef>
              <a:defRPr/>
            </a:pPr>
            <a:fld id="{CF80A8F5-CD7C-45C1-B8E9-D3919DFCB92B}" type="slidenum">
              <a:rPr lang="en-US" altLang="en-US" smtClean="0"/>
              <a:pPr eaLnBrk="1" hangingPunct="1">
                <a:spcBef>
                  <a:spcPct val="0"/>
                </a:spcBef>
                <a:defRPr/>
              </a:pPr>
              <a:t>1</a:t>
            </a:fld>
            <a:endParaRPr lang="en-US" altLang="en-US" dirty="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925171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Safety</a:t>
            </a:r>
            <a:endParaRPr lang="en-US" baseline="0" dirty="0" smtClean="0"/>
          </a:p>
          <a:p>
            <a:r>
              <a:rPr lang="en-US" baseline="0" dirty="0" smtClean="0"/>
              <a:t>263 investigations on electrical incidents </a:t>
            </a:r>
          </a:p>
          <a:p>
            <a:r>
              <a:rPr lang="en-US" baseline="0" dirty="0" smtClean="0"/>
              <a:t>259 investigations on natural gas incidents</a:t>
            </a:r>
          </a:p>
          <a:p>
            <a:r>
              <a:rPr lang="en-US" baseline="0" dirty="0" smtClean="0"/>
              <a:t>266 investigations on rail transit incidents </a:t>
            </a:r>
          </a:p>
          <a:p>
            <a:r>
              <a:rPr lang="en-US" baseline="0" dirty="0" smtClean="0"/>
              <a:t>$1,618 million of fines/penalties levied against energy utilities</a:t>
            </a:r>
          </a:p>
          <a:p>
            <a:r>
              <a:rPr lang="en-US" baseline="0" dirty="0" smtClean="0"/>
              <a:t>$43 million of fines/penalties levied against telecommunications companies</a:t>
            </a:r>
          </a:p>
          <a:p>
            <a:r>
              <a:rPr lang="en-US" baseline="0" dirty="0" smtClean="0"/>
              <a:t>$7.3 million of fines levied against transportation companies </a:t>
            </a:r>
          </a:p>
        </p:txBody>
      </p:sp>
      <p:sp>
        <p:nvSpPr>
          <p:cNvPr id="4" name="Slide Number Placeholder 3"/>
          <p:cNvSpPr>
            <a:spLocks noGrp="1"/>
          </p:cNvSpPr>
          <p:nvPr>
            <p:ph type="sldNum" sz="quarter" idx="10"/>
          </p:nvPr>
        </p:nvSpPr>
        <p:spPr/>
        <p:txBody>
          <a:bodyPr/>
          <a:lstStyle/>
          <a:p>
            <a:pPr>
              <a:defRPr/>
            </a:pPr>
            <a:fld id="{9F903247-B490-4406-9211-C2F3B9939F0E}" type="slidenum">
              <a:rPr lang="en-US" altLang="en-US" smtClean="0">
                <a:solidFill>
                  <a:prstClr val="black"/>
                </a:solidFill>
              </a:rPr>
              <a:pPr>
                <a:defRPr/>
              </a:pPr>
              <a:t>4</a:t>
            </a:fld>
            <a:endParaRPr lang="en-US" altLang="en-US">
              <a:solidFill>
                <a:prstClr val="black"/>
              </a:solidFill>
            </a:endParaRPr>
          </a:p>
        </p:txBody>
      </p:sp>
    </p:spTree>
    <p:extLst>
      <p:ext uri="{BB962C8B-B14F-4D97-AF65-F5344CB8AC3E}">
        <p14:creationId xmlns:p14="http://schemas.microsoft.com/office/powerpoint/2010/main" val="4278629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24EB0D-D23E-4207-8DA0-7350725E64AA}" type="slidenum">
              <a:rPr lang="en-US" smtClean="0"/>
              <a:t>5</a:t>
            </a:fld>
            <a:endParaRPr lang="en-US"/>
          </a:p>
        </p:txBody>
      </p:sp>
    </p:spTree>
    <p:extLst>
      <p:ext uri="{BB962C8B-B14F-4D97-AF65-F5344CB8AC3E}">
        <p14:creationId xmlns:p14="http://schemas.microsoft.com/office/powerpoint/2010/main" val="1550152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24EB0D-D23E-4207-8DA0-7350725E64AA}" type="slidenum">
              <a:rPr lang="en-US" smtClean="0"/>
              <a:t>7</a:t>
            </a:fld>
            <a:endParaRPr lang="en-US"/>
          </a:p>
        </p:txBody>
      </p:sp>
    </p:spTree>
    <p:extLst>
      <p:ext uri="{BB962C8B-B14F-4D97-AF65-F5344CB8AC3E}">
        <p14:creationId xmlns:p14="http://schemas.microsoft.com/office/powerpoint/2010/main" val="1550152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903247-B490-4406-9211-C2F3B9939F0E}" type="slidenum">
              <a:rPr lang="en-US" altLang="en-US" smtClean="0"/>
              <a:pPr>
                <a:defRPr/>
              </a:pPr>
              <a:t>10</a:t>
            </a:fld>
            <a:endParaRPr lang="en-US" altLang="en-US"/>
          </a:p>
        </p:txBody>
      </p:sp>
    </p:spTree>
    <p:extLst>
      <p:ext uri="{BB962C8B-B14F-4D97-AF65-F5344CB8AC3E}">
        <p14:creationId xmlns:p14="http://schemas.microsoft.com/office/powerpoint/2010/main" val="393597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60197310-FA75-418F-AF20-3D3B67F3D3D4}"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84063883-17AE-4938-87FC-6FD34C20A58E}"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B59E768F-8D9C-492F-BD7E-07E9CC710494}"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057400"/>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24A54FA9-7D3B-428A-8F85-0BEE8F7721BD}"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60197310-FA75-418F-AF20-3D3B67F3D3D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15366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14FB6925-25AE-4190-9488-12AB9B90E4D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8190653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2E976FB1-1D40-49BA-8642-6C67F9F072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4567672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24FC5411-796A-4F8F-880F-B4A7FB16979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600692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C06A7CAE-0EAA-4A50-B11A-883FDF041AD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50502313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4F44FEF3-FF24-4D25-B299-0F856114C91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89621730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3D8572B3-FFE9-430A-B802-57E4106F663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686057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14FB6925-25AE-4190-9488-12AB9B90E4D1}"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25BE3327-4B3D-4B1B-9290-74D038F7200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759753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F84ECA31-A2EB-4B4E-818F-3CDD2B3B8E8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6228114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84063883-17AE-4938-87FC-6FD34C20A58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4560902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B59E768F-8D9C-492F-BD7E-07E9CC71049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5899066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057400"/>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24A54FA9-7D3B-428A-8F85-0BEE8F7721B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8710113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2E976FB1-1D40-49BA-8642-6C67F9F072DC}"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24FC5411-796A-4F8F-880F-B4A7FB169793}"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8"/>
          <p:cNvSpPr>
            <a:spLocks noGrp="1" noChangeArrowheads="1"/>
          </p:cNvSpPr>
          <p:nvPr>
            <p:ph type="sldNum" sz="quarter" idx="12"/>
          </p:nvPr>
        </p:nvSpPr>
        <p:spPr>
          <a:ln/>
        </p:spPr>
        <p:txBody>
          <a:bodyPr/>
          <a:lstStyle>
            <a:lvl1pPr>
              <a:defRPr/>
            </a:lvl1pPr>
          </a:lstStyle>
          <a:p>
            <a:pPr>
              <a:defRPr/>
            </a:pPr>
            <a:fld id="{C06A7CAE-0EAA-4A50-B11A-883FDF041AD4}"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8"/>
          <p:cNvSpPr>
            <a:spLocks noGrp="1" noChangeArrowheads="1"/>
          </p:cNvSpPr>
          <p:nvPr>
            <p:ph type="sldNum" sz="quarter" idx="12"/>
          </p:nvPr>
        </p:nvSpPr>
        <p:spPr>
          <a:ln/>
        </p:spPr>
        <p:txBody>
          <a:bodyPr/>
          <a:lstStyle>
            <a:lvl1pPr>
              <a:defRPr/>
            </a:lvl1pPr>
          </a:lstStyle>
          <a:p>
            <a:pPr>
              <a:defRPr/>
            </a:pPr>
            <a:fld id="{4F44FEF3-FF24-4D25-B299-0F856114C917}"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8"/>
          <p:cNvSpPr>
            <a:spLocks noGrp="1" noChangeArrowheads="1"/>
          </p:cNvSpPr>
          <p:nvPr>
            <p:ph type="sldNum" sz="quarter" idx="12"/>
          </p:nvPr>
        </p:nvSpPr>
        <p:spPr>
          <a:ln/>
        </p:spPr>
        <p:txBody>
          <a:bodyPr/>
          <a:lstStyle>
            <a:lvl1pPr>
              <a:defRPr/>
            </a:lvl1pPr>
          </a:lstStyle>
          <a:p>
            <a:pPr>
              <a:defRPr/>
            </a:pPr>
            <a:fld id="{3D8572B3-FFE9-430A-B802-57E4106F6634}"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25BE3327-4B3D-4B1B-9290-74D038F72009}"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F84ECA31-A2EB-4B4E-818F-3CDD2B3B8E80}"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
          <p:cNvPicPr>
            <a:picLocks noChangeAspect="1" noChangeArrowheads="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838200"/>
            <a:ext cx="82296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endParaRPr lang="en-US" altLang="en-US"/>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ltLang="en-US"/>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fld id="{40B30C3E-6CAD-4D57-8ABE-1F02994D7ED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
          <p:cNvPicPr>
            <a:picLocks noChangeAspect="1" noChangeArrowheads="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838200"/>
            <a:ext cx="82296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ltLang="en-US">
              <a:solidFill>
                <a:srgbClr val="000000"/>
              </a:solidFill>
            </a:endParaRPr>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fld id="{40B30C3E-6CAD-4D57-8ABE-1F02994D7ED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9188513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rtl="0" eaLnBrk="0" fontAlgn="base" hangingPunct="0">
        <a:spcBef>
          <a:spcPct val="0"/>
        </a:spcBef>
        <a:spcAft>
          <a:spcPct val="0"/>
        </a:spcAft>
        <a:defRPr sz="4400" b="1">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cpuc.ca.gov/" TargetMode="External"/><Relationship Id="rId2" Type="http://schemas.openxmlformats.org/officeDocument/2006/relationships/notesSlide" Target="../notesSlides/notesSlide5.xml"/><Relationship Id="rId1" Type="http://schemas.openxmlformats.org/officeDocument/2006/relationships/slideLayout" Target="../slideLayouts/slideLayout24.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s://mail.cpuc.ca.gov/owa/redir.aspx?C=rOKM8RKrE04onFsfsED62Exs8E0fZFs6KNwb8uzQ5GzgkH-wokjUCA..&amp;URL=http://leginfo.legislature.ca.gov/faces/billNavClient.xhtml?bill_id%3d201520160SB512" TargetMode="External"/><Relationship Id="rId7" Type="http://schemas.openxmlformats.org/officeDocument/2006/relationships/hyperlink" Target="https://mail.cpuc.ca.gov/owa/redir.aspx?C=wEpQiQO9sAWnmVJ4U_DTc8Ow9oPod_xyjSlkCXm8ytIe33-wokjUCA..&amp;URL=https://www.gov.ca.gov/news.php?id%3d19571" TargetMode="External"/><Relationship Id="rId2" Type="http://schemas.openxmlformats.org/officeDocument/2006/relationships/hyperlink" Target="https://mail.cpuc.ca.gov/owa/redir.aspx?C=00YzBm9MmyaSkNo8EZ6gNMzIaHB9cXzjRPulEa_nFVbgkH-wokjUCA..&amp;URL=http://leginfo.legislature.ca.gov/faces/billNavClient.xhtml?bill_id%3d201520160SB215" TargetMode="External"/><Relationship Id="rId1" Type="http://schemas.openxmlformats.org/officeDocument/2006/relationships/slideLayout" Target="../slideLayouts/slideLayout14.xml"/><Relationship Id="rId6" Type="http://schemas.openxmlformats.org/officeDocument/2006/relationships/hyperlink" Target="https://mail.cpuc.ca.gov/owa/redir.aspx?C=C8JL30GPQVWJfHBhZEUr-QhrlefMWFkFqNH4-AX23_7_t3-wokjUCA..&amp;URL=http://leginfo.legislature.ca.gov/faces/billNavClient.xhtml?bill_id%3d201520160SB661" TargetMode="External"/><Relationship Id="rId5" Type="http://schemas.openxmlformats.org/officeDocument/2006/relationships/hyperlink" Target="https://mail.cpuc.ca.gov/owa/redir.aspx?C=-MkVP9U-PrvjRDCj57KsLfNbQ6Splj3mjhev7stuvA__t3-wokjUCA..&amp;URL=http://leginfo.legislature.ca.gov/faces/billNavClient.xhtml?bill_id%3d201520160SB62" TargetMode="External"/><Relationship Id="rId4" Type="http://schemas.openxmlformats.org/officeDocument/2006/relationships/hyperlink" Target="https://mail.cpuc.ca.gov/owa/redir.aspx?C=ANbmuaSXM2cCmE43ouXXmJ7hTcc3xlK5vEjFVJHyLOj_t3-wokjUCA..&amp;URL=http://leginfo.legislature.ca.gov/faces/billNavClient.xhtml?bill_id%3d201520160AB2168"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fld id="{A04DA131-30FA-42B6-B518-038FA71E122C}" type="slidenum">
              <a:rPr lang="en-US" altLang="en-US" sz="1400" smtClean="0"/>
              <a:pPr eaLnBrk="1" hangingPunct="1">
                <a:spcBef>
                  <a:spcPct val="0"/>
                </a:spcBef>
                <a:buFontTx/>
                <a:buNone/>
                <a:defRPr/>
              </a:pPr>
              <a:t>1</a:t>
            </a:fld>
            <a:endParaRPr lang="en-US" altLang="en-US" sz="1400" dirty="0" smtClean="0"/>
          </a:p>
        </p:txBody>
      </p:sp>
      <p:sp>
        <p:nvSpPr>
          <p:cNvPr id="2051" name="Rectangle 4"/>
          <p:cNvSpPr>
            <a:spLocks noChangeArrowheads="1"/>
          </p:cNvSpPr>
          <p:nvPr/>
        </p:nvSpPr>
        <p:spPr bwMode="auto">
          <a:xfrm>
            <a:off x="0" y="1219200"/>
            <a:ext cx="9144000" cy="1371600"/>
          </a:xfrm>
          <a:prstGeom prst="rect">
            <a:avLst/>
          </a:prstGeom>
          <a:noFill/>
          <a:ln w="9525">
            <a:noFill/>
            <a:miter lim="800000"/>
            <a:headEnd/>
            <a:tailEnd/>
          </a:ln>
          <a:effectLst/>
        </p:spPr>
        <p:txBody>
          <a:bodyPr anchor="ctr"/>
          <a:lstStyle/>
          <a:p>
            <a:pPr algn="ctr"/>
            <a:r>
              <a:rPr lang="en-US" altLang="en-US" sz="3000" b="1" dirty="0" smtClean="0">
                <a:solidFill>
                  <a:srgbClr val="0000CC"/>
                </a:solidFill>
                <a:latin typeface="Century Gothic" panose="020B0502020202020204" pitchFamily="34" charset="0"/>
              </a:rPr>
              <a:t>Senate Energy, Utilities and Communications Committee</a:t>
            </a:r>
            <a:endParaRPr lang="en-US" altLang="en-US" sz="3000" b="1" dirty="0">
              <a:solidFill>
                <a:srgbClr val="0000CC"/>
              </a:solidFill>
              <a:latin typeface="Century Gothic" panose="020B0502020202020204" pitchFamily="34" charset="0"/>
            </a:endParaRPr>
          </a:p>
        </p:txBody>
      </p:sp>
      <p:sp>
        <p:nvSpPr>
          <p:cNvPr id="2052" name="Rectangle 8"/>
          <p:cNvSpPr>
            <a:spLocks noChangeArrowheads="1"/>
          </p:cNvSpPr>
          <p:nvPr/>
        </p:nvSpPr>
        <p:spPr bwMode="auto">
          <a:xfrm>
            <a:off x="0" y="4038598"/>
            <a:ext cx="9144000" cy="1895475"/>
          </a:xfrm>
          <a:prstGeom prst="rect">
            <a:avLst/>
          </a:prstGeom>
          <a:noFill/>
          <a:ln w="9525">
            <a:noFill/>
            <a:miter lim="800000"/>
            <a:headEnd/>
            <a:tailEnd/>
          </a:ln>
          <a:effectLst/>
        </p:spPr>
        <p:txBody>
          <a:bodyPr/>
          <a:lstStyle/>
          <a:p>
            <a:pPr marL="342900" indent="-342900" algn="ctr">
              <a:lnSpc>
                <a:spcPct val="80000"/>
              </a:lnSpc>
              <a:spcBef>
                <a:spcPct val="20000"/>
              </a:spcBef>
              <a:spcAft>
                <a:spcPct val="25000"/>
              </a:spcAft>
            </a:pPr>
            <a:r>
              <a:rPr lang="en-US" altLang="en-US" sz="1600" b="1" dirty="0" smtClean="0">
                <a:latin typeface="Century Gothic" panose="020B0502020202020204" pitchFamily="34" charset="0"/>
              </a:rPr>
              <a:t>January 31, 2017</a:t>
            </a:r>
          </a:p>
          <a:p>
            <a:pPr marL="342900" indent="-342900" algn="ctr">
              <a:lnSpc>
                <a:spcPct val="80000"/>
              </a:lnSpc>
              <a:spcBef>
                <a:spcPct val="20000"/>
              </a:spcBef>
              <a:spcAft>
                <a:spcPct val="25000"/>
              </a:spcAft>
            </a:pPr>
            <a:r>
              <a:rPr lang="en-US" altLang="en-US" sz="1600" b="1" dirty="0" smtClean="0">
                <a:latin typeface="Century Gothic" panose="020B0502020202020204" pitchFamily="34" charset="0"/>
              </a:rPr>
              <a:t>Oversight Hearing</a:t>
            </a:r>
          </a:p>
          <a:p>
            <a:pPr marL="342900" indent="-342900" algn="ctr">
              <a:lnSpc>
                <a:spcPct val="80000"/>
              </a:lnSpc>
              <a:spcBef>
                <a:spcPct val="20000"/>
              </a:spcBef>
              <a:spcAft>
                <a:spcPct val="25000"/>
              </a:spcAft>
            </a:pPr>
            <a:endParaRPr lang="en-US" altLang="en-US" sz="1600" b="1" dirty="0">
              <a:latin typeface="Century Gothic" panose="020B0502020202020204" pitchFamily="34" charset="0"/>
            </a:endParaRPr>
          </a:p>
          <a:p>
            <a:pPr marL="342900" indent="-342900" algn="ctr">
              <a:lnSpc>
                <a:spcPct val="80000"/>
              </a:lnSpc>
              <a:spcBef>
                <a:spcPct val="20000"/>
              </a:spcBef>
              <a:spcAft>
                <a:spcPct val="25000"/>
              </a:spcAft>
            </a:pPr>
            <a:r>
              <a:rPr lang="en-US" altLang="en-US" sz="1600" dirty="0" smtClean="0">
                <a:latin typeface="Century Gothic" panose="020B0502020202020204" pitchFamily="34" charset="0"/>
              </a:rPr>
              <a:t>Timothy J. Sullivan</a:t>
            </a:r>
          </a:p>
          <a:p>
            <a:pPr marL="342900" indent="-342900" algn="ctr">
              <a:lnSpc>
                <a:spcPct val="80000"/>
              </a:lnSpc>
              <a:spcBef>
                <a:spcPct val="20000"/>
              </a:spcBef>
              <a:spcAft>
                <a:spcPct val="25000"/>
              </a:spcAft>
            </a:pPr>
            <a:r>
              <a:rPr lang="en-US" altLang="en-US" sz="1600" dirty="0" smtClean="0">
                <a:latin typeface="Century Gothic" panose="020B0502020202020204" pitchFamily="34" charset="0"/>
              </a:rPr>
              <a:t>Executive Director</a:t>
            </a:r>
          </a:p>
          <a:p>
            <a:pPr marL="342900" indent="-342900" algn="ctr">
              <a:lnSpc>
                <a:spcPct val="80000"/>
              </a:lnSpc>
              <a:spcBef>
                <a:spcPct val="20000"/>
              </a:spcBef>
              <a:spcAft>
                <a:spcPct val="25000"/>
              </a:spcAft>
            </a:pPr>
            <a:r>
              <a:rPr lang="en-US" altLang="en-US" sz="1600" dirty="0" smtClean="0">
                <a:latin typeface="Century Gothic" panose="020B0502020202020204" pitchFamily="34" charset="0"/>
              </a:rPr>
              <a:t>California Public Utilities Commission</a:t>
            </a:r>
            <a:endParaRPr lang="en-US" altLang="en-US" sz="1600" dirty="0">
              <a:latin typeface="Century Gothic" panose="020B0502020202020204" pitchFamily="34" charset="0"/>
            </a:endParaRPr>
          </a:p>
        </p:txBody>
      </p:sp>
      <p:sp>
        <p:nvSpPr>
          <p:cNvPr id="2053" name="Rectangle 9"/>
          <p:cNvSpPr>
            <a:spLocks noChangeArrowheads="1"/>
          </p:cNvSpPr>
          <p:nvPr/>
        </p:nvSpPr>
        <p:spPr bwMode="auto">
          <a:xfrm>
            <a:off x="457200" y="6248400"/>
            <a:ext cx="304800" cy="304800"/>
          </a:xfrm>
          <a:prstGeom prst="rect">
            <a:avLst/>
          </a:prstGeom>
          <a:solidFill>
            <a:schemeClr val="bg1"/>
          </a:solidFill>
          <a:ln w="9525">
            <a:noFill/>
            <a:miter lim="800000"/>
            <a:headEnd/>
            <a:tailEnd/>
          </a:ln>
          <a:effectLst/>
        </p:spPr>
        <p:txBody>
          <a:bodyPr wrap="none" anchor="ctr"/>
          <a:lstStyle/>
          <a:p>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590800" y="1143000"/>
            <a:ext cx="3657600" cy="206210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1600" dirty="0" smtClean="0">
                <a:solidFill>
                  <a:srgbClr val="0070C0"/>
                </a:solidFill>
                <a:latin typeface="Century Gothic" panose="020B0502020202020204" pitchFamily="34" charset="0"/>
              </a:rPr>
              <a:t>For </a:t>
            </a:r>
            <a:r>
              <a:rPr lang="en-US" altLang="en-US" sz="1600" dirty="0">
                <a:solidFill>
                  <a:srgbClr val="0070C0"/>
                </a:solidFill>
                <a:latin typeface="Century Gothic" panose="020B0502020202020204" pitchFamily="34" charset="0"/>
              </a:rPr>
              <a:t>Additional Information:</a:t>
            </a:r>
          </a:p>
          <a:p>
            <a:pPr algn="ctr" eaLnBrk="0" hangingPunct="0"/>
            <a:r>
              <a:rPr lang="en-US" altLang="en-US" sz="1600" dirty="0">
                <a:solidFill>
                  <a:srgbClr val="0070C0"/>
                </a:solidFill>
                <a:latin typeface="Century Gothic" panose="020B0502020202020204" pitchFamily="34" charset="0"/>
                <a:hlinkClick r:id="rId3"/>
              </a:rPr>
              <a:t>www.cpuc.ca.gov</a:t>
            </a:r>
            <a:r>
              <a:rPr lang="en-US" altLang="en-US" sz="1600" dirty="0">
                <a:solidFill>
                  <a:srgbClr val="0070C0"/>
                </a:solidFill>
                <a:latin typeface="Century Gothic" panose="020B0502020202020204" pitchFamily="34" charset="0"/>
              </a:rPr>
              <a:t> </a:t>
            </a:r>
            <a:endParaRPr lang="en-US" altLang="en-US" sz="1600" dirty="0" smtClean="0">
              <a:solidFill>
                <a:srgbClr val="0070C0"/>
              </a:solidFill>
              <a:latin typeface="Century Gothic" panose="020B0502020202020204" pitchFamily="34" charset="0"/>
            </a:endParaRPr>
          </a:p>
          <a:p>
            <a:pPr algn="ctr" eaLnBrk="0" hangingPunct="0"/>
            <a:endParaRPr lang="en-US" altLang="en-US" sz="1600" dirty="0" smtClean="0">
              <a:latin typeface="Century Gothic" panose="020B0502020202020204" pitchFamily="34" charset="0"/>
            </a:endParaRPr>
          </a:p>
          <a:p>
            <a:pPr algn="ctr" eaLnBrk="0" hangingPunct="0"/>
            <a:endParaRPr lang="en-US" altLang="en-US" sz="1600" dirty="0">
              <a:latin typeface="Century Gothic" panose="020B0502020202020204" pitchFamily="34" charset="0"/>
            </a:endParaRPr>
          </a:p>
          <a:p>
            <a:pPr algn="ctr" eaLnBrk="0" hangingPunct="0"/>
            <a:r>
              <a:rPr lang="en-US" altLang="en-US" sz="1600" dirty="0" smtClean="0">
                <a:latin typeface="Century Gothic" panose="020B0502020202020204" pitchFamily="34" charset="0"/>
              </a:rPr>
              <a:t>Timothy J. Sullivan</a:t>
            </a:r>
          </a:p>
          <a:p>
            <a:pPr algn="ctr" eaLnBrk="0" hangingPunct="0"/>
            <a:r>
              <a:rPr lang="en-US" altLang="en-US" sz="1600" dirty="0" smtClean="0">
                <a:latin typeface="Century Gothic" panose="020B0502020202020204" pitchFamily="34" charset="0"/>
              </a:rPr>
              <a:t>Executive Director</a:t>
            </a:r>
          </a:p>
          <a:p>
            <a:pPr algn="ctr" eaLnBrk="0" hangingPunct="0"/>
            <a:r>
              <a:rPr lang="en-US" altLang="en-US" sz="1600" dirty="0" smtClean="0">
                <a:latin typeface="Century Gothic" panose="020B0502020202020204" pitchFamily="34" charset="0"/>
              </a:rPr>
              <a:t>California Public Utilities Commission</a:t>
            </a:r>
          </a:p>
        </p:txBody>
      </p:sp>
      <p:pic>
        <p:nvPicPr>
          <p:cNvPr id="20483" name="Picture 3" descr="cpuc-building-2"/>
          <p:cNvPicPr>
            <a:picLocks noChangeAspect="1" noChangeArrowheads="1"/>
          </p:cNvPicPr>
          <p:nvPr/>
        </p:nvPicPr>
        <p:blipFill>
          <a:blip r:embed="rId4">
            <a:lum bright="54000" contrast="-70000"/>
            <a:extLst>
              <a:ext uri="{28A0092B-C50C-407E-A947-70E740481C1C}">
                <a14:useLocalDpi xmlns:a14="http://schemas.microsoft.com/office/drawing/2010/main" val="0"/>
              </a:ext>
            </a:extLst>
          </a:blip>
          <a:srcRect/>
          <a:stretch>
            <a:fillRect/>
          </a:stretch>
        </p:blipFill>
        <p:spPr bwMode="auto">
          <a:xfrm>
            <a:off x="2979737" y="3479899"/>
            <a:ext cx="3040063" cy="2450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2"/>
          <p:cNvSpPr>
            <a:spLocks noGrp="1"/>
          </p:cNvSpPr>
          <p:nvPr>
            <p:ph type="sldNum" sz="quarter" idx="12"/>
          </p:nvPr>
        </p:nvSpPr>
        <p:spPr>
          <a:xfrm>
            <a:off x="457200" y="6245225"/>
            <a:ext cx="1676400" cy="476250"/>
          </a:xfrm>
        </p:spPr>
        <p:txBody>
          <a:bodyPr/>
          <a:lstStyle/>
          <a:p>
            <a:fld id="{D3A31203-9519-448C-AD79-6A0C23B340EC}" type="slidenum">
              <a:rPr lang="en-US" smtClean="0"/>
              <a:t>10</a:t>
            </a:fld>
            <a:endParaRPr lang="en-US"/>
          </a:p>
        </p:txBody>
      </p:sp>
    </p:spTree>
    <p:extLst>
      <p:ext uri="{BB962C8B-B14F-4D97-AF65-F5344CB8AC3E}">
        <p14:creationId xmlns:p14="http://schemas.microsoft.com/office/powerpoint/2010/main" val="3154838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anose="020B0502020202020204" pitchFamily="34" charset="0"/>
              </a:rPr>
              <a:t>CPUC Annual Report</a:t>
            </a:r>
            <a:endParaRPr lang="en-US" dirty="0">
              <a:latin typeface="Century Gothic" panose="020B0502020202020204" pitchFamily="34" charset="0"/>
            </a:endParaRPr>
          </a:p>
        </p:txBody>
      </p:sp>
      <p:sp>
        <p:nvSpPr>
          <p:cNvPr id="3" name="Content Placeholder 2"/>
          <p:cNvSpPr>
            <a:spLocks noGrp="1"/>
          </p:cNvSpPr>
          <p:nvPr>
            <p:ph idx="1"/>
          </p:nvPr>
        </p:nvSpPr>
        <p:spPr/>
        <p:txBody>
          <a:bodyPr/>
          <a:lstStyle/>
          <a:p>
            <a:pPr marL="0" indent="0">
              <a:buNone/>
            </a:pPr>
            <a:r>
              <a:rPr lang="en-US" sz="1600" dirty="0" smtClean="0">
                <a:latin typeface="Century Gothic" panose="020B0502020202020204" pitchFamily="34" charset="0"/>
              </a:rPr>
              <a:t>Table 1: Key Performance and Accomplishment Statistics</a:t>
            </a:r>
          </a:p>
          <a:p>
            <a:pPr marL="0" indent="0">
              <a:buNone/>
            </a:pPr>
            <a:endParaRPr lang="en-US" sz="1600" dirty="0" smtClean="0">
              <a:latin typeface="Century Gothic" panose="020B0502020202020204" pitchFamily="34" charset="0"/>
            </a:endParaRPr>
          </a:p>
          <a:p>
            <a:pPr marL="0" indent="0">
              <a:buNone/>
            </a:pPr>
            <a:r>
              <a:rPr lang="en-US" sz="1600" dirty="0" smtClean="0">
                <a:latin typeface="Century Gothic" panose="020B0502020202020204" pitchFamily="34" charset="0"/>
              </a:rPr>
              <a:t>Chapter 1 – The Year in Review</a:t>
            </a:r>
          </a:p>
          <a:p>
            <a:pPr marL="0" indent="0">
              <a:buNone/>
            </a:pPr>
            <a:r>
              <a:rPr lang="en-US" sz="1600" dirty="0" smtClean="0">
                <a:latin typeface="Century Gothic" panose="020B0502020202020204" pitchFamily="34" charset="0"/>
              </a:rPr>
              <a:t>Chapter 2 – Legislation</a:t>
            </a:r>
          </a:p>
          <a:p>
            <a:pPr marL="0" indent="0">
              <a:buNone/>
            </a:pPr>
            <a:r>
              <a:rPr lang="en-US" sz="1600" dirty="0" smtClean="0">
                <a:latin typeface="Century Gothic" panose="020B0502020202020204" pitchFamily="34" charset="0"/>
              </a:rPr>
              <a:t>Chapter 3 – Budget</a:t>
            </a:r>
          </a:p>
          <a:p>
            <a:pPr marL="0" indent="0">
              <a:buNone/>
            </a:pPr>
            <a:r>
              <a:rPr lang="en-US" sz="1600" dirty="0" smtClean="0">
                <a:latin typeface="Century Gothic" panose="020B0502020202020204" pitchFamily="34" charset="0"/>
              </a:rPr>
              <a:t>Chapter 4 – CPUC Reform Efforts</a:t>
            </a:r>
          </a:p>
          <a:p>
            <a:pPr marL="0" indent="0">
              <a:buNone/>
            </a:pPr>
            <a:r>
              <a:rPr lang="en-US" sz="1600" dirty="0" smtClean="0">
                <a:latin typeface="Century Gothic" panose="020B0502020202020204" pitchFamily="34" charset="0"/>
              </a:rPr>
              <a:t>Chapter 5 – 2017 Work Plan</a:t>
            </a:r>
          </a:p>
          <a:p>
            <a:pPr marL="0" indent="0">
              <a:buNone/>
            </a:pPr>
            <a:r>
              <a:rPr lang="en-US" sz="1600" dirty="0" smtClean="0">
                <a:latin typeface="Century Gothic" panose="020B0502020202020204" pitchFamily="34" charset="0"/>
              </a:rPr>
              <a:t>Chapter 6 – Performance Metrics for the Executive Director in 2017</a:t>
            </a:r>
          </a:p>
          <a:p>
            <a:pPr marL="0" indent="0">
              <a:buNone/>
            </a:pPr>
            <a:r>
              <a:rPr lang="en-US" sz="1600" dirty="0" smtClean="0">
                <a:latin typeface="Century Gothic" panose="020B0502020202020204" pitchFamily="34" charset="0"/>
              </a:rPr>
              <a:t>Appendix A – Ongoing Programs in 2016</a:t>
            </a:r>
          </a:p>
          <a:p>
            <a:pPr marL="0" indent="0">
              <a:buNone/>
            </a:pPr>
            <a:r>
              <a:rPr lang="en-US" sz="1600" dirty="0" smtClean="0">
                <a:latin typeface="Century Gothic" panose="020B0502020202020204" pitchFamily="34" charset="0"/>
              </a:rPr>
              <a:t>Appendix B – Commissioners</a:t>
            </a:r>
          </a:p>
          <a:p>
            <a:pPr marL="0" indent="0">
              <a:buNone/>
            </a:pPr>
            <a:r>
              <a:rPr lang="en-US" sz="1600" dirty="0" smtClean="0">
                <a:latin typeface="Century Gothic" panose="020B0502020202020204" pitchFamily="34" charset="0"/>
              </a:rPr>
              <a:t>Appendix C – Organizational Chart</a:t>
            </a:r>
          </a:p>
          <a:p>
            <a:pPr marL="0" indent="0">
              <a:buNone/>
            </a:pPr>
            <a:r>
              <a:rPr lang="en-US" sz="1600" dirty="0" smtClean="0">
                <a:latin typeface="Century Gothic" panose="020B0502020202020204" pitchFamily="34" charset="0"/>
              </a:rPr>
              <a:t>Appendix D – 2016 Safety Investigations Annual Report</a:t>
            </a:r>
            <a:endParaRPr lang="en-US" sz="1600"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mtClean="0"/>
              <a:pPr>
                <a:defRPr/>
              </a:pPr>
              <a:t>2</a:t>
            </a:fld>
            <a:endParaRPr lang="en-US" altLang="en-US"/>
          </a:p>
        </p:txBody>
      </p:sp>
    </p:spTree>
    <p:extLst>
      <p:ext uri="{BB962C8B-B14F-4D97-AF65-F5344CB8AC3E}">
        <p14:creationId xmlns:p14="http://schemas.microsoft.com/office/powerpoint/2010/main" val="2104901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5257800" cy="762000"/>
          </a:xfrm>
          <a:solidFill>
            <a:schemeClr val="bg1"/>
          </a:solidFill>
        </p:spPr>
        <p:txBody>
          <a:bodyPr anchor="b"/>
          <a:lstStyle/>
          <a:p>
            <a:r>
              <a:rPr lang="en-US" sz="3000" dirty="0" smtClean="0">
                <a:solidFill>
                  <a:srgbClr val="002060"/>
                </a:solidFill>
                <a:latin typeface="Century Gothic" panose="020B0502020202020204" pitchFamily="34" charset="0"/>
              </a:rPr>
              <a:t>Budget</a:t>
            </a:r>
            <a:endParaRPr lang="en-US" sz="3000" dirty="0">
              <a:solidFill>
                <a:srgbClr val="002060"/>
              </a:solidFill>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mtClean="0"/>
              <a:pPr>
                <a:defRPr/>
              </a:pPr>
              <a:t>3</a:t>
            </a:fld>
            <a:endParaRPr lang="en-US" altLang="en-US" dirty="0"/>
          </a:p>
        </p:txBody>
      </p:sp>
      <p:sp>
        <p:nvSpPr>
          <p:cNvPr id="6" name="Rectangle 5"/>
          <p:cNvSpPr/>
          <p:nvPr/>
        </p:nvSpPr>
        <p:spPr>
          <a:xfrm>
            <a:off x="692727" y="990600"/>
            <a:ext cx="7848600" cy="1077218"/>
          </a:xfrm>
          <a:prstGeom prst="rect">
            <a:avLst/>
          </a:prstGeom>
        </p:spPr>
        <p:txBody>
          <a:bodyPr wrap="square">
            <a:spAutoFit/>
          </a:bodyPr>
          <a:lstStyle/>
          <a:p>
            <a:r>
              <a:rPr lang="en-US" sz="1600" b="1" dirty="0" smtClean="0">
                <a:latin typeface="Century Gothic" panose="020B0502020202020204" pitchFamily="34" charset="0"/>
              </a:rPr>
              <a:t>The CPUC’s budget for operations is $267 million annually.  This supports staff salaries, benefits, and operational expenses including contracts, travel, etc.  In addition, $1.321 billion of public purpose funding is listed in the budget as “local assistance.”</a:t>
            </a:r>
            <a:endParaRPr lang="en-US" sz="1600" b="1" dirty="0">
              <a:latin typeface="Century Gothic" panose="020B0502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176276591"/>
              </p:ext>
            </p:extLst>
          </p:nvPr>
        </p:nvGraphicFramePr>
        <p:xfrm>
          <a:off x="762000" y="2133599"/>
          <a:ext cx="7391400" cy="1980042"/>
        </p:xfrm>
        <a:graphic>
          <a:graphicData uri="http://schemas.openxmlformats.org/drawingml/2006/table">
            <a:tbl>
              <a:tblPr/>
              <a:tblGrid>
                <a:gridCol w="3733800"/>
                <a:gridCol w="2260404"/>
                <a:gridCol w="1397196"/>
              </a:tblGrid>
              <a:tr h="403777">
                <a:tc gridSpan="2">
                  <a:txBody>
                    <a:bodyPr/>
                    <a:lstStyle/>
                    <a:p>
                      <a:pPr algn="ctr" rtl="0" fontAlgn="ctr"/>
                      <a:r>
                        <a:rPr lang="en-US" sz="1200" b="1" i="0" u="none" strike="noStrike" dirty="0">
                          <a:solidFill>
                            <a:srgbClr val="FFFFFF"/>
                          </a:solidFill>
                          <a:effectLst/>
                          <a:latin typeface="Century Gothic"/>
                        </a:rPr>
                        <a:t>Appropriation</a:t>
                      </a:r>
                    </a:p>
                  </a:txBody>
                  <a:tcPr marL="9525" marR="9525" marT="9525"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0070C0"/>
                    </a:solidFill>
                  </a:tcPr>
                </a:tc>
                <a:tc hMerge="1">
                  <a:txBody>
                    <a:bodyPr/>
                    <a:lstStyle/>
                    <a:p>
                      <a:endParaRPr lang="en-US"/>
                    </a:p>
                  </a:txBody>
                  <a:tcPr/>
                </a:tc>
                <a:tc>
                  <a:txBody>
                    <a:bodyPr/>
                    <a:lstStyle/>
                    <a:p>
                      <a:pPr algn="ctr" rtl="0" fontAlgn="ctr"/>
                      <a:r>
                        <a:rPr lang="en-US" sz="1200" b="1" i="0" u="none" strike="noStrike" dirty="0">
                          <a:solidFill>
                            <a:srgbClr val="FFFFFF"/>
                          </a:solidFill>
                          <a:effectLst/>
                          <a:latin typeface="Century Gothic"/>
                        </a:rPr>
                        <a:t>Positions</a:t>
                      </a:r>
                    </a:p>
                  </a:txBody>
                  <a:tcPr marL="9525" marR="9525" marT="9525" marB="0" anchor="ctr">
                    <a:lnL w="190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0070C0"/>
                    </a:solidFill>
                  </a:tcPr>
                </a:tc>
              </a:tr>
              <a:tr h="300245">
                <a:tc>
                  <a:txBody>
                    <a:bodyPr/>
                    <a:lstStyle/>
                    <a:p>
                      <a:pPr algn="l" rtl="0" fontAlgn="ctr"/>
                      <a:r>
                        <a:rPr lang="en-US" sz="1200" b="1" i="0" u="none" strike="noStrike" dirty="0">
                          <a:solidFill>
                            <a:srgbClr val="002060"/>
                          </a:solidFill>
                          <a:effectLst/>
                          <a:latin typeface="Century Gothic"/>
                        </a:rPr>
                        <a:t>State Operations (Total)</a:t>
                      </a:r>
                    </a:p>
                  </a:txBody>
                  <a:tcPr marL="9525" marR="9525" marT="95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ctr" rtl="0" fontAlgn="ctr"/>
                      <a:r>
                        <a:rPr lang="en-US" sz="1200" b="0" i="0" u="none" strike="noStrike" dirty="0" smtClean="0">
                          <a:solidFill>
                            <a:srgbClr val="002060"/>
                          </a:solidFill>
                          <a:effectLst/>
                          <a:latin typeface="Century Gothic"/>
                        </a:rPr>
                        <a:t>267,616,00</a:t>
                      </a:r>
                      <a:endParaRPr lang="en-US" sz="1200" b="0"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ctr" rtl="0" fontAlgn="ctr"/>
                      <a:r>
                        <a:rPr lang="en-US" sz="1200" b="0" i="0" u="none" strike="noStrike" dirty="0" smtClean="0">
                          <a:solidFill>
                            <a:srgbClr val="002060"/>
                          </a:solidFill>
                          <a:effectLst/>
                          <a:latin typeface="Century Gothic"/>
                        </a:rPr>
                        <a:t>940.7</a:t>
                      </a:r>
                      <a:endParaRPr lang="en-US" sz="1200" b="0"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r>
              <a:tr h="300245">
                <a:tc>
                  <a:txBody>
                    <a:bodyPr/>
                    <a:lstStyle/>
                    <a:p>
                      <a:pPr lvl="1" algn="l" rtl="0" fontAlgn="ctr"/>
                      <a:r>
                        <a:rPr lang="en-US" sz="1200" b="1" i="0" u="none" strike="noStrike" dirty="0">
                          <a:solidFill>
                            <a:srgbClr val="002060"/>
                          </a:solidFill>
                          <a:effectLst/>
                          <a:latin typeface="Century Gothic"/>
                        </a:rPr>
                        <a:t>Regulation of Utilities</a:t>
                      </a:r>
                    </a:p>
                  </a:txBody>
                  <a:tcPr marL="9525" marR="9525" marT="95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CE6F1"/>
                    </a:solidFill>
                  </a:tcPr>
                </a:tc>
                <a:tc>
                  <a:txBody>
                    <a:bodyPr/>
                    <a:lstStyle/>
                    <a:p>
                      <a:pPr algn="ctr" rtl="0" fontAlgn="ctr"/>
                      <a:r>
                        <a:rPr lang="en-US" sz="1200" b="0" i="0" u="none" strike="noStrike" dirty="0" smtClean="0">
                          <a:solidFill>
                            <a:srgbClr val="002060"/>
                          </a:solidFill>
                          <a:effectLst/>
                          <a:latin typeface="Century Gothic"/>
                        </a:rPr>
                        <a:t>133,172,000</a:t>
                      </a:r>
                      <a:endParaRPr lang="en-US" sz="1200" b="0"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CE6F1"/>
                    </a:solidFill>
                  </a:tcPr>
                </a:tc>
                <a:tc>
                  <a:txBody>
                    <a:bodyPr/>
                    <a:lstStyle/>
                    <a:p>
                      <a:pPr algn="ctr" rtl="0" fontAlgn="ctr"/>
                      <a:r>
                        <a:rPr lang="en-US" sz="1200" b="0" i="0" u="none" strike="noStrike" dirty="0" smtClean="0">
                          <a:solidFill>
                            <a:srgbClr val="002060"/>
                          </a:solidFill>
                          <a:effectLst/>
                          <a:latin typeface="Century Gothic"/>
                        </a:rPr>
                        <a:t>466.6</a:t>
                      </a:r>
                      <a:endParaRPr lang="en-US" sz="1200" b="0"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CE6F1"/>
                    </a:solidFill>
                  </a:tcPr>
                </a:tc>
              </a:tr>
              <a:tr h="300245">
                <a:tc>
                  <a:txBody>
                    <a:bodyPr/>
                    <a:lstStyle/>
                    <a:p>
                      <a:pPr lvl="1" algn="l" rtl="0" fontAlgn="ctr"/>
                      <a:r>
                        <a:rPr lang="en-US" sz="1200" b="1" i="0" u="none" strike="noStrike" dirty="0">
                          <a:solidFill>
                            <a:srgbClr val="002060"/>
                          </a:solidFill>
                          <a:effectLst/>
                          <a:latin typeface="Century Gothic"/>
                        </a:rPr>
                        <a:t>Regulation of Transportation</a:t>
                      </a:r>
                    </a:p>
                  </a:txBody>
                  <a:tcPr marL="9525" marR="9525" marT="95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ctr" rtl="0" fontAlgn="ctr"/>
                      <a:r>
                        <a:rPr lang="en-US" sz="1200" b="0" i="0" u="none" strike="noStrike" dirty="0" smtClean="0">
                          <a:solidFill>
                            <a:srgbClr val="002060"/>
                          </a:solidFill>
                          <a:effectLst/>
                          <a:latin typeface="Century Gothic"/>
                        </a:rPr>
                        <a:t>31,969,000</a:t>
                      </a:r>
                      <a:endParaRPr lang="en-US" sz="1200" b="0"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ctr" rtl="0" fontAlgn="ctr"/>
                      <a:r>
                        <a:rPr lang="en-US" sz="1200" b="0" i="0" u="none" strike="noStrike" dirty="0" smtClean="0">
                          <a:solidFill>
                            <a:srgbClr val="002060"/>
                          </a:solidFill>
                          <a:effectLst/>
                          <a:latin typeface="Century Gothic"/>
                        </a:rPr>
                        <a:t>168.5</a:t>
                      </a:r>
                      <a:endParaRPr lang="en-US" sz="1200" b="0"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r>
              <a:tr h="300245">
                <a:tc>
                  <a:txBody>
                    <a:bodyPr/>
                    <a:lstStyle/>
                    <a:p>
                      <a:pPr lvl="1" algn="l" rtl="0" fontAlgn="ctr"/>
                      <a:r>
                        <a:rPr lang="en-US" sz="1200" b="1" i="0" u="none" strike="noStrike" dirty="0">
                          <a:solidFill>
                            <a:srgbClr val="002060"/>
                          </a:solidFill>
                          <a:effectLst/>
                          <a:latin typeface="Century Gothic"/>
                        </a:rPr>
                        <a:t>Universal Service Telecommunication </a:t>
                      </a:r>
                      <a:r>
                        <a:rPr lang="en-US" sz="1200" b="1" i="0" u="none" strike="noStrike" dirty="0" smtClean="0">
                          <a:solidFill>
                            <a:srgbClr val="002060"/>
                          </a:solidFill>
                          <a:effectLst/>
                          <a:latin typeface="Century Gothic"/>
                        </a:rPr>
                        <a:t>Programs*</a:t>
                      </a:r>
                      <a:endParaRPr lang="en-US" sz="1200" b="1" i="0" u="none" strike="noStrike" dirty="0">
                        <a:solidFill>
                          <a:srgbClr val="002060"/>
                        </a:solidFill>
                        <a:effectLst/>
                        <a:latin typeface="Century Gothic"/>
                      </a:endParaRPr>
                    </a:p>
                  </a:txBody>
                  <a:tcPr marL="9525" marR="9525" marT="95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CE6F1"/>
                    </a:solidFill>
                  </a:tcPr>
                </a:tc>
                <a:tc>
                  <a:txBody>
                    <a:bodyPr/>
                    <a:lstStyle/>
                    <a:p>
                      <a:pPr algn="ctr" rtl="0" fontAlgn="ctr"/>
                      <a:r>
                        <a:rPr lang="en-US" sz="1200" b="0" i="0" u="none" strike="noStrike" dirty="0" smtClean="0">
                          <a:solidFill>
                            <a:srgbClr val="002060"/>
                          </a:solidFill>
                          <a:effectLst/>
                          <a:latin typeface="Century Gothic"/>
                        </a:rPr>
                        <a:t>102,475,000</a:t>
                      </a:r>
                      <a:endParaRPr lang="en-US" sz="1200" b="0"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CE6F1"/>
                    </a:solidFill>
                  </a:tcPr>
                </a:tc>
                <a:tc>
                  <a:txBody>
                    <a:bodyPr/>
                    <a:lstStyle/>
                    <a:p>
                      <a:pPr algn="ctr" rtl="0" fontAlgn="ctr"/>
                      <a:r>
                        <a:rPr lang="en-US" sz="1200" b="0" i="0" u="none" strike="noStrike" dirty="0" smtClean="0">
                          <a:solidFill>
                            <a:srgbClr val="002060"/>
                          </a:solidFill>
                          <a:effectLst/>
                          <a:latin typeface="Century Gothic"/>
                        </a:rPr>
                        <a:t>36.2</a:t>
                      </a:r>
                      <a:endParaRPr lang="en-US" sz="1200" b="0"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CE6F1"/>
                    </a:solidFill>
                  </a:tcPr>
                </a:tc>
              </a:tr>
              <a:tr h="300245">
                <a:tc>
                  <a:txBody>
                    <a:bodyPr/>
                    <a:lstStyle/>
                    <a:p>
                      <a:pPr lvl="1" algn="l" rtl="0" fontAlgn="ctr"/>
                      <a:r>
                        <a:rPr lang="en-US" sz="1200" b="1" i="0" u="none" strike="noStrike" dirty="0">
                          <a:solidFill>
                            <a:srgbClr val="002060"/>
                          </a:solidFill>
                          <a:effectLst/>
                          <a:latin typeface="Century Gothic"/>
                        </a:rPr>
                        <a:t>Administration**</a:t>
                      </a:r>
                    </a:p>
                  </a:txBody>
                  <a:tcPr marL="9525" marR="9525" marT="95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8CCE4"/>
                    </a:solidFill>
                  </a:tcPr>
                </a:tc>
                <a:tc>
                  <a:txBody>
                    <a:bodyPr/>
                    <a:lstStyle/>
                    <a:p>
                      <a:pPr algn="ctr" rtl="0" fontAlgn="ctr"/>
                      <a:r>
                        <a:rPr lang="en-US" sz="1200" b="0" i="0" u="none" strike="noStrike" dirty="0">
                          <a:solidFill>
                            <a:srgbClr val="002060"/>
                          </a:solidFill>
                          <a:effectLst/>
                          <a:latin typeface="Century Gothic"/>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8CCE4"/>
                    </a:solidFill>
                  </a:tcPr>
                </a:tc>
                <a:tc>
                  <a:txBody>
                    <a:bodyPr/>
                    <a:lstStyle/>
                    <a:p>
                      <a:pPr algn="ctr" rtl="0" fontAlgn="ctr"/>
                      <a:r>
                        <a:rPr lang="en-US" sz="1200" b="0" i="0" u="none" strike="noStrike" dirty="0" smtClean="0">
                          <a:solidFill>
                            <a:srgbClr val="002060"/>
                          </a:solidFill>
                          <a:effectLst/>
                          <a:latin typeface="Century Gothic"/>
                        </a:rPr>
                        <a:t>269.4</a:t>
                      </a:r>
                      <a:endParaRPr lang="en-US" sz="1200" b="0"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7" name="Rectangle 6"/>
          <p:cNvSpPr/>
          <p:nvPr/>
        </p:nvSpPr>
        <p:spPr>
          <a:xfrm>
            <a:off x="685800" y="4394603"/>
            <a:ext cx="7848600" cy="1815882"/>
          </a:xfrm>
          <a:prstGeom prst="rect">
            <a:avLst/>
          </a:prstGeom>
        </p:spPr>
        <p:txBody>
          <a:bodyPr wrap="square">
            <a:spAutoFit/>
          </a:bodyPr>
          <a:lstStyle/>
          <a:p>
            <a:r>
              <a:rPr lang="en-US" sz="1600" dirty="0" smtClean="0"/>
              <a:t>* This </a:t>
            </a:r>
            <a:r>
              <a:rPr lang="en-US" sz="1600" dirty="0"/>
              <a:t>figure includes contracted program administration and equipment expenditures for the Universal Lifeline Telephone Service Program and the Deaf and Disabled Telecommunications Programs, which for 2016-17 are projected to cost $91.65 million (adopted in CPUC Resolution T-17492 and T-17499</a:t>
            </a:r>
            <a:r>
              <a:rPr lang="en-US" sz="1600" dirty="0" smtClean="0"/>
              <a:t>).</a:t>
            </a:r>
          </a:p>
          <a:p>
            <a:r>
              <a:rPr lang="en-US" sz="1600" dirty="0" smtClean="0"/>
              <a:t>** The costs for Administration are included in the expenditure amounts listed for each program</a:t>
            </a:r>
            <a:endParaRPr lang="en-US" sz="1600" dirty="0"/>
          </a:p>
          <a:p>
            <a:r>
              <a:rPr lang="en-US" sz="1600" dirty="0" smtClean="0"/>
              <a:t>Source page 28-29 of Annual Report and Governor’s Budget</a:t>
            </a:r>
            <a:endParaRPr lang="en-US" sz="1600" dirty="0"/>
          </a:p>
        </p:txBody>
      </p:sp>
    </p:spTree>
    <p:extLst>
      <p:ext uri="{BB962C8B-B14F-4D97-AF65-F5344CB8AC3E}">
        <p14:creationId xmlns:p14="http://schemas.microsoft.com/office/powerpoint/2010/main" val="3947764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669316" y="3726000"/>
            <a:ext cx="3738465" cy="228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rgbClr val="FFFFFF"/>
              </a:solidFill>
            </a:endParaRPr>
          </a:p>
        </p:txBody>
      </p:sp>
      <p:sp>
        <p:nvSpPr>
          <p:cNvPr id="28" name="Rectangle 27"/>
          <p:cNvSpPr/>
          <p:nvPr/>
        </p:nvSpPr>
        <p:spPr>
          <a:xfrm>
            <a:off x="4609167" y="3726000"/>
            <a:ext cx="3757126" cy="228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3733800" y="0"/>
            <a:ext cx="5410200" cy="762000"/>
          </a:xfrm>
          <a:solidFill>
            <a:schemeClr val="bg1"/>
          </a:solidFill>
        </p:spPr>
        <p:txBody>
          <a:bodyPr anchor="b" anchorCtr="0"/>
          <a:lstStyle/>
          <a:p>
            <a:r>
              <a:rPr lang="en-US" sz="2400" dirty="0" smtClean="0">
                <a:solidFill>
                  <a:srgbClr val="002060"/>
                </a:solidFill>
                <a:latin typeface="Century Gothic" panose="020B0502020202020204" pitchFamily="34" charset="0"/>
              </a:rPr>
              <a:t>Purpose: Serving Californians</a:t>
            </a:r>
            <a:r>
              <a:rPr lang="en-US" sz="2800" dirty="0" smtClean="0">
                <a:solidFill>
                  <a:srgbClr val="002060"/>
                </a:solidFill>
                <a:latin typeface="Century Gothic" panose="020B0502020202020204" pitchFamily="34" charset="0"/>
              </a:rPr>
              <a:t>*</a:t>
            </a:r>
            <a:endParaRPr lang="en-US" sz="2800" dirty="0">
              <a:solidFill>
                <a:srgbClr val="002060"/>
              </a:solidFill>
              <a:latin typeface="Century Gothic" panose="020B0502020202020204" pitchFamily="34" charset="0"/>
            </a:endParaRPr>
          </a:p>
        </p:txBody>
      </p:sp>
      <p:sp>
        <p:nvSpPr>
          <p:cNvPr id="16" name="Rectangle 15"/>
          <p:cNvSpPr/>
          <p:nvPr/>
        </p:nvSpPr>
        <p:spPr>
          <a:xfrm>
            <a:off x="669316" y="1150370"/>
            <a:ext cx="3738465" cy="228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rgbClr val="FFFFFF"/>
              </a:solidFill>
            </a:endParaRPr>
          </a:p>
        </p:txBody>
      </p:sp>
      <p:sp>
        <p:nvSpPr>
          <p:cNvPr id="17" name="TextBox 16"/>
          <p:cNvSpPr txBox="1"/>
          <p:nvPr/>
        </p:nvSpPr>
        <p:spPr>
          <a:xfrm>
            <a:off x="658430" y="803593"/>
            <a:ext cx="3733800" cy="369332"/>
          </a:xfrm>
          <a:prstGeom prst="rect">
            <a:avLst/>
          </a:prstGeom>
          <a:noFill/>
        </p:spPr>
        <p:txBody>
          <a:bodyPr wrap="square" rtlCol="0">
            <a:spAutoFit/>
          </a:bodyPr>
          <a:lstStyle/>
          <a:p>
            <a:r>
              <a:rPr lang="en-US" b="1" dirty="0" smtClean="0">
                <a:solidFill>
                  <a:srgbClr val="0000CC"/>
                </a:solidFill>
                <a:latin typeface="Century Gothic" panose="020B0502020202020204" pitchFamily="34" charset="0"/>
              </a:rPr>
              <a:t>Access to Infrastructure</a:t>
            </a:r>
          </a:p>
        </p:txBody>
      </p:sp>
      <p:sp>
        <p:nvSpPr>
          <p:cNvPr id="18" name="Rectangle 17"/>
          <p:cNvSpPr/>
          <p:nvPr/>
        </p:nvSpPr>
        <p:spPr>
          <a:xfrm>
            <a:off x="4609167" y="1150370"/>
            <a:ext cx="3757126" cy="228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rgbClr val="FFFFFF"/>
              </a:solidFill>
            </a:endParaRPr>
          </a:p>
        </p:txBody>
      </p:sp>
      <p:sp>
        <p:nvSpPr>
          <p:cNvPr id="9" name="Oval 8"/>
          <p:cNvSpPr/>
          <p:nvPr/>
        </p:nvSpPr>
        <p:spPr>
          <a:xfrm>
            <a:off x="3116113" y="2003339"/>
            <a:ext cx="2743200" cy="2743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FFFF"/>
                </a:solidFill>
                <a:latin typeface="Century Gothic" panose="020B0502020202020204" pitchFamily="34" charset="0"/>
              </a:rPr>
              <a:t>Safety &amp; Enforcement</a:t>
            </a:r>
            <a:endParaRPr lang="en-US" sz="1400" dirty="0">
              <a:solidFill>
                <a:srgbClr val="FFFFFF"/>
              </a:solidFill>
              <a:latin typeface="Century Gothic" panose="020B0502020202020204" pitchFamily="34" charset="0"/>
            </a:endParaRPr>
          </a:p>
        </p:txBody>
      </p:sp>
      <p:sp>
        <p:nvSpPr>
          <p:cNvPr id="22" name="Oval 21"/>
          <p:cNvSpPr/>
          <p:nvPr/>
        </p:nvSpPr>
        <p:spPr>
          <a:xfrm>
            <a:off x="3230413" y="2112197"/>
            <a:ext cx="2514600" cy="2525485"/>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FF"/>
                </a:solidFill>
                <a:latin typeface="Century Gothic" panose="020B0502020202020204" pitchFamily="34" charset="0"/>
              </a:rPr>
              <a:t>Central Core</a:t>
            </a:r>
          </a:p>
          <a:p>
            <a:pPr algn="ctr"/>
            <a:r>
              <a:rPr lang="en-US" sz="1200" b="1" dirty="0" smtClean="0">
                <a:solidFill>
                  <a:srgbClr val="FFFFFF"/>
                </a:solidFill>
                <a:latin typeface="Century Gothic" panose="020B0502020202020204" pitchFamily="34" charset="0"/>
              </a:rPr>
              <a:t>1. PUC administrative support and control</a:t>
            </a:r>
          </a:p>
          <a:p>
            <a:pPr algn="ctr"/>
            <a:r>
              <a:rPr lang="en-US" sz="1200" b="1" dirty="0" smtClean="0">
                <a:solidFill>
                  <a:srgbClr val="FFFFFF"/>
                </a:solidFill>
                <a:latin typeface="Century Gothic" panose="020B0502020202020204" pitchFamily="34" charset="0"/>
              </a:rPr>
              <a:t>2. Legislative committee and control </a:t>
            </a:r>
            <a:r>
              <a:rPr lang="en-US" sz="1200" b="1" dirty="0">
                <a:solidFill>
                  <a:srgbClr val="FFFFFF"/>
                </a:solidFill>
                <a:latin typeface="Century Gothic" panose="020B0502020202020204" pitchFamily="34" charset="0"/>
              </a:rPr>
              <a:t>agency </a:t>
            </a:r>
            <a:r>
              <a:rPr lang="en-US" sz="1200" b="1" dirty="0" smtClean="0">
                <a:solidFill>
                  <a:srgbClr val="FFFFFF"/>
                </a:solidFill>
                <a:latin typeface="Century Gothic" panose="020B0502020202020204" pitchFamily="34" charset="0"/>
              </a:rPr>
              <a:t>oversight</a:t>
            </a:r>
          </a:p>
          <a:p>
            <a:pPr algn="ctr"/>
            <a:r>
              <a:rPr lang="en-US" sz="1200" b="1" dirty="0" smtClean="0">
                <a:solidFill>
                  <a:srgbClr val="FFFFFF"/>
                </a:solidFill>
                <a:latin typeface="Century Gothic" panose="020B0502020202020204" pitchFamily="34" charset="0"/>
              </a:rPr>
              <a:t>3. Commissioner oversight and policy direction</a:t>
            </a:r>
            <a:endParaRPr lang="en-US" sz="1200" b="1" dirty="0">
              <a:solidFill>
                <a:srgbClr val="FFFFFF"/>
              </a:solidFill>
              <a:latin typeface="Century Gothic" panose="020B0502020202020204" pitchFamily="34" charset="0"/>
            </a:endParaRPr>
          </a:p>
          <a:p>
            <a:pPr algn="ctr"/>
            <a:r>
              <a:rPr lang="en-US" sz="1200" b="1" dirty="0" smtClean="0">
                <a:solidFill>
                  <a:srgbClr val="FFFFFF"/>
                </a:solidFill>
                <a:latin typeface="Century Gothic" panose="020B0502020202020204" pitchFamily="34" charset="0"/>
              </a:rPr>
              <a:t>4. State and Federal statutory authority </a:t>
            </a:r>
            <a:endParaRPr lang="en-US" sz="1200" b="1" dirty="0">
              <a:solidFill>
                <a:srgbClr val="FFFFFF"/>
              </a:solidFill>
              <a:latin typeface="Century Gothic" panose="020B0502020202020204" pitchFamily="34" charset="0"/>
            </a:endParaRPr>
          </a:p>
        </p:txBody>
      </p:sp>
      <p:sp>
        <p:nvSpPr>
          <p:cNvPr id="24" name="TextBox 23"/>
          <p:cNvSpPr txBox="1"/>
          <p:nvPr/>
        </p:nvSpPr>
        <p:spPr>
          <a:xfrm>
            <a:off x="4634243" y="803593"/>
            <a:ext cx="3761791" cy="369332"/>
          </a:xfrm>
          <a:prstGeom prst="rect">
            <a:avLst/>
          </a:prstGeom>
          <a:noFill/>
        </p:spPr>
        <p:txBody>
          <a:bodyPr wrap="square" rtlCol="0">
            <a:spAutoFit/>
          </a:bodyPr>
          <a:lstStyle/>
          <a:p>
            <a:pPr algn="r"/>
            <a:r>
              <a:rPr lang="en-US" b="1" dirty="0" smtClean="0">
                <a:solidFill>
                  <a:srgbClr val="0000CC"/>
                </a:solidFill>
                <a:latin typeface="Century Gothic" panose="020B0502020202020204" pitchFamily="34" charset="0"/>
              </a:rPr>
              <a:t>Safety</a:t>
            </a:r>
          </a:p>
        </p:txBody>
      </p:sp>
      <p:sp>
        <p:nvSpPr>
          <p:cNvPr id="25" name="TextBox 24"/>
          <p:cNvSpPr txBox="1"/>
          <p:nvPr/>
        </p:nvSpPr>
        <p:spPr>
          <a:xfrm>
            <a:off x="653765" y="3390105"/>
            <a:ext cx="2462348" cy="369332"/>
          </a:xfrm>
          <a:prstGeom prst="rect">
            <a:avLst/>
          </a:prstGeom>
          <a:noFill/>
        </p:spPr>
        <p:txBody>
          <a:bodyPr wrap="square" rtlCol="0">
            <a:spAutoFit/>
          </a:bodyPr>
          <a:lstStyle/>
          <a:p>
            <a:r>
              <a:rPr lang="en-US" b="1" dirty="0" smtClean="0">
                <a:solidFill>
                  <a:srgbClr val="0000CC"/>
                </a:solidFill>
                <a:latin typeface="Century Gothic" panose="020B0502020202020204" pitchFamily="34" charset="0"/>
              </a:rPr>
              <a:t>Environment</a:t>
            </a:r>
          </a:p>
        </p:txBody>
      </p:sp>
      <p:sp>
        <p:nvSpPr>
          <p:cNvPr id="26" name="TextBox 25"/>
          <p:cNvSpPr txBox="1"/>
          <p:nvPr/>
        </p:nvSpPr>
        <p:spPr>
          <a:xfrm>
            <a:off x="5879529" y="3390105"/>
            <a:ext cx="2506980" cy="369332"/>
          </a:xfrm>
          <a:prstGeom prst="rect">
            <a:avLst/>
          </a:prstGeom>
          <a:noFill/>
        </p:spPr>
        <p:txBody>
          <a:bodyPr wrap="square" rtlCol="0">
            <a:spAutoFit/>
          </a:bodyPr>
          <a:lstStyle/>
          <a:p>
            <a:pPr algn="r"/>
            <a:r>
              <a:rPr lang="en-US" b="1" dirty="0" smtClean="0">
                <a:solidFill>
                  <a:srgbClr val="0000CC"/>
                </a:solidFill>
                <a:latin typeface="Century Gothic" panose="020B0502020202020204" pitchFamily="34" charset="0"/>
              </a:rPr>
              <a:t>Regulation</a:t>
            </a:r>
          </a:p>
        </p:txBody>
      </p:sp>
      <p:sp>
        <p:nvSpPr>
          <p:cNvPr id="33" name="TextBox 32"/>
          <p:cNvSpPr txBox="1"/>
          <p:nvPr/>
        </p:nvSpPr>
        <p:spPr>
          <a:xfrm>
            <a:off x="5805507" y="1229142"/>
            <a:ext cx="2560786" cy="2092881"/>
          </a:xfrm>
          <a:prstGeom prst="rect">
            <a:avLst/>
          </a:prstGeom>
          <a:noFill/>
          <a:ln>
            <a:noFill/>
          </a:ln>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marL="285750" indent="-285750">
              <a:buFont typeface="Wingdings" panose="05000000000000000000" pitchFamily="2" charset="2"/>
              <a:buChar char="ü"/>
            </a:pPr>
            <a:r>
              <a:rPr lang="en-US" sz="1000" dirty="0">
                <a:solidFill>
                  <a:srgbClr val="002060"/>
                </a:solidFill>
                <a:latin typeface="Century Gothic" panose="020B0502020202020204" pitchFamily="34" charset="0"/>
              </a:rPr>
              <a:t>Conducts safety inspection of rail crossings </a:t>
            </a:r>
          </a:p>
          <a:p>
            <a:pPr marL="285750" indent="-285750">
              <a:buFont typeface="Wingdings" panose="05000000000000000000" pitchFamily="2" charset="2"/>
              <a:buChar char="ü"/>
            </a:pPr>
            <a:r>
              <a:rPr lang="en-US" sz="1000" dirty="0" smtClean="0">
                <a:solidFill>
                  <a:srgbClr val="002060"/>
                </a:solidFill>
                <a:latin typeface="Century Gothic" panose="020B0502020202020204" pitchFamily="34" charset="0"/>
              </a:rPr>
              <a:t>Inspect electric and gas infrastructure </a:t>
            </a:r>
          </a:p>
          <a:p>
            <a:pPr marL="285750" indent="-285750">
              <a:buFont typeface="Wingdings" panose="05000000000000000000" pitchFamily="2" charset="2"/>
              <a:buChar char="ü"/>
            </a:pPr>
            <a:r>
              <a:rPr lang="en-US" sz="1000" dirty="0" smtClean="0">
                <a:solidFill>
                  <a:srgbClr val="002060"/>
                </a:solidFill>
                <a:latin typeface="Century Gothic" panose="020B0502020202020204" pitchFamily="34" charset="0"/>
              </a:rPr>
              <a:t>Review regulatory filings for safety concerns</a:t>
            </a:r>
          </a:p>
          <a:p>
            <a:pPr marL="285750" indent="-285750">
              <a:buFont typeface="Wingdings" panose="05000000000000000000" pitchFamily="2" charset="2"/>
              <a:buChar char="ü"/>
            </a:pPr>
            <a:r>
              <a:rPr lang="en-US" sz="1000" dirty="0" smtClean="0">
                <a:solidFill>
                  <a:srgbClr val="002060"/>
                </a:solidFill>
                <a:latin typeface="Century Gothic" panose="020B0502020202020204" pitchFamily="34" charset="0"/>
              </a:rPr>
              <a:t>Ensure compliance of water utilities to state and federal public health requirements  </a:t>
            </a:r>
          </a:p>
          <a:p>
            <a:pPr marL="285750" indent="-285750">
              <a:buFont typeface="Wingdings" panose="05000000000000000000" pitchFamily="2" charset="2"/>
              <a:buChar char="ü"/>
            </a:pPr>
            <a:r>
              <a:rPr lang="en-US" sz="1000" dirty="0" smtClean="0">
                <a:solidFill>
                  <a:srgbClr val="002060"/>
                </a:solidFill>
                <a:latin typeface="Century Gothic" panose="020B0502020202020204" pitchFamily="34" charset="0"/>
              </a:rPr>
              <a:t>Ensure access to tele-communication services  to support public safety (e.g. 911)</a:t>
            </a:r>
          </a:p>
          <a:p>
            <a:pPr marL="285750" indent="-285750">
              <a:buFont typeface="Wingdings" panose="05000000000000000000" pitchFamily="2" charset="2"/>
              <a:buChar char="ü"/>
            </a:pPr>
            <a:r>
              <a:rPr lang="en-US" sz="1000" dirty="0" smtClean="0">
                <a:solidFill>
                  <a:srgbClr val="002060"/>
                </a:solidFill>
                <a:latin typeface="Century Gothic" panose="020B0502020202020204" pitchFamily="34" charset="0"/>
              </a:rPr>
              <a:t>Utility pole safety</a:t>
            </a:r>
          </a:p>
        </p:txBody>
      </p:sp>
      <p:sp>
        <p:nvSpPr>
          <p:cNvPr id="36" name="TextBox 35"/>
          <p:cNvSpPr txBox="1"/>
          <p:nvPr/>
        </p:nvSpPr>
        <p:spPr>
          <a:xfrm>
            <a:off x="5745013" y="3783232"/>
            <a:ext cx="2560786" cy="2246769"/>
          </a:xfrm>
          <a:prstGeom prst="rect">
            <a:avLst/>
          </a:prstGeom>
          <a:noFill/>
        </p:spPr>
        <p:txBody>
          <a:bodyPr wrap="square" rtlCol="0">
            <a:spAutoFit/>
          </a:bodyPr>
          <a:lstStyle/>
          <a:p>
            <a:pPr marL="285750" indent="-285750">
              <a:buFont typeface="Wingdings" panose="05000000000000000000" pitchFamily="2" charset="2"/>
              <a:buChar char="ü"/>
            </a:pPr>
            <a:r>
              <a:rPr lang="en-US" sz="1000" dirty="0" smtClean="0">
                <a:solidFill>
                  <a:srgbClr val="002060"/>
                </a:solidFill>
                <a:latin typeface="Century Gothic" panose="020B0502020202020204" pitchFamily="34" charset="0"/>
              </a:rPr>
              <a:t>Review license applications by goods and passenger carrier companies </a:t>
            </a:r>
          </a:p>
          <a:p>
            <a:pPr marL="285750" indent="-285750">
              <a:buFont typeface="Wingdings" panose="05000000000000000000" pitchFamily="2" charset="2"/>
              <a:buChar char="ü"/>
            </a:pPr>
            <a:r>
              <a:rPr lang="en-US" sz="1000" dirty="0" smtClean="0">
                <a:solidFill>
                  <a:srgbClr val="002060"/>
                </a:solidFill>
                <a:latin typeface="Century Gothic" panose="020B0502020202020204" pitchFamily="34" charset="0"/>
              </a:rPr>
              <a:t>Review and audit utility costs</a:t>
            </a:r>
            <a:endParaRPr lang="en-US" sz="1000" dirty="0">
              <a:solidFill>
                <a:srgbClr val="002060"/>
              </a:solidFill>
              <a:latin typeface="Century Gothic" panose="020B0502020202020204" pitchFamily="34" charset="0"/>
            </a:endParaRPr>
          </a:p>
          <a:p>
            <a:pPr marL="285750" indent="-285750">
              <a:buFont typeface="Wingdings" panose="05000000000000000000" pitchFamily="2" charset="2"/>
              <a:buChar char="ü"/>
            </a:pPr>
            <a:r>
              <a:rPr lang="en-US" sz="1000" dirty="0" smtClean="0">
                <a:solidFill>
                  <a:srgbClr val="002060"/>
                </a:solidFill>
                <a:latin typeface="Century Gothic" panose="020B0502020202020204" pitchFamily="34" charset="0"/>
              </a:rPr>
              <a:t>Review </a:t>
            </a:r>
            <a:r>
              <a:rPr lang="en-US" sz="1000" dirty="0">
                <a:solidFill>
                  <a:srgbClr val="002060"/>
                </a:solidFill>
                <a:latin typeface="Century Gothic" panose="020B0502020202020204" pitchFamily="34" charset="0"/>
              </a:rPr>
              <a:t> </a:t>
            </a:r>
            <a:r>
              <a:rPr lang="en-US" sz="1000" dirty="0" smtClean="0">
                <a:solidFill>
                  <a:srgbClr val="002060"/>
                </a:solidFill>
                <a:latin typeface="Century Gothic" panose="020B0502020202020204" pitchFamily="34" charset="0"/>
              </a:rPr>
              <a:t>rate </a:t>
            </a:r>
            <a:r>
              <a:rPr lang="en-US" sz="1000" dirty="0">
                <a:solidFill>
                  <a:srgbClr val="002060"/>
                </a:solidFill>
                <a:latin typeface="Century Gothic" panose="020B0502020202020204" pitchFamily="34" charset="0"/>
              </a:rPr>
              <a:t>cases by small telephone </a:t>
            </a:r>
            <a:r>
              <a:rPr lang="en-US" sz="1000" dirty="0" smtClean="0">
                <a:solidFill>
                  <a:srgbClr val="002060"/>
                </a:solidFill>
                <a:latin typeface="Century Gothic" panose="020B0502020202020204" pitchFamily="34" charset="0"/>
              </a:rPr>
              <a:t>companies and all energy utilities</a:t>
            </a:r>
            <a:endParaRPr lang="en-US" sz="1000" dirty="0">
              <a:solidFill>
                <a:srgbClr val="002060"/>
              </a:solidFill>
              <a:latin typeface="Century Gothic" panose="020B0502020202020204" pitchFamily="34" charset="0"/>
            </a:endParaRPr>
          </a:p>
          <a:p>
            <a:pPr marL="285750" indent="-285750">
              <a:buFont typeface="Wingdings" panose="05000000000000000000" pitchFamily="2" charset="2"/>
              <a:buChar char="ü"/>
            </a:pPr>
            <a:r>
              <a:rPr lang="en-US" sz="1000" dirty="0" smtClean="0">
                <a:solidFill>
                  <a:srgbClr val="002060"/>
                </a:solidFill>
                <a:latin typeface="Century Gothic" panose="020B0502020202020204" pitchFamily="34" charset="0"/>
              </a:rPr>
              <a:t>Implement and administer new state laws on rideshare companies </a:t>
            </a:r>
          </a:p>
          <a:p>
            <a:pPr marL="285750" indent="-285750">
              <a:buFont typeface="Wingdings" panose="05000000000000000000" pitchFamily="2" charset="2"/>
              <a:buChar char="ü"/>
            </a:pPr>
            <a:r>
              <a:rPr lang="en-US" sz="1000" dirty="0" smtClean="0">
                <a:solidFill>
                  <a:srgbClr val="002060"/>
                </a:solidFill>
                <a:latin typeface="Century Gothic" panose="020B0502020202020204" pitchFamily="34" charset="0"/>
              </a:rPr>
              <a:t>Conduct </a:t>
            </a:r>
            <a:r>
              <a:rPr lang="en-US" sz="1000" dirty="0">
                <a:solidFill>
                  <a:srgbClr val="002060"/>
                </a:solidFill>
                <a:latin typeface="Century Gothic" panose="020B0502020202020204" pitchFamily="34" charset="0"/>
              </a:rPr>
              <a:t>oversight to ensure compliance </a:t>
            </a:r>
            <a:r>
              <a:rPr lang="en-US" sz="1000" dirty="0" smtClean="0">
                <a:solidFill>
                  <a:srgbClr val="002060"/>
                </a:solidFill>
                <a:latin typeface="Century Gothic" panose="020B0502020202020204" pitchFamily="34" charset="0"/>
              </a:rPr>
              <a:t>of state law by </a:t>
            </a:r>
            <a:r>
              <a:rPr lang="en-US" sz="1000" dirty="0">
                <a:solidFill>
                  <a:srgbClr val="002060"/>
                </a:solidFill>
                <a:latin typeface="Century Gothic" panose="020B0502020202020204" pitchFamily="34" charset="0"/>
              </a:rPr>
              <a:t>regulated </a:t>
            </a:r>
            <a:r>
              <a:rPr lang="en-US" sz="1000" dirty="0" smtClean="0">
                <a:solidFill>
                  <a:srgbClr val="002060"/>
                </a:solidFill>
                <a:latin typeface="Century Gothic" panose="020B0502020202020204" pitchFamily="34" charset="0"/>
              </a:rPr>
              <a:t>utilities</a:t>
            </a:r>
            <a:endParaRPr lang="en-US" sz="1000" dirty="0">
              <a:solidFill>
                <a:srgbClr val="002060"/>
              </a:solidFill>
              <a:latin typeface="Century Gothic" panose="020B0502020202020204" pitchFamily="34" charset="0"/>
            </a:endParaRPr>
          </a:p>
          <a:p>
            <a:pPr marL="285750" indent="-285750">
              <a:buFont typeface="Wingdings" panose="05000000000000000000" pitchFamily="2" charset="2"/>
              <a:buChar char="ü"/>
            </a:pPr>
            <a:endParaRPr lang="en-US" sz="1000" dirty="0">
              <a:solidFill>
                <a:srgbClr val="000000"/>
              </a:solidFill>
              <a:latin typeface="Century Gothic" panose="020B0502020202020204" pitchFamily="34" charset="0"/>
            </a:endParaRPr>
          </a:p>
        </p:txBody>
      </p:sp>
      <p:sp>
        <p:nvSpPr>
          <p:cNvPr id="40" name="TextBox 39"/>
          <p:cNvSpPr txBox="1"/>
          <p:nvPr/>
        </p:nvSpPr>
        <p:spPr>
          <a:xfrm>
            <a:off x="674020" y="1246019"/>
            <a:ext cx="2556393" cy="1785104"/>
          </a:xfrm>
          <a:prstGeom prst="rect">
            <a:avLst/>
          </a:prstGeom>
          <a:noFill/>
        </p:spPr>
        <p:txBody>
          <a:bodyPr wrap="square" rtlCol="0">
            <a:spAutoFit/>
          </a:bodyPr>
          <a:lstStyle/>
          <a:p>
            <a:pPr marL="285750" indent="-285750">
              <a:buFont typeface="Wingdings" panose="05000000000000000000" pitchFamily="2" charset="2"/>
              <a:buChar char="ü"/>
            </a:pPr>
            <a:r>
              <a:rPr lang="en-US" sz="1000" dirty="0" smtClean="0">
                <a:solidFill>
                  <a:srgbClr val="002060"/>
                </a:solidFill>
                <a:latin typeface="Century Gothic" panose="020B0502020202020204" pitchFamily="34" charset="0"/>
              </a:rPr>
              <a:t>Implement statutory programs to support  universal telecommunication services</a:t>
            </a:r>
          </a:p>
          <a:p>
            <a:pPr marL="285750" indent="-285750">
              <a:buFont typeface="Wingdings" panose="05000000000000000000" pitchFamily="2" charset="2"/>
              <a:buChar char="ü"/>
            </a:pPr>
            <a:r>
              <a:rPr lang="en-US" sz="1000" dirty="0" smtClean="0">
                <a:solidFill>
                  <a:srgbClr val="002060"/>
                </a:solidFill>
                <a:latin typeface="Century Gothic" panose="020B0502020202020204" pitchFamily="34" charset="0"/>
              </a:rPr>
              <a:t>Support broadband deployment programs to bridge the digital divide </a:t>
            </a:r>
          </a:p>
          <a:p>
            <a:pPr marL="285750" indent="-285750">
              <a:buFont typeface="Wingdings" panose="05000000000000000000" pitchFamily="2" charset="2"/>
              <a:buChar char="ü"/>
            </a:pPr>
            <a:r>
              <a:rPr lang="en-US" sz="1000" dirty="0" smtClean="0">
                <a:solidFill>
                  <a:srgbClr val="002060"/>
                </a:solidFill>
                <a:latin typeface="Century Gothic" panose="020B0502020202020204" pitchFamily="34" charset="0"/>
              </a:rPr>
              <a:t>Implement income-qualified energy program (e.g. CARE)</a:t>
            </a:r>
          </a:p>
          <a:p>
            <a:pPr marL="285750" indent="-285750">
              <a:buFont typeface="Wingdings" panose="05000000000000000000" pitchFamily="2" charset="2"/>
              <a:buChar char="ü"/>
            </a:pPr>
            <a:r>
              <a:rPr lang="en-US" sz="1000" dirty="0" smtClean="0">
                <a:solidFill>
                  <a:srgbClr val="002060"/>
                </a:solidFill>
                <a:latin typeface="Century Gothic" panose="020B0502020202020204" pitchFamily="34" charset="0"/>
              </a:rPr>
              <a:t>Provide consumer dispute resolution to minimize service cut-offs</a:t>
            </a:r>
          </a:p>
        </p:txBody>
      </p:sp>
      <p:sp>
        <p:nvSpPr>
          <p:cNvPr id="42" name="TextBox 41"/>
          <p:cNvSpPr txBox="1"/>
          <p:nvPr/>
        </p:nvSpPr>
        <p:spPr>
          <a:xfrm>
            <a:off x="685800" y="3886200"/>
            <a:ext cx="2560786" cy="1938992"/>
          </a:xfrm>
          <a:prstGeom prst="rect">
            <a:avLst/>
          </a:prstGeom>
          <a:noFill/>
        </p:spPr>
        <p:txBody>
          <a:bodyPr wrap="square" rtlCol="0">
            <a:spAutoFit/>
          </a:bodyPr>
          <a:lstStyle/>
          <a:p>
            <a:pPr marL="285750" indent="-285750">
              <a:buFont typeface="Wingdings" panose="05000000000000000000" pitchFamily="2" charset="2"/>
              <a:buChar char="ü"/>
            </a:pPr>
            <a:r>
              <a:rPr lang="en-US" sz="1000" dirty="0" smtClean="0">
                <a:solidFill>
                  <a:srgbClr val="002060"/>
                </a:solidFill>
                <a:latin typeface="Century Gothic" panose="020B0502020202020204" pitchFamily="34" charset="0"/>
              </a:rPr>
              <a:t>Implement water conservation regulation across privately-owned water companies </a:t>
            </a:r>
          </a:p>
          <a:p>
            <a:pPr marL="285750" indent="-285750">
              <a:buFont typeface="Wingdings" panose="05000000000000000000" pitchFamily="2" charset="2"/>
              <a:buChar char="ü"/>
            </a:pPr>
            <a:r>
              <a:rPr lang="en-US" sz="1000" dirty="0" smtClean="0">
                <a:solidFill>
                  <a:srgbClr val="002060"/>
                </a:solidFill>
                <a:latin typeface="Century Gothic" panose="020B0502020202020204" pitchFamily="34" charset="0"/>
              </a:rPr>
              <a:t>Implement state laws to mitigate greenhouse gas emissions and increase use of cleaner energy resources</a:t>
            </a:r>
            <a:endParaRPr lang="en-US" sz="1000" dirty="0">
              <a:solidFill>
                <a:srgbClr val="002060"/>
              </a:solidFill>
              <a:latin typeface="Century Gothic" panose="020B0502020202020204" pitchFamily="34" charset="0"/>
            </a:endParaRPr>
          </a:p>
          <a:p>
            <a:pPr marL="285750" indent="-285750">
              <a:buFont typeface="Wingdings" panose="05000000000000000000" pitchFamily="2" charset="2"/>
              <a:buChar char="ü"/>
            </a:pPr>
            <a:r>
              <a:rPr lang="en-US" sz="1000" dirty="0" smtClean="0">
                <a:solidFill>
                  <a:srgbClr val="002060"/>
                </a:solidFill>
                <a:latin typeface="Century Gothic" panose="020B0502020202020204" pitchFamily="34" charset="0"/>
              </a:rPr>
              <a:t>Support efforts by sister agencies such as Air Resources Board and California Energy Commission</a:t>
            </a:r>
            <a:endParaRPr lang="en-US" sz="1000" dirty="0">
              <a:solidFill>
                <a:srgbClr val="002060"/>
              </a:solidFill>
              <a:latin typeface="Century Gothic" panose="020B0502020202020204" pitchFamily="34" charset="0"/>
            </a:endParaRPr>
          </a:p>
          <a:p>
            <a:pPr marL="285750" indent="-285750">
              <a:buFont typeface="Wingdings" panose="05000000000000000000" pitchFamily="2" charset="2"/>
              <a:buChar char="ü"/>
            </a:pPr>
            <a:endParaRPr lang="en-US" sz="1000" dirty="0" smtClean="0">
              <a:solidFill>
                <a:srgbClr val="000000"/>
              </a:solidFill>
              <a:latin typeface="Century Gothic" panose="020B0502020202020204" pitchFamily="34" charset="0"/>
            </a:endParaRPr>
          </a:p>
          <a:p>
            <a:pPr marL="285750" indent="-285750">
              <a:buFont typeface="Wingdings" panose="05000000000000000000" pitchFamily="2" charset="2"/>
              <a:buChar char="ü"/>
            </a:pPr>
            <a:endParaRPr lang="en-US" sz="1000" dirty="0">
              <a:solidFill>
                <a:srgbClr val="000000"/>
              </a:solidFill>
              <a:latin typeface="Century Gothic" panose="020B0502020202020204" pitchFamily="34" charset="0"/>
            </a:endParaRPr>
          </a:p>
        </p:txBody>
      </p:sp>
      <p:sp>
        <p:nvSpPr>
          <p:cNvPr id="3" name="Down Arrow 2"/>
          <p:cNvSpPr/>
          <p:nvPr/>
        </p:nvSpPr>
        <p:spPr>
          <a:xfrm rot="7875476">
            <a:off x="3317719" y="2369012"/>
            <a:ext cx="304800" cy="228600"/>
          </a:xfrm>
          <a:prstGeom prst="downArrow">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9" name="Down Arrow 28"/>
          <p:cNvSpPr/>
          <p:nvPr/>
        </p:nvSpPr>
        <p:spPr>
          <a:xfrm rot="2531966">
            <a:off x="3397898" y="4222395"/>
            <a:ext cx="304800" cy="294574"/>
          </a:xfrm>
          <a:prstGeom prst="downArrow">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0" name="Down Arrow 29"/>
          <p:cNvSpPr/>
          <p:nvPr/>
        </p:nvSpPr>
        <p:spPr>
          <a:xfrm rot="18714326">
            <a:off x="5304797" y="4209541"/>
            <a:ext cx="304800" cy="262299"/>
          </a:xfrm>
          <a:prstGeom prst="downArrow">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1" name="Down Arrow 30"/>
          <p:cNvSpPr/>
          <p:nvPr/>
        </p:nvSpPr>
        <p:spPr>
          <a:xfrm rot="13843189">
            <a:off x="5334353" y="2305984"/>
            <a:ext cx="304800" cy="305311"/>
          </a:xfrm>
          <a:prstGeom prst="downArrow">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 name="TextBox 4"/>
          <p:cNvSpPr txBox="1"/>
          <p:nvPr/>
        </p:nvSpPr>
        <p:spPr>
          <a:xfrm>
            <a:off x="4609167" y="1150370"/>
            <a:ext cx="1135846" cy="369332"/>
          </a:xfrm>
          <a:prstGeom prst="rect">
            <a:avLst/>
          </a:prstGeom>
          <a:noFill/>
        </p:spPr>
        <p:txBody>
          <a:bodyPr wrap="square" rtlCol="0">
            <a:spAutoFit/>
          </a:bodyPr>
          <a:lstStyle/>
          <a:p>
            <a:endParaRPr lang="en-US" dirty="0">
              <a:solidFill>
                <a:srgbClr val="000000"/>
              </a:solidFill>
            </a:endParaRPr>
          </a:p>
        </p:txBody>
      </p:sp>
      <p:sp>
        <p:nvSpPr>
          <p:cNvPr id="6" name="TextBox 5"/>
          <p:cNvSpPr txBox="1"/>
          <p:nvPr/>
        </p:nvSpPr>
        <p:spPr>
          <a:xfrm>
            <a:off x="5272103" y="6253772"/>
            <a:ext cx="3186098" cy="261610"/>
          </a:xfrm>
          <a:prstGeom prst="rect">
            <a:avLst/>
          </a:prstGeom>
          <a:noFill/>
        </p:spPr>
        <p:txBody>
          <a:bodyPr wrap="square" rtlCol="0">
            <a:spAutoFit/>
          </a:bodyPr>
          <a:lstStyle/>
          <a:p>
            <a:r>
              <a:rPr lang="en-US" sz="1100" dirty="0" smtClean="0"/>
              <a:t>* Examples are illustrative, not comprehensive</a:t>
            </a:r>
            <a:endParaRPr lang="en-US" sz="1100" dirty="0"/>
          </a:p>
        </p:txBody>
      </p:sp>
    </p:spTree>
    <p:extLst>
      <p:ext uri="{BB962C8B-B14F-4D97-AF65-F5344CB8AC3E}">
        <p14:creationId xmlns:p14="http://schemas.microsoft.com/office/powerpoint/2010/main" val="1676910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5257800" cy="762000"/>
          </a:xfrm>
          <a:solidFill>
            <a:schemeClr val="bg1"/>
          </a:solidFill>
        </p:spPr>
        <p:txBody>
          <a:bodyPr/>
          <a:lstStyle/>
          <a:p>
            <a:r>
              <a:rPr lang="en-US" sz="2800" dirty="0" smtClean="0">
                <a:solidFill>
                  <a:srgbClr val="002060"/>
                </a:solidFill>
                <a:latin typeface="Century Gothic" panose="020B0502020202020204" pitchFamily="34" charset="0"/>
              </a:rPr>
              <a:t>Operational Goals</a:t>
            </a:r>
            <a:endParaRPr lang="en-US" sz="2800"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990600" y="1295400"/>
            <a:ext cx="7543800" cy="4495800"/>
          </a:xfrm>
        </p:spPr>
        <p:txBody>
          <a:bodyPr/>
          <a:lstStyle/>
          <a:p>
            <a:pPr>
              <a:buFont typeface="Wingdings" panose="05000000000000000000" pitchFamily="2" charset="2"/>
              <a:buChar char="ü"/>
            </a:pPr>
            <a:r>
              <a:rPr lang="en-US" sz="1600" dirty="0" smtClean="0">
                <a:latin typeface="Century Gothic" panose="020B0502020202020204" pitchFamily="34" charset="0"/>
              </a:rPr>
              <a:t>Compliance and Engagement with California Government Oversight, Including Implementing Legislative and Gubernatorial Reforms</a:t>
            </a:r>
          </a:p>
          <a:p>
            <a:pPr>
              <a:buFont typeface="Wingdings" panose="05000000000000000000" pitchFamily="2" charset="2"/>
              <a:buChar char="ü"/>
            </a:pPr>
            <a:endParaRPr lang="en-US" sz="1600" dirty="0" smtClean="0">
              <a:latin typeface="Century Gothic" panose="020B0502020202020204" pitchFamily="34" charset="0"/>
            </a:endParaRPr>
          </a:p>
          <a:p>
            <a:pPr>
              <a:buFont typeface="Wingdings" panose="05000000000000000000" pitchFamily="2" charset="2"/>
              <a:buChar char="ü"/>
            </a:pPr>
            <a:r>
              <a:rPr lang="en-US" sz="1600" dirty="0" smtClean="0">
                <a:latin typeface="Century Gothic" panose="020B0502020202020204" pitchFamily="34" charset="0"/>
              </a:rPr>
              <a:t>Inculcation of Core Values of Accountability, Excellence, Integrity, Open Communications, and Stewardship</a:t>
            </a:r>
          </a:p>
          <a:p>
            <a:pPr>
              <a:buFont typeface="Wingdings" panose="05000000000000000000" pitchFamily="2" charset="2"/>
              <a:buChar char="ü"/>
            </a:pPr>
            <a:endParaRPr lang="en-US" sz="1600" dirty="0" smtClean="0">
              <a:latin typeface="Century Gothic" panose="020B0502020202020204" pitchFamily="34" charset="0"/>
            </a:endParaRPr>
          </a:p>
          <a:p>
            <a:pPr>
              <a:buFont typeface="Wingdings" panose="05000000000000000000" pitchFamily="2" charset="2"/>
              <a:buChar char="ü"/>
            </a:pPr>
            <a:r>
              <a:rPr lang="en-US" sz="1600" dirty="0" smtClean="0">
                <a:latin typeface="Century Gothic" panose="020B0502020202020204" pitchFamily="34" charset="0"/>
              </a:rPr>
              <a:t>Become a Learning Organization</a:t>
            </a:r>
          </a:p>
          <a:p>
            <a:pPr>
              <a:buFont typeface="Wingdings" panose="05000000000000000000" pitchFamily="2" charset="2"/>
              <a:buChar char="ü"/>
            </a:pPr>
            <a:endParaRPr lang="en-US" sz="1600" dirty="0" smtClean="0">
              <a:latin typeface="Century Gothic" panose="020B0502020202020204" pitchFamily="34" charset="0"/>
            </a:endParaRPr>
          </a:p>
          <a:p>
            <a:pPr>
              <a:buFont typeface="Wingdings" panose="05000000000000000000" pitchFamily="2" charset="2"/>
              <a:buChar char="ü"/>
            </a:pPr>
            <a:r>
              <a:rPr lang="en-US" sz="1600" dirty="0" smtClean="0">
                <a:latin typeface="Century Gothic" panose="020B0502020202020204" pitchFamily="34" charset="0"/>
              </a:rPr>
              <a:t>Completing Strategic Plan</a:t>
            </a:r>
            <a:endParaRPr lang="en-US" sz="1600"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z="1200" smtClean="0">
                <a:latin typeface="Century Gothic" panose="020B0502020202020204" pitchFamily="34" charset="0"/>
              </a:rPr>
              <a:pPr>
                <a:defRPr/>
              </a:pPr>
              <a:t>5</a:t>
            </a:fld>
            <a:endParaRPr lang="en-US" altLang="en-US" sz="1200" dirty="0">
              <a:latin typeface="Century Gothic" panose="020B0502020202020204" pitchFamily="34" charset="0"/>
            </a:endParaRPr>
          </a:p>
        </p:txBody>
      </p:sp>
    </p:spTree>
    <p:extLst>
      <p:ext uri="{BB962C8B-B14F-4D97-AF65-F5344CB8AC3E}">
        <p14:creationId xmlns:p14="http://schemas.microsoft.com/office/powerpoint/2010/main" val="240446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Century Gothic" panose="020B0502020202020204" pitchFamily="34" charset="0"/>
              </a:rPr>
              <a:t>Ongoing Challenges and Strategies</a:t>
            </a:r>
            <a:endParaRPr lang="en-US" sz="3600" dirty="0">
              <a:latin typeface="Century Gothic" panose="020B0502020202020204" pitchFamily="34" charset="0"/>
            </a:endParaRPr>
          </a:p>
        </p:txBody>
      </p:sp>
      <p:sp>
        <p:nvSpPr>
          <p:cNvPr id="3" name="Content Placeholder 2"/>
          <p:cNvSpPr>
            <a:spLocks noGrp="1"/>
          </p:cNvSpPr>
          <p:nvPr>
            <p:ph idx="1"/>
          </p:nvPr>
        </p:nvSpPr>
        <p:spPr>
          <a:xfrm>
            <a:off x="457200" y="1828800"/>
            <a:ext cx="8229600" cy="4297363"/>
          </a:xfrm>
        </p:spPr>
        <p:txBody>
          <a:bodyPr/>
          <a:lstStyle/>
          <a:p>
            <a:r>
              <a:rPr lang="en-US" sz="1600" dirty="0" smtClean="0">
                <a:latin typeface="Century Gothic" panose="020B0502020202020204" pitchFamily="34" charset="0"/>
              </a:rPr>
              <a:t>Challenges</a:t>
            </a:r>
          </a:p>
          <a:p>
            <a:pPr lvl="1"/>
            <a:r>
              <a:rPr lang="en-US" sz="1400" dirty="0" smtClean="0">
                <a:latin typeface="Century Gothic" panose="020B0502020202020204" pitchFamily="34" charset="0"/>
              </a:rPr>
              <a:t>Restoring Public and Governmental Trust</a:t>
            </a:r>
          </a:p>
          <a:p>
            <a:pPr lvl="1"/>
            <a:r>
              <a:rPr lang="en-US" sz="1400" dirty="0" smtClean="0">
                <a:latin typeface="Century Gothic" panose="020B0502020202020204" pitchFamily="34" charset="0"/>
              </a:rPr>
              <a:t>Restoring Employee Trust in Leadership</a:t>
            </a:r>
          </a:p>
          <a:p>
            <a:pPr lvl="1"/>
            <a:r>
              <a:rPr lang="en-US" sz="1400" dirty="0" smtClean="0">
                <a:latin typeface="Century Gothic" panose="020B0502020202020204" pitchFamily="34" charset="0"/>
              </a:rPr>
              <a:t>Addressing Safety Issues Arising from Aging Infrastructure </a:t>
            </a:r>
          </a:p>
          <a:p>
            <a:r>
              <a:rPr lang="en-US" sz="1600" dirty="0" smtClean="0">
                <a:latin typeface="Century Gothic" panose="020B0502020202020204" pitchFamily="34" charset="0"/>
              </a:rPr>
              <a:t>Strategies</a:t>
            </a:r>
          </a:p>
          <a:p>
            <a:pPr lvl="1"/>
            <a:r>
              <a:rPr lang="en-US" sz="1400" dirty="0">
                <a:latin typeface="Century Gothic" panose="020B0502020202020204" pitchFamily="34" charset="0"/>
              </a:rPr>
              <a:t>Implementing Reform Legislation adopted in 2016 via </a:t>
            </a:r>
            <a:r>
              <a:rPr lang="en-US" sz="1400" u="sng" dirty="0">
                <a:latin typeface="Century Gothic" panose="020B0502020202020204" pitchFamily="34" charset="0"/>
                <a:hlinkClick r:id="rId2"/>
              </a:rPr>
              <a:t>SB 215</a:t>
            </a:r>
            <a:r>
              <a:rPr lang="en-US" sz="1400" dirty="0">
                <a:latin typeface="Century Gothic" panose="020B0502020202020204" pitchFamily="34" charset="0"/>
              </a:rPr>
              <a:t> (Leno), </a:t>
            </a:r>
            <a:r>
              <a:rPr lang="en-US" sz="1400" u="sng" dirty="0">
                <a:latin typeface="Century Gothic" panose="020B0502020202020204" pitchFamily="34" charset="0"/>
                <a:hlinkClick r:id="rId3"/>
              </a:rPr>
              <a:t>SB 512</a:t>
            </a:r>
            <a:r>
              <a:rPr lang="en-US" sz="1400" dirty="0">
                <a:latin typeface="Century Gothic" panose="020B0502020202020204" pitchFamily="34" charset="0"/>
              </a:rPr>
              <a:t> (Hill), </a:t>
            </a:r>
            <a:r>
              <a:rPr lang="en-US" sz="1400" u="sng" dirty="0">
                <a:latin typeface="Century Gothic" panose="020B0502020202020204" pitchFamily="34" charset="0"/>
                <a:hlinkClick r:id="rId4"/>
              </a:rPr>
              <a:t>AB 2168</a:t>
            </a:r>
            <a:r>
              <a:rPr lang="en-US" sz="1400" dirty="0">
                <a:latin typeface="Century Gothic" panose="020B0502020202020204" pitchFamily="34" charset="0"/>
              </a:rPr>
              <a:t> (Williams), </a:t>
            </a:r>
            <a:r>
              <a:rPr lang="en-US" sz="1400" u="sng" dirty="0">
                <a:latin typeface="Century Gothic" panose="020B0502020202020204" pitchFamily="34" charset="0"/>
                <a:hlinkClick r:id="rId5"/>
              </a:rPr>
              <a:t>SB 62</a:t>
            </a:r>
            <a:r>
              <a:rPr lang="en-US" sz="1400" dirty="0">
                <a:latin typeface="Century Gothic" panose="020B0502020202020204" pitchFamily="34" charset="0"/>
              </a:rPr>
              <a:t> (Hill), </a:t>
            </a:r>
            <a:r>
              <a:rPr lang="en-US" sz="1400" u="sng" dirty="0">
                <a:latin typeface="Century Gothic" panose="020B0502020202020204" pitchFamily="34" charset="0"/>
                <a:hlinkClick r:id="rId6"/>
              </a:rPr>
              <a:t>SB 661</a:t>
            </a:r>
            <a:r>
              <a:rPr lang="en-US" sz="1400" dirty="0">
                <a:latin typeface="Century Gothic" panose="020B0502020202020204" pitchFamily="34" charset="0"/>
              </a:rPr>
              <a:t> (Hill), and identified in the Governor’s 9/29/2016 </a:t>
            </a:r>
            <a:r>
              <a:rPr lang="en-US" sz="1400" u="sng" dirty="0">
                <a:latin typeface="Century Gothic" panose="020B0502020202020204" pitchFamily="34" charset="0"/>
                <a:hlinkClick r:id="rId7"/>
              </a:rPr>
              <a:t>signing message</a:t>
            </a:r>
            <a:r>
              <a:rPr lang="en-US" sz="1400" u="sng" dirty="0">
                <a:latin typeface="Century Gothic" panose="020B0502020202020204" pitchFamily="34" charset="0"/>
              </a:rPr>
              <a:t> </a:t>
            </a:r>
            <a:r>
              <a:rPr lang="en-US" sz="1400" dirty="0">
                <a:latin typeface="Century Gothic" panose="020B0502020202020204" pitchFamily="34" charset="0"/>
              </a:rPr>
              <a:t>  (pages 30-32 of Annual Report)</a:t>
            </a:r>
          </a:p>
          <a:p>
            <a:pPr lvl="1"/>
            <a:r>
              <a:rPr lang="en-US" sz="1400" dirty="0" smtClean="0">
                <a:latin typeface="Century Gothic" panose="020B0502020202020204" pitchFamily="34" charset="0"/>
              </a:rPr>
              <a:t>Hired New Staff Committed to Engagement with Sacramento in OGA, Admin, Exec</a:t>
            </a:r>
          </a:p>
          <a:p>
            <a:pPr lvl="1"/>
            <a:r>
              <a:rPr lang="en-US" sz="1400" dirty="0" smtClean="0">
                <a:latin typeface="Century Gothic" panose="020B0502020202020204" pitchFamily="34" charset="0"/>
              </a:rPr>
              <a:t>Special Attention to Legislation Implementation (Annual Report, page 25ff)</a:t>
            </a:r>
          </a:p>
          <a:p>
            <a:pPr lvl="1"/>
            <a:r>
              <a:rPr lang="en-US" sz="1400" dirty="0" smtClean="0">
                <a:latin typeface="Century Gothic" panose="020B0502020202020204" pitchFamily="34" charset="0"/>
              </a:rPr>
              <a:t>Focus on customer interactions - 75,000 complaints and questions received </a:t>
            </a:r>
          </a:p>
          <a:p>
            <a:pPr lvl="1"/>
            <a:r>
              <a:rPr lang="en-US" sz="1400" dirty="0" smtClean="0">
                <a:latin typeface="Century Gothic" panose="020B0502020202020204" pitchFamily="34" charset="0"/>
              </a:rPr>
              <a:t>Implementing Reform Legislation and Governor’s Signing Message (Annual Report page 30ff)</a:t>
            </a:r>
          </a:p>
          <a:p>
            <a:pPr lvl="1"/>
            <a:r>
              <a:rPr lang="en-US" sz="1400" dirty="0" smtClean="0">
                <a:latin typeface="Century Gothic" panose="020B0502020202020204" pitchFamily="34" charset="0"/>
              </a:rPr>
              <a:t>Engaging with Control Agencies (Risk and Compliance Officer)</a:t>
            </a:r>
          </a:p>
          <a:p>
            <a:pPr lvl="1"/>
            <a:r>
              <a:rPr lang="en-US" sz="1400" dirty="0" smtClean="0">
                <a:latin typeface="Century Gothic" panose="020B0502020202020204" pitchFamily="34" charset="0"/>
              </a:rPr>
              <a:t>Communications with Employees via Weekly Executive Reports to Employees</a:t>
            </a:r>
          </a:p>
          <a:p>
            <a:pPr lvl="1"/>
            <a:r>
              <a:rPr lang="en-US" sz="1400" dirty="0" smtClean="0">
                <a:latin typeface="Century Gothic" panose="020B0502020202020204" pitchFamily="34" charset="0"/>
              </a:rPr>
              <a:t>Engaging Employees through training and two-way communication</a:t>
            </a:r>
          </a:p>
          <a:p>
            <a:pPr lvl="1"/>
            <a:r>
              <a:rPr lang="en-US" sz="1400" dirty="0" smtClean="0">
                <a:latin typeface="Century Gothic" panose="020B0502020202020204" pitchFamily="34" charset="0"/>
              </a:rPr>
              <a:t>Focus on Safety – 1239 Safety Investigations (Annual Report pages 45-72) </a:t>
            </a:r>
            <a:endParaRPr lang="en-US" sz="1400"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mtClean="0">
                <a:solidFill>
                  <a:srgbClr val="000000"/>
                </a:solidFill>
              </a:rPr>
              <a:pPr>
                <a:defRPr/>
              </a:pPr>
              <a:t>6</a:t>
            </a:fld>
            <a:endParaRPr lang="en-US" altLang="en-US">
              <a:solidFill>
                <a:srgbClr val="000000"/>
              </a:solidFill>
            </a:endParaRPr>
          </a:p>
        </p:txBody>
      </p:sp>
    </p:spTree>
    <p:extLst>
      <p:ext uri="{BB962C8B-B14F-4D97-AF65-F5344CB8AC3E}">
        <p14:creationId xmlns:p14="http://schemas.microsoft.com/office/powerpoint/2010/main" val="4004556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5257800" cy="762000"/>
          </a:xfrm>
          <a:solidFill>
            <a:schemeClr val="bg1"/>
          </a:solidFill>
        </p:spPr>
        <p:txBody>
          <a:bodyPr/>
          <a:lstStyle/>
          <a:p>
            <a:r>
              <a:rPr lang="en-US" sz="2800" dirty="0" smtClean="0">
                <a:solidFill>
                  <a:srgbClr val="002060"/>
                </a:solidFill>
                <a:latin typeface="Century Gothic" panose="020B0502020202020204" pitchFamily="34" charset="0"/>
              </a:rPr>
              <a:t>Compliance with Audits and Reporting Requirements</a:t>
            </a:r>
            <a:endParaRPr lang="en-US" sz="2800"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990600" y="1295400"/>
            <a:ext cx="7543800" cy="4495800"/>
          </a:xfrm>
        </p:spPr>
        <p:txBody>
          <a:bodyPr/>
          <a:lstStyle/>
          <a:p>
            <a:pPr marL="0" indent="0">
              <a:spcAft>
                <a:spcPts val="600"/>
              </a:spcAft>
              <a:buNone/>
            </a:pPr>
            <a:r>
              <a:rPr lang="en-US" sz="1800" b="1" dirty="0" smtClean="0">
                <a:latin typeface="Century Gothic" panose="020B0502020202020204" pitchFamily="34" charset="0"/>
              </a:rPr>
              <a:t>Established an Enterprise Risk and Compliance Office</a:t>
            </a:r>
          </a:p>
          <a:p>
            <a:pPr>
              <a:spcAft>
                <a:spcPts val="600"/>
              </a:spcAft>
            </a:pPr>
            <a:r>
              <a:rPr lang="en-US" sz="1400" dirty="0" smtClean="0">
                <a:latin typeface="Century Gothic" panose="020B0502020202020204" pitchFamily="34" charset="0"/>
              </a:rPr>
              <a:t>Created Database to track audits performed by the Commission</a:t>
            </a:r>
          </a:p>
          <a:p>
            <a:pPr>
              <a:spcAft>
                <a:spcPts val="600"/>
              </a:spcAft>
            </a:pPr>
            <a:r>
              <a:rPr lang="en-US" sz="1400" dirty="0" smtClean="0">
                <a:latin typeface="Century Gothic" panose="020B0502020202020204" pitchFamily="34" charset="0"/>
              </a:rPr>
              <a:t>Commission performed 187 Audits in 2015, 130 Audits in 2016</a:t>
            </a:r>
          </a:p>
          <a:p>
            <a:pPr>
              <a:spcAft>
                <a:spcPts val="600"/>
              </a:spcAft>
            </a:pPr>
            <a:r>
              <a:rPr lang="en-US" sz="1400" dirty="0" smtClean="0">
                <a:latin typeface="Century Gothic" panose="020B0502020202020204" pitchFamily="34" charset="0"/>
              </a:rPr>
              <a:t>Compliance office tracks  Commission responses to State Auditor, Internal Auditor, and Department of Finance Audits, coordinating with Executive Director</a:t>
            </a:r>
          </a:p>
          <a:p>
            <a:pPr>
              <a:spcAft>
                <a:spcPts val="600"/>
              </a:spcAft>
            </a:pPr>
            <a:r>
              <a:rPr lang="en-US" sz="1400" dirty="0" smtClean="0">
                <a:latin typeface="Century Gothic" panose="020B0502020202020204" pitchFamily="34" charset="0"/>
              </a:rPr>
              <a:t>Compliance office tracks resolution of  State Auditor Findings.  Last year was the first year, and we tracked all audit finings back to 2012 and are working to resolve findings.  Of 48 audit findings, we fully implemented 27, partially implemented 5 and are working to implement remaining 16</a:t>
            </a:r>
          </a:p>
          <a:p>
            <a:pPr>
              <a:spcAft>
                <a:spcPts val="600"/>
              </a:spcAft>
            </a:pPr>
            <a:r>
              <a:rPr lang="en-US" sz="1400" dirty="0" smtClean="0">
                <a:latin typeface="Century Gothic" panose="020B0502020202020204" pitchFamily="34" charset="0"/>
              </a:rPr>
              <a:t>Compliance office also tracks compliance with control agency audit findings, tracking back to 2012.  Of 83 control agency findings, we have fully implemented 46, partially implemented 25, and are working to implement remaining 2</a:t>
            </a:r>
          </a:p>
          <a:p>
            <a:pPr>
              <a:spcAft>
                <a:spcPts val="600"/>
              </a:spcAft>
            </a:pPr>
            <a:r>
              <a:rPr lang="en-US" sz="1400" dirty="0" smtClean="0">
                <a:latin typeface="Century Gothic" panose="020B0502020202020204" pitchFamily="34" charset="0"/>
              </a:rPr>
              <a:t>Compliance officer tracks all reports required by California legislature, Control Agencies, and Federal Government</a:t>
            </a:r>
          </a:p>
          <a:p>
            <a:pPr>
              <a:spcAft>
                <a:spcPts val="600"/>
              </a:spcAft>
            </a:pPr>
            <a:r>
              <a:rPr lang="en-US" sz="1400" dirty="0" smtClean="0">
                <a:latin typeface="Century Gothic" panose="020B0502020202020204" pitchFamily="34" charset="0"/>
              </a:rPr>
              <a:t>BCP to increase staffing and regularize </a:t>
            </a:r>
            <a:r>
              <a:rPr lang="en-US" sz="1400" dirty="0" err="1" smtClean="0">
                <a:latin typeface="Century Gothic" panose="020B0502020202020204" pitchFamily="34" charset="0"/>
              </a:rPr>
              <a:t>postions</a:t>
            </a:r>
            <a:endParaRPr lang="en-US" sz="1400" dirty="0" smtClean="0">
              <a:latin typeface="Century Gothic" panose="020B0502020202020204" pitchFamily="34" charset="0"/>
            </a:endParaRPr>
          </a:p>
          <a:p>
            <a:pPr>
              <a:spcAft>
                <a:spcPts val="600"/>
              </a:spcAft>
            </a:pPr>
            <a:endParaRPr lang="en-US" sz="1400" dirty="0" smtClean="0">
              <a:latin typeface="Century Gothic" panose="020B0502020202020204" pitchFamily="34" charset="0"/>
            </a:endParaRPr>
          </a:p>
          <a:p>
            <a:pPr marL="0" indent="0">
              <a:spcAft>
                <a:spcPts val="600"/>
              </a:spcAft>
              <a:buNone/>
            </a:pPr>
            <a:endParaRPr lang="en-US" sz="1400" dirty="0" smtClean="0">
              <a:latin typeface="Century Gothic" panose="020B0502020202020204" pitchFamily="34" charset="0"/>
            </a:endParaRPr>
          </a:p>
          <a:p>
            <a:pPr>
              <a:buFont typeface="Wingdings" panose="05000000000000000000" pitchFamily="2" charset="2"/>
              <a:buChar char="ü"/>
            </a:pPr>
            <a:endParaRPr lang="en-US" sz="1400" dirty="0">
              <a:solidFill>
                <a:srgbClr val="002060"/>
              </a:solidFill>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z="1200" smtClean="0">
                <a:latin typeface="Century Gothic" panose="020B0502020202020204" pitchFamily="34" charset="0"/>
              </a:rPr>
              <a:pPr>
                <a:defRPr/>
              </a:pPr>
              <a:t>7</a:t>
            </a:fld>
            <a:endParaRPr lang="en-US" altLang="en-US" sz="1200" dirty="0">
              <a:latin typeface="Century Gothic" panose="020B0502020202020204" pitchFamily="34" charset="0"/>
            </a:endParaRPr>
          </a:p>
        </p:txBody>
      </p:sp>
    </p:spTree>
    <p:extLst>
      <p:ext uri="{BB962C8B-B14F-4D97-AF65-F5344CB8AC3E}">
        <p14:creationId xmlns:p14="http://schemas.microsoft.com/office/powerpoint/2010/main" val="2890306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Century Gothic" panose="020B0502020202020204" pitchFamily="34" charset="0"/>
              </a:rPr>
              <a:t>New Challenges and Strategies</a:t>
            </a:r>
            <a:endParaRPr lang="en-US" sz="3600" dirty="0">
              <a:latin typeface="Century Gothic" panose="020B0502020202020204" pitchFamily="34" charset="0"/>
            </a:endParaRPr>
          </a:p>
        </p:txBody>
      </p:sp>
      <p:sp>
        <p:nvSpPr>
          <p:cNvPr id="3" name="Content Placeholder 2"/>
          <p:cNvSpPr>
            <a:spLocks noGrp="1"/>
          </p:cNvSpPr>
          <p:nvPr>
            <p:ph idx="1"/>
          </p:nvPr>
        </p:nvSpPr>
        <p:spPr/>
        <p:txBody>
          <a:bodyPr/>
          <a:lstStyle/>
          <a:p>
            <a:r>
              <a:rPr lang="en-US" sz="1600" dirty="0"/>
              <a:t>Moving from a Headquarters to a Regional Model with Sacramento as the prototype</a:t>
            </a:r>
          </a:p>
          <a:p>
            <a:r>
              <a:rPr lang="en-US" sz="1600" dirty="0" smtClean="0"/>
              <a:t>Leading </a:t>
            </a:r>
            <a:r>
              <a:rPr lang="en-US" sz="1600" dirty="0"/>
              <a:t>GHG </a:t>
            </a:r>
            <a:r>
              <a:rPr lang="en-US" sz="1600" dirty="0" smtClean="0"/>
              <a:t>Reduction (SB 350 Implementation) (Annual Report, pages 10-11 and page 27 of Annual Report)</a:t>
            </a:r>
            <a:endParaRPr lang="en-US" sz="1600" dirty="0"/>
          </a:p>
          <a:p>
            <a:r>
              <a:rPr lang="en-US" sz="1600" dirty="0" smtClean="0"/>
              <a:t>Creating a Safety Culture Through a Safety Advocate (Annual Report, page 6)</a:t>
            </a:r>
          </a:p>
          <a:p>
            <a:r>
              <a:rPr lang="en-US" sz="1600" dirty="0" smtClean="0"/>
              <a:t>Embracing State Procurement and Fiscal Practices via New Leadership and Recruitment</a:t>
            </a:r>
          </a:p>
          <a:p>
            <a:r>
              <a:rPr lang="en-US" sz="1600" dirty="0" smtClean="0"/>
              <a:t>Gaining Acceptance of a leadership-oriented and engaged workforce through training and modeling behavior</a:t>
            </a: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780888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Staffing: Regionalizing and Recruiting</a:t>
            </a:r>
            <a:endParaRPr lang="en-US" sz="3200" dirty="0"/>
          </a:p>
        </p:txBody>
      </p:sp>
      <p:sp>
        <p:nvSpPr>
          <p:cNvPr id="3" name="Content Placeholder 2"/>
          <p:cNvSpPr>
            <a:spLocks noGrp="1"/>
          </p:cNvSpPr>
          <p:nvPr>
            <p:ph idx="1"/>
          </p:nvPr>
        </p:nvSpPr>
        <p:spPr>
          <a:xfrm>
            <a:off x="457200" y="1676400"/>
            <a:ext cx="8229600" cy="4068763"/>
          </a:xfrm>
        </p:spPr>
        <p:txBody>
          <a:bodyPr/>
          <a:lstStyle/>
          <a:p>
            <a:pPr marL="0" indent="0">
              <a:buNone/>
            </a:pPr>
            <a:r>
              <a:rPr lang="en-US" sz="1800" b="1" dirty="0" smtClean="0">
                <a:latin typeface="Century Gothic" panose="020B0502020202020204" pitchFamily="34" charset="0"/>
              </a:rPr>
              <a:t>Moving from Headquarters Model to Regional Organizational Model</a:t>
            </a:r>
          </a:p>
          <a:p>
            <a:r>
              <a:rPr lang="en-US" sz="1400" dirty="0" smtClean="0">
                <a:latin typeface="Century Gothic" panose="020B0502020202020204" pitchFamily="34" charset="0"/>
              </a:rPr>
              <a:t>Lease </a:t>
            </a:r>
            <a:r>
              <a:rPr lang="en-US" sz="1400" dirty="0">
                <a:latin typeface="Century Gothic" panose="020B0502020202020204" pitchFamily="34" charset="0"/>
              </a:rPr>
              <a:t>signed </a:t>
            </a:r>
            <a:r>
              <a:rPr lang="en-US" sz="1400" dirty="0" smtClean="0">
                <a:latin typeface="Century Gothic" panose="020B0502020202020204" pitchFamily="34" charset="0"/>
              </a:rPr>
              <a:t>September </a:t>
            </a:r>
            <a:r>
              <a:rPr lang="en-US" sz="1400" dirty="0">
                <a:latin typeface="Century Gothic" panose="020B0502020202020204" pitchFamily="34" charset="0"/>
              </a:rPr>
              <a:t>2016 for 300 CM.  CPUC absorbed cost (approx. $78,000 per month)</a:t>
            </a:r>
          </a:p>
          <a:p>
            <a:r>
              <a:rPr lang="en-US" sz="1400" dirty="0" smtClean="0">
                <a:latin typeface="Century Gothic" panose="020B0502020202020204" pitchFamily="34" charset="0"/>
              </a:rPr>
              <a:t>A </a:t>
            </a:r>
            <a:r>
              <a:rPr lang="en-US" sz="1400" dirty="0">
                <a:latin typeface="Century Gothic" panose="020B0502020202020204" pitchFamily="34" charset="0"/>
              </a:rPr>
              <a:t>total of 53 positions (space) currently available </a:t>
            </a:r>
            <a:r>
              <a:rPr lang="en-US" sz="1400" dirty="0" smtClean="0">
                <a:latin typeface="Century Gothic" panose="020B0502020202020204" pitchFamily="34" charset="0"/>
              </a:rPr>
              <a:t>on fourth floor; eventually 97 at 300CM following renovations.</a:t>
            </a:r>
          </a:p>
          <a:p>
            <a:r>
              <a:rPr lang="en-US" sz="1400" dirty="0" smtClean="0">
                <a:latin typeface="Century Gothic" panose="020B0502020202020204" pitchFamily="34" charset="0"/>
              </a:rPr>
              <a:t>Pres</a:t>
            </a:r>
            <a:r>
              <a:rPr lang="en-US" sz="1400" dirty="0">
                <a:latin typeface="Century Gothic" panose="020B0502020202020204" pitchFamily="34" charset="0"/>
              </a:rPr>
              <a:t>. Picker, Commissioner Peterman, and Commissioner Guzman </a:t>
            </a:r>
            <a:r>
              <a:rPr lang="en-US" sz="1400" dirty="0" err="1" smtClean="0">
                <a:latin typeface="Century Gothic" panose="020B0502020202020204" pitchFamily="34" charset="0"/>
              </a:rPr>
              <a:t>Aceves</a:t>
            </a:r>
            <a:r>
              <a:rPr lang="en-US" sz="1400" dirty="0">
                <a:latin typeface="Century Gothic" panose="020B0502020202020204" pitchFamily="34" charset="0"/>
              </a:rPr>
              <a:t> </a:t>
            </a:r>
            <a:r>
              <a:rPr lang="en-US" sz="1400" dirty="0" smtClean="0">
                <a:latin typeface="Century Gothic" panose="020B0502020202020204" pitchFamily="34" charset="0"/>
              </a:rPr>
              <a:t>at CM.</a:t>
            </a:r>
          </a:p>
          <a:p>
            <a:r>
              <a:rPr lang="en-US" sz="1400" dirty="0" smtClean="0">
                <a:latin typeface="Century Gothic" panose="020B0502020202020204" pitchFamily="34" charset="0"/>
              </a:rPr>
              <a:t>Commission has staffing plans for all currently available spaces. </a:t>
            </a:r>
          </a:p>
          <a:p>
            <a:r>
              <a:rPr lang="en-US" sz="1400" dirty="0" smtClean="0">
                <a:latin typeface="Century Gothic" panose="020B0502020202020204" pitchFamily="34" charset="0"/>
              </a:rPr>
              <a:t>The </a:t>
            </a:r>
            <a:r>
              <a:rPr lang="en-US" sz="1400" dirty="0">
                <a:latin typeface="Century Gothic" panose="020B0502020202020204" pitchFamily="34" charset="0"/>
              </a:rPr>
              <a:t>physical count of people at 300 CM will be 22 as of 02/08/2017. </a:t>
            </a:r>
            <a:r>
              <a:rPr lang="en-US" sz="1400" dirty="0" smtClean="0">
                <a:latin typeface="Century Gothic" panose="020B0502020202020204" pitchFamily="34" charset="0"/>
              </a:rPr>
              <a:t>Recruiting </a:t>
            </a:r>
            <a:r>
              <a:rPr lang="en-US" sz="1400" dirty="0">
                <a:latin typeface="Century Gothic" panose="020B0502020202020204" pitchFamily="34" charset="0"/>
              </a:rPr>
              <a:t>for the remaining </a:t>
            </a:r>
            <a:r>
              <a:rPr lang="en-US" sz="1400" dirty="0" smtClean="0">
                <a:latin typeface="Century Gothic" panose="020B0502020202020204" pitchFamily="34" charset="0"/>
              </a:rPr>
              <a:t>open positions</a:t>
            </a:r>
            <a:r>
              <a:rPr lang="en-US" sz="1400" dirty="0">
                <a:latin typeface="Century Gothic" panose="020B0502020202020204" pitchFamily="34" charset="0"/>
              </a:rPr>
              <a:t>.</a:t>
            </a:r>
          </a:p>
          <a:p>
            <a:r>
              <a:rPr lang="en-US" sz="1400" dirty="0" smtClean="0">
                <a:latin typeface="Century Gothic" panose="020B0502020202020204" pitchFamily="34" charset="0"/>
              </a:rPr>
              <a:t>Construction </a:t>
            </a:r>
            <a:r>
              <a:rPr lang="en-US" sz="1400" dirty="0">
                <a:latin typeface="Century Gothic" panose="020B0502020202020204" pitchFamily="34" charset="0"/>
              </a:rPr>
              <a:t>underway </a:t>
            </a:r>
            <a:r>
              <a:rPr lang="en-US" sz="1400" dirty="0" smtClean="0">
                <a:latin typeface="Century Gothic" panose="020B0502020202020204" pitchFamily="34" charset="0"/>
              </a:rPr>
              <a:t>to renovate to become ADA compliant.  (6-9 months)</a:t>
            </a:r>
          </a:p>
          <a:p>
            <a:r>
              <a:rPr lang="en-US" sz="1400" dirty="0" smtClean="0">
                <a:latin typeface="Century Gothic" panose="020B0502020202020204" pitchFamily="34" charset="0"/>
              </a:rPr>
              <a:t>Sacramento positions will focus on operations where Sacramento location offers special value – example, GHG coordination with other state agencies; administrative functions, such as contracting and fiscal where Sacramento has a trained labor pool; IT functions built on state computing facilities, </a:t>
            </a:r>
            <a:r>
              <a:rPr lang="en-US" sz="1400" dirty="0" err="1" smtClean="0">
                <a:latin typeface="Century Gothic" panose="020B0502020202020204" pitchFamily="34" charset="0"/>
              </a:rPr>
              <a:t>etc</a:t>
            </a:r>
            <a:endParaRPr lang="en-US" sz="1400" dirty="0" smtClean="0">
              <a:latin typeface="Century Gothic" panose="020B0502020202020204" pitchFamily="34" charset="0"/>
            </a:endParaRPr>
          </a:p>
          <a:p>
            <a:pPr marL="0" indent="0">
              <a:buNone/>
            </a:pPr>
            <a:r>
              <a:rPr lang="en-US" sz="1600" b="1" dirty="0" smtClean="0">
                <a:latin typeface="Century Gothic" panose="020B0502020202020204" pitchFamily="34" charset="0"/>
              </a:rPr>
              <a:t>Filling Staffing Vacancies</a:t>
            </a:r>
            <a:endParaRPr lang="en-US" sz="1600" dirty="0">
              <a:latin typeface="Century Gothic" panose="020B0502020202020204" pitchFamily="34" charset="0"/>
            </a:endParaRPr>
          </a:p>
          <a:p>
            <a:r>
              <a:rPr lang="en-US" sz="1400" dirty="0" smtClean="0">
                <a:latin typeface="Century Gothic" panose="020B0502020202020204" pitchFamily="34" charset="0"/>
              </a:rPr>
              <a:t>Commission facing challenges filling vacant positions due to external hiring freeze in place until July, 2016 because of budgetary constraints</a:t>
            </a:r>
          </a:p>
          <a:p>
            <a:r>
              <a:rPr lang="en-US" sz="1400" dirty="0" smtClean="0">
                <a:latin typeface="Century Gothic" panose="020B0502020202020204" pitchFamily="34" charset="0"/>
              </a:rPr>
              <a:t>SEIU contract offers substantial increases in wages for key positions and will help recruit and retain.</a:t>
            </a:r>
          </a:p>
          <a:p>
            <a:endParaRPr lang="en-US" sz="1400" dirty="0" smtClean="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mtClean="0">
                <a:solidFill>
                  <a:srgbClr val="000000"/>
                </a:solidFill>
              </a:rPr>
              <a:pPr>
                <a:defRPr/>
              </a:pPr>
              <a:t>9</a:t>
            </a:fld>
            <a:endParaRPr lang="en-US" altLang="en-US" dirty="0">
              <a:solidFill>
                <a:srgbClr val="000000"/>
              </a:solidFill>
            </a:endParaRPr>
          </a:p>
        </p:txBody>
      </p:sp>
    </p:spTree>
    <p:extLst>
      <p:ext uri="{BB962C8B-B14F-4D97-AF65-F5344CB8AC3E}">
        <p14:creationId xmlns:p14="http://schemas.microsoft.com/office/powerpoint/2010/main" val="400090238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25052</TotalTime>
  <Words>995</Words>
  <Application>Microsoft Office PowerPoint</Application>
  <PresentationFormat>On-screen Show (4:3)</PresentationFormat>
  <Paragraphs>151</Paragraphs>
  <Slides>10</Slides>
  <Notes>5</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Default Design</vt:lpstr>
      <vt:lpstr>2_Default Design</vt:lpstr>
      <vt:lpstr>PowerPoint Presentation</vt:lpstr>
      <vt:lpstr>CPUC Annual Report</vt:lpstr>
      <vt:lpstr>Budget</vt:lpstr>
      <vt:lpstr>Purpose: Serving Californians*</vt:lpstr>
      <vt:lpstr>Operational Goals</vt:lpstr>
      <vt:lpstr>Ongoing Challenges and Strategies</vt:lpstr>
      <vt:lpstr>Compliance with Audits and Reporting Requirements</vt:lpstr>
      <vt:lpstr>New Challenges and Strategies</vt:lpstr>
      <vt:lpstr>Staffing: Regionalizing and Recruiting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JD Erickson</dc:creator>
  <cp:lastModifiedBy>Melanie Cain</cp:lastModifiedBy>
  <cp:revision>217</cp:revision>
  <cp:lastPrinted>2015-11-07T00:28:57Z</cp:lastPrinted>
  <dcterms:created xsi:type="dcterms:W3CDTF">2008-01-28T17:28:34Z</dcterms:created>
  <dcterms:modified xsi:type="dcterms:W3CDTF">2017-01-31T18:37:07Z</dcterms:modified>
</cp:coreProperties>
</file>