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61" autoAdjust="0"/>
  </p:normalViewPr>
  <p:slideViewPr>
    <p:cSldViewPr>
      <p:cViewPr>
        <p:scale>
          <a:sx n="70" d="100"/>
          <a:sy n="70" d="100"/>
        </p:scale>
        <p:origin x="-1810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2002002002002E-2"/>
          <c:y val="0.16018707164844137"/>
          <c:w val="0.56256256256256254"/>
          <c:h val="0.809215262778977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explosion val="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2.9461272295917964E-2"/>
                  <c:y val="-7.349080470788834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'Illinois Analysis'!$H$74:$H$77</c:f>
              <c:strCache>
                <c:ptCount val="4"/>
                <c:pt idx="0">
                  <c:v>Blue Collar, tracked by DIR</c:v>
                </c:pt>
                <c:pt idx="1">
                  <c:v>Data currently available from DIR tracking</c:v>
                </c:pt>
                <c:pt idx="2">
                  <c:v>Construction White Collar, estimates from secondary sources</c:v>
                </c:pt>
                <c:pt idx="3">
                  <c:v>Planning and Design, estimates from secondary sources</c:v>
                </c:pt>
              </c:strCache>
            </c:strRef>
          </c:cat>
          <c:val>
            <c:numRef>
              <c:f>'Illinois Analysis'!$I$74:$I$77</c:f>
              <c:numCache>
                <c:formatCode>0.0%</c:formatCode>
                <c:ptCount val="4"/>
                <c:pt idx="0">
                  <c:v>0.59399999999999997</c:v>
                </c:pt>
                <c:pt idx="1">
                  <c:v>6.0000000000000001E-3</c:v>
                </c:pt>
                <c:pt idx="2">
                  <c:v>0.3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028636682397436"/>
          <c:y val="0.21577117634382695"/>
          <c:w val="0.31859480146465075"/>
          <c:h val="0.671117846919488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85393A3-3AA4-4D5F-A00B-21A3A38944FD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761C78D-207C-433D-8423-C53EC962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7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056" indent="-174056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5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056" indent="-17405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3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9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1C78D-207C-433D-8423-C53EC96235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8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09C22A-F080-4D6D-80D5-E778D56CD8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8609E2-5EB4-4154-A78D-E8665F57C414}" type="datetimeFigureOut">
              <a:rPr lang="en-US" smtClean="0"/>
              <a:t>1/20/2016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Job Creation from Proposition 39 Funding in K-12 LEAs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Sarah L. White, Ph.D.</a:t>
            </a:r>
          </a:p>
          <a:p>
            <a:r>
              <a:rPr lang="en-US" dirty="0"/>
              <a:t>Deputy Director, California Workforce Development Board</a:t>
            </a:r>
          </a:p>
          <a:p>
            <a:r>
              <a:rPr lang="en-US" dirty="0"/>
              <a:t>Senate Energy, Utilities and Communications Committee</a:t>
            </a:r>
          </a:p>
          <a:p>
            <a:r>
              <a:rPr lang="en-US" dirty="0"/>
              <a:t>01.20.2016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Total Job Creation from Proposition 39</a:t>
            </a:r>
            <a:endParaRPr lang="en-US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6778625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1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r>
              <a:rPr lang="en-US" sz="2800" b="1" dirty="0" smtClean="0"/>
              <a:t>Jobs Breakdown from K-12 LEAs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86851"/>
              </p:ext>
            </p:extLst>
          </p:nvPr>
        </p:nvGraphicFramePr>
        <p:xfrm>
          <a:off x="457200" y="14478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9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858000" cy="1219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Total Hours Worked by Building System in K-12 LEAs</a:t>
            </a:r>
            <a:endParaRPr lang="en-US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599324" cy="498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1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6416675" cy="1249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Prop 39 Work by Trade in K-12 LEAs</a:t>
            </a:r>
            <a:endParaRPr lang="en-US" sz="2800" b="1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82875" y="218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61925" algn="l"/>
                <a:tab pos="425450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  <a:tab pos="425450" algn="ct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523095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4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Average Hourly Wage by Trade on K-12 LEA Projects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178043"/>
              </p:ext>
            </p:extLst>
          </p:nvPr>
        </p:nvGraphicFramePr>
        <p:xfrm>
          <a:off x="1676400" y="1981200"/>
          <a:ext cx="4953000" cy="3962406"/>
        </p:xfrm>
        <a:graphic>
          <a:graphicData uri="http://schemas.openxmlformats.org/drawingml/2006/table">
            <a:tbl>
              <a:tblPr firstRow="1" firstCol="1" bandRow="1"/>
              <a:tblGrid>
                <a:gridCol w="1844479"/>
                <a:gridCol w="1516009"/>
                <a:gridCol w="1592512"/>
              </a:tblGrid>
              <a:tr h="520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Job Category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Apprentices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Journey-Level/ Non-Apprentices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Electricians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53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Light Fixture Workers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-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36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Sheet Metal Workers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26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49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Plumbers/Pipefitters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27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49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Carpenters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43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Asbestos/Lead Abatement Workers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Other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24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45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Total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28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"/>
                        </a:rPr>
                        <a:t>44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33625" y="2262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Apprentices on Prop 39 K-12 LEA Projects</a:t>
            </a:r>
            <a:endParaRPr lang="en-US" sz="2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17" y="2058755"/>
            <a:ext cx="7084166" cy="3883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37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Distribution of K-12 LEA Projects Completed across the State</a:t>
            </a:r>
            <a:endParaRPr lang="en-US" sz="28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9690" y="1600200"/>
            <a:ext cx="421501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32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Forecasted Potential Job Creation from Proposition 39 (FY 2013-2016)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75546"/>
              </p:ext>
            </p:extLst>
          </p:nvPr>
        </p:nvGraphicFramePr>
        <p:xfrm>
          <a:off x="381000" y="1752600"/>
          <a:ext cx="7848600" cy="4191000"/>
        </p:xfrm>
        <a:graphic>
          <a:graphicData uri="http://schemas.openxmlformats.org/drawingml/2006/table">
            <a:tbl>
              <a:tblPr firstRow="1" firstCol="1" bandRow="1"/>
              <a:tblGrid>
                <a:gridCol w="926432"/>
                <a:gridCol w="842210"/>
                <a:gridCol w="633218"/>
                <a:gridCol w="633218"/>
                <a:gridCol w="633218"/>
                <a:gridCol w="633218"/>
                <a:gridCol w="633218"/>
                <a:gridCol w="704068"/>
                <a:gridCol w="685800"/>
                <a:gridCol w="772045"/>
                <a:gridCol w="751955"/>
              </a:tblGrid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Low Estimate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DVC Jobs Forecaster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High Estimate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Total Allocated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Funding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($M)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 per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Mil.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Fore-casted Direct Jobs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Total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mult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=1.5)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 per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Mil.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Fore-casted Direct Jobs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Total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mult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=2.3)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 per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Mil.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Fore-casted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Direct Jobs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Total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Jobs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mult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=3)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K-12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$973.4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2.5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2,434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6,085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6.2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6,035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13,881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8.9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8,663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34,652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Comm. Colleges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$124.7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312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780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773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1,778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1,110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4,440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CCC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$15.4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219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137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548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$1,113.5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2,784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6,963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6,903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15,878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9,910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"/>
                        </a:rPr>
                        <a:t>39,640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6096000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/>
              <a:t>Source: Don </a:t>
            </a:r>
            <a:r>
              <a:rPr lang="en-US" sz="1100" i="1" dirty="0"/>
              <a:t>Vial Center on Employment in the Green </a:t>
            </a:r>
            <a:r>
              <a:rPr lang="en-US" sz="1100" i="1" dirty="0" smtClean="0"/>
              <a:t>Economy,</a:t>
            </a:r>
            <a:r>
              <a:rPr lang="en-US" sz="1100" i="1" dirty="0"/>
              <a:t> </a:t>
            </a:r>
            <a:endParaRPr lang="en-US" sz="1100" i="1" dirty="0" smtClean="0"/>
          </a:p>
          <a:p>
            <a:pPr algn="r"/>
            <a:r>
              <a:rPr lang="en-US" sz="1100" i="1" dirty="0" smtClean="0"/>
              <a:t>Institute </a:t>
            </a:r>
            <a:r>
              <a:rPr lang="en-US" sz="1100" i="1" dirty="0"/>
              <a:t>for Research on Labor and </a:t>
            </a:r>
            <a:r>
              <a:rPr lang="en-US" sz="1100" i="1" dirty="0" smtClean="0"/>
              <a:t>Employment, University of </a:t>
            </a:r>
            <a:r>
              <a:rPr lang="en-US" sz="1100" i="1" dirty="0"/>
              <a:t>California, Berkeley</a:t>
            </a:r>
          </a:p>
        </p:txBody>
      </p:sp>
    </p:spTree>
    <p:extLst>
      <p:ext uri="{BB962C8B-B14F-4D97-AF65-F5344CB8AC3E}">
        <p14:creationId xmlns:p14="http://schemas.microsoft.com/office/powerpoint/2010/main" val="34587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266</Words>
  <Application>Microsoft Office PowerPoint</Application>
  <PresentationFormat>On-screen Show (4:3)</PresentationFormat>
  <Paragraphs>113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Job Creation from Proposition 39 Funding in K-12 LEAs</vt:lpstr>
      <vt:lpstr>Total Job Creation from Proposition 39</vt:lpstr>
      <vt:lpstr>Jobs Breakdown from K-12 LEAs</vt:lpstr>
      <vt:lpstr>Total Hours Worked by Building System in K-12 LEAs</vt:lpstr>
      <vt:lpstr>Prop 39 Work by Trade in K-12 LEAs</vt:lpstr>
      <vt:lpstr>Average Hourly Wage by Trade on K-12 LEA Projects</vt:lpstr>
      <vt:lpstr>Apprentices on Prop 39 K-12 LEA Projects</vt:lpstr>
      <vt:lpstr>Distribution of K-12 LEA Projects Completed across the State</vt:lpstr>
      <vt:lpstr>Forecasted Potential Job Creation from Proposition 39 (FY 2013-2016)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2016-01-19T21:59:33Z</dcterms:created>
  <dcterms:modified xsi:type="dcterms:W3CDTF">2016-01-20T16:57:48Z</dcterms:modified>
</cp:coreProperties>
</file>