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5" r:id="rId5"/>
    <p:sldId id="262" r:id="rId6"/>
    <p:sldId id="261" r:id="rId7"/>
    <p:sldId id="257" r:id="rId8"/>
    <p:sldId id="263" r:id="rId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79516" autoAdjust="0"/>
  </p:normalViewPr>
  <p:slideViewPr>
    <p:cSldViewPr snapToGrid="0" snapToObjects="1">
      <p:cViewPr varScale="1">
        <p:scale>
          <a:sx n="38" d="100"/>
          <a:sy n="38" d="100"/>
        </p:scale>
        <p:origin x="-2094" y="-12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lla%20Wise\Desktop\chart%20data%20for%20Sim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9.4386300000000006E-2"/>
          <c:y val="4.8170299999999999E-2"/>
          <c:w val="0.90561400000000003"/>
          <c:h val="0.628655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5294A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sz="2200" b="0" i="0" u="none" strike="noStrike">
                    <a:solidFill>
                      <a:srgbClr val="FFFFFF"/>
                    </a:solidFill>
                    <a:effectLst/>
                    <a:latin typeface="Trebuchet M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1DB3E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sz="2200" b="0" i="0" u="none" strike="noStrike">
                    <a:solidFill>
                      <a:srgbClr val="FFFFFF"/>
                    </a:solidFill>
                    <a:effectLst/>
                    <a:latin typeface="Trebuchet M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Region 3</c:v>
                </c:pt>
              </c:strCache>
            </c:strRef>
          </c:tx>
          <c:spPr>
            <a:solidFill>
              <a:srgbClr val="F2D249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sz="2200" b="0" i="0" u="none" strike="noStrike">
                    <a:solidFill>
                      <a:srgbClr val="FFFFFF"/>
                    </a:solidFill>
                    <a:effectLst/>
                    <a:latin typeface="Trebuchet M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50</c:v>
                </c:pt>
                <c:pt idx="1">
                  <c:v>58</c:v>
                </c:pt>
                <c:pt idx="2">
                  <c:v>61</c:v>
                </c:pt>
                <c:pt idx="3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55232"/>
        <c:axId val="34665600"/>
      </c:barChart>
      <c:catAx>
        <c:axId val="3465523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 lvl="0">
                  <a:defRPr sz="2000" b="0" i="0" u="none" strike="noStrike">
                    <a:solidFill>
                      <a:srgbClr val="58585B"/>
                    </a:solidFill>
                    <a:effectLst/>
                    <a:latin typeface="Trebuchet MS"/>
                  </a:defRPr>
                </a:pPr>
                <a:r>
                  <a:rPr lang="en-US" sz="2000" b="0" i="0" u="none" strike="noStrike">
                    <a:solidFill>
                      <a:srgbClr val="58585B"/>
                    </a:solidFill>
                    <a:effectLst/>
                    <a:latin typeface="Trebuchet MS"/>
                  </a:rPr>
                  <a:t>Category Axis</a:t>
                </a:r>
              </a:p>
            </c:rich>
          </c:tx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58585B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58585B"/>
                </a:solidFill>
                <a:effectLst/>
                <a:latin typeface="Trebuchet MS"/>
              </a:defRPr>
            </a:pPr>
            <a:endParaRPr lang="en-US"/>
          </a:p>
        </c:txPr>
        <c:crossAx val="34665600"/>
        <c:crosses val="autoZero"/>
        <c:auto val="1"/>
        <c:lblAlgn val="ctr"/>
        <c:lblOffset val="100"/>
        <c:noMultiLvlLbl val="1"/>
      </c:catAx>
      <c:valAx>
        <c:axId val="3466560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 lvl="0">
                  <a:defRPr sz="2000" b="0" i="0" u="none" strike="noStrike">
                    <a:solidFill>
                      <a:srgbClr val="58585B"/>
                    </a:solidFill>
                    <a:effectLst/>
                    <a:latin typeface="Trebuchet MS"/>
                  </a:defRPr>
                </a:pPr>
                <a:r>
                  <a:rPr lang="en-US" sz="2000" b="0" i="0" u="none" strike="noStrike">
                    <a:solidFill>
                      <a:srgbClr val="58585B"/>
                    </a:solidFill>
                    <a:effectLst/>
                    <a:latin typeface="Trebuchet MS"/>
                  </a:rPr>
                  <a:t>Value Axis</a:t>
                </a:r>
              </a:p>
            </c:rich>
          </c:tx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58585B"/>
                </a:solidFill>
                <a:effectLst/>
                <a:latin typeface="Trebuchet MS"/>
              </a:defRPr>
            </a:pPr>
            <a:endParaRPr lang="en-US"/>
          </a:p>
        </c:txPr>
        <c:crossAx val="3465523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2.18099E-2"/>
          <c:y val="0.86805500000000002"/>
          <c:w val="0.183838"/>
          <c:h val="0.144444999999999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58585B"/>
              </a:solidFill>
              <a:effectLst/>
              <a:latin typeface="Trebuchet MS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34104400000000001"/>
          <c:y val="5.0000000000000001E-3"/>
          <c:w val="0.65895599999999999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1DB3E0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2D249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rgbClr val="15294A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#,##0%" sourceLinked="0"/>
            <c:txPr>
              <a:bodyPr/>
              <a:lstStyle/>
              <a:p>
                <a:pPr lvl="0">
                  <a:defRPr sz="3600" b="0" i="0" u="none" strike="noStrike">
                    <a:solidFill>
                      <a:srgbClr val="FFFFFF"/>
                    </a:solidFill>
                    <a:effectLst/>
                    <a:latin typeface="Trebuchet M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17</c:v>
                </c:pt>
                <c:pt idx="1">
                  <c:v>55</c:v>
                </c:pt>
                <c:pt idx="2">
                  <c:v>50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2"/>
                <c:pt idx="1">
                  <c:v>May</c:v>
                </c:pt>
              </c:strCache>
            </c:strRef>
          </c:tx>
          <c:spPr>
            <a:solidFill>
              <a:srgbClr val="1DB3E0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2D249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rgbClr val="15294A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#,##0%" sourceLinked="0"/>
            <c:txPr>
              <a:bodyPr/>
              <a:lstStyle/>
              <a:p>
                <a:pPr lvl="0">
                  <a:defRPr sz="3600" b="0" i="0" u="none" strike="noStrike">
                    <a:solidFill>
                      <a:srgbClr val="FFFFFF"/>
                    </a:solidFill>
                    <a:effectLst/>
                    <a:latin typeface="Trebuchet M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26</c:v>
                </c:pt>
                <c:pt idx="1">
                  <c:v>43</c:v>
                </c:pt>
                <c:pt idx="2">
                  <c:v>58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3"/>
                <c:pt idx="2">
                  <c:v>June</c:v>
                </c:pt>
              </c:strCache>
            </c:strRef>
          </c:tx>
          <c:spPr>
            <a:solidFill>
              <a:srgbClr val="1DB3E0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2D249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rgbClr val="15294A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#,##0%" sourceLinked="0"/>
            <c:txPr>
              <a:bodyPr/>
              <a:lstStyle/>
              <a:p>
                <a:pPr lvl="0">
                  <a:defRPr sz="3600" b="0" i="0" u="none" strike="noStrike">
                    <a:solidFill>
                      <a:srgbClr val="FFFFFF"/>
                    </a:solidFill>
                    <a:effectLst/>
                    <a:latin typeface="Trebuchet M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53</c:v>
                </c:pt>
                <c:pt idx="1">
                  <c:v>70</c:v>
                </c:pt>
                <c:pt idx="2">
                  <c:v>61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4"/>
                <c:pt idx="3">
                  <c:v>July</c:v>
                </c:pt>
              </c:strCache>
            </c:strRef>
          </c:tx>
          <c:spPr>
            <a:solidFill>
              <a:srgbClr val="1DB3E0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2D249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rgbClr val="15294A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#,##0%" sourceLinked="0"/>
            <c:txPr>
              <a:bodyPr/>
              <a:lstStyle/>
              <a:p>
                <a:pPr lvl="0">
                  <a:defRPr sz="3600" b="0" i="0" u="none" strike="noStrike">
                    <a:solidFill>
                      <a:srgbClr val="FFFFFF"/>
                    </a:solidFill>
                    <a:effectLst/>
                    <a:latin typeface="Trebuchet M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96</c:v>
                </c:pt>
                <c:pt idx="1">
                  <c:v>58</c:v>
                </c:pt>
                <c:pt idx="2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l"/>
      <c:layout>
        <c:manualLayout>
          <c:xMode val="edge"/>
          <c:yMode val="edge"/>
          <c:x val="5.0000000000000001E-3"/>
          <c:y val="0.850854"/>
          <c:w val="0.199604"/>
          <c:h val="0.154440999999999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58585B"/>
              </a:solidFill>
              <a:effectLst/>
              <a:latin typeface="Trebuchet MS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Reduction </a:t>
            </a:r>
            <a:r>
              <a:rPr lang="en-US" dirty="0"/>
              <a:t>in VMT Per Capita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between </a:t>
            </a:r>
            <a:r>
              <a:rPr lang="en-US" dirty="0"/>
              <a:t>2010 - 2030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Simon chart'!$A$7</c:f>
              <c:strCache>
                <c:ptCount val="1"/>
                <c:pt idx="0">
                  <c:v>Existing plans (as of early 2014)</c:v>
                </c:pt>
              </c:strCache>
            </c:strRef>
          </c:tx>
          <c:invertIfNegative val="0"/>
          <c:val>
            <c:numRef>
              <c:f>'data for Simon chart'!$I$7</c:f>
              <c:numCache>
                <c:formatCode>0.00%</c:formatCode>
                <c:ptCount val="1"/>
                <c:pt idx="0">
                  <c:v>-0.05</c:v>
                </c:pt>
              </c:numCache>
            </c:numRef>
          </c:val>
        </c:ser>
        <c:ser>
          <c:idx val="1"/>
          <c:order val="1"/>
          <c:tx>
            <c:strRef>
              <c:f>'data for Simon chart'!$A$10:$A$12</c:f>
              <c:strCache>
                <c:ptCount val="1"/>
                <c:pt idx="0">
                  <c:v>Constrain VMT growth (estimated)</c:v>
                </c:pt>
              </c:strCache>
            </c:strRef>
          </c:tx>
          <c:invertIfNegative val="0"/>
          <c:val>
            <c:numRef>
              <c:f>'data for Simon chart'!$I$11</c:f>
              <c:numCache>
                <c:formatCode>0.00%</c:formatCode>
                <c:ptCount val="1"/>
                <c:pt idx="0">
                  <c:v>-0.11113366054177926</c:v>
                </c:pt>
              </c:numCache>
            </c:numRef>
          </c:val>
        </c:ser>
        <c:ser>
          <c:idx val="2"/>
          <c:order val="2"/>
          <c:tx>
            <c:strRef>
              <c:f>'data for Simon chart'!$A$14</c:f>
              <c:strCache>
                <c:ptCount val="1"/>
                <c:pt idx="0">
                  <c:v>Meet 2050 goals (CTP 2040)</c:v>
                </c:pt>
              </c:strCache>
            </c:strRef>
          </c:tx>
          <c:invertIfNegative val="0"/>
          <c:val>
            <c:numRef>
              <c:f>'data for Simon chart'!$I$14</c:f>
              <c:numCache>
                <c:formatCode>0.00%</c:formatCode>
                <c:ptCount val="1"/>
                <c:pt idx="0">
                  <c:v>-0.18000000000000008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47648"/>
        <c:axId val="107549440"/>
      </c:barChart>
      <c:catAx>
        <c:axId val="107547648"/>
        <c:scaling>
          <c:orientation val="minMax"/>
        </c:scaling>
        <c:delete val="1"/>
        <c:axPos val="b"/>
        <c:majorTickMark val="out"/>
        <c:minorTickMark val="none"/>
        <c:tickLblPos val="none"/>
        <c:crossAx val="107549440"/>
        <c:crosses val="autoZero"/>
        <c:auto val="1"/>
        <c:lblAlgn val="ctr"/>
        <c:lblOffset val="100"/>
        <c:noMultiLvlLbl val="0"/>
      </c:catAx>
      <c:valAx>
        <c:axId val="10754944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7547648"/>
        <c:crosses val="autoZero"/>
        <c:crossBetween val="between"/>
        <c:majorUnit val="5.0000000000000024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</cdr:x>
      <cdr:y>0.18451</cdr:y>
    </cdr:from>
    <cdr:to>
      <cdr:x>0.45042</cdr:x>
      <cdr:y>0.39341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7625" y="861663"/>
          <a:ext cx="1241152" cy="975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From existing </a:t>
          </a:r>
          <a:r>
            <a:rPr lang="en-US" sz="1600" dirty="0"/>
            <a:t>plans* </a:t>
          </a:r>
        </a:p>
      </cdr:txBody>
    </cdr:sp>
  </cdr:relSizeAnchor>
  <cdr:relSizeAnchor xmlns:cdr="http://schemas.openxmlformats.org/drawingml/2006/chartDrawing">
    <cdr:from>
      <cdr:x>0.47431</cdr:x>
      <cdr:y>0.21033</cdr:y>
    </cdr:from>
    <cdr:to>
      <cdr:x>0.66806</cdr:x>
      <cdr:y>0.55961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36847" y="982241"/>
          <a:ext cx="1363072" cy="1631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Suggested to </a:t>
          </a:r>
          <a:r>
            <a:rPr lang="en-US" sz="1600" dirty="0"/>
            <a:t>meet  2030 petroleum reduction goals</a:t>
          </a:r>
          <a:endParaRPr lang="en-US" sz="1600" baseline="0" dirty="0"/>
        </a:p>
      </cdr:txBody>
    </cdr:sp>
  </cdr:relSizeAnchor>
  <cdr:relSizeAnchor xmlns:cdr="http://schemas.openxmlformats.org/drawingml/2006/chartDrawing">
    <cdr:from>
      <cdr:x>0.67061</cdr:x>
      <cdr:y>0.25481</cdr:y>
    </cdr:from>
    <cdr:to>
      <cdr:x>0.85742</cdr:x>
      <cdr:y>0.60409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17885" y="1189984"/>
          <a:ext cx="1314248" cy="16311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Suggested </a:t>
          </a:r>
          <a:r>
            <a:rPr lang="en-US" sz="1600" dirty="0"/>
            <a:t>to meet 2050</a:t>
          </a:r>
          <a:r>
            <a:rPr lang="en-US" sz="1600" baseline="0" dirty="0"/>
            <a:t> climate goals*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07846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8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2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Navy">
    <p:bg>
      <p:bgPr>
        <a:solidFill>
          <a:srgbClr val="142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952500" y="1796578"/>
            <a:ext cx="11099800" cy="2624372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>
              <a:defRPr sz="80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all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952500" y="7332133"/>
            <a:ext cx="11099800" cy="62865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1" i="1" cap="all">
                <a:solidFill>
                  <a:srgbClr val="F2D24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algn="ctr">
              <a:spcBef>
                <a:spcPts val="0"/>
              </a:spcBef>
              <a:defRPr b="1" i="1" cap="all">
                <a:solidFill>
                  <a:srgbClr val="F2D24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algn="ctr">
              <a:spcBef>
                <a:spcPts val="0"/>
              </a:spcBef>
              <a:defRPr b="1" i="1" cap="all">
                <a:solidFill>
                  <a:srgbClr val="F2D24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algn="ctr">
              <a:spcBef>
                <a:spcPts val="0"/>
              </a:spcBef>
              <a:defRPr b="1" i="1" cap="all">
                <a:solidFill>
                  <a:srgbClr val="F2D24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algn="ctr">
              <a:spcBef>
                <a:spcPts val="0"/>
              </a:spcBef>
              <a:defRPr b="1" i="1" cap="all">
                <a:solidFill>
                  <a:srgbClr val="F2D249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 b="0" i="0" cap="none">
                <a:solidFill>
                  <a:srgbClr val="000000"/>
                </a:solidFill>
              </a:defRPr>
            </a:pPr>
            <a:r>
              <a:rPr sz="2000" b="1" i="1" cap="all">
                <a:solidFill>
                  <a:srgbClr val="F2D249"/>
                </a:solidFill>
              </a:rPr>
              <a:t>Body Level One</a:t>
            </a:r>
          </a:p>
          <a:p>
            <a:pPr lvl="1">
              <a:defRPr sz="1800" b="0" i="0" cap="none">
                <a:solidFill>
                  <a:srgbClr val="000000"/>
                </a:solidFill>
              </a:defRPr>
            </a:pPr>
            <a:r>
              <a:rPr sz="2000" b="1" i="1" cap="all">
                <a:solidFill>
                  <a:srgbClr val="F2D249"/>
                </a:solidFill>
              </a:rPr>
              <a:t>Body Level Two</a:t>
            </a:r>
          </a:p>
          <a:p>
            <a:pPr lvl="2">
              <a:defRPr sz="1800" b="0" i="0" cap="none">
                <a:solidFill>
                  <a:srgbClr val="000000"/>
                </a:solidFill>
              </a:defRPr>
            </a:pPr>
            <a:r>
              <a:rPr sz="2000" b="1" i="1" cap="all">
                <a:solidFill>
                  <a:srgbClr val="F2D249"/>
                </a:solidFill>
              </a:rPr>
              <a:t>Body Level Three</a:t>
            </a:r>
          </a:p>
          <a:p>
            <a:pPr lvl="3">
              <a:defRPr sz="1800" b="0" i="0" cap="none">
                <a:solidFill>
                  <a:srgbClr val="000000"/>
                </a:solidFill>
              </a:defRPr>
            </a:pPr>
            <a:r>
              <a:rPr sz="2000" b="1" i="1" cap="all">
                <a:solidFill>
                  <a:srgbClr val="F2D249"/>
                </a:solidFill>
              </a:rPr>
              <a:t>Body Level Four</a:t>
            </a:r>
          </a:p>
          <a:p>
            <a:pPr lvl="4">
              <a:defRPr sz="1800" b="0" i="0" cap="none">
                <a:solidFill>
                  <a:srgbClr val="000000"/>
                </a:solidFill>
              </a:defRPr>
            </a:pPr>
            <a:r>
              <a:rPr sz="2000" b="1" i="1" cap="all">
                <a:solidFill>
                  <a:srgbClr val="F2D249"/>
                </a:solidFill>
              </a:rPr>
              <a:t>Body Level Five</a:t>
            </a:r>
          </a:p>
        </p:txBody>
      </p:sp>
      <p:pic>
        <p:nvPicPr>
          <p:cNvPr id="12" name="Picture 11" descr="WIDE lt blue stripe ba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49207" r="29951" b="49207"/>
          <a:stretch/>
        </p:blipFill>
        <p:spPr>
          <a:xfrm flipV="1">
            <a:off x="812800" y="751231"/>
            <a:ext cx="11400835" cy="143588"/>
          </a:xfrm>
          <a:prstGeom prst="rect">
            <a:avLst/>
          </a:prstGeom>
        </p:spPr>
      </p:pic>
      <p:pic>
        <p:nvPicPr>
          <p:cNvPr id="14" name="Picture 13" descr="WIDE lt blue stripe ba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49207" r="29951" b="49207"/>
          <a:stretch/>
        </p:blipFill>
        <p:spPr>
          <a:xfrm flipV="1">
            <a:off x="812800" y="8824575"/>
            <a:ext cx="11400835" cy="143588"/>
          </a:xfrm>
          <a:prstGeom prst="rect">
            <a:avLst/>
          </a:prstGeom>
        </p:spPr>
      </p:pic>
      <p:pic>
        <p:nvPicPr>
          <p:cNvPr id="15" name="Picture 14" descr="NRDC_singleton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71" y="4041755"/>
            <a:ext cx="4818258" cy="37232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4284B"/>
                </a:solidFill>
              </a:rPr>
              <a:t>Title Text</a:t>
            </a:r>
          </a:p>
        </p:txBody>
      </p:sp>
      <p:graphicFrame>
        <p:nvGraphicFramePr>
          <p:cNvPr id="53" name="Chart 53"/>
          <p:cNvGraphicFramePr/>
          <p:nvPr/>
        </p:nvGraphicFramePr>
        <p:xfrm>
          <a:off x="879668" y="2668344"/>
          <a:ext cx="11245464" cy="606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4284B"/>
                </a:solidFill>
              </a:rPr>
              <a:t>Title Text</a:t>
            </a:r>
          </a:p>
        </p:txBody>
      </p:sp>
      <p:graphicFrame>
        <p:nvGraphicFramePr>
          <p:cNvPr id="56" name="Chart 56"/>
          <p:cNvGraphicFramePr/>
          <p:nvPr/>
        </p:nvGraphicFramePr>
        <p:xfrm>
          <a:off x="763908" y="2599649"/>
          <a:ext cx="8554201" cy="563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35000" indent="-254000">
              <a:buSzPct val="75000"/>
              <a:buChar char="•"/>
            </a:lvl2pPr>
            <a:lvl3pPr marL="1016000" indent="-254000">
              <a:buSzPct val="75000"/>
              <a:buChar char="•"/>
            </a:lvl3pPr>
            <a:lvl4pPr marL="1397000" indent="-254000">
              <a:buSzPct val="75000"/>
              <a:buChar char="•"/>
            </a:lvl4pPr>
            <a:lvl5pPr marL="1778000" indent="-254000">
              <a:buSzPct val="75000"/>
              <a:buChar char="•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8585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8585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8585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8585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8585B"/>
                </a:solidFill>
              </a:rP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4284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ine &amp;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5005135" y="2545705"/>
            <a:ext cx="7163007" cy="6040785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2pPr marL="635000" indent="-254000">
              <a:buSzPct val="75000"/>
              <a:buChar char="•"/>
            </a:lvl2pPr>
            <a:lvl3pPr marL="1016000" indent="-254000">
              <a:buSzPct val="75000"/>
              <a:buChar char="•"/>
            </a:lvl3pPr>
            <a:lvl4pPr marL="1397000" indent="-254000">
              <a:buSzPct val="75000"/>
              <a:buChar char="•"/>
            </a:lvl4pPr>
            <a:lvl5pPr marL="1778000" indent="-254000">
              <a:buSzPct val="75000"/>
              <a:buChar char="•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8585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8585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8585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8585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8585B"/>
                </a:solidFill>
              </a:rPr>
              <a:t>Body Level Five</a:t>
            </a:r>
          </a:p>
        </p:txBody>
      </p:sp>
      <p:sp>
        <p:nvSpPr>
          <p:cNvPr id="63" name="Shape 63"/>
          <p:cNvSpPr/>
          <p:nvPr/>
        </p:nvSpPr>
        <p:spPr>
          <a:xfrm flipV="1">
            <a:off x="4582242" y="2545705"/>
            <a:ext cx="1" cy="6040785"/>
          </a:xfrm>
          <a:prstGeom prst="line">
            <a:avLst/>
          </a:prstGeom>
          <a:ln w="25400">
            <a:solidFill>
              <a:srgbClr val="E6E7E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4284B"/>
                </a:solidFill>
              </a:rPr>
              <a:t>Title Text</a:t>
            </a:r>
          </a:p>
        </p:txBody>
      </p:sp>
      <p:sp>
        <p:nvSpPr>
          <p:cNvPr id="65" name="Shape 65"/>
          <p:cNvSpPr/>
          <p:nvPr/>
        </p:nvSpPr>
        <p:spPr>
          <a:xfrm flipV="1">
            <a:off x="816460" y="1848246"/>
            <a:ext cx="11397174" cy="1"/>
          </a:xfrm>
          <a:prstGeom prst="line">
            <a:avLst/>
          </a:prstGeom>
          <a:ln w="12700">
            <a:solidFill>
              <a:srgbClr val="14284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7" name="Picture 6" descr="WIDE navy stripe ba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49207" r="29923" b="49207"/>
          <a:stretch/>
        </p:blipFill>
        <p:spPr>
          <a:xfrm flipV="1">
            <a:off x="812801" y="751231"/>
            <a:ext cx="11400834" cy="143588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16460" y="2546350"/>
            <a:ext cx="3364126" cy="6040438"/>
          </a:xfr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OpenQuotes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4993" y="2694389"/>
            <a:ext cx="744033" cy="64069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2782635" y="2668344"/>
            <a:ext cx="8627773" cy="60831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600" i="1">
                <a:solidFill>
                  <a:srgbClr val="162A4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35000" indent="-254000">
              <a:lnSpc>
                <a:spcPct val="120000"/>
              </a:lnSpc>
              <a:buSzPct val="75000"/>
              <a:buChar char="•"/>
              <a:defRPr sz="2600" i="1">
                <a:solidFill>
                  <a:srgbClr val="162A4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016000" indent="-254000">
              <a:lnSpc>
                <a:spcPct val="120000"/>
              </a:lnSpc>
              <a:buSzPct val="75000"/>
              <a:buChar char="•"/>
              <a:defRPr sz="2600" i="1">
                <a:solidFill>
                  <a:srgbClr val="162A4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97000" indent="-254000">
              <a:lnSpc>
                <a:spcPct val="120000"/>
              </a:lnSpc>
              <a:buSzPct val="75000"/>
              <a:buChar char="•"/>
              <a:defRPr sz="2600" i="1">
                <a:solidFill>
                  <a:srgbClr val="162A4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778000" indent="-254000">
              <a:lnSpc>
                <a:spcPct val="120000"/>
              </a:lnSpc>
              <a:buSzPct val="75000"/>
              <a:buChar char="•"/>
              <a:defRPr sz="2600" i="1">
                <a:solidFill>
                  <a:srgbClr val="162A49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162A49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162A49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162A49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162A49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162A49"/>
                </a:solidFill>
              </a:rP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4284B"/>
                </a:solidFill>
              </a:rPr>
              <a:t>Title Text</a:t>
            </a:r>
          </a:p>
        </p:txBody>
      </p:sp>
      <p:sp>
        <p:nvSpPr>
          <p:cNvPr id="71" name="Shape 71"/>
          <p:cNvSpPr/>
          <p:nvPr/>
        </p:nvSpPr>
        <p:spPr>
          <a:xfrm flipV="1">
            <a:off x="816460" y="1848246"/>
            <a:ext cx="11397174" cy="1"/>
          </a:xfrm>
          <a:prstGeom prst="line">
            <a:avLst/>
          </a:prstGeom>
          <a:ln w="12700">
            <a:solidFill>
              <a:srgbClr val="14284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7" name="Picture 6" descr="WIDE navy stripe bar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49207" r="29923" b="49207"/>
          <a:stretch/>
        </p:blipFill>
        <p:spPr>
          <a:xfrm flipV="1">
            <a:off x="812801" y="751231"/>
            <a:ext cx="11400834" cy="1435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Emphasi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tripes gray.pdf"/>
          <p:cNvPicPr/>
          <p:nvPr/>
        </p:nvPicPr>
        <p:blipFill>
          <a:blip r:embed="rId2">
            <a:extLst/>
          </a:blip>
          <a:srcRect l="8863" t="11997" r="12856" b="26768"/>
          <a:stretch>
            <a:fillRect/>
          </a:stretch>
        </p:blipFill>
        <p:spPr>
          <a:xfrm>
            <a:off x="806354" y="1945277"/>
            <a:ext cx="11391915" cy="6885955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2517930" y="4540150"/>
            <a:ext cx="7968940" cy="1244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>
            <a:lvl1pPr algn="ctr">
              <a:spcBef>
                <a:spcPts val="4200"/>
              </a:spcBef>
              <a:defRPr sz="6000" cap="all">
                <a:solidFill>
                  <a:srgbClr val="14284B"/>
                </a:solidFill>
              </a:defRPr>
            </a:lvl1pPr>
            <a:lvl2pPr indent="0" algn="ctr">
              <a:spcBef>
                <a:spcPts val="4200"/>
              </a:spcBef>
              <a:defRPr sz="3600">
                <a:solidFill>
                  <a:srgbClr val="14284B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0" algn="ctr">
              <a:spcBef>
                <a:spcPts val="4200"/>
              </a:spcBef>
              <a:defRPr sz="3600">
                <a:solidFill>
                  <a:srgbClr val="14284B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0" algn="ctr">
              <a:spcBef>
                <a:spcPts val="4200"/>
              </a:spcBef>
              <a:defRPr sz="3600">
                <a:solidFill>
                  <a:srgbClr val="14284B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0" algn="ctr">
              <a:spcBef>
                <a:spcPts val="4200"/>
              </a:spcBef>
              <a:defRPr sz="3600">
                <a:solidFill>
                  <a:srgbClr val="14284B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000" cap="all">
                <a:solidFill>
                  <a:srgbClr val="14284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4284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4284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4284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4284B"/>
                </a:solidFill>
              </a:rP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4284B"/>
                </a:solidFill>
              </a:rPr>
              <a:t>Title Text</a:t>
            </a:r>
          </a:p>
        </p:txBody>
      </p:sp>
      <p:sp>
        <p:nvSpPr>
          <p:cNvPr id="77" name="Shape 77"/>
          <p:cNvSpPr/>
          <p:nvPr/>
        </p:nvSpPr>
        <p:spPr>
          <a:xfrm flipV="1">
            <a:off x="816460" y="1848246"/>
            <a:ext cx="11397174" cy="1"/>
          </a:xfrm>
          <a:prstGeom prst="line">
            <a:avLst/>
          </a:prstGeom>
          <a:ln w="12700">
            <a:solidFill>
              <a:srgbClr val="14284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7" name="Picture 6" descr="WIDE navy stripe bar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49207" r="29923" b="49207"/>
          <a:stretch/>
        </p:blipFill>
        <p:spPr>
          <a:xfrm flipV="1">
            <a:off x="812801" y="751231"/>
            <a:ext cx="11400834" cy="1435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004800" cy="975360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80" name="Shape 80"/>
          <p:cNvSpPr/>
          <p:nvPr/>
        </p:nvSpPr>
        <p:spPr>
          <a:xfrm>
            <a:off x="803374" y="8839200"/>
            <a:ext cx="11398051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4" name="Picture 3" descr="WIDE white stripe ba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t="49207" r="30011" b="49207"/>
          <a:stretch/>
        </p:blipFill>
        <p:spPr>
          <a:xfrm flipV="1">
            <a:off x="848370" y="751231"/>
            <a:ext cx="11365266" cy="1435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&amp; Tex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004800" cy="975360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83" name="Shape 83"/>
          <p:cNvSpPr/>
          <p:nvPr/>
        </p:nvSpPr>
        <p:spPr>
          <a:xfrm>
            <a:off x="803374" y="8839200"/>
            <a:ext cx="11398051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952500" y="7366000"/>
            <a:ext cx="11099800" cy="1396554"/>
          </a:xfrm>
          <a:prstGeom prst="rect">
            <a:avLst/>
          </a:prstGeom>
        </p:spPr>
        <p:txBody>
          <a:bodyPr anchor="t"/>
          <a:lstStyle>
            <a:lvl1pPr>
              <a:defRPr sz="80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all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952500" y="5128517"/>
            <a:ext cx="11099800" cy="22624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2600" b="1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>
              <a:spcBef>
                <a:spcPts val="0"/>
              </a:spcBef>
              <a:defRPr sz="2600" b="1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>
              <a:spcBef>
                <a:spcPts val="0"/>
              </a:spcBef>
              <a:defRPr sz="2600" b="1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>
              <a:spcBef>
                <a:spcPts val="0"/>
              </a:spcBef>
              <a:defRPr sz="2600" b="1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>
              <a:spcBef>
                <a:spcPts val="0"/>
              </a:spcBef>
              <a:defRPr sz="2600" b="1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600" b="1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 i="0">
                <a:solidFill>
                  <a:srgbClr val="000000"/>
                </a:solidFill>
              </a:defRPr>
            </a:pPr>
            <a:r>
              <a:rPr sz="2600" b="1" i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 i="0">
                <a:solidFill>
                  <a:srgbClr val="000000"/>
                </a:solidFill>
              </a:defRPr>
            </a:pPr>
            <a:r>
              <a:rPr sz="2600" b="1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 i="0">
                <a:solidFill>
                  <a:srgbClr val="000000"/>
                </a:solidFill>
              </a:defRPr>
            </a:pPr>
            <a:r>
              <a:rPr sz="2600" b="1" i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 i="0">
                <a:solidFill>
                  <a:srgbClr val="000000"/>
                </a:solidFill>
              </a:defRPr>
            </a:pPr>
            <a:r>
              <a:rPr sz="2600" b="1" i="1"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6" name="Picture 5" descr="WIDE white stripe ba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t="49207" r="30011" b="49207"/>
          <a:stretch/>
        </p:blipFill>
        <p:spPr>
          <a:xfrm flipV="1">
            <a:off x="848370" y="751231"/>
            <a:ext cx="11365266" cy="1435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bg>
      <p:bgPr>
        <a:solidFill>
          <a:srgbClr val="142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952500" y="2430132"/>
            <a:ext cx="11099800" cy="4893336"/>
          </a:xfrm>
          <a:prstGeom prst="rect">
            <a:avLst/>
          </a:prstGeom>
        </p:spPr>
        <p:txBody>
          <a:bodyPr/>
          <a:lstStyle>
            <a:lvl1pPr algn="ctr">
              <a:defRPr sz="80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all" dirty="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5" name="Picture 4" descr="WIDE lt blue stripe ba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49207" r="29951" b="49207"/>
          <a:stretch/>
        </p:blipFill>
        <p:spPr>
          <a:xfrm flipV="1">
            <a:off x="812800" y="751231"/>
            <a:ext cx="11400835" cy="143588"/>
          </a:xfrm>
          <a:prstGeom prst="rect">
            <a:avLst/>
          </a:prstGeom>
        </p:spPr>
      </p:pic>
      <p:pic>
        <p:nvPicPr>
          <p:cNvPr id="6" name="Picture 5" descr="WIDE lt blue stripe ba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49207" r="29951" b="49207"/>
          <a:stretch/>
        </p:blipFill>
        <p:spPr>
          <a:xfrm flipV="1">
            <a:off x="812800" y="8824575"/>
            <a:ext cx="11400835" cy="1435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952500" y="1796578"/>
            <a:ext cx="11099800" cy="2624372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>
              <a:defRPr sz="8000" cap="all">
                <a:solidFill>
                  <a:srgbClr val="15294A"/>
                </a:solidFill>
                <a:latin typeface="+mj-lt"/>
                <a:ea typeface="+mj-ea"/>
                <a:cs typeface="+mj-cs"/>
                <a:sym typeface="Trebuchet MS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all">
                <a:solidFill>
                  <a:srgbClr val="15294A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952500" y="7332133"/>
            <a:ext cx="11099800" cy="62865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1" i="1" cap="all">
                <a:solidFill>
                  <a:srgbClr val="F2D24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algn="ctr">
              <a:spcBef>
                <a:spcPts val="0"/>
              </a:spcBef>
              <a:defRPr b="1" i="1" cap="all">
                <a:solidFill>
                  <a:srgbClr val="F2D24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algn="ctr">
              <a:spcBef>
                <a:spcPts val="0"/>
              </a:spcBef>
              <a:defRPr b="1" i="1" cap="all">
                <a:solidFill>
                  <a:srgbClr val="F2D24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algn="ctr">
              <a:spcBef>
                <a:spcPts val="0"/>
              </a:spcBef>
              <a:defRPr b="1" i="1" cap="all">
                <a:solidFill>
                  <a:srgbClr val="F2D24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algn="ctr">
              <a:spcBef>
                <a:spcPts val="0"/>
              </a:spcBef>
              <a:defRPr b="1" i="1" cap="all">
                <a:solidFill>
                  <a:srgbClr val="F2D249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 b="0" i="0" cap="none">
                <a:solidFill>
                  <a:srgbClr val="000000"/>
                </a:solidFill>
              </a:defRPr>
            </a:pPr>
            <a:r>
              <a:rPr sz="2000" b="1" i="1" cap="all">
                <a:solidFill>
                  <a:srgbClr val="F2D249"/>
                </a:solidFill>
              </a:rPr>
              <a:t>Body Level One</a:t>
            </a:r>
          </a:p>
          <a:p>
            <a:pPr lvl="1">
              <a:defRPr sz="1800" b="0" i="0" cap="none">
                <a:solidFill>
                  <a:srgbClr val="000000"/>
                </a:solidFill>
              </a:defRPr>
            </a:pPr>
            <a:r>
              <a:rPr sz="2000" b="1" i="1" cap="all">
                <a:solidFill>
                  <a:srgbClr val="F2D249"/>
                </a:solidFill>
              </a:rPr>
              <a:t>Body Level Two</a:t>
            </a:r>
          </a:p>
          <a:p>
            <a:pPr lvl="2">
              <a:defRPr sz="1800" b="0" i="0" cap="none">
                <a:solidFill>
                  <a:srgbClr val="000000"/>
                </a:solidFill>
              </a:defRPr>
            </a:pPr>
            <a:r>
              <a:rPr sz="2000" b="1" i="1" cap="all">
                <a:solidFill>
                  <a:srgbClr val="F2D249"/>
                </a:solidFill>
              </a:rPr>
              <a:t>Body Level Three</a:t>
            </a:r>
          </a:p>
          <a:p>
            <a:pPr lvl="3">
              <a:defRPr sz="1800" b="0" i="0" cap="none">
                <a:solidFill>
                  <a:srgbClr val="000000"/>
                </a:solidFill>
              </a:defRPr>
            </a:pPr>
            <a:r>
              <a:rPr sz="2000" b="1" i="1" cap="all">
                <a:solidFill>
                  <a:srgbClr val="F2D249"/>
                </a:solidFill>
              </a:rPr>
              <a:t>Body Level Four</a:t>
            </a:r>
          </a:p>
          <a:p>
            <a:pPr lvl="4">
              <a:defRPr sz="1800" b="0" i="0" cap="none">
                <a:solidFill>
                  <a:srgbClr val="000000"/>
                </a:solidFill>
              </a:defRPr>
            </a:pPr>
            <a:r>
              <a:rPr sz="2000" b="1" i="1" cap="all">
                <a:solidFill>
                  <a:srgbClr val="F2D249"/>
                </a:solidFill>
              </a:rPr>
              <a:t>Body Level Five</a:t>
            </a:r>
          </a:p>
        </p:txBody>
      </p:sp>
      <p:pic>
        <p:nvPicPr>
          <p:cNvPr id="8" name="Picture 7" descr="WIDE lt blue stripe ba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49207" r="29951" b="49207"/>
          <a:stretch/>
        </p:blipFill>
        <p:spPr>
          <a:xfrm flipV="1">
            <a:off x="812800" y="751231"/>
            <a:ext cx="11400835" cy="143588"/>
          </a:xfrm>
          <a:prstGeom prst="rect">
            <a:avLst/>
          </a:prstGeom>
        </p:spPr>
      </p:pic>
      <p:pic>
        <p:nvPicPr>
          <p:cNvPr id="9" name="Picture 8" descr="WIDE lt blue stripe ba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49207" r="29951" b="49207"/>
          <a:stretch/>
        </p:blipFill>
        <p:spPr>
          <a:xfrm flipV="1">
            <a:off x="812800" y="8824575"/>
            <a:ext cx="11400835" cy="143588"/>
          </a:xfrm>
          <a:prstGeom prst="rect">
            <a:avLst/>
          </a:prstGeom>
        </p:spPr>
      </p:pic>
      <p:pic>
        <p:nvPicPr>
          <p:cNvPr id="10" name="Picture 9" descr="NRDC_twoton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71" y="4041755"/>
            <a:ext cx="4818258" cy="37232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enters">
    <p:bg>
      <p:bgPr>
        <a:solidFill>
          <a:srgbClr val="1DB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952500" y="2241078"/>
            <a:ext cx="11099800" cy="1062024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>
              <a:defRPr sz="4000" cap="all" spc="40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000" cap="all" spc="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952500" y="3331633"/>
            <a:ext cx="11099800" cy="6054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1" i="1">
                <a:solidFill>
                  <a:srgbClr val="15294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algn="ctr">
              <a:spcBef>
                <a:spcPts val="0"/>
              </a:spcBef>
              <a:defRPr b="1" i="1">
                <a:solidFill>
                  <a:srgbClr val="15294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algn="ctr">
              <a:spcBef>
                <a:spcPts val="0"/>
              </a:spcBef>
              <a:defRPr b="1" i="1">
                <a:solidFill>
                  <a:srgbClr val="15294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algn="ctr">
              <a:spcBef>
                <a:spcPts val="0"/>
              </a:spcBef>
              <a:defRPr b="1" i="1">
                <a:solidFill>
                  <a:srgbClr val="15294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algn="ctr">
              <a:spcBef>
                <a:spcPts val="0"/>
              </a:spcBef>
              <a:defRPr b="1" i="1">
                <a:solidFill>
                  <a:srgbClr val="15294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15294A"/>
                </a:solidFill>
              </a:rPr>
              <a:t>Body Level One</a:t>
            </a:r>
          </a:p>
          <a:p>
            <a:pPr lvl="1">
              <a:defRPr sz="1800" b="0" i="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15294A"/>
                </a:solidFill>
              </a:rPr>
              <a:t>Body Level Two</a:t>
            </a:r>
          </a:p>
          <a:p>
            <a:pPr lvl="2">
              <a:defRPr sz="1800" b="0" i="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15294A"/>
                </a:solidFill>
              </a:rPr>
              <a:t>Body Level Three</a:t>
            </a:r>
          </a:p>
          <a:p>
            <a:pPr lvl="3">
              <a:defRPr sz="1800" b="0" i="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15294A"/>
                </a:solidFill>
              </a:rPr>
              <a:t>Body Level Four</a:t>
            </a:r>
          </a:p>
          <a:p>
            <a:pPr lvl="4">
              <a:defRPr sz="1800" b="0" i="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15294A"/>
                </a:solidFill>
              </a:rPr>
              <a:t>Body Level Five</a:t>
            </a:r>
          </a:p>
        </p:txBody>
      </p:sp>
      <p:sp>
        <p:nvSpPr>
          <p:cNvPr id="22" name="Shape 22"/>
          <p:cNvSpPr/>
          <p:nvPr/>
        </p:nvSpPr>
        <p:spPr>
          <a:xfrm flipV="1">
            <a:off x="7035800" y="4876799"/>
            <a:ext cx="3800971" cy="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" name="Shape 23"/>
          <p:cNvSpPr/>
          <p:nvPr/>
        </p:nvSpPr>
        <p:spPr>
          <a:xfrm flipV="1">
            <a:off x="2168029" y="4876799"/>
            <a:ext cx="3800972" cy="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2" name="Picture 1" descr="polaris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3" t="42823" r="46546" b="42823"/>
          <a:stretch/>
        </p:blipFill>
        <p:spPr>
          <a:xfrm>
            <a:off x="6210024" y="4577268"/>
            <a:ext cx="574169" cy="5990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C A">
    <p:bg>
      <p:bgPr>
        <a:solidFill>
          <a:srgbClr val="152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tripes blue.pdf"/>
          <p:cNvPicPr/>
          <p:nvPr/>
        </p:nvPicPr>
        <p:blipFill>
          <a:blip r:embed="rId2">
            <a:extLst/>
          </a:blip>
          <a:srcRect l="29678" t="47098" r="29678" b="47098"/>
          <a:stretch>
            <a:fillRect/>
          </a:stretch>
        </p:blipFill>
        <p:spPr>
          <a:xfrm rot="16200000">
            <a:off x="7865014" y="4589060"/>
            <a:ext cx="9753584" cy="57549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5996830" y="1938436"/>
            <a:ext cx="5991248" cy="6948737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4200"/>
              </a:spcBef>
              <a:buClr>
                <a:srgbClr val="1DB3E0"/>
              </a:buClr>
              <a:buSzPct val="75000"/>
              <a:buChar char="•"/>
              <a:defRPr sz="3600" cap="all">
                <a:solidFill>
                  <a:srgbClr val="FFFFFF"/>
                </a:solidFill>
              </a:defRPr>
            </a:lvl1pPr>
            <a:lvl2pPr marL="444500" indent="-444500">
              <a:spcBef>
                <a:spcPts val="4200"/>
              </a:spcBef>
              <a:buClr>
                <a:srgbClr val="1DB3E0"/>
              </a:buClr>
              <a:buSzPct val="75000"/>
              <a:buChar char="•"/>
              <a:defRPr sz="3600" cap="all">
                <a:solidFill>
                  <a:srgbClr val="FFFFFF"/>
                </a:solidFill>
              </a:defRPr>
            </a:lvl2pPr>
            <a:lvl3pPr marL="444500" indent="-444500">
              <a:spcBef>
                <a:spcPts val="4200"/>
              </a:spcBef>
              <a:buClr>
                <a:srgbClr val="1DB3E0"/>
              </a:buClr>
              <a:buSzPct val="75000"/>
              <a:buChar char="•"/>
              <a:defRPr sz="3600" cap="all">
                <a:solidFill>
                  <a:srgbClr val="FFFFFF"/>
                </a:solidFill>
              </a:defRPr>
            </a:lvl3pPr>
            <a:lvl4pPr marL="444500" indent="-444500">
              <a:spcBef>
                <a:spcPts val="4200"/>
              </a:spcBef>
              <a:buClr>
                <a:srgbClr val="1DB3E0"/>
              </a:buClr>
              <a:buSzPct val="75000"/>
              <a:buChar char="•"/>
              <a:defRPr sz="3600" cap="all">
                <a:solidFill>
                  <a:srgbClr val="FFFFFF"/>
                </a:solidFill>
              </a:defRPr>
            </a:lvl4pPr>
            <a:lvl5pPr marL="444500" indent="-444500">
              <a:spcBef>
                <a:spcPts val="4200"/>
              </a:spcBef>
              <a:buClr>
                <a:srgbClr val="1DB3E0"/>
              </a:buClr>
              <a:buSzPct val="75000"/>
              <a:buChar char="•"/>
              <a:defRPr sz="3600" cap="all">
                <a:solidFill>
                  <a:srgbClr val="FFFFFF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7" name="Shape 27"/>
          <p:cNvSpPr/>
          <p:nvPr/>
        </p:nvSpPr>
        <p:spPr>
          <a:xfrm>
            <a:off x="5996830" y="812799"/>
            <a:ext cx="407982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4000" i="1">
                <a:solidFill>
                  <a:srgbClr val="1DB3E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4000" i="1">
                <a:solidFill>
                  <a:srgbClr val="1DB3E0"/>
                </a:solidFill>
              </a:rPr>
              <a:t>Table of Contents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76888" cy="9753600"/>
          </a:xfr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C B">
    <p:bg>
      <p:bgPr>
        <a:solidFill>
          <a:srgbClr val="152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12799" y="1026715"/>
            <a:ext cx="11379201" cy="758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812800" y="2762250"/>
            <a:ext cx="11379200" cy="62865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sz="3600" cap="all">
                <a:solidFill>
                  <a:srgbClr val="FFFFFF"/>
                </a:solidFill>
              </a:defRPr>
            </a:lvl1pPr>
            <a:lvl2pPr indent="0">
              <a:spcBef>
                <a:spcPts val="4200"/>
              </a:spcBef>
              <a:defRPr sz="3600" cap="all">
                <a:solidFill>
                  <a:srgbClr val="FFFFFF"/>
                </a:solidFill>
              </a:defRPr>
            </a:lvl2pPr>
            <a:lvl3pPr indent="0">
              <a:spcBef>
                <a:spcPts val="4200"/>
              </a:spcBef>
              <a:defRPr sz="3600" cap="all">
                <a:solidFill>
                  <a:srgbClr val="FFFFFF"/>
                </a:solidFill>
              </a:defRPr>
            </a:lvl3pPr>
            <a:lvl4pPr indent="0">
              <a:spcBef>
                <a:spcPts val="4200"/>
              </a:spcBef>
              <a:defRPr sz="3600" cap="all">
                <a:solidFill>
                  <a:srgbClr val="FFFFFF"/>
                </a:solidFill>
              </a:defRPr>
            </a:lvl4pPr>
            <a:lvl5pPr indent="0">
              <a:spcBef>
                <a:spcPts val="4200"/>
              </a:spcBef>
              <a:defRPr sz="3600" cap="all">
                <a:solidFill>
                  <a:srgbClr val="FFFFFF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31" name="stripes blue.ai"/>
          <p:cNvPicPr/>
          <p:nvPr/>
        </p:nvPicPr>
        <p:blipFill>
          <a:blip r:embed="rId2">
            <a:extLst/>
          </a:blip>
          <a:srcRect l="29678" t="46841" r="22935" b="47354"/>
          <a:stretch>
            <a:fillRect/>
          </a:stretch>
        </p:blipFill>
        <p:spPr>
          <a:xfrm>
            <a:off x="816514" y="1966738"/>
            <a:ext cx="11371772" cy="57549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812800" y="3600846"/>
            <a:ext cx="11404495" cy="1"/>
          </a:xfrm>
          <a:prstGeom prst="line">
            <a:avLst/>
          </a:prstGeom>
          <a:ln w="25400">
            <a:solidFill>
              <a:srgbClr val="1DB3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812800" y="4671956"/>
            <a:ext cx="11404495" cy="1"/>
          </a:xfrm>
          <a:prstGeom prst="line">
            <a:avLst/>
          </a:prstGeom>
          <a:ln w="25400">
            <a:solidFill>
              <a:srgbClr val="1DB3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812800" y="5743066"/>
            <a:ext cx="11404495" cy="1"/>
          </a:xfrm>
          <a:prstGeom prst="line">
            <a:avLst/>
          </a:prstGeom>
          <a:ln w="25400">
            <a:solidFill>
              <a:srgbClr val="1DB3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812800" y="6814176"/>
            <a:ext cx="11404495" cy="1"/>
          </a:xfrm>
          <a:prstGeom prst="line">
            <a:avLst/>
          </a:prstGeom>
          <a:ln w="25400">
            <a:solidFill>
              <a:srgbClr val="1DB3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812800" y="7885286"/>
            <a:ext cx="11404495" cy="1"/>
          </a:xfrm>
          <a:prstGeom prst="line">
            <a:avLst/>
          </a:prstGeom>
          <a:ln w="25400">
            <a:solidFill>
              <a:srgbClr val="1DB3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Blue">
    <p:bg>
      <p:bgPr>
        <a:solidFill>
          <a:srgbClr val="00B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>
              <a:defRPr sz="80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all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5" name="Picture 4" descr="WIDE navy stripe ba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49207" r="29923" b="49207"/>
          <a:stretch/>
        </p:blipFill>
        <p:spPr>
          <a:xfrm flipV="1">
            <a:off x="812801" y="751231"/>
            <a:ext cx="11400834" cy="143588"/>
          </a:xfrm>
          <a:prstGeom prst="rect">
            <a:avLst/>
          </a:prstGeom>
        </p:spPr>
      </p:pic>
      <p:pic>
        <p:nvPicPr>
          <p:cNvPr id="8" name="Picture 7" descr="WIDE navy stripe ba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49207" r="29923" b="49207"/>
          <a:stretch/>
        </p:blipFill>
        <p:spPr>
          <a:xfrm flipV="1">
            <a:off x="812801" y="8836276"/>
            <a:ext cx="11400834" cy="1435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Blue Stripes">
    <p:bg>
      <p:bgPr>
        <a:solidFill>
          <a:srgbClr val="00B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Divider_stripes.pdf"/>
          <p:cNvPicPr/>
          <p:nvPr/>
        </p:nvPicPr>
        <p:blipFill>
          <a:blip r:embed="rId2">
            <a:extLst/>
          </a:blip>
          <a:srcRect l="10808" t="15288" r="10808" b="15288"/>
          <a:stretch>
            <a:fillRect/>
          </a:stretch>
        </p:blipFill>
        <p:spPr>
          <a:xfrm>
            <a:off x="813352" y="1173730"/>
            <a:ext cx="11378096" cy="7787139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2601416" y="4082653"/>
            <a:ext cx="7801968" cy="1588294"/>
          </a:xfrm>
          <a:prstGeom prst="rect">
            <a:avLst/>
          </a:prstGeom>
          <a:solidFill>
            <a:srgbClr val="1DB3E0"/>
          </a:solidFill>
        </p:spPr>
        <p:txBody>
          <a:bodyPr>
            <a:noAutofit/>
          </a:bodyPr>
          <a:lstStyle>
            <a:lvl1pPr algn="ctr">
              <a:defRPr sz="80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all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5" name="Picture 4" descr="WIDE navy stripe bar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49207" r="29923" b="49207"/>
          <a:stretch/>
        </p:blipFill>
        <p:spPr>
          <a:xfrm flipV="1">
            <a:off x="812801" y="751231"/>
            <a:ext cx="11400834" cy="1435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004800" cy="975360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867320" y="3225800"/>
            <a:ext cx="11270160" cy="3302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>
              <a:defRPr sz="80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all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5" name="Picture 4" descr="WIDE white stripe ba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t="49207" r="30011" b="49207"/>
          <a:stretch/>
        </p:blipFill>
        <p:spPr>
          <a:xfrm flipV="1">
            <a:off x="848370" y="751231"/>
            <a:ext cx="11365266" cy="143588"/>
          </a:xfrm>
          <a:prstGeom prst="rect">
            <a:avLst/>
          </a:prstGeom>
        </p:spPr>
      </p:pic>
      <p:pic>
        <p:nvPicPr>
          <p:cNvPr id="7" name="Picture 6" descr="WIDE white stripe ba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t="49207" r="30011" b="49207"/>
          <a:stretch/>
        </p:blipFill>
        <p:spPr>
          <a:xfrm flipV="1">
            <a:off x="848370" y="8836276"/>
            <a:ext cx="11365266" cy="1435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4284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6658" y="2202805"/>
            <a:ext cx="11331484" cy="6615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2pPr marL="635000" indent="-254000">
              <a:buSzPct val="75000"/>
              <a:buChar char="•"/>
            </a:lvl2pPr>
            <a:lvl3pPr marL="1016000" indent="-254000">
              <a:buSzPct val="75000"/>
              <a:buChar char="•"/>
            </a:lvl3pPr>
            <a:lvl4pPr marL="1397000" indent="-254000">
              <a:buSzPct val="75000"/>
              <a:buChar char="•"/>
            </a:lvl4pPr>
            <a:lvl5pPr marL="1778000" indent="-254000">
              <a:buSzPct val="75000"/>
              <a:buChar char="•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8585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8585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8585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8585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8585B"/>
                </a:solid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812800" y="958154"/>
            <a:ext cx="11379200" cy="758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4284B"/>
                </a:solidFill>
              </a:rPr>
              <a:t>Title Text</a:t>
            </a:r>
          </a:p>
        </p:txBody>
      </p:sp>
      <p:sp>
        <p:nvSpPr>
          <p:cNvPr id="5" name="Shape 5"/>
          <p:cNvSpPr/>
          <p:nvPr/>
        </p:nvSpPr>
        <p:spPr>
          <a:xfrm flipV="1">
            <a:off x="816460" y="1848246"/>
            <a:ext cx="11397174" cy="1"/>
          </a:xfrm>
          <a:prstGeom prst="line">
            <a:avLst/>
          </a:prstGeom>
          <a:ln w="12700">
            <a:solidFill>
              <a:srgbClr val="14284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6" name="Picture 5" descr="WIDE navy stripe bar.ai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49207" r="29923" b="49207"/>
          <a:stretch/>
        </p:blipFill>
        <p:spPr>
          <a:xfrm flipV="1">
            <a:off x="812801" y="751231"/>
            <a:ext cx="11400834" cy="143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defTabSz="584200">
        <a:defRPr sz="3600">
          <a:solidFill>
            <a:srgbClr val="14284B"/>
          </a:solidFill>
          <a:latin typeface="Georgia"/>
          <a:ea typeface="Georgia"/>
          <a:cs typeface="Georgia"/>
          <a:sym typeface="Georgia"/>
        </a:defRPr>
      </a:lvl1pPr>
      <a:lvl2pPr indent="228600" defTabSz="584200">
        <a:defRPr sz="3600">
          <a:solidFill>
            <a:srgbClr val="14284B"/>
          </a:solidFill>
          <a:latin typeface="Georgia"/>
          <a:ea typeface="Georgia"/>
          <a:cs typeface="Georgia"/>
          <a:sym typeface="Georgia"/>
        </a:defRPr>
      </a:lvl2pPr>
      <a:lvl3pPr indent="457200" defTabSz="584200">
        <a:defRPr sz="3600">
          <a:solidFill>
            <a:srgbClr val="14284B"/>
          </a:solidFill>
          <a:latin typeface="Georgia"/>
          <a:ea typeface="Georgia"/>
          <a:cs typeface="Georgia"/>
          <a:sym typeface="Georgia"/>
        </a:defRPr>
      </a:lvl3pPr>
      <a:lvl4pPr indent="685800" defTabSz="584200">
        <a:defRPr sz="3600">
          <a:solidFill>
            <a:srgbClr val="14284B"/>
          </a:solidFill>
          <a:latin typeface="Georgia"/>
          <a:ea typeface="Georgia"/>
          <a:cs typeface="Georgia"/>
          <a:sym typeface="Georgia"/>
        </a:defRPr>
      </a:lvl4pPr>
      <a:lvl5pPr indent="914400" defTabSz="584200">
        <a:defRPr sz="3600">
          <a:solidFill>
            <a:srgbClr val="14284B"/>
          </a:solidFill>
          <a:latin typeface="Georgia"/>
          <a:ea typeface="Georgia"/>
          <a:cs typeface="Georgia"/>
          <a:sym typeface="Georgia"/>
        </a:defRPr>
      </a:lvl5pPr>
      <a:lvl6pPr indent="1143000" defTabSz="584200">
        <a:defRPr sz="3600">
          <a:solidFill>
            <a:srgbClr val="14284B"/>
          </a:solidFill>
          <a:latin typeface="Georgia"/>
          <a:ea typeface="Georgia"/>
          <a:cs typeface="Georgia"/>
          <a:sym typeface="Georgia"/>
        </a:defRPr>
      </a:lvl6pPr>
      <a:lvl7pPr indent="1371600" defTabSz="584200">
        <a:defRPr sz="3600">
          <a:solidFill>
            <a:srgbClr val="14284B"/>
          </a:solidFill>
          <a:latin typeface="Georgia"/>
          <a:ea typeface="Georgia"/>
          <a:cs typeface="Georgia"/>
          <a:sym typeface="Georgia"/>
        </a:defRPr>
      </a:lvl7pPr>
      <a:lvl8pPr indent="1600200" defTabSz="584200">
        <a:defRPr sz="3600">
          <a:solidFill>
            <a:srgbClr val="14284B"/>
          </a:solidFill>
          <a:latin typeface="Georgia"/>
          <a:ea typeface="Georgia"/>
          <a:cs typeface="Georgia"/>
          <a:sym typeface="Georgia"/>
        </a:defRPr>
      </a:lvl8pPr>
      <a:lvl9pPr indent="1828800" defTabSz="584200">
        <a:defRPr sz="3600">
          <a:solidFill>
            <a:srgbClr val="14284B"/>
          </a:solidFill>
          <a:latin typeface="Georgia"/>
          <a:ea typeface="Georgia"/>
          <a:cs typeface="Georgia"/>
          <a:sym typeface="Georgia"/>
        </a:defRPr>
      </a:lvl9pPr>
    </p:titleStyle>
    <p:bodyStyle>
      <a:lvl1pPr defTabSz="584200">
        <a:spcBef>
          <a:spcPts val="1200"/>
        </a:spcBef>
        <a:defRPr sz="2000">
          <a:solidFill>
            <a:srgbClr val="58585B"/>
          </a:solidFill>
          <a:latin typeface="+mj-lt"/>
          <a:ea typeface="+mj-ea"/>
          <a:cs typeface="+mj-cs"/>
          <a:sym typeface="Trebuchet MS"/>
        </a:defRPr>
      </a:lvl1pPr>
      <a:lvl2pPr indent="228600" defTabSz="584200">
        <a:spcBef>
          <a:spcPts val="1200"/>
        </a:spcBef>
        <a:defRPr sz="2000">
          <a:solidFill>
            <a:srgbClr val="58585B"/>
          </a:solidFill>
          <a:latin typeface="+mj-lt"/>
          <a:ea typeface="+mj-ea"/>
          <a:cs typeface="+mj-cs"/>
          <a:sym typeface="Trebuchet MS"/>
        </a:defRPr>
      </a:lvl2pPr>
      <a:lvl3pPr indent="457200" defTabSz="584200">
        <a:spcBef>
          <a:spcPts val="1200"/>
        </a:spcBef>
        <a:defRPr sz="2000">
          <a:solidFill>
            <a:srgbClr val="58585B"/>
          </a:solidFill>
          <a:latin typeface="+mj-lt"/>
          <a:ea typeface="+mj-ea"/>
          <a:cs typeface="+mj-cs"/>
          <a:sym typeface="Trebuchet MS"/>
        </a:defRPr>
      </a:lvl3pPr>
      <a:lvl4pPr indent="685800" defTabSz="584200">
        <a:spcBef>
          <a:spcPts val="1200"/>
        </a:spcBef>
        <a:defRPr sz="2000">
          <a:solidFill>
            <a:srgbClr val="58585B"/>
          </a:solidFill>
          <a:latin typeface="+mj-lt"/>
          <a:ea typeface="+mj-ea"/>
          <a:cs typeface="+mj-cs"/>
          <a:sym typeface="Trebuchet MS"/>
        </a:defRPr>
      </a:lvl4pPr>
      <a:lvl5pPr indent="914400" defTabSz="584200">
        <a:spcBef>
          <a:spcPts val="1200"/>
        </a:spcBef>
        <a:defRPr sz="2000">
          <a:solidFill>
            <a:srgbClr val="58585B"/>
          </a:solidFill>
          <a:latin typeface="+mj-lt"/>
          <a:ea typeface="+mj-ea"/>
          <a:cs typeface="+mj-cs"/>
          <a:sym typeface="Trebuchet MS"/>
        </a:defRPr>
      </a:lvl5pPr>
      <a:lvl6pPr indent="1143000" defTabSz="584200">
        <a:spcBef>
          <a:spcPts val="1200"/>
        </a:spcBef>
        <a:defRPr sz="2000">
          <a:solidFill>
            <a:srgbClr val="58585B"/>
          </a:solidFill>
          <a:latin typeface="+mj-lt"/>
          <a:ea typeface="+mj-ea"/>
          <a:cs typeface="+mj-cs"/>
          <a:sym typeface="Trebuchet MS"/>
        </a:defRPr>
      </a:lvl6pPr>
      <a:lvl7pPr indent="1371600" defTabSz="584200">
        <a:spcBef>
          <a:spcPts val="1200"/>
        </a:spcBef>
        <a:defRPr sz="2000">
          <a:solidFill>
            <a:srgbClr val="58585B"/>
          </a:solidFill>
          <a:latin typeface="+mj-lt"/>
          <a:ea typeface="+mj-ea"/>
          <a:cs typeface="+mj-cs"/>
          <a:sym typeface="Trebuchet MS"/>
        </a:defRPr>
      </a:lvl7pPr>
      <a:lvl8pPr indent="1600200" defTabSz="584200">
        <a:spcBef>
          <a:spcPts val="1200"/>
        </a:spcBef>
        <a:defRPr sz="2000">
          <a:solidFill>
            <a:srgbClr val="58585B"/>
          </a:solidFill>
          <a:latin typeface="+mj-lt"/>
          <a:ea typeface="+mj-ea"/>
          <a:cs typeface="+mj-cs"/>
          <a:sym typeface="Trebuchet MS"/>
        </a:defRPr>
      </a:lvl8pPr>
      <a:lvl9pPr indent="1828800" defTabSz="584200">
        <a:spcBef>
          <a:spcPts val="1200"/>
        </a:spcBef>
        <a:defRPr sz="2000">
          <a:solidFill>
            <a:srgbClr val="58585B"/>
          </a:solidFill>
          <a:latin typeface="+mj-lt"/>
          <a:ea typeface="+mj-ea"/>
          <a:cs typeface="+mj-cs"/>
          <a:sym typeface="Trebuchet M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gvc.org/images/media/POLBfueling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4800" cap="all" dirty="0" smtClean="0">
                <a:solidFill>
                  <a:srgbClr val="FFFFFF"/>
                </a:solidFill>
              </a:rPr>
              <a:t>Keeping California Golden through</a:t>
            </a:r>
            <a:r>
              <a:rPr lang="en-US" sz="4800" cap="all" dirty="0" smtClean="0">
                <a:solidFill>
                  <a:srgbClr val="FFFFFF"/>
                </a:solidFill>
              </a:rPr>
              <a:t/>
            </a:r>
            <a:br>
              <a:rPr lang="en-US" sz="4800" cap="all" dirty="0" smtClean="0">
                <a:solidFill>
                  <a:srgbClr val="FFFFFF"/>
                </a:solidFill>
              </a:rPr>
            </a:br>
            <a:r>
              <a:rPr lang="en-US" sz="4800" cap="all" dirty="0" smtClean="0">
                <a:solidFill>
                  <a:srgbClr val="FFFFFF"/>
                </a:solidFill>
              </a:rPr>
              <a:t>clean, affordable Transportation</a:t>
            </a:r>
            <a:endParaRPr sz="4800" cap="all" dirty="0">
              <a:solidFill>
                <a:srgbClr val="FFFFFF"/>
              </a:solidFill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952500" y="7062281"/>
            <a:ext cx="11099800" cy="2393005"/>
          </a:xfrm>
          <a:prstGeom prst="rect">
            <a:avLst/>
          </a:prstGeom>
        </p:spPr>
        <p:txBody>
          <a:bodyPr/>
          <a:lstStyle/>
          <a:p>
            <a:pPr lvl="0">
              <a:defRPr sz="1800" b="0" i="0" cap="none">
                <a:solidFill>
                  <a:srgbClr val="000000"/>
                </a:solidFill>
              </a:defRPr>
            </a:pPr>
            <a:r>
              <a:rPr lang="en-US" sz="1800" b="1" i="0" cap="none" dirty="0" smtClean="0">
                <a:solidFill>
                  <a:srgbClr val="F2D249"/>
                </a:solidFill>
              </a:rPr>
              <a:t>March 17, 2015</a:t>
            </a:r>
            <a:endParaRPr lang="en-US" sz="1600" i="0" cap="none" dirty="0"/>
          </a:p>
          <a:p>
            <a:pPr lvl="0">
              <a:defRPr sz="1800" b="0" i="0" cap="none">
                <a:solidFill>
                  <a:srgbClr val="000000"/>
                </a:solidFill>
              </a:defRPr>
            </a:pPr>
            <a:r>
              <a:rPr lang="en-US" sz="1800" b="1" i="0" cap="none" dirty="0" smtClean="0">
                <a:solidFill>
                  <a:srgbClr val="F2D249"/>
                </a:solidFill>
              </a:rPr>
              <a:t>Senate  Transportation and Housing  Committee</a:t>
            </a:r>
          </a:p>
          <a:p>
            <a:pPr lvl="0">
              <a:defRPr sz="1800" b="0" i="0" cap="none">
                <a:solidFill>
                  <a:srgbClr val="000000"/>
                </a:solidFill>
              </a:defRPr>
            </a:pPr>
            <a:r>
              <a:rPr lang="en-US" sz="1800" b="1" i="0" cap="none" dirty="0" smtClean="0">
                <a:solidFill>
                  <a:srgbClr val="F2D249"/>
                </a:solidFill>
              </a:rPr>
              <a:t>Environmental </a:t>
            </a:r>
            <a:r>
              <a:rPr lang="en-US" sz="1800" b="0" i="0" cap="none" dirty="0">
                <a:solidFill>
                  <a:srgbClr val="000000"/>
                </a:solidFill>
              </a:rPr>
              <a:t> </a:t>
            </a:r>
            <a:r>
              <a:rPr lang="en-US" sz="1800" b="1" i="0" cap="none" dirty="0" smtClean="0">
                <a:solidFill>
                  <a:srgbClr val="F2D249"/>
                </a:solidFill>
              </a:rPr>
              <a:t>Quality Committee</a:t>
            </a:r>
          </a:p>
          <a:p>
            <a:pPr lvl="0">
              <a:defRPr sz="1800" b="0" i="0" cap="none">
                <a:solidFill>
                  <a:srgbClr val="000000"/>
                </a:solidFill>
              </a:defRPr>
            </a:pPr>
            <a:endParaRPr lang="en-US" sz="1800" i="0" cap="none" dirty="0"/>
          </a:p>
          <a:p>
            <a:pPr lvl="0">
              <a:defRPr sz="1800" b="0" i="0" cap="none">
                <a:solidFill>
                  <a:srgbClr val="000000"/>
                </a:solidFill>
              </a:defRPr>
            </a:pPr>
            <a:r>
              <a:rPr lang="en-US" sz="1800" b="1" i="0" cap="none" dirty="0" smtClean="0">
                <a:solidFill>
                  <a:srgbClr val="F2D249"/>
                </a:solidFill>
              </a:rPr>
              <a:t>Simon Mui, Ph.D. </a:t>
            </a:r>
          </a:p>
          <a:p>
            <a:pPr lvl="0">
              <a:defRPr sz="1800" b="0" i="0" cap="none">
                <a:solidFill>
                  <a:srgbClr val="000000"/>
                </a:solidFill>
              </a:defRPr>
            </a:pPr>
            <a:r>
              <a:rPr lang="en-US" sz="1800" b="1" i="0" cap="none" dirty="0" smtClean="0">
                <a:solidFill>
                  <a:srgbClr val="F2D249"/>
                </a:solidFill>
              </a:rPr>
              <a:t>Director, California Vehicles &amp; Fuels</a:t>
            </a:r>
          </a:p>
          <a:p>
            <a:pPr lvl="0">
              <a:defRPr sz="1800" b="0" i="0" cap="none">
                <a:solidFill>
                  <a:srgbClr val="000000"/>
                </a:solidFill>
              </a:defRPr>
            </a:pPr>
            <a:endParaRPr lang="en-US" sz="1800" b="1" i="1" cap="all" dirty="0" smtClean="0">
              <a:solidFill>
                <a:srgbClr val="F2D249"/>
              </a:solidFill>
            </a:endParaRPr>
          </a:p>
          <a:p>
            <a:pPr lvl="0">
              <a:defRPr sz="1800" b="0" i="0" cap="none">
                <a:solidFill>
                  <a:srgbClr val="000000"/>
                </a:solidFill>
              </a:defRPr>
            </a:pPr>
            <a:endParaRPr lang="en-US" sz="1800" b="1" i="1" cap="all" dirty="0" smtClean="0">
              <a:solidFill>
                <a:srgbClr val="F2D2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856034" y="958154"/>
            <a:ext cx="11608340" cy="75808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solidFill>
                  <a:srgbClr val="15294A"/>
                </a:solidFill>
              </a:rPr>
              <a:t>California’s Advanced Clean Cars Program: </a:t>
            </a:r>
            <a:r>
              <a:rPr lang="en-US" sz="35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Greater </a:t>
            </a:r>
            <a:r>
              <a:rPr lang="en-US" sz="3200" dirty="0" smtClean="0">
                <a:solidFill>
                  <a:srgbClr val="00B0F0"/>
                </a:solidFill>
              </a:rPr>
              <a:t>Choice of Clean, Efficient Vehicles Equals Lower Fuel Bills</a:t>
            </a:r>
            <a:endParaRPr sz="3200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0" y="2219573"/>
            <a:ext cx="11277605" cy="73178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79796" y="2607013"/>
            <a:ext cx="1536970" cy="5058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9754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836657" y="821969"/>
            <a:ext cx="11867666" cy="110411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15294A"/>
                </a:solidFill>
              </a:rPr>
              <a:t>Low Carbon </a:t>
            </a:r>
            <a:r>
              <a:rPr lang="en-US" sz="3600" dirty="0" smtClean="0">
                <a:solidFill>
                  <a:srgbClr val="15294A"/>
                </a:solidFill>
              </a:rPr>
              <a:t>Fuel Standard: 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Increased clean fuel investments, supplies, and energy diversification</a:t>
            </a:r>
            <a:endParaRPr sz="3600" dirty="0">
              <a:solidFill>
                <a:srgbClr val="00B0F0"/>
              </a:solidFill>
            </a:endParaRPr>
          </a:p>
        </p:txBody>
      </p:sp>
      <p:pic>
        <p:nvPicPr>
          <p:cNvPr id="8" name="Picture 2" descr="http://www.altdotenergy.com/wp-content/uploads/2009/01/algae_bioreactor_artist_rendering.jpg"/>
          <p:cNvPicPr>
            <a:picLocks noChangeAspect="1" noChangeArrowheads="1"/>
          </p:cNvPicPr>
          <p:nvPr/>
        </p:nvPicPr>
        <p:blipFill rotWithShape="1">
          <a:blip r:embed="rId3" cstate="print"/>
          <a:srcRect r="11349"/>
          <a:stretch/>
        </p:blipFill>
        <p:spPr bwMode="auto">
          <a:xfrm>
            <a:off x="255446" y="7375585"/>
            <a:ext cx="3115188" cy="2269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0" descr="A charging station at a Walgreens in Houston, Tx. Photo: Walgre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0103" y="2289966"/>
            <a:ext cx="3540699" cy="2362346"/>
          </a:xfrm>
          <a:prstGeom prst="rect">
            <a:avLst/>
          </a:prstGeom>
          <a:noFill/>
        </p:spPr>
      </p:pic>
      <p:pic>
        <p:nvPicPr>
          <p:cNvPr id="10" name="Picture 20" descr="https://encrypted-tbn3.gstatic.com/images?q=tbn:ANd9GcRCK5WeZs8sLFAlTVM9WWnmfNpd3OG2gYAt3ljf9PcWgENNX15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64" y="2273260"/>
            <a:ext cx="2716353" cy="2034644"/>
          </a:xfrm>
          <a:prstGeom prst="rect">
            <a:avLst/>
          </a:prstGeom>
          <a:noFill/>
        </p:spPr>
      </p:pic>
      <p:pic>
        <p:nvPicPr>
          <p:cNvPr id="11" name="Picture 4" descr="Demonstration hydrogen filling st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1" y="4652312"/>
            <a:ext cx="2148697" cy="228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93" y="7476402"/>
            <a:ext cx="3101917" cy="2067945"/>
          </a:xfrm>
          <a:prstGeom prst="rect">
            <a:avLst/>
          </a:prstGeom>
        </p:spPr>
      </p:pic>
      <p:pic>
        <p:nvPicPr>
          <p:cNvPr id="12" name="Picture 10" descr="http://www.ngvc.org/images/media/POLBfuelingsm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33599" y="4986085"/>
            <a:ext cx="3637203" cy="215034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054502" y="2599981"/>
            <a:ext cx="3961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 Bold" panose="020B0703020202020204" pitchFamily="34" charset="0"/>
              </a:rPr>
              <a:t>Causes of California gasoline price spikes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 Bold" panose="020B07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r="7485"/>
          <a:stretch/>
        </p:blipFill>
        <p:spPr bwMode="auto">
          <a:xfrm>
            <a:off x="7089486" y="4199244"/>
            <a:ext cx="5891582" cy="456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556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856034" y="958154"/>
            <a:ext cx="11608340" cy="75808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solidFill>
                  <a:srgbClr val="15294A"/>
                </a:solidFill>
              </a:rPr>
              <a:t>California’s Sustainable Communities Strategy (SB 375): </a:t>
            </a:r>
            <a:r>
              <a:rPr lang="en-US" sz="2800" dirty="0" smtClean="0">
                <a:solidFill>
                  <a:srgbClr val="00B0F0"/>
                </a:solidFill>
              </a:rPr>
              <a:t>Reduced </a:t>
            </a:r>
            <a:r>
              <a:rPr lang="en-US" sz="2800" dirty="0" smtClean="0">
                <a:solidFill>
                  <a:srgbClr val="00B0F0"/>
                </a:solidFill>
              </a:rPr>
              <a:t>Vehicle Miles Traveled to Meet California’s Climate Goals</a:t>
            </a:r>
            <a:endParaRPr sz="28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9796" y="2607013"/>
            <a:ext cx="1536970" cy="5058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332973"/>
              </p:ext>
            </p:extLst>
          </p:nvPr>
        </p:nvGraphicFramePr>
        <p:xfrm>
          <a:off x="428846" y="4069951"/>
          <a:ext cx="7035210" cy="467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846" y="8896605"/>
            <a:ext cx="6673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Estimated from draft  CTP 2040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56034" y="2507557"/>
            <a:ext cx="1160834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“</a:t>
            </a:r>
            <a:r>
              <a:rPr lang="en-US" i="1" dirty="0" smtClean="0"/>
              <a:t>Without improved land use and transportation policy, </a:t>
            </a:r>
          </a:p>
          <a:p>
            <a:pPr rtl="0" latinLnBrk="1" hangingPunct="0"/>
            <a:r>
              <a:rPr lang="en-US" i="1" dirty="0" smtClean="0"/>
              <a:t>California will not be able to achieve the goals of AB 32.”</a:t>
            </a: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4069951"/>
            <a:ext cx="2944654" cy="52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81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900" dirty="0" smtClean="0">
                <a:solidFill>
                  <a:srgbClr val="15294A"/>
                </a:solidFill>
              </a:rPr>
              <a:t>AB32 Benefits</a:t>
            </a:r>
            <a:r>
              <a:rPr lang="en-US" sz="3600" dirty="0" smtClean="0">
                <a:solidFill>
                  <a:srgbClr val="15294A"/>
                </a:solidFill>
              </a:rPr>
              <a:t>: </a:t>
            </a:r>
            <a:r>
              <a:rPr lang="en-US" sz="3600" dirty="0" smtClean="0">
                <a:solidFill>
                  <a:srgbClr val="00B0F0"/>
                </a:solidFill>
              </a:rPr>
              <a:t>Lower household fuel bills due to greater efficiency, more fuel choices, and less need to drive</a:t>
            </a:r>
            <a:endParaRPr sz="3600" dirty="0">
              <a:solidFill>
                <a:srgbClr val="00B0F0"/>
              </a:solidFill>
            </a:endParaRPr>
          </a:p>
        </p:txBody>
      </p:sp>
      <p:pic>
        <p:nvPicPr>
          <p:cNvPr id="6" name="Picture 2" descr="AB32 Fuel Savings_Househ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83" y="2054639"/>
            <a:ext cx="10388366" cy="63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06302" y="8639516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rgbClr val="000000"/>
                </a:solidFill>
                <a:latin typeface="Arial" charset="0"/>
              </a:rPr>
              <a:t>Includes AB32 scoping plan measures versus a no policy case </a:t>
            </a:r>
          </a:p>
          <a:p>
            <a:pPr marL="285750" indent="-285750" algn="l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rgbClr val="000000"/>
                </a:solidFill>
                <a:latin typeface="Arial" charset="0"/>
              </a:rPr>
              <a:t>Includes EIA and CEC price forecasts</a:t>
            </a:r>
          </a:p>
          <a:p>
            <a:pPr marL="285750" indent="-285750" algn="l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rgbClr val="000000"/>
                </a:solidFill>
                <a:latin typeface="Arial" charset="0"/>
              </a:rPr>
              <a:t>Includes AB32 cap-and-trade and LCFS compliance costs and value</a:t>
            </a:r>
            <a:endParaRPr lang="en-US" sz="1600" kern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43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836657" y="821969"/>
            <a:ext cx="11867666" cy="110411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solidFill>
                  <a:srgbClr val="15294A"/>
                </a:solidFill>
              </a:rPr>
              <a:t>AB32 Benefits: </a:t>
            </a:r>
            <a:r>
              <a:rPr lang="en-US" sz="35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Less Pollution, Improved Public Health, Avoided Climate Damage, Increased Energy Security </a:t>
            </a:r>
            <a:endParaRPr sz="32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/>
          <a:stretch/>
        </p:blipFill>
        <p:spPr bwMode="auto">
          <a:xfrm>
            <a:off x="279796" y="3000976"/>
            <a:ext cx="12171608" cy="581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hape 96"/>
          <p:cNvSpPr>
            <a:spLocks noGrp="1"/>
          </p:cNvSpPr>
          <p:nvPr>
            <p:ph type="body" idx="1"/>
          </p:nvPr>
        </p:nvSpPr>
        <p:spPr>
          <a:xfrm>
            <a:off x="836658" y="2202805"/>
            <a:ext cx="11331484" cy="661531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58585B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American Lung Association and EDF report: Benefits from Low Carbon Fuel Standard and Cap &amp; Trade are greatly benefiting state residents. </a:t>
            </a:r>
            <a:endParaRPr sz="2400" dirty="0">
              <a:solidFill>
                <a:srgbClr val="58585B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796" y="9149942"/>
            <a:ext cx="12424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58585B"/>
                </a:solidFill>
              </a:rPr>
              <a:t>Tetratech</a:t>
            </a:r>
            <a:r>
              <a:rPr lang="en-US" sz="2000" b="1" dirty="0" smtClean="0">
                <a:solidFill>
                  <a:srgbClr val="58585B"/>
                </a:solidFill>
              </a:rPr>
              <a:t>, Inc. (2014), </a:t>
            </a:r>
            <a:r>
              <a:rPr lang="en-US" sz="2000" b="1" i="1" dirty="0" smtClean="0">
                <a:solidFill>
                  <a:srgbClr val="58585B"/>
                </a:solidFill>
              </a:rPr>
              <a:t>Driving California Forward</a:t>
            </a:r>
            <a:r>
              <a:rPr lang="en-US" sz="2000" b="1" dirty="0" smtClean="0">
                <a:solidFill>
                  <a:srgbClr val="58585B"/>
                </a:solidFill>
              </a:rPr>
              <a:t>, http</a:t>
            </a:r>
            <a:r>
              <a:rPr lang="en-US" sz="2000" b="1" dirty="0">
                <a:solidFill>
                  <a:srgbClr val="58585B"/>
                </a:solidFill>
              </a:rPr>
              <a:t>://www.edf.org/climate/drivingcaliforniaforward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11895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solidFill>
                  <a:srgbClr val="15294A"/>
                </a:solidFill>
              </a:rPr>
              <a:t>California Leadership Matters: </a:t>
            </a:r>
            <a:r>
              <a:rPr lang="en-US" sz="3500" dirty="0" smtClean="0">
                <a:solidFill>
                  <a:srgbClr val="00B0F0"/>
                </a:solidFill>
              </a:rPr>
              <a:t>International Partnerships</a:t>
            </a:r>
            <a:endParaRPr sz="3500" dirty="0">
              <a:solidFill>
                <a:srgbClr val="00B0F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050473"/>
            <a:ext cx="11148877" cy="718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7445" y="9384268"/>
            <a:ext cx="11084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Source: ARB December Board Presentation, www.arb.ca.gov/board/books/2014/121814/14-10-3pres.pdf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836657" y="821969"/>
            <a:ext cx="11867666" cy="110411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15294A"/>
                </a:solidFill>
              </a:rPr>
              <a:t>Keeping </a:t>
            </a:r>
            <a:r>
              <a:rPr lang="en-US" sz="3600" dirty="0" smtClean="0">
                <a:solidFill>
                  <a:srgbClr val="15294A"/>
                </a:solidFill>
              </a:rPr>
              <a:t>California Golden: </a:t>
            </a:r>
            <a:br>
              <a:rPr lang="en-US" sz="3600" dirty="0" smtClean="0">
                <a:solidFill>
                  <a:srgbClr val="15294A"/>
                </a:solidFill>
              </a:rPr>
            </a:br>
            <a:r>
              <a:rPr lang="en-US" sz="3600" dirty="0" smtClean="0">
                <a:solidFill>
                  <a:srgbClr val="00B0F0"/>
                </a:solidFill>
              </a:rPr>
              <a:t>SB350 (De León-Leno) and SB32 (</a:t>
            </a:r>
            <a:r>
              <a:rPr lang="en-US" sz="3600" dirty="0" err="1" smtClean="0">
                <a:solidFill>
                  <a:srgbClr val="00B0F0"/>
                </a:solidFill>
              </a:rPr>
              <a:t>Pavley</a:t>
            </a:r>
            <a:r>
              <a:rPr lang="en-US" sz="3600" dirty="0" smtClean="0">
                <a:solidFill>
                  <a:srgbClr val="00B0F0"/>
                </a:solidFill>
              </a:rPr>
              <a:t>) </a:t>
            </a:r>
            <a:endParaRPr sz="3600" dirty="0">
              <a:solidFill>
                <a:srgbClr val="00B0F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7" y="2101336"/>
            <a:ext cx="12080006" cy="753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6220" y="2908265"/>
            <a:ext cx="702023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Illustrative scenario only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4165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</TotalTime>
  <Words>258</Words>
  <Application>Microsoft Office PowerPoint</Application>
  <PresentationFormat>Custom</PresentationFormat>
  <Paragraphs>30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White</vt:lpstr>
      <vt:lpstr>Keeping California Golden through clean, affordable Transportation</vt:lpstr>
      <vt:lpstr>California’s Advanced Clean Cars Program:  Greater Choice of Clean, Efficient Vehicles Equals Lower Fuel Bills</vt:lpstr>
      <vt:lpstr>Low Carbon Fuel Standard:  Increased clean fuel investments, supplies, and energy diversification</vt:lpstr>
      <vt:lpstr>California’s Sustainable Communities Strategy (SB 375): Reduced Vehicle Miles Traveled to Meet California’s Climate Goals</vt:lpstr>
      <vt:lpstr>AB32 Benefits: Lower household fuel bills due to greater efficiency, more fuel choices, and less need to drive</vt:lpstr>
      <vt:lpstr>AB32 Benefits:  Less Pollution, Improved Public Health, Avoided Climate Damage, Increased Energy Security </vt:lpstr>
      <vt:lpstr>California Leadership Matters: International Partnerships</vt:lpstr>
      <vt:lpstr>Keeping California Golden:  SB350 (De León-Leno) and SB32 (Pavley)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title slide</dc:title>
  <dc:creator>Mui, Simon</dc:creator>
  <cp:lastModifiedBy>Mui, Simon</cp:lastModifiedBy>
  <cp:revision>40</cp:revision>
  <dcterms:modified xsi:type="dcterms:W3CDTF">2015-03-17T06:27:13Z</dcterms:modified>
</cp:coreProperties>
</file>