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80" r:id="rId2"/>
    <p:sldId id="453" r:id="rId3"/>
    <p:sldId id="455" r:id="rId4"/>
    <p:sldId id="456" r:id="rId5"/>
    <p:sldId id="434" r:id="rId6"/>
    <p:sldId id="457" r:id="rId7"/>
    <p:sldId id="458" r:id="rId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D78"/>
    <a:srgbClr val="CC00FF"/>
    <a:srgbClr val="009900"/>
    <a:srgbClr val="33CC33"/>
    <a:srgbClr val="0080FF"/>
    <a:srgbClr val="CCFF66"/>
    <a:srgbClr val="FF8000"/>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37" autoAdjust="0"/>
  </p:normalViewPr>
  <p:slideViewPr>
    <p:cSldViewPr snapToGrid="0">
      <p:cViewPr varScale="1">
        <p:scale>
          <a:sx n="107" d="100"/>
          <a:sy n="107" d="100"/>
        </p:scale>
        <p:origin x="-84"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a:latin typeface="Arial" pitchFamily="-111" charset="0"/>
                <a:ea typeface="+mn-ea"/>
              </a:defRPr>
            </a:lvl1pPr>
          </a:lstStyle>
          <a:p>
            <a:pPr>
              <a:defRPr/>
            </a:pPr>
            <a:endParaRPr lang="en-US"/>
          </a:p>
        </p:txBody>
      </p:sp>
      <p:sp>
        <p:nvSpPr>
          <p:cNvPr id="22531"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a:latin typeface="Arial" pitchFamily="-111" charset="0"/>
                <a:ea typeface="+mn-ea"/>
              </a:defRPr>
            </a:lvl1pPr>
          </a:lstStyle>
          <a:p>
            <a:pPr>
              <a:defRPr/>
            </a:pPr>
            <a:endParaRPr lang="en-US"/>
          </a:p>
        </p:txBody>
      </p:sp>
      <p:sp>
        <p:nvSpPr>
          <p:cNvPr id="22532"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a:latin typeface="Arial" pitchFamily="-111" charset="0"/>
                <a:ea typeface="+mn-ea"/>
              </a:defRPr>
            </a:lvl1pPr>
          </a:lstStyle>
          <a:p>
            <a:pPr>
              <a:defRPr/>
            </a:pPr>
            <a:endParaRPr lang="en-US"/>
          </a:p>
        </p:txBody>
      </p:sp>
      <p:sp>
        <p:nvSpPr>
          <p:cNvPr id="22533"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a:lvl1pPr>
          </a:lstStyle>
          <a:p>
            <a:fld id="{13C53D42-09C8-454D-BE6B-6C9EA4187E03}" type="slidenum">
              <a:rPr lang="en-US"/>
              <a:pPr/>
              <a:t>‹#›</a:t>
            </a:fld>
            <a:endParaRPr lang="en-US"/>
          </a:p>
        </p:txBody>
      </p:sp>
    </p:spTree>
    <p:extLst>
      <p:ext uri="{BB962C8B-B14F-4D97-AF65-F5344CB8AC3E}">
        <p14:creationId xmlns:p14="http://schemas.microsoft.com/office/powerpoint/2010/main" val="3056574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a:latin typeface="Arial" pitchFamily="-111" charset="0"/>
                <a:ea typeface="+mn-ea"/>
              </a:defRPr>
            </a:lvl1pPr>
          </a:lstStyle>
          <a:p>
            <a:pPr>
              <a:defRPr/>
            </a:pPr>
            <a:endParaRPr lang="en-US"/>
          </a:p>
        </p:txBody>
      </p:sp>
      <p:sp>
        <p:nvSpPr>
          <p:cNvPr id="128003"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a:latin typeface="Arial" pitchFamily="-111"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5713" y="719138"/>
            <a:ext cx="4800600" cy="3600450"/>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32183" y="4561226"/>
            <a:ext cx="5852492" cy="43202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8006"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a:latin typeface="Arial" pitchFamily="-111" charset="0"/>
                <a:ea typeface="+mn-ea"/>
              </a:defRPr>
            </a:lvl1pPr>
          </a:lstStyle>
          <a:p>
            <a:pPr>
              <a:defRPr/>
            </a:pPr>
            <a:endParaRPr lang="en-US"/>
          </a:p>
        </p:txBody>
      </p:sp>
      <p:sp>
        <p:nvSpPr>
          <p:cNvPr id="128007"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a:lvl1pPr>
          </a:lstStyle>
          <a:p>
            <a:fld id="{D9CBD1A8-465B-4CB6-9E1B-318EA7601881}" type="slidenum">
              <a:rPr lang="en-US"/>
              <a:pPr/>
              <a:t>‹#›</a:t>
            </a:fld>
            <a:endParaRPr lang="en-US"/>
          </a:p>
        </p:txBody>
      </p:sp>
    </p:spTree>
    <p:extLst>
      <p:ext uri="{BB962C8B-B14F-4D97-AF65-F5344CB8AC3E}">
        <p14:creationId xmlns:p14="http://schemas.microsoft.com/office/powerpoint/2010/main" val="1310361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DFC1CB2-4190-4CB2-A6E2-09E8DD5EC437}"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511300" y="889000"/>
            <a:ext cx="4340225" cy="3255963"/>
          </a:xfrm>
          <a:ln/>
        </p:spPr>
      </p:sp>
      <p:sp>
        <p:nvSpPr>
          <p:cNvPr id="71683" name="Rectangle 3"/>
          <p:cNvSpPr>
            <a:spLocks noGrp="1" noChangeArrowheads="1"/>
          </p:cNvSpPr>
          <p:nvPr>
            <p:ph type="body" idx="1"/>
          </p:nvPr>
        </p:nvSpPr>
        <p:spPr>
          <a:xfrm>
            <a:off x="977348" y="4556308"/>
            <a:ext cx="5360504" cy="4015255"/>
          </a:xfrm>
          <a:noFill/>
          <a:ln/>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511300" y="889000"/>
            <a:ext cx="4340225" cy="3255963"/>
          </a:xfrm>
          <a:ln/>
        </p:spPr>
      </p:sp>
      <p:sp>
        <p:nvSpPr>
          <p:cNvPr id="71683" name="Rectangle 3"/>
          <p:cNvSpPr>
            <a:spLocks noGrp="1" noChangeArrowheads="1"/>
          </p:cNvSpPr>
          <p:nvPr>
            <p:ph type="body" idx="1"/>
          </p:nvPr>
        </p:nvSpPr>
        <p:spPr>
          <a:xfrm>
            <a:off x="977348" y="4556308"/>
            <a:ext cx="5360504" cy="4015255"/>
          </a:xfrm>
          <a:noFill/>
          <a:ln/>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511300" y="889000"/>
            <a:ext cx="4340225" cy="3255963"/>
          </a:xfrm>
          <a:ln/>
        </p:spPr>
      </p:sp>
      <p:sp>
        <p:nvSpPr>
          <p:cNvPr id="71683" name="Rectangle 3"/>
          <p:cNvSpPr>
            <a:spLocks noGrp="1" noChangeArrowheads="1"/>
          </p:cNvSpPr>
          <p:nvPr>
            <p:ph type="body" idx="1"/>
          </p:nvPr>
        </p:nvSpPr>
        <p:spPr>
          <a:xfrm>
            <a:off x="977348" y="4556308"/>
            <a:ext cx="5360504" cy="4015255"/>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511300" y="889000"/>
            <a:ext cx="4340225" cy="3255963"/>
          </a:xfrm>
          <a:ln/>
        </p:spPr>
      </p:sp>
      <p:sp>
        <p:nvSpPr>
          <p:cNvPr id="71683" name="Rectangle 3"/>
          <p:cNvSpPr>
            <a:spLocks noGrp="1" noChangeArrowheads="1"/>
          </p:cNvSpPr>
          <p:nvPr>
            <p:ph type="body" idx="1"/>
          </p:nvPr>
        </p:nvSpPr>
        <p:spPr>
          <a:xfrm>
            <a:off x="977348" y="4556308"/>
            <a:ext cx="5360504" cy="4015255"/>
          </a:xfrm>
          <a:noFill/>
          <a:ln/>
        </p:spPr>
        <p:txBody>
          <a:bodyPr/>
          <a:lstStyle/>
          <a:p>
            <a:pPr lvl="1" indent="-342900"/>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511300" y="889000"/>
            <a:ext cx="4340225" cy="3255963"/>
          </a:xfrm>
          <a:ln/>
        </p:spPr>
      </p:sp>
      <p:sp>
        <p:nvSpPr>
          <p:cNvPr id="71683" name="Rectangle 3"/>
          <p:cNvSpPr>
            <a:spLocks noGrp="1" noChangeArrowheads="1"/>
          </p:cNvSpPr>
          <p:nvPr>
            <p:ph type="body" idx="1"/>
          </p:nvPr>
        </p:nvSpPr>
        <p:spPr>
          <a:xfrm>
            <a:off x="977348" y="4556308"/>
            <a:ext cx="5360504" cy="4015255"/>
          </a:xfrm>
          <a:noFill/>
          <a:ln/>
        </p:spPr>
        <p:txBody>
          <a:bodyPr/>
          <a:lstStyle/>
          <a:p>
            <a:pPr lvl="1" indent="-342900"/>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511300" y="889000"/>
            <a:ext cx="4340225" cy="3255963"/>
          </a:xfrm>
          <a:ln/>
        </p:spPr>
      </p:sp>
      <p:sp>
        <p:nvSpPr>
          <p:cNvPr id="71683" name="Rectangle 3"/>
          <p:cNvSpPr>
            <a:spLocks noGrp="1" noChangeArrowheads="1"/>
          </p:cNvSpPr>
          <p:nvPr>
            <p:ph type="body" idx="1"/>
          </p:nvPr>
        </p:nvSpPr>
        <p:spPr>
          <a:xfrm>
            <a:off x="977348" y="4556308"/>
            <a:ext cx="5360504" cy="4015255"/>
          </a:xfrm>
          <a:noFill/>
          <a:ln/>
        </p:spPr>
        <p:txBody>
          <a:bodyPr/>
          <a:lstStyle/>
          <a:p>
            <a:pPr lvl="1" indent="-342900"/>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0090"/>
                </a:solidFill>
                <a:latin typeface="Century Gothic"/>
                <a:cs typeface="Century Gothic"/>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entury Gothic"/>
                <a:cs typeface="Century Gothic"/>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E32D7E-F0C1-4140-B02C-628E73B821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FC728A-D49E-4136-9002-6129221B63F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359E26-3160-49B3-A795-A8A7485CD0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5800A2-B0E4-4710-A4B6-D0CEEAE5D8B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E5C3A16-E9BB-4055-AB93-B698A0AE1FD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69713"/>
            <a:ext cx="8229600" cy="1143000"/>
          </a:xfrm>
        </p:spPr>
        <p:txBody>
          <a:bodyPr/>
          <a:lstStyle>
            <a:lvl1pPr algn="r">
              <a:defRPr sz="3200" b="1">
                <a:solidFill>
                  <a:srgbClr val="000090"/>
                </a:solidFill>
                <a:latin typeface="Century Gothic"/>
                <a:cs typeface="Century Gothic"/>
              </a:defRPr>
            </a:lvl1pPr>
          </a:lstStyle>
          <a:p>
            <a:r>
              <a:rPr lang="en-US" smtClean="0"/>
              <a:t>Click to edit Master title style</a:t>
            </a:r>
            <a:endParaRPr lang="en-US"/>
          </a:p>
        </p:txBody>
      </p:sp>
      <p:sp>
        <p:nvSpPr>
          <p:cNvPr id="3" name="Content Placeholder 2"/>
          <p:cNvSpPr>
            <a:spLocks noGrp="1"/>
          </p:cNvSpPr>
          <p:nvPr>
            <p:ph idx="1"/>
          </p:nvPr>
        </p:nvSpPr>
        <p:spPr>
          <a:xfrm>
            <a:off x="603302" y="1218108"/>
            <a:ext cx="8229600" cy="4525963"/>
          </a:xfrm>
        </p:spPr>
        <p:txBody>
          <a:bodyPr/>
          <a:lstStyle>
            <a:lvl1pPr>
              <a:defRPr sz="2000">
                <a:latin typeface="Century Gothic"/>
                <a:cs typeface="Century Gothic"/>
              </a:defRPr>
            </a:lvl1pPr>
            <a:lvl2pPr>
              <a:defRPr sz="1800">
                <a:latin typeface="Century Gothic"/>
                <a:cs typeface="Century Gothic"/>
              </a:defRPr>
            </a:lvl2pPr>
            <a:lvl3pPr>
              <a:defRPr sz="1600">
                <a:latin typeface="Century Gothic"/>
                <a:cs typeface="Century Gothic"/>
              </a:defRPr>
            </a:lvl3pPr>
            <a:lvl4pPr>
              <a:defRPr sz="1400">
                <a:latin typeface="Century Gothic"/>
                <a:cs typeface="Century Gothic"/>
              </a:defRPr>
            </a:lvl4pPr>
            <a:lvl5pPr>
              <a:defRPr sz="1200">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BF4545-0C13-4BF9-AB2A-7DBB2BC32C4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068D17-94DE-40C3-8DBF-FCA4679540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94E215-4F90-4492-BB6C-E6CD8B04A1B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0514FC1-216C-49EC-8954-E68AB12BE54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478892-83A8-48BB-83D7-634E5B9C0D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82A4C9D-4C9B-4F8D-8700-A8ADBC58E9F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191EC8-6875-4D90-8F08-F3587C3F22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387769-1036-41E3-A0C4-2CC6F73D6D5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C483A4-34F1-4712-A69A-503450CB6383}" type="slidenum">
              <a:rPr lang="en-US"/>
              <a:pPr/>
              <a:t>‹#›</a:t>
            </a:fld>
            <a:endParaRPr lang="en-US"/>
          </a:p>
        </p:txBody>
      </p:sp>
      <p:sp>
        <p:nvSpPr>
          <p:cNvPr id="1032" name="Line 8"/>
          <p:cNvSpPr>
            <a:spLocks noChangeShapeType="1"/>
          </p:cNvSpPr>
          <p:nvPr userDrawn="1"/>
        </p:nvSpPr>
        <p:spPr bwMode="auto">
          <a:xfrm>
            <a:off x="762000" y="1066800"/>
            <a:ext cx="7616825" cy="0"/>
          </a:xfrm>
          <a:prstGeom prst="line">
            <a:avLst/>
          </a:prstGeom>
          <a:noFill/>
          <a:ln w="25400">
            <a:solidFill>
              <a:srgbClr val="000000"/>
            </a:solidFill>
            <a:round/>
            <a:headEnd/>
            <a:tailEnd/>
          </a:ln>
          <a:effectLst/>
        </p:spPr>
        <p:txBody>
          <a:bodyPr wrap="none" anchor="ctr"/>
          <a:lstStyle/>
          <a:p>
            <a:pPr>
              <a:defRPr/>
            </a:pPr>
            <a:endParaRPr lang="en-US" dirty="0">
              <a:latin typeface="Arial" charset="0"/>
              <a:ea typeface="+mn-ea"/>
            </a:endParaRPr>
          </a:p>
        </p:txBody>
      </p:sp>
      <p:pic>
        <p:nvPicPr>
          <p:cNvPr id="2" name="Picture 9"/>
          <p:cNvPicPr>
            <a:picLocks noChangeArrowheads="1"/>
          </p:cNvPicPr>
          <p:nvPr userDrawn="1"/>
        </p:nvPicPr>
        <p:blipFill>
          <a:blip r:embed="rId15"/>
          <a:srcRect/>
          <a:stretch>
            <a:fillRect/>
          </a:stretch>
        </p:blipFill>
        <p:spPr bwMode="auto">
          <a:xfrm>
            <a:off x="7924800" y="6324600"/>
            <a:ext cx="1104900" cy="4318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27605" y="1338511"/>
            <a:ext cx="8236819" cy="1470025"/>
          </a:xfrm>
        </p:spPr>
        <p:txBody>
          <a:bodyPr/>
          <a:lstStyle/>
          <a:p>
            <a:pPr eaLnBrk="1" hangingPunct="1"/>
            <a:r>
              <a:rPr lang="en-US" dirty="0" smtClean="0">
                <a:latin typeface="Century Gothic" pitchFamily="34" charset="0"/>
                <a:ea typeface="ＭＳ Ｐゴシック" pitchFamily="34" charset="-128"/>
              </a:rPr>
              <a:t>Assessment of Low Carbon Technologies and Potential Impact on AB 32</a:t>
            </a:r>
          </a:p>
        </p:txBody>
      </p:sp>
      <p:sp>
        <p:nvSpPr>
          <p:cNvPr id="17411" name="Rectangle 3"/>
          <p:cNvSpPr>
            <a:spLocks noGrp="1" noChangeArrowheads="1"/>
          </p:cNvSpPr>
          <p:nvPr>
            <p:ph type="subTitle" idx="1"/>
          </p:nvPr>
        </p:nvSpPr>
        <p:spPr>
          <a:xfrm>
            <a:off x="0" y="3385012"/>
            <a:ext cx="9144000" cy="1752600"/>
          </a:xfrm>
        </p:spPr>
        <p:txBody>
          <a:bodyPr/>
          <a:lstStyle/>
          <a:p>
            <a:pPr eaLnBrk="1" hangingPunct="1"/>
            <a:r>
              <a:rPr lang="en-US" sz="2000" b="1" i="1" dirty="0" smtClean="0">
                <a:latin typeface="Century Gothic" pitchFamily="34" charset="0"/>
                <a:ea typeface="ＭＳ Ｐゴシック" pitchFamily="34" charset="-128"/>
              </a:rPr>
              <a:t>Blake Simmons, Ph.D.</a:t>
            </a:r>
          </a:p>
          <a:p>
            <a:pPr eaLnBrk="1" hangingPunct="1"/>
            <a:r>
              <a:rPr lang="en-US" sz="2000" b="1" i="1" dirty="0" smtClean="0">
                <a:latin typeface="Century Gothic" pitchFamily="34" charset="0"/>
                <a:ea typeface="ＭＳ Ｐゴシック" pitchFamily="34" charset="-128"/>
              </a:rPr>
              <a:t>Sandia National Laboratories, Livermore, CA</a:t>
            </a:r>
          </a:p>
          <a:p>
            <a:pPr eaLnBrk="1" hangingPunct="1"/>
            <a:endParaRPr lang="en-US" sz="2000" b="1" i="1" dirty="0" smtClean="0">
              <a:latin typeface="Century Gothic" pitchFamily="34" charset="0"/>
              <a:ea typeface="ＭＳ Ｐゴシック" pitchFamily="34" charset="-128"/>
            </a:endParaRPr>
          </a:p>
          <a:p>
            <a:r>
              <a:rPr lang="en-US" sz="2000" b="1" dirty="0"/>
              <a:t>AB 32 </a:t>
            </a:r>
            <a:r>
              <a:rPr lang="en-US" sz="2000" b="1" dirty="0" smtClean="0"/>
              <a:t>Implementation</a:t>
            </a:r>
            <a:r>
              <a:rPr lang="en-US" sz="2000" b="1" dirty="0"/>
              <a:t>:</a:t>
            </a:r>
            <a:r>
              <a:rPr lang="en-US" sz="2000" b="1" dirty="0" smtClean="0"/>
              <a:t> </a:t>
            </a:r>
            <a:r>
              <a:rPr lang="en-US" sz="2000" b="1" dirty="0"/>
              <a:t>Light Duty Vehicles </a:t>
            </a:r>
            <a:r>
              <a:rPr lang="en-US" sz="2000" b="1" dirty="0" smtClean="0"/>
              <a:t>and Their Fuels</a:t>
            </a:r>
          </a:p>
          <a:p>
            <a:endParaRPr lang="en-US" sz="2000" dirty="0" smtClean="0"/>
          </a:p>
          <a:p>
            <a:r>
              <a:rPr lang="en-US" sz="2000" b="1" dirty="0" smtClean="0"/>
              <a:t>Informational Hearing of the</a:t>
            </a:r>
            <a:endParaRPr lang="en-US" sz="2000" dirty="0" smtClean="0"/>
          </a:p>
          <a:p>
            <a:r>
              <a:rPr lang="en-US" sz="2000" b="1" dirty="0" smtClean="0"/>
              <a:t>Senate Transportation and Housing Committee</a:t>
            </a:r>
          </a:p>
          <a:p>
            <a:r>
              <a:rPr lang="en-US" sz="2000" b="1" dirty="0" smtClean="0">
                <a:latin typeface="Century Gothic" pitchFamily="34" charset="0"/>
                <a:ea typeface="ＭＳ Ｐゴシック" pitchFamily="34" charset="-128"/>
              </a:rPr>
              <a:t>March 19, 2013</a:t>
            </a:r>
            <a:endParaRPr lang="en-US" sz="2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title"/>
          </p:nvPr>
        </p:nvSpPr>
        <p:spPr>
          <a:xfrm>
            <a:off x="1196067" y="-87873"/>
            <a:ext cx="7947934" cy="1143000"/>
          </a:xfrm>
        </p:spPr>
        <p:txBody>
          <a:bodyPr/>
          <a:lstStyle/>
          <a:p>
            <a:pPr algn="r" eaLnBrk="1" hangingPunct="1">
              <a:defRPr/>
            </a:pPr>
            <a:r>
              <a:rPr lang="en-US" sz="2800" b="1" kern="1200" dirty="0" smtClean="0">
                <a:solidFill>
                  <a:srgbClr val="000090"/>
                </a:solidFill>
                <a:latin typeface="Century Gothic" pitchFamily="34" charset="0"/>
                <a:ea typeface="ＭＳ Ｐゴシック" pitchFamily="34" charset="-128"/>
                <a:cs typeface="Century Gothic"/>
              </a:rPr>
              <a:t>AB 32 Goals in LDV GHG Emission Reductions Rely on Significant Technology Advances</a:t>
            </a:r>
          </a:p>
        </p:txBody>
      </p:sp>
      <p:sp>
        <p:nvSpPr>
          <p:cNvPr id="10" name="Content Placeholder 2"/>
          <p:cNvSpPr>
            <a:spLocks noGrp="1"/>
          </p:cNvSpPr>
          <p:nvPr>
            <p:ph idx="4294967295"/>
          </p:nvPr>
        </p:nvSpPr>
        <p:spPr>
          <a:xfrm>
            <a:off x="179227" y="1215753"/>
            <a:ext cx="4468755" cy="1282889"/>
          </a:xfrm>
        </p:spPr>
        <p:txBody>
          <a:bodyPr lIns="91440" tIns="45720" rIns="91440" bIns="45720"/>
          <a:lstStyle/>
          <a:p>
            <a:r>
              <a:rPr lang="en-US" sz="1800" dirty="0" smtClean="0"/>
              <a:t>AB 32 sets GHG targets to </a:t>
            </a:r>
          </a:p>
          <a:p>
            <a:pPr lvl="1"/>
            <a:r>
              <a:rPr lang="en-US" sz="1600" dirty="0" smtClean="0"/>
              <a:t>1990 </a:t>
            </a:r>
            <a:r>
              <a:rPr lang="en-US" sz="1600" dirty="0"/>
              <a:t>levels by </a:t>
            </a:r>
            <a:r>
              <a:rPr lang="en-US" sz="1600" dirty="0" smtClean="0"/>
              <a:t>2020</a:t>
            </a:r>
            <a:endParaRPr lang="en-US" sz="1600" dirty="0"/>
          </a:p>
          <a:p>
            <a:pPr lvl="1"/>
            <a:r>
              <a:rPr lang="en-US" sz="1600" dirty="0" smtClean="0"/>
              <a:t>80</a:t>
            </a:r>
            <a:r>
              <a:rPr lang="en-US" sz="1600" dirty="0"/>
              <a:t>% below 1990 levels by </a:t>
            </a:r>
            <a:r>
              <a:rPr lang="en-US" sz="1600" dirty="0" smtClean="0"/>
              <a:t>2050</a:t>
            </a:r>
          </a:p>
          <a:p>
            <a:r>
              <a:rPr lang="en-US" sz="1800" dirty="0" smtClean="0"/>
              <a:t>Goals based on advances in several major technology areas:</a:t>
            </a:r>
          </a:p>
          <a:p>
            <a:pPr lvl="1"/>
            <a:r>
              <a:rPr lang="en-US" sz="1600" dirty="0" smtClean="0"/>
              <a:t>Renewable liquid fuels</a:t>
            </a:r>
          </a:p>
          <a:p>
            <a:pPr lvl="1"/>
            <a:r>
              <a:rPr lang="en-US" sz="1600" dirty="0" smtClean="0"/>
              <a:t>Batteries</a:t>
            </a:r>
          </a:p>
          <a:p>
            <a:pPr lvl="1"/>
            <a:r>
              <a:rPr lang="en-US" sz="1600" dirty="0" smtClean="0"/>
              <a:t>Fuel cells </a:t>
            </a:r>
          </a:p>
          <a:p>
            <a:pPr marL="342900" lvl="1" indent="-342900">
              <a:buFontTx/>
              <a:buChar char="•"/>
            </a:pPr>
            <a:r>
              <a:rPr lang="en-US" sz="1800" dirty="0" smtClean="0"/>
              <a:t>US </a:t>
            </a:r>
            <a:r>
              <a:rPr lang="en-US" sz="1800" dirty="0"/>
              <a:t>car park takes 17 years to turn </a:t>
            </a:r>
            <a:r>
              <a:rPr lang="en-US" sz="1800" dirty="0" smtClean="0"/>
              <a:t>over – challenging environment for rapid, significant change to occur.</a:t>
            </a:r>
          </a:p>
          <a:p>
            <a:r>
              <a:rPr lang="en-US" sz="1800" dirty="0" smtClean="0"/>
              <a:t>Technology challenges exist across all sectors that must be addressed.</a:t>
            </a:r>
          </a:p>
          <a:p>
            <a:r>
              <a:rPr lang="en-US" sz="1800" dirty="0" smtClean="0"/>
              <a:t>Sudden changes in policy increase risk of delayed technology adoption.</a:t>
            </a:r>
          </a:p>
          <a:p>
            <a:pPr marL="342900" lvl="1" indent="-342900">
              <a:buFontTx/>
              <a:buChar char="•"/>
            </a:pPr>
            <a:r>
              <a:rPr lang="en-US" sz="1800" dirty="0" smtClean="0"/>
              <a:t>Several technology scenarios exist to achieve targeted GHG reductions for the state of CA.</a:t>
            </a:r>
            <a:endParaRPr lang="en-US" sz="1800" dirty="0"/>
          </a:p>
          <a:p>
            <a:endParaRPr lang="en-US" sz="1800" dirty="0" smtClean="0"/>
          </a:p>
        </p:txBody>
      </p:sp>
      <p:pic>
        <p:nvPicPr>
          <p:cNvPr id="8" name="Picture 2" descr="C:\Users\dmanley\Desktop\FutureFuels-SenateHearing\071511long-TransportMixSlide16.jpg"/>
          <p:cNvPicPr>
            <a:picLocks noChangeAspect="1" noChangeArrowheads="1"/>
          </p:cNvPicPr>
          <p:nvPr/>
        </p:nvPicPr>
        <p:blipFill>
          <a:blip r:embed="rId3">
            <a:clrChange>
              <a:clrFrom>
                <a:srgbClr val="F2FFFF"/>
              </a:clrFrom>
              <a:clrTo>
                <a:srgbClr val="F2FFFF">
                  <a:alpha val="0"/>
                </a:srgbClr>
              </a:clrTo>
            </a:clrChange>
          </a:blip>
          <a:srcRect l="4906" t="12947" r="3860" b="10338"/>
          <a:stretch>
            <a:fillRect/>
          </a:stretch>
        </p:blipFill>
        <p:spPr bwMode="auto">
          <a:xfrm>
            <a:off x="5056224" y="1095888"/>
            <a:ext cx="3453554" cy="2243962"/>
          </a:xfrm>
          <a:prstGeom prst="rect">
            <a:avLst/>
          </a:prstGeom>
          <a:noFill/>
        </p:spPr>
      </p:pic>
      <p:sp>
        <p:nvSpPr>
          <p:cNvPr id="9" name="Rectangle 8"/>
          <p:cNvSpPr/>
          <p:nvPr/>
        </p:nvSpPr>
        <p:spPr>
          <a:xfrm>
            <a:off x="5085381" y="3337680"/>
            <a:ext cx="3566505" cy="461665"/>
          </a:xfrm>
          <a:prstGeom prst="rect">
            <a:avLst/>
          </a:prstGeom>
        </p:spPr>
        <p:txBody>
          <a:bodyPr wrap="square">
            <a:spAutoFit/>
          </a:bodyPr>
          <a:lstStyle/>
          <a:p>
            <a:pPr lvl="0">
              <a:defRPr/>
            </a:pPr>
            <a:r>
              <a:rPr lang="en-US" sz="1200" dirty="0" smtClean="0"/>
              <a:t>J.C.S. Long, Chair’s Lecture: California’s Energy Future Study Results, 2011</a:t>
            </a:r>
          </a:p>
        </p:txBody>
      </p:sp>
      <p:pic>
        <p:nvPicPr>
          <p:cNvPr id="2" name="Picture 1"/>
          <p:cNvPicPr>
            <a:picLocks noChangeAspect="1"/>
          </p:cNvPicPr>
          <p:nvPr/>
        </p:nvPicPr>
        <p:blipFill>
          <a:blip r:embed="rId4"/>
          <a:stretch>
            <a:fillRect/>
          </a:stretch>
        </p:blipFill>
        <p:spPr>
          <a:xfrm>
            <a:off x="4864728" y="3963475"/>
            <a:ext cx="3831076" cy="2055213"/>
          </a:xfrm>
          <a:prstGeom prst="rect">
            <a:avLst/>
          </a:prstGeom>
        </p:spPr>
      </p:pic>
      <p:sp>
        <p:nvSpPr>
          <p:cNvPr id="13" name="Rectangle 12"/>
          <p:cNvSpPr/>
          <p:nvPr/>
        </p:nvSpPr>
        <p:spPr>
          <a:xfrm>
            <a:off x="5076970" y="5960177"/>
            <a:ext cx="3566505" cy="461665"/>
          </a:xfrm>
          <a:prstGeom prst="rect">
            <a:avLst/>
          </a:prstGeom>
        </p:spPr>
        <p:txBody>
          <a:bodyPr wrap="square">
            <a:spAutoFit/>
          </a:bodyPr>
          <a:lstStyle/>
          <a:p>
            <a:pPr lvl="0">
              <a:defRPr/>
            </a:pPr>
            <a:r>
              <a:rPr lang="en-US" sz="1200" dirty="0" smtClean="0"/>
              <a:t>Transportation Energy Futures</a:t>
            </a:r>
            <a:r>
              <a:rPr lang="en-US" sz="1200" dirty="0"/>
              <a:t>, 2013, http://</a:t>
            </a:r>
            <a:r>
              <a:rPr lang="en-US" sz="1200" dirty="0" err="1"/>
              <a:t>www.nrel.gov</a:t>
            </a:r>
            <a:r>
              <a:rPr lang="en-US" sz="1200" dirty="0"/>
              <a:t>/docs/fy13osti/56270.pdf</a:t>
            </a:r>
            <a:endParaRPr lang="en-US" sz="1200" dirty="0" smtClean="0"/>
          </a:p>
        </p:txBody>
      </p:sp>
      <p:sp>
        <p:nvSpPr>
          <p:cNvPr id="3" name="TextBox 2"/>
          <p:cNvSpPr txBox="1"/>
          <p:nvPr/>
        </p:nvSpPr>
        <p:spPr>
          <a:xfrm rot="16200000">
            <a:off x="4415153" y="4816306"/>
            <a:ext cx="834558" cy="276999"/>
          </a:xfrm>
          <a:prstGeom prst="rect">
            <a:avLst/>
          </a:prstGeom>
          <a:noFill/>
        </p:spPr>
        <p:txBody>
          <a:bodyPr wrap="none" rtlCol="0">
            <a:spAutoFit/>
          </a:bodyPr>
          <a:lstStyle/>
          <a:p>
            <a:r>
              <a:rPr lang="en-US" sz="1200" dirty="0" smtClean="0"/>
              <a:t>Market %</a:t>
            </a:r>
            <a:endParaRPr lang="en-US"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title"/>
          </p:nvPr>
        </p:nvSpPr>
        <p:spPr>
          <a:xfrm>
            <a:off x="236537" y="735"/>
            <a:ext cx="8907463" cy="1143000"/>
          </a:xfrm>
        </p:spPr>
        <p:txBody>
          <a:bodyPr/>
          <a:lstStyle/>
          <a:p>
            <a:pPr algn="r" eaLnBrk="1" hangingPunct="1">
              <a:defRPr/>
            </a:pPr>
            <a:r>
              <a:rPr lang="en-US" sz="2800" b="1" kern="1200" dirty="0" smtClean="0">
                <a:solidFill>
                  <a:srgbClr val="000090"/>
                </a:solidFill>
                <a:latin typeface="Century Gothic" pitchFamily="34" charset="0"/>
                <a:ea typeface="ＭＳ Ｐゴシック" pitchFamily="34" charset="-128"/>
                <a:cs typeface="Century Gothic"/>
              </a:rPr>
              <a:t>Biofuels</a:t>
            </a:r>
          </a:p>
        </p:txBody>
      </p:sp>
      <p:sp>
        <p:nvSpPr>
          <p:cNvPr id="10" name="Content Placeholder 2"/>
          <p:cNvSpPr>
            <a:spLocks noGrp="1"/>
          </p:cNvSpPr>
          <p:nvPr>
            <p:ph idx="4294967295"/>
          </p:nvPr>
        </p:nvSpPr>
        <p:spPr>
          <a:xfrm>
            <a:off x="141805" y="1048434"/>
            <a:ext cx="4731057" cy="1016532"/>
          </a:xfrm>
        </p:spPr>
        <p:txBody>
          <a:bodyPr lIns="91440" tIns="45720" rIns="91440" bIns="45720"/>
          <a:lstStyle/>
          <a:p>
            <a:pPr marL="342900" indent="-342900"/>
            <a:r>
              <a:rPr lang="en-US" sz="1800" dirty="0" smtClean="0"/>
              <a:t>Industry moving beyond corn ethanol</a:t>
            </a:r>
          </a:p>
          <a:p>
            <a:pPr lvl="1" indent="-342900"/>
            <a:r>
              <a:rPr lang="en-US" sz="1600" dirty="0" smtClean="0"/>
              <a:t>Cellulosic feedstocks: agricultural, forestry residues, dedicated energy crops</a:t>
            </a:r>
          </a:p>
          <a:p>
            <a:pPr lvl="1" indent="-342900"/>
            <a:r>
              <a:rPr lang="en-US" sz="1600" dirty="0" smtClean="0"/>
              <a:t>Drop-in fuels for gasoline, jet and diesel</a:t>
            </a:r>
          </a:p>
          <a:p>
            <a:pPr lvl="1" indent="-342900"/>
            <a:r>
              <a:rPr lang="en-US" sz="1600" dirty="0" smtClean="0"/>
              <a:t>Waste to energy beating expectations</a:t>
            </a:r>
          </a:p>
          <a:p>
            <a:pPr marL="342900" indent="-342900"/>
            <a:r>
              <a:rPr lang="en-US" sz="1800" b="0" dirty="0" smtClean="0"/>
              <a:t>Advanced biofuel production lagging federal and state targets, but more capacity coming online in 2013.</a:t>
            </a:r>
          </a:p>
          <a:p>
            <a:pPr marL="342900" indent="-342900"/>
            <a:r>
              <a:rPr lang="en-US" sz="1800" dirty="0" smtClean="0"/>
              <a:t>Several companies currently operating advanced biofuel facilities (e.g., POET, </a:t>
            </a:r>
            <a:r>
              <a:rPr lang="en-US" sz="1800" dirty="0" err="1" smtClean="0"/>
              <a:t>Mascoma</a:t>
            </a:r>
            <a:r>
              <a:rPr lang="en-US" sz="1800" dirty="0" smtClean="0"/>
              <a:t>, INEOS, DuPont-</a:t>
            </a:r>
            <a:r>
              <a:rPr lang="en-US" sz="1800" dirty="0" err="1" smtClean="0"/>
              <a:t>Genencor</a:t>
            </a:r>
            <a:r>
              <a:rPr lang="en-US" sz="1800" dirty="0" smtClean="0"/>
              <a:t>, </a:t>
            </a:r>
            <a:r>
              <a:rPr lang="en-US" sz="1800" dirty="0" err="1" smtClean="0"/>
              <a:t>KiOR</a:t>
            </a:r>
            <a:r>
              <a:rPr lang="en-US" sz="1800" dirty="0" smtClean="0"/>
              <a:t>).</a:t>
            </a:r>
            <a:endParaRPr lang="en-US" sz="1800" b="0" dirty="0" smtClean="0"/>
          </a:p>
          <a:p>
            <a:pPr marL="342900" indent="-342900"/>
            <a:r>
              <a:rPr lang="en-US" sz="1800" dirty="0" smtClean="0"/>
              <a:t>Moving beyond the first demonstration facility </a:t>
            </a:r>
            <a:r>
              <a:rPr lang="en-US" sz="1800" dirty="0" smtClean="0">
                <a:sym typeface="Wingdings"/>
              </a:rPr>
              <a:t></a:t>
            </a:r>
            <a:r>
              <a:rPr lang="en-US" sz="1800" dirty="0" smtClean="0"/>
              <a:t> potential cost reductions as a function of process engineering and technology maturation.</a:t>
            </a:r>
          </a:p>
          <a:p>
            <a:r>
              <a:rPr lang="en-US" sz="1800" dirty="0"/>
              <a:t>Advances in </a:t>
            </a:r>
            <a:r>
              <a:rPr lang="en-US" sz="1800" dirty="0" smtClean="0"/>
              <a:t>ICE</a:t>
            </a:r>
            <a:r>
              <a:rPr lang="en-US" sz="1800" dirty="0"/>
              <a:t> </a:t>
            </a:r>
            <a:r>
              <a:rPr lang="en-US" sz="1800" dirty="0" smtClean="0"/>
              <a:t>can </a:t>
            </a:r>
            <a:r>
              <a:rPr lang="en-US" sz="1800" dirty="0"/>
              <a:t>produce significant GHG reductions short-</a:t>
            </a:r>
            <a:r>
              <a:rPr lang="en-US" sz="1800" dirty="0" smtClean="0"/>
              <a:t>term, effect is magnified </a:t>
            </a:r>
            <a:r>
              <a:rPr lang="en-US" sz="1800" dirty="0"/>
              <a:t>when coupled with advanced biofuels.</a:t>
            </a:r>
          </a:p>
          <a:p>
            <a:pPr marL="0" indent="0">
              <a:buNone/>
            </a:pPr>
            <a:endParaRPr lang="en-US" sz="1800" dirty="0" smtClean="0"/>
          </a:p>
        </p:txBody>
      </p:sp>
      <p:pic>
        <p:nvPicPr>
          <p:cNvPr id="2" name="Picture 1"/>
          <p:cNvPicPr>
            <a:picLocks noChangeAspect="1"/>
          </p:cNvPicPr>
          <p:nvPr/>
        </p:nvPicPr>
        <p:blipFill>
          <a:blip r:embed="rId3"/>
          <a:stretch>
            <a:fillRect/>
          </a:stretch>
        </p:blipFill>
        <p:spPr>
          <a:xfrm>
            <a:off x="4655627" y="3015572"/>
            <a:ext cx="4532315" cy="2621275"/>
          </a:xfrm>
          <a:prstGeom prst="rect">
            <a:avLst/>
          </a:prstGeom>
        </p:spPr>
      </p:pic>
      <p:sp>
        <p:nvSpPr>
          <p:cNvPr id="3" name="TextBox 2"/>
          <p:cNvSpPr txBox="1"/>
          <p:nvPr/>
        </p:nvSpPr>
        <p:spPr>
          <a:xfrm>
            <a:off x="4959451" y="5603305"/>
            <a:ext cx="3965451" cy="707886"/>
          </a:xfrm>
          <a:prstGeom prst="rect">
            <a:avLst/>
          </a:prstGeom>
          <a:noFill/>
        </p:spPr>
        <p:txBody>
          <a:bodyPr wrap="square" rtlCol="0">
            <a:spAutoFit/>
          </a:bodyPr>
          <a:lstStyle/>
          <a:p>
            <a:r>
              <a:rPr lang="en-US" sz="1000" dirty="0"/>
              <a:t>Ruth, </a:t>
            </a:r>
            <a:r>
              <a:rPr lang="en-US" sz="1000" dirty="0" smtClean="0"/>
              <a:t>M.</a:t>
            </a:r>
            <a:r>
              <a:rPr lang="en-US" sz="1000" dirty="0"/>
              <a:t> </a:t>
            </a:r>
            <a:r>
              <a:rPr lang="en-US" sz="1000" dirty="0" smtClean="0"/>
              <a:t>et al., 2013 </a:t>
            </a:r>
            <a:r>
              <a:rPr lang="en-US" sz="1000" dirty="0"/>
              <a:t>Projected Biomass Utilization for Fuels and Power in a Mature Market. Transportation Energy Futures Series. Prepared for the U.S. </a:t>
            </a:r>
            <a:r>
              <a:rPr lang="en-US" sz="1000" dirty="0" smtClean="0"/>
              <a:t>DOE by </a:t>
            </a:r>
            <a:r>
              <a:rPr lang="en-US" sz="1000" dirty="0"/>
              <a:t>National Renewable Energy Laboratory, Golden, CO. DOE/GO-102013-3707. 153 pp.</a:t>
            </a:r>
          </a:p>
        </p:txBody>
      </p:sp>
      <p:pic>
        <p:nvPicPr>
          <p:cNvPr id="4" name="Picture 3"/>
          <p:cNvPicPr>
            <a:picLocks noChangeAspect="1"/>
          </p:cNvPicPr>
          <p:nvPr/>
        </p:nvPicPr>
        <p:blipFill>
          <a:blip r:embed="rId4"/>
          <a:stretch>
            <a:fillRect/>
          </a:stretch>
        </p:blipFill>
        <p:spPr>
          <a:xfrm>
            <a:off x="4991302" y="1451675"/>
            <a:ext cx="1801171" cy="1198598"/>
          </a:xfrm>
          <a:prstGeom prst="rect">
            <a:avLst/>
          </a:prstGeom>
        </p:spPr>
      </p:pic>
      <p:pic>
        <p:nvPicPr>
          <p:cNvPr id="6" name="Picture 5"/>
          <p:cNvPicPr>
            <a:picLocks noChangeAspect="1"/>
          </p:cNvPicPr>
          <p:nvPr/>
        </p:nvPicPr>
        <p:blipFill>
          <a:blip r:embed="rId5"/>
          <a:stretch>
            <a:fillRect/>
          </a:stretch>
        </p:blipFill>
        <p:spPr>
          <a:xfrm>
            <a:off x="7391527" y="1418394"/>
            <a:ext cx="1290303" cy="1290303"/>
          </a:xfrm>
          <a:prstGeom prst="rect">
            <a:avLst/>
          </a:prstGeom>
        </p:spPr>
      </p:pic>
      <p:sp>
        <p:nvSpPr>
          <p:cNvPr id="7" name="TextBox 6"/>
          <p:cNvSpPr txBox="1"/>
          <p:nvPr/>
        </p:nvSpPr>
        <p:spPr>
          <a:xfrm>
            <a:off x="5356264" y="2602988"/>
            <a:ext cx="1018227" cy="276999"/>
          </a:xfrm>
          <a:prstGeom prst="rect">
            <a:avLst/>
          </a:prstGeom>
          <a:noFill/>
        </p:spPr>
        <p:txBody>
          <a:bodyPr wrap="none" rtlCol="0">
            <a:spAutoFit/>
          </a:bodyPr>
          <a:lstStyle/>
          <a:p>
            <a:r>
              <a:rPr lang="en-US" sz="1200" dirty="0"/>
              <a:t>S</a:t>
            </a:r>
            <a:r>
              <a:rPr lang="en-US" sz="1200" dirty="0" smtClean="0"/>
              <a:t>witchgrass</a:t>
            </a:r>
            <a:endParaRPr lang="en-US" sz="1200" dirty="0"/>
          </a:p>
        </p:txBody>
      </p:sp>
      <p:sp>
        <p:nvSpPr>
          <p:cNvPr id="14" name="TextBox 13"/>
          <p:cNvSpPr txBox="1"/>
          <p:nvPr/>
        </p:nvSpPr>
        <p:spPr>
          <a:xfrm>
            <a:off x="7306651" y="2667364"/>
            <a:ext cx="1441996" cy="276999"/>
          </a:xfrm>
          <a:prstGeom prst="rect">
            <a:avLst/>
          </a:prstGeom>
          <a:noFill/>
        </p:spPr>
        <p:txBody>
          <a:bodyPr wrap="none" rtlCol="0">
            <a:spAutoFit/>
          </a:bodyPr>
          <a:lstStyle/>
          <a:p>
            <a:r>
              <a:rPr lang="en-US" sz="1200" dirty="0" smtClean="0"/>
              <a:t>Densified biomass</a:t>
            </a:r>
            <a:endParaRPr lang="en-US" sz="1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title"/>
          </p:nvPr>
        </p:nvSpPr>
        <p:spPr>
          <a:xfrm>
            <a:off x="236537" y="735"/>
            <a:ext cx="8907463" cy="1143000"/>
          </a:xfrm>
        </p:spPr>
        <p:txBody>
          <a:bodyPr/>
          <a:lstStyle/>
          <a:p>
            <a:pPr algn="r" eaLnBrk="1" hangingPunct="1">
              <a:defRPr/>
            </a:pPr>
            <a:r>
              <a:rPr lang="en-US" sz="2800" b="1" kern="1200" dirty="0" smtClean="0">
                <a:solidFill>
                  <a:srgbClr val="000090"/>
                </a:solidFill>
                <a:latin typeface="Century Gothic" pitchFamily="34" charset="0"/>
                <a:ea typeface="ＭＳ Ｐゴシック" pitchFamily="34" charset="-128"/>
                <a:cs typeface="Century Gothic"/>
              </a:rPr>
              <a:t>Batteries (HEV, PHEV, BEV)</a:t>
            </a:r>
          </a:p>
        </p:txBody>
      </p:sp>
      <p:sp>
        <p:nvSpPr>
          <p:cNvPr id="10" name="Content Placeholder 2"/>
          <p:cNvSpPr>
            <a:spLocks noGrp="1"/>
          </p:cNvSpPr>
          <p:nvPr>
            <p:ph idx="4294967295"/>
          </p:nvPr>
        </p:nvSpPr>
        <p:spPr>
          <a:xfrm>
            <a:off x="247959" y="1168850"/>
            <a:ext cx="4083753" cy="5302109"/>
          </a:xfrm>
        </p:spPr>
        <p:txBody>
          <a:bodyPr lIns="91440" tIns="45720" rIns="91440" bIns="45720"/>
          <a:lstStyle/>
          <a:p>
            <a:pPr marL="342900" indent="-342900"/>
            <a:r>
              <a:rPr lang="en-US" sz="1800" b="0" dirty="0" smtClean="0"/>
              <a:t>Significant advances in battery technology have occurred in past decade.</a:t>
            </a:r>
          </a:p>
          <a:p>
            <a:pPr marL="342900" indent="-342900"/>
            <a:r>
              <a:rPr lang="en-US" sz="1800" dirty="0" smtClean="0"/>
              <a:t>Cost of ownership/operation still higher than desired.</a:t>
            </a:r>
            <a:endParaRPr lang="en-US" sz="1800" b="0" dirty="0" smtClean="0"/>
          </a:p>
          <a:p>
            <a:r>
              <a:rPr lang="en-US" sz="1800" dirty="0"/>
              <a:t>Hybrids first commercialized in 1997 – now still make up only about 5% of US </a:t>
            </a:r>
            <a:r>
              <a:rPr lang="en-US" sz="1800" dirty="0" smtClean="0"/>
              <a:t>annual sales.</a:t>
            </a:r>
          </a:p>
          <a:p>
            <a:r>
              <a:rPr lang="en-US" sz="1800" dirty="0" smtClean="0"/>
              <a:t>Sector on track to meet </a:t>
            </a:r>
            <a:r>
              <a:rPr lang="en-US" sz="1800" dirty="0"/>
              <a:t>Obama Administration targets – 1 million EVs by </a:t>
            </a:r>
            <a:r>
              <a:rPr lang="en-US" sz="1800" dirty="0" smtClean="0"/>
              <a:t>2015.</a:t>
            </a:r>
          </a:p>
          <a:p>
            <a:r>
              <a:rPr lang="en-US" sz="1800" dirty="0" smtClean="0"/>
              <a:t>DOE-EERE 2014 goal: PHEV </a:t>
            </a:r>
            <a:r>
              <a:rPr lang="en-US" sz="1800" dirty="0"/>
              <a:t>battery that can deliver a 40-mile all-electric </a:t>
            </a:r>
            <a:r>
              <a:rPr lang="en-US" sz="1800" dirty="0" smtClean="0"/>
              <a:t>range and </a:t>
            </a:r>
            <a:r>
              <a:rPr lang="en-US" sz="1800" dirty="0"/>
              <a:t>costs $</a:t>
            </a:r>
            <a:r>
              <a:rPr lang="en-US" sz="1800" dirty="0" smtClean="0"/>
              <a:t>3,400 (more competitive with ICE).</a:t>
            </a:r>
          </a:p>
          <a:p>
            <a:r>
              <a:rPr lang="en-US" sz="1800" dirty="0" smtClean="0"/>
              <a:t>DOE projects that next </a:t>
            </a:r>
            <a:r>
              <a:rPr lang="en-US" sz="1800" dirty="0"/>
              <a:t>generation lithium-</a:t>
            </a:r>
            <a:r>
              <a:rPr lang="en-US" sz="1800" dirty="0" smtClean="0"/>
              <a:t>ion batteries </a:t>
            </a:r>
            <a:r>
              <a:rPr lang="en-US" sz="1800" dirty="0"/>
              <a:t>can increase </a:t>
            </a:r>
            <a:r>
              <a:rPr lang="en-US" sz="1800" dirty="0" smtClean="0"/>
              <a:t>power </a:t>
            </a:r>
            <a:r>
              <a:rPr lang="en-US" sz="1800" dirty="0"/>
              <a:t>and energy </a:t>
            </a:r>
            <a:r>
              <a:rPr lang="en-US" sz="1800" dirty="0" smtClean="0"/>
              <a:t>2X </a:t>
            </a:r>
            <a:r>
              <a:rPr lang="en-US" sz="1800" dirty="0"/>
              <a:t>while decreasing cost by 70</a:t>
            </a:r>
            <a:r>
              <a:rPr lang="en-US" sz="1800" dirty="0" smtClean="0"/>
              <a:t>%.</a:t>
            </a:r>
            <a:endParaRPr lang="en-US" sz="1800" dirty="0"/>
          </a:p>
          <a:p>
            <a:endParaRPr lang="en-US" sz="1800" dirty="0" smtClean="0"/>
          </a:p>
          <a:p>
            <a:endParaRPr lang="en-US" sz="1800" dirty="0" smtClean="0"/>
          </a:p>
          <a:p>
            <a:endParaRPr lang="en-US" sz="1800" b="0" dirty="0" smtClean="0"/>
          </a:p>
        </p:txBody>
      </p:sp>
      <p:pic>
        <p:nvPicPr>
          <p:cNvPr id="2" name="Picture 1"/>
          <p:cNvPicPr>
            <a:picLocks noChangeAspect="1"/>
          </p:cNvPicPr>
          <p:nvPr/>
        </p:nvPicPr>
        <p:blipFill>
          <a:blip r:embed="rId3"/>
          <a:stretch>
            <a:fillRect/>
          </a:stretch>
        </p:blipFill>
        <p:spPr>
          <a:xfrm>
            <a:off x="5216196" y="1094307"/>
            <a:ext cx="2553990" cy="2837095"/>
          </a:xfrm>
          <a:prstGeom prst="rect">
            <a:avLst/>
          </a:prstGeom>
        </p:spPr>
      </p:pic>
      <p:sp>
        <p:nvSpPr>
          <p:cNvPr id="3" name="TextBox 2"/>
          <p:cNvSpPr txBox="1"/>
          <p:nvPr/>
        </p:nvSpPr>
        <p:spPr>
          <a:xfrm>
            <a:off x="7336826" y="1188878"/>
            <a:ext cx="1797043" cy="400110"/>
          </a:xfrm>
          <a:prstGeom prst="rect">
            <a:avLst/>
          </a:prstGeom>
          <a:noFill/>
        </p:spPr>
        <p:txBody>
          <a:bodyPr wrap="square" rtlCol="0">
            <a:spAutoFit/>
          </a:bodyPr>
          <a:lstStyle/>
          <a:p>
            <a:r>
              <a:rPr lang="en-US" sz="1000" i="1" dirty="0" smtClean="0"/>
              <a:t>Source: EERE Vehicle Technologies Program</a:t>
            </a:r>
            <a:endParaRPr lang="en-US" sz="1000" i="1" dirty="0"/>
          </a:p>
        </p:txBody>
      </p:sp>
      <p:pic>
        <p:nvPicPr>
          <p:cNvPr id="4" name="Picture 3"/>
          <p:cNvPicPr>
            <a:picLocks noChangeAspect="1"/>
          </p:cNvPicPr>
          <p:nvPr/>
        </p:nvPicPr>
        <p:blipFill>
          <a:blip r:embed="rId4"/>
          <a:stretch>
            <a:fillRect/>
          </a:stretch>
        </p:blipFill>
        <p:spPr>
          <a:xfrm>
            <a:off x="4729073" y="3993951"/>
            <a:ext cx="3742721" cy="2313001"/>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title"/>
          </p:nvPr>
        </p:nvSpPr>
        <p:spPr>
          <a:xfrm>
            <a:off x="-53007" y="8655"/>
            <a:ext cx="9144000" cy="1143000"/>
          </a:xfrm>
        </p:spPr>
        <p:txBody>
          <a:bodyPr/>
          <a:lstStyle/>
          <a:p>
            <a:pPr algn="r" eaLnBrk="1" hangingPunct="1">
              <a:defRPr/>
            </a:pPr>
            <a:r>
              <a:rPr lang="en-US" sz="2800" b="1" kern="1200" dirty="0" smtClean="0">
                <a:solidFill>
                  <a:srgbClr val="000090"/>
                </a:solidFill>
                <a:latin typeface="Century Gothic" pitchFamily="34" charset="0"/>
                <a:ea typeface="ＭＳ Ｐゴシック" pitchFamily="34" charset="-128"/>
                <a:cs typeface="Century Gothic"/>
              </a:rPr>
              <a:t>Fuel Cells (FCEV)</a:t>
            </a:r>
          </a:p>
        </p:txBody>
      </p:sp>
      <p:sp>
        <p:nvSpPr>
          <p:cNvPr id="5" name="Content Placeholder 2"/>
          <p:cNvSpPr>
            <a:spLocks noGrp="1"/>
          </p:cNvSpPr>
          <p:nvPr>
            <p:ph idx="4294967295"/>
          </p:nvPr>
        </p:nvSpPr>
        <p:spPr>
          <a:xfrm>
            <a:off x="196304" y="1030011"/>
            <a:ext cx="4986649" cy="4800600"/>
          </a:xfrm>
        </p:spPr>
        <p:txBody>
          <a:bodyPr lIns="91440" tIns="45720" rIns="91440" bIns="45720"/>
          <a:lstStyle/>
          <a:p>
            <a:pPr lvl="0"/>
            <a:r>
              <a:rPr lang="en-US" sz="1800" dirty="0"/>
              <a:t>FCEVs are a customer-focused ZEV due to the potential for lower cost, rapid refueling, and a 300+ mile range</a:t>
            </a:r>
            <a:r>
              <a:rPr lang="en-US" sz="1800" dirty="0" smtClean="0"/>
              <a:t>.</a:t>
            </a:r>
          </a:p>
          <a:p>
            <a:pPr lvl="1"/>
            <a:r>
              <a:rPr lang="en-US" sz="1600" dirty="0"/>
              <a:t>Advances in HEV/PHEV/BEVs directly benefit FCEVs due to common power electronics and drive-trains.</a:t>
            </a:r>
          </a:p>
          <a:p>
            <a:pPr lvl="0"/>
            <a:r>
              <a:rPr lang="en-US" sz="1800" dirty="0" smtClean="0"/>
              <a:t>Automotive </a:t>
            </a:r>
            <a:r>
              <a:rPr lang="en-US" sz="1800" dirty="0"/>
              <a:t>companies are in the process of commercializing fuel cell vehicles.  </a:t>
            </a:r>
            <a:endParaRPr lang="en-US" sz="1800" dirty="0" smtClean="0"/>
          </a:p>
          <a:p>
            <a:pPr lvl="1"/>
            <a:r>
              <a:rPr lang="en-US" sz="1400" dirty="0" smtClean="0"/>
              <a:t>Production of FCEVs already underway by some companies.</a:t>
            </a:r>
            <a:endParaRPr lang="en-US" sz="1400" dirty="0"/>
          </a:p>
          <a:p>
            <a:pPr lvl="0"/>
            <a:r>
              <a:rPr lang="en-US" sz="1800" dirty="0"/>
              <a:t>Hydrogen fuel infrastructure availability, cost and performance are the biggest </a:t>
            </a:r>
            <a:r>
              <a:rPr lang="en-US" sz="1800" dirty="0" smtClean="0"/>
              <a:t>challenges that can be addressed by sensible public-private partnerships (AB 118).</a:t>
            </a:r>
            <a:endParaRPr lang="en-US" sz="1800" dirty="0"/>
          </a:p>
          <a:p>
            <a:pPr lvl="0"/>
            <a:r>
              <a:rPr lang="en-US" sz="1800" dirty="0"/>
              <a:t>Continued reductions in cost of fuel cells, hydrogen storage, production, and dispensing will support market </a:t>
            </a:r>
            <a:r>
              <a:rPr lang="en-US" sz="1800" dirty="0" smtClean="0"/>
              <a:t>growth, but these are primarily affected by policy and not significantly constrained by technology.</a:t>
            </a:r>
            <a:endParaRPr lang="en-US" sz="1800" dirty="0"/>
          </a:p>
          <a:p>
            <a:pPr lvl="1" indent="-342900"/>
            <a:endParaRPr lang="en-US" sz="1800" dirty="0" smtClean="0"/>
          </a:p>
          <a:p>
            <a:pPr marL="342900" indent="-342900"/>
            <a:endParaRPr lang="en-US" sz="1800" dirty="0" smtClean="0"/>
          </a:p>
          <a:p>
            <a:pPr marL="342900" indent="-342900"/>
            <a:endParaRPr lang="en-US" sz="1800" dirty="0" smtClean="0"/>
          </a:p>
        </p:txBody>
      </p:sp>
      <p:pic>
        <p:nvPicPr>
          <p:cNvPr id="2" name="Picture 1"/>
          <p:cNvPicPr>
            <a:picLocks noChangeAspect="1"/>
          </p:cNvPicPr>
          <p:nvPr/>
        </p:nvPicPr>
        <p:blipFill>
          <a:blip r:embed="rId3"/>
          <a:stretch>
            <a:fillRect/>
          </a:stretch>
        </p:blipFill>
        <p:spPr>
          <a:xfrm>
            <a:off x="5315128" y="1287233"/>
            <a:ext cx="3597432" cy="2388695"/>
          </a:xfrm>
          <a:prstGeom prst="rect">
            <a:avLst/>
          </a:prstGeom>
        </p:spPr>
      </p:pic>
      <p:pic>
        <p:nvPicPr>
          <p:cNvPr id="3" name="Picture 2"/>
          <p:cNvPicPr>
            <a:picLocks noChangeAspect="1"/>
          </p:cNvPicPr>
          <p:nvPr/>
        </p:nvPicPr>
        <p:blipFill>
          <a:blip r:embed="rId4"/>
          <a:stretch>
            <a:fillRect/>
          </a:stretch>
        </p:blipFill>
        <p:spPr>
          <a:xfrm>
            <a:off x="5323308" y="3888442"/>
            <a:ext cx="3584949" cy="2388128"/>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title"/>
          </p:nvPr>
        </p:nvSpPr>
        <p:spPr>
          <a:xfrm>
            <a:off x="2959047" y="-31875"/>
            <a:ext cx="6131945" cy="1143000"/>
          </a:xfrm>
        </p:spPr>
        <p:txBody>
          <a:bodyPr/>
          <a:lstStyle/>
          <a:p>
            <a:pPr algn="r" eaLnBrk="1" hangingPunct="1">
              <a:defRPr/>
            </a:pPr>
            <a:r>
              <a:rPr lang="en-US" sz="2800" b="1" kern="1200" dirty="0" smtClean="0">
                <a:solidFill>
                  <a:srgbClr val="000090"/>
                </a:solidFill>
                <a:latin typeface="Century Gothic" pitchFamily="34" charset="0"/>
                <a:ea typeface="ＭＳ Ｐゴシック" pitchFamily="34" charset="-128"/>
                <a:cs typeface="Century Gothic"/>
              </a:rPr>
              <a:t>Technologies with Significant Potential Impact on AB 32</a:t>
            </a:r>
          </a:p>
        </p:txBody>
      </p:sp>
      <p:sp>
        <p:nvSpPr>
          <p:cNvPr id="5" name="Content Placeholder 2"/>
          <p:cNvSpPr>
            <a:spLocks noGrp="1"/>
          </p:cNvSpPr>
          <p:nvPr>
            <p:ph idx="4294967295"/>
          </p:nvPr>
        </p:nvSpPr>
        <p:spPr>
          <a:xfrm>
            <a:off x="90805" y="1082770"/>
            <a:ext cx="4428066" cy="4800600"/>
          </a:xfrm>
        </p:spPr>
        <p:txBody>
          <a:bodyPr lIns="91440" tIns="45720" rIns="91440" bIns="45720"/>
          <a:lstStyle/>
          <a:p>
            <a:pPr marL="342900" indent="-342900"/>
            <a:r>
              <a:rPr lang="en-US" sz="2000" dirty="0" smtClean="0"/>
              <a:t>Solar Fuels</a:t>
            </a:r>
          </a:p>
          <a:p>
            <a:pPr lvl="1" indent="-342900"/>
            <a:r>
              <a:rPr lang="en-US" sz="1800" dirty="0" smtClean="0"/>
              <a:t>Joint Center for Artificial Photosynthesis (JCAP)</a:t>
            </a:r>
          </a:p>
          <a:p>
            <a:pPr lvl="1" indent="-342900"/>
            <a:r>
              <a:rPr lang="en-US" sz="1800" dirty="0" smtClean="0"/>
              <a:t>Concentrated solar power to liquid fuels</a:t>
            </a:r>
          </a:p>
          <a:p>
            <a:pPr marL="342900" indent="-342900"/>
            <a:r>
              <a:rPr lang="en-US" sz="2000" dirty="0" smtClean="0"/>
              <a:t>ICE Efficiency</a:t>
            </a:r>
          </a:p>
          <a:p>
            <a:pPr lvl="1" indent="-342900"/>
            <a:r>
              <a:rPr lang="en-US" sz="1800" dirty="0"/>
              <a:t>50% better fuel economy while meeting or exceeding environmental standards</a:t>
            </a:r>
          </a:p>
          <a:p>
            <a:pPr marL="342900" indent="-342900"/>
            <a:r>
              <a:rPr lang="en-US" sz="2000" dirty="0" smtClean="0"/>
              <a:t>Battery Innovation</a:t>
            </a:r>
          </a:p>
          <a:p>
            <a:pPr lvl="1"/>
            <a:r>
              <a:rPr lang="en-US" sz="1800" dirty="0" smtClean="0"/>
              <a:t>Joint Center for Energy Storage</a:t>
            </a:r>
          </a:p>
          <a:p>
            <a:pPr lvl="2"/>
            <a:r>
              <a:rPr lang="en-US" sz="1400" dirty="0" smtClean="0"/>
              <a:t>Goal: 5 </a:t>
            </a:r>
            <a:r>
              <a:rPr lang="en-US" sz="1400" dirty="0"/>
              <a:t>times greater energy density than today's Lithium Ion, at 1/5 the cost, achieved in 5 </a:t>
            </a:r>
            <a:r>
              <a:rPr lang="en-US" sz="1400" dirty="0" smtClean="0"/>
              <a:t>years</a:t>
            </a:r>
          </a:p>
          <a:p>
            <a:r>
              <a:rPr lang="en-US" sz="2000" dirty="0" smtClean="0"/>
              <a:t>Natural Gas Conversion</a:t>
            </a:r>
          </a:p>
          <a:p>
            <a:pPr lvl="1"/>
            <a:r>
              <a:rPr lang="en-US" sz="1800" dirty="0" smtClean="0"/>
              <a:t>Direct conversion of methane to liquid fuels (goal of ~$2-3 </a:t>
            </a:r>
            <a:r>
              <a:rPr lang="en-US" sz="1800" dirty="0" err="1" smtClean="0"/>
              <a:t>gge</a:t>
            </a:r>
            <a:r>
              <a:rPr lang="en-US" sz="1800" dirty="0" smtClean="0"/>
              <a:t>) using biology, chemistry, or hybrid conversion approaches</a:t>
            </a:r>
          </a:p>
        </p:txBody>
      </p:sp>
      <p:pic>
        <p:nvPicPr>
          <p:cNvPr id="2" name="Picture 1"/>
          <p:cNvPicPr>
            <a:picLocks noChangeAspect="1"/>
          </p:cNvPicPr>
          <p:nvPr/>
        </p:nvPicPr>
        <p:blipFill>
          <a:blip r:embed="rId3"/>
          <a:stretch>
            <a:fillRect/>
          </a:stretch>
        </p:blipFill>
        <p:spPr>
          <a:xfrm>
            <a:off x="4578535" y="1392738"/>
            <a:ext cx="2201284" cy="994811"/>
          </a:xfrm>
          <a:prstGeom prst="rect">
            <a:avLst/>
          </a:prstGeom>
        </p:spPr>
      </p:pic>
      <p:pic>
        <p:nvPicPr>
          <p:cNvPr id="6" name="Picture 5"/>
          <p:cNvPicPr>
            <a:picLocks noChangeAspect="1"/>
          </p:cNvPicPr>
          <p:nvPr/>
        </p:nvPicPr>
        <p:blipFill>
          <a:blip r:embed="rId4"/>
          <a:stretch>
            <a:fillRect/>
          </a:stretch>
        </p:blipFill>
        <p:spPr>
          <a:xfrm>
            <a:off x="6055988" y="4867685"/>
            <a:ext cx="1588314" cy="1576805"/>
          </a:xfrm>
          <a:prstGeom prst="rect">
            <a:avLst/>
          </a:prstGeom>
        </p:spPr>
      </p:pic>
      <p:sp>
        <p:nvSpPr>
          <p:cNvPr id="7" name="TextBox 6"/>
          <p:cNvSpPr txBox="1"/>
          <p:nvPr/>
        </p:nvSpPr>
        <p:spPr>
          <a:xfrm>
            <a:off x="6139724" y="6413635"/>
            <a:ext cx="1434037" cy="400110"/>
          </a:xfrm>
          <a:prstGeom prst="rect">
            <a:avLst/>
          </a:prstGeom>
          <a:noFill/>
        </p:spPr>
        <p:txBody>
          <a:bodyPr wrap="none" rtlCol="0">
            <a:spAutoFit/>
          </a:bodyPr>
          <a:lstStyle/>
          <a:p>
            <a:r>
              <a:rPr lang="en-US" sz="1000" i="1" dirty="0" err="1"/>
              <a:t>Methylocella</a:t>
            </a:r>
            <a:r>
              <a:rPr lang="en-US" sz="1000" i="1" dirty="0"/>
              <a:t> </a:t>
            </a:r>
            <a:r>
              <a:rPr lang="en-US" sz="1000" i="1" dirty="0" err="1" smtClean="0"/>
              <a:t>silvestris</a:t>
            </a:r>
            <a:r>
              <a:rPr lang="en-US" sz="1000" dirty="0" smtClean="0"/>
              <a:t> </a:t>
            </a:r>
          </a:p>
          <a:p>
            <a:r>
              <a:rPr lang="en-US" sz="1000" dirty="0" smtClean="0"/>
              <a:t>image courtesy JGI</a:t>
            </a:r>
            <a:endParaRPr lang="en-US" sz="1000" dirty="0"/>
          </a:p>
        </p:txBody>
      </p:sp>
      <p:pic>
        <p:nvPicPr>
          <p:cNvPr id="8" name="Picture 7"/>
          <p:cNvPicPr>
            <a:picLocks noChangeAspect="1"/>
          </p:cNvPicPr>
          <p:nvPr/>
        </p:nvPicPr>
        <p:blipFill>
          <a:blip r:embed="rId5"/>
          <a:stretch>
            <a:fillRect/>
          </a:stretch>
        </p:blipFill>
        <p:spPr>
          <a:xfrm>
            <a:off x="4401831" y="4068231"/>
            <a:ext cx="2939579" cy="739677"/>
          </a:xfrm>
          <a:prstGeom prst="rect">
            <a:avLst/>
          </a:prstGeom>
        </p:spPr>
      </p:pic>
      <p:pic>
        <p:nvPicPr>
          <p:cNvPr id="10" name="Picture 9"/>
          <p:cNvPicPr>
            <a:picLocks noChangeAspect="1"/>
          </p:cNvPicPr>
          <p:nvPr/>
        </p:nvPicPr>
        <p:blipFill>
          <a:blip r:embed="rId6"/>
          <a:stretch>
            <a:fillRect/>
          </a:stretch>
        </p:blipFill>
        <p:spPr>
          <a:xfrm>
            <a:off x="6849024" y="2555776"/>
            <a:ext cx="1557240" cy="1664883"/>
          </a:xfrm>
          <a:prstGeom prst="rect">
            <a:avLst/>
          </a:prstGeom>
        </p:spPr>
      </p:pic>
      <p:sp>
        <p:nvSpPr>
          <p:cNvPr id="11" name="TextBox 10"/>
          <p:cNvSpPr txBox="1"/>
          <p:nvPr/>
        </p:nvSpPr>
        <p:spPr>
          <a:xfrm>
            <a:off x="7047242" y="2292453"/>
            <a:ext cx="1180794" cy="276999"/>
          </a:xfrm>
          <a:prstGeom prst="rect">
            <a:avLst/>
          </a:prstGeom>
          <a:noFill/>
        </p:spPr>
        <p:txBody>
          <a:bodyPr wrap="none" rtlCol="0">
            <a:spAutoFit/>
          </a:bodyPr>
          <a:lstStyle/>
          <a:p>
            <a:r>
              <a:rPr lang="en-US" sz="1200" i="1" dirty="0" err="1"/>
              <a:t>c</a:t>
            </a:r>
            <a:r>
              <a:rPr lang="en-US" sz="1200" i="1" dirty="0" err="1" smtClean="0"/>
              <a:t>rf.sandia.gov</a:t>
            </a:r>
            <a:endParaRPr lang="en-US" sz="1200" i="1" dirty="0"/>
          </a:p>
        </p:txBody>
      </p:sp>
    </p:spTree>
    <p:extLst>
      <p:ext uri="{BB962C8B-B14F-4D97-AF65-F5344CB8AC3E}">
        <p14:creationId xmlns:p14="http://schemas.microsoft.com/office/powerpoint/2010/main" val="20429920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title"/>
          </p:nvPr>
        </p:nvSpPr>
        <p:spPr>
          <a:xfrm>
            <a:off x="-53007" y="8655"/>
            <a:ext cx="9144000" cy="1143000"/>
          </a:xfrm>
        </p:spPr>
        <p:txBody>
          <a:bodyPr/>
          <a:lstStyle/>
          <a:p>
            <a:pPr algn="r" eaLnBrk="1" hangingPunct="1">
              <a:defRPr/>
            </a:pPr>
            <a:r>
              <a:rPr lang="en-US" sz="2800" b="1" kern="1200" dirty="0" smtClean="0">
                <a:solidFill>
                  <a:srgbClr val="000090"/>
                </a:solidFill>
                <a:latin typeface="Century Gothic" pitchFamily="34" charset="0"/>
                <a:ea typeface="ＭＳ Ｐゴシック" pitchFamily="34" charset="-128"/>
                <a:cs typeface="Century Gothic"/>
              </a:rPr>
              <a:t>Summary</a:t>
            </a:r>
          </a:p>
        </p:txBody>
      </p:sp>
      <p:sp>
        <p:nvSpPr>
          <p:cNvPr id="5" name="Content Placeholder 2"/>
          <p:cNvSpPr>
            <a:spLocks noGrp="1"/>
          </p:cNvSpPr>
          <p:nvPr>
            <p:ph idx="4294967295"/>
          </p:nvPr>
        </p:nvSpPr>
        <p:spPr>
          <a:xfrm>
            <a:off x="132899" y="1048555"/>
            <a:ext cx="8966803" cy="4800600"/>
          </a:xfrm>
        </p:spPr>
        <p:txBody>
          <a:bodyPr lIns="91440" tIns="45720" rIns="91440" bIns="45720"/>
          <a:lstStyle/>
          <a:p>
            <a:pPr marL="342900" indent="-342900"/>
            <a:r>
              <a:rPr lang="en-US" sz="1800" dirty="0" smtClean="0"/>
              <a:t>AB 32 represents a significant policy shift with the potential of significantly reducing GHG emissions for the state.</a:t>
            </a:r>
          </a:p>
          <a:p>
            <a:pPr marL="342900" indent="-342900"/>
            <a:r>
              <a:rPr lang="en-US" sz="1800" dirty="0" smtClean="0"/>
              <a:t>It is important, from a technology development perspective, not to pick winners and losers </a:t>
            </a:r>
            <a:r>
              <a:rPr lang="en-US" sz="1800" i="1" dirty="0" smtClean="0"/>
              <a:t>a priori</a:t>
            </a:r>
            <a:r>
              <a:rPr lang="en-US" sz="1800" dirty="0" smtClean="0"/>
              <a:t>, but rather to establish clear performance and cost metrics that enable innovation and robust assessment in terms of cost and GHG emissions.</a:t>
            </a:r>
          </a:p>
          <a:p>
            <a:pPr lvl="1" indent="-342900"/>
            <a:r>
              <a:rPr lang="en-US" sz="1600" dirty="0" smtClean="0"/>
              <a:t>Policy can benefit from empirical data and validated models that are informed by the best science possible for all technology scenarios.</a:t>
            </a:r>
          </a:p>
          <a:p>
            <a:pPr marL="342900" indent="-342900"/>
            <a:r>
              <a:rPr lang="en-US" sz="1800" dirty="0" smtClean="0"/>
              <a:t>In order for innovation within the market to occur, there should be a level playing field for all fuel types on direct and indirect GHG effects.</a:t>
            </a:r>
          </a:p>
          <a:p>
            <a:pPr lvl="1" indent="-342900"/>
            <a:r>
              <a:rPr lang="en-US" sz="1600" dirty="0" smtClean="0"/>
              <a:t>LCFS models on indirect effects should be updated frequently as improvements and validated training sets become available.</a:t>
            </a:r>
          </a:p>
          <a:p>
            <a:pPr lvl="1" indent="-342900"/>
            <a:r>
              <a:rPr lang="en-US" sz="1600" dirty="0" smtClean="0"/>
              <a:t>Data driven, validated models should be used whenever possible.</a:t>
            </a:r>
            <a:endParaRPr lang="en-US" sz="2000" dirty="0" smtClean="0"/>
          </a:p>
          <a:p>
            <a:pPr marL="342900" indent="-342900"/>
            <a:r>
              <a:rPr lang="en-US" sz="1800" dirty="0" smtClean="0"/>
              <a:t>For some fuel types with more inherent risk, such as the hydrogen infrastructure, public-private partnerships may be one approach to de-risk the technologies (e.g., AB 118) until they are economically self-sustaining.</a:t>
            </a:r>
          </a:p>
          <a:p>
            <a:r>
              <a:rPr lang="en-US" sz="1800" dirty="0" smtClean="0"/>
              <a:t>From a technology deployment perspective, it is recommended that the AB 32 implementation plan continue, as significant and fundamental shifts in policy will increase the risk associated with deployment of new low carbon LDV technologies and decrease likelihood of achieving targeted GHG reductions.</a:t>
            </a:r>
          </a:p>
        </p:txBody>
      </p:sp>
    </p:spTree>
    <p:extLst>
      <p:ext uri="{BB962C8B-B14F-4D97-AF65-F5344CB8AC3E}">
        <p14:creationId xmlns:p14="http://schemas.microsoft.com/office/powerpoint/2010/main" val="39014820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Level</Template>
  <TotalTime>36872</TotalTime>
  <Words>881</Words>
  <Application>Microsoft Office PowerPoint</Application>
  <PresentationFormat>On-screen Show (4:3)</PresentationFormat>
  <Paragraphs>77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Assessment of Low Carbon Technologies and Potential Impact on AB 32</vt:lpstr>
      <vt:lpstr>AB 32 Goals in LDV GHG Emission Reductions Rely on Significant Technology Advances</vt:lpstr>
      <vt:lpstr>Biofuels</vt:lpstr>
      <vt:lpstr>Batteries (HEV, PHEV, BEV)</vt:lpstr>
      <vt:lpstr>Fuel Cells (FCEV)</vt:lpstr>
      <vt:lpstr>Technologies with Significant Potential Impact on AB 32</vt:lpstr>
      <vt:lpstr>Summary</vt:lpstr>
    </vt:vector>
  </TitlesOfParts>
  <Company>Sandia National Laboratories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Biofuels Program Update</dc:title>
  <dc:creator>Blake Simmons</dc:creator>
  <cp:lastModifiedBy>DeVries, Jodi</cp:lastModifiedBy>
  <cp:revision>566</cp:revision>
  <dcterms:created xsi:type="dcterms:W3CDTF">2010-10-20T01:18:07Z</dcterms:created>
  <dcterms:modified xsi:type="dcterms:W3CDTF">2013-03-19T22:06:48Z</dcterms:modified>
</cp:coreProperties>
</file>