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75" r:id="rId4"/>
    <p:sldId id="300" r:id="rId5"/>
    <p:sldId id="280" r:id="rId6"/>
    <p:sldId id="276" r:id="rId7"/>
    <p:sldId id="263" r:id="rId8"/>
    <p:sldId id="301" r:id="rId9"/>
    <p:sldId id="271" r:id="rId10"/>
    <p:sldId id="267" r:id="rId11"/>
    <p:sldId id="283" r:id="rId12"/>
    <p:sldId id="284" r:id="rId13"/>
    <p:sldId id="282" r:id="rId14"/>
    <p:sldId id="289" r:id="rId15"/>
    <p:sldId id="273" r:id="rId16"/>
    <p:sldId id="281" r:id="rId17"/>
    <p:sldId id="291" r:id="rId18"/>
    <p:sldId id="286" r:id="rId19"/>
    <p:sldId id="292" r:id="rId20"/>
    <p:sldId id="287" r:id="rId21"/>
    <p:sldId id="299" r:id="rId22"/>
    <p:sldId id="294" r:id="rId23"/>
    <p:sldId id="295" r:id="rId24"/>
    <p:sldId id="298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CA5CD-84C5-4DBB-BFBD-F9E5CA5A4F3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46095-23BB-4E69-979E-FE28554E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2444840-320F-4912-9C1C-FA79A00DE439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D94B2-5C6F-F341-A522-00159526AB4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3F48-7F47-7345-A0B7-77C583B6B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 Pages from ULI Voices Nelson The New California Dream.ashx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04295" y="0"/>
            <a:ext cx="52990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NAR 2011 Survey Highlights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84792"/>
              </p:ext>
            </p:extLst>
          </p:nvPr>
        </p:nvGraphicFramePr>
        <p:xfrm>
          <a:off x="224726" y="1356101"/>
          <a:ext cx="8663553" cy="4532378"/>
        </p:xfrm>
        <a:graphic>
          <a:graphicData uri="http://schemas.openxmlformats.org/drawingml/2006/table">
            <a:tbl>
              <a:tblPr/>
              <a:tblGrid>
                <a:gridCol w="7088361"/>
                <a:gridCol w="787596"/>
                <a:gridCol w="787596"/>
              </a:tblGrid>
              <a:tr h="623918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latin typeface="Arial"/>
                        </a:rPr>
                        <a:t>Question</a:t>
                      </a:r>
                      <a:endParaRPr lang="en-US" sz="1700" b="1" dirty="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latin typeface="Arial"/>
                        </a:rPr>
                        <a:t>US</a:t>
                      </a:r>
                      <a:endParaRPr lang="en-US" sz="1700" b="1" dirty="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latin typeface="Arial"/>
                        </a:rPr>
                        <a:t>CA</a:t>
                      </a:r>
                      <a:endParaRPr lang="en-US" sz="1700" b="1" dirty="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9958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Prefer houses </a:t>
                      </a:r>
                      <a:r>
                        <a:rPr lang="en-US" sz="1700" dirty="0">
                          <a:latin typeface="Arial"/>
                        </a:rPr>
                        <a:t>are smaller on smaller lots, and </a:t>
                      </a:r>
                      <a:r>
                        <a:rPr lang="en-US" sz="1700" dirty="0" smtClean="0">
                          <a:latin typeface="Arial"/>
                        </a:rPr>
                        <a:t>have </a:t>
                      </a:r>
                      <a:r>
                        <a:rPr lang="en-US" sz="1700" dirty="0">
                          <a:latin typeface="Arial"/>
                        </a:rPr>
                        <a:t>a </a:t>
                      </a:r>
                      <a:r>
                        <a:rPr lang="en-US" sz="1700" dirty="0" smtClean="0">
                          <a:latin typeface="Arial"/>
                        </a:rPr>
                        <a:t>shorter</a:t>
                      </a: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commute </a:t>
                      </a:r>
                      <a:r>
                        <a:rPr lang="en-US" sz="1700" dirty="0">
                          <a:latin typeface="Arial"/>
                        </a:rPr>
                        <a:t>to work, 20 minutes</a:t>
                      </a:r>
                      <a:endParaRPr lang="en-US" sz="1700" dirty="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latin typeface="Arial"/>
                        </a:rPr>
                        <a:t>59%</a:t>
                      </a:r>
                      <a:endParaRPr lang="en-US" sz="170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Arial"/>
                        </a:rPr>
                        <a:t>55%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9958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latin typeface="Arial"/>
                        </a:rPr>
                        <a:t>Prefer to own or rent an apartment or townhouse with easy walk to </a:t>
                      </a:r>
                      <a:endParaRPr lang="en-US" sz="1700" dirty="0" smtClean="0">
                        <a:latin typeface="Arial"/>
                      </a:endParaRP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shops </a:t>
                      </a:r>
                      <a:r>
                        <a:rPr lang="en-US" sz="1700" dirty="0">
                          <a:latin typeface="Arial"/>
                        </a:rPr>
                        <a:t>and restaurants and have a shorter commute to work.</a:t>
                      </a:r>
                      <a:endParaRPr lang="en-US" sz="1700" dirty="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latin typeface="Arial"/>
                        </a:rPr>
                        <a:t>38%</a:t>
                      </a:r>
                      <a:endParaRPr lang="en-US" sz="170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Arial"/>
                        </a:rPr>
                        <a:t>42%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8586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Prefer a neighborhood</a:t>
                      </a:r>
                      <a:r>
                        <a:rPr lang="en-US" sz="1700" baseline="0" dirty="0" smtClean="0">
                          <a:latin typeface="Arial"/>
                        </a:rPr>
                        <a:t> with </a:t>
                      </a:r>
                      <a:r>
                        <a:rPr lang="en-US" sz="1700" dirty="0" smtClean="0">
                          <a:latin typeface="Arial"/>
                        </a:rPr>
                        <a:t>a </a:t>
                      </a:r>
                      <a:r>
                        <a:rPr lang="en-US" sz="1700" dirty="0">
                          <a:latin typeface="Arial"/>
                        </a:rPr>
                        <a:t>mix of single family detached houses, </a:t>
                      </a:r>
                      <a:endParaRPr lang="en-US" sz="1700" dirty="0" smtClean="0">
                        <a:latin typeface="Arial"/>
                      </a:endParaRP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townhouses</a:t>
                      </a:r>
                      <a:r>
                        <a:rPr lang="en-US" sz="1700" dirty="0">
                          <a:latin typeface="Arial"/>
                        </a:rPr>
                        <a:t>, </a:t>
                      </a:r>
                      <a:r>
                        <a:rPr lang="en-US" sz="1700" dirty="0" smtClean="0">
                          <a:latin typeface="Arial"/>
                        </a:rPr>
                        <a:t>apartments </a:t>
                      </a:r>
                      <a:r>
                        <a:rPr lang="en-US" sz="1700" dirty="0">
                          <a:latin typeface="Arial"/>
                        </a:rPr>
                        <a:t>and condominiums on various sized lots; </a:t>
                      </a:r>
                      <a:endParaRPr lang="en-US" sz="1700" dirty="0" smtClean="0">
                        <a:latin typeface="Arial"/>
                      </a:endParaRP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Almost </a:t>
                      </a:r>
                      <a:r>
                        <a:rPr lang="en-US" sz="1700" dirty="0">
                          <a:latin typeface="Arial"/>
                        </a:rPr>
                        <a:t>all of </a:t>
                      </a:r>
                      <a:r>
                        <a:rPr lang="en-US" sz="1700" dirty="0" smtClean="0">
                          <a:latin typeface="Arial"/>
                        </a:rPr>
                        <a:t>the </a:t>
                      </a:r>
                      <a:r>
                        <a:rPr lang="en-US" sz="1700" dirty="0">
                          <a:latin typeface="Arial"/>
                        </a:rPr>
                        <a:t>streets have sidewalks; Places such as shopping, </a:t>
                      </a:r>
                      <a:endParaRPr lang="en-US" sz="1700" dirty="0" smtClean="0">
                        <a:latin typeface="Arial"/>
                      </a:endParaRP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restaurants</a:t>
                      </a:r>
                      <a:r>
                        <a:rPr lang="en-US" sz="1700" dirty="0">
                          <a:latin typeface="Arial"/>
                        </a:rPr>
                        <a:t>, </a:t>
                      </a:r>
                      <a:r>
                        <a:rPr lang="en-US" sz="1700" dirty="0" smtClean="0">
                          <a:latin typeface="Arial"/>
                        </a:rPr>
                        <a:t>a library</a:t>
                      </a:r>
                      <a:r>
                        <a:rPr lang="en-US" sz="1700" dirty="0">
                          <a:latin typeface="Arial"/>
                        </a:rPr>
                        <a:t>, and a school are within a few blocks of </a:t>
                      </a:r>
                      <a:r>
                        <a:rPr lang="en-US" sz="1700" dirty="0" smtClean="0">
                          <a:latin typeface="Arial"/>
                        </a:rPr>
                        <a:t>the </a:t>
                      </a: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home </a:t>
                      </a:r>
                      <a:r>
                        <a:rPr lang="en-US" sz="1700" dirty="0">
                          <a:latin typeface="Arial"/>
                        </a:rPr>
                        <a:t>and </a:t>
                      </a:r>
                      <a:r>
                        <a:rPr lang="en-US" sz="1700" dirty="0" smtClean="0">
                          <a:latin typeface="Arial"/>
                        </a:rPr>
                        <a:t>can </a:t>
                      </a:r>
                      <a:r>
                        <a:rPr lang="en-US" sz="1700" dirty="0">
                          <a:latin typeface="Arial"/>
                        </a:rPr>
                        <a:t>either walk or drive; Parking is limited when </a:t>
                      </a:r>
                      <a:r>
                        <a:rPr lang="en-US" sz="1700" dirty="0" smtClean="0">
                          <a:latin typeface="Arial"/>
                        </a:rPr>
                        <a:t>driving</a:t>
                      </a:r>
                      <a:r>
                        <a:rPr lang="en-US" sz="1700" baseline="0" dirty="0" smtClean="0">
                          <a:latin typeface="Arial"/>
                        </a:rPr>
                        <a:t> </a:t>
                      </a:r>
                      <a:r>
                        <a:rPr lang="en-US" sz="1700" dirty="0" smtClean="0">
                          <a:latin typeface="Arial"/>
                        </a:rPr>
                        <a:t>to </a:t>
                      </a: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local </a:t>
                      </a:r>
                      <a:r>
                        <a:rPr lang="en-US" sz="1700" dirty="0">
                          <a:latin typeface="Arial"/>
                        </a:rPr>
                        <a:t>stores, restaurants and other places; Public transportation</a:t>
                      </a:r>
                      <a:r>
                        <a:rPr lang="en-US" sz="1700" dirty="0" smtClean="0">
                          <a:latin typeface="Arial"/>
                        </a:rPr>
                        <a:t>,</a:t>
                      </a: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such </a:t>
                      </a:r>
                      <a:r>
                        <a:rPr lang="en-US" sz="1700" dirty="0">
                          <a:latin typeface="Arial"/>
                        </a:rPr>
                        <a:t>as bus, subway, light rail, or commuter rail, is nearby</a:t>
                      </a:r>
                      <a:endParaRPr lang="en-US" sz="1700" dirty="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latin typeface="Arial"/>
                        </a:rPr>
                        <a:t>56%</a:t>
                      </a:r>
                      <a:endParaRPr lang="en-US" sz="170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Arial"/>
                        </a:rPr>
                        <a:t>60%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9958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latin typeface="Arial"/>
                        </a:rPr>
                        <a:t>In deciding where to live, public transit is very important or </a:t>
                      </a:r>
                      <a:r>
                        <a:rPr lang="en-US" sz="1700" dirty="0" smtClean="0">
                          <a:latin typeface="Arial"/>
                        </a:rPr>
                        <a:t>somewhat</a:t>
                      </a:r>
                    </a:p>
                    <a:p>
                      <a:pPr algn="l"/>
                      <a:r>
                        <a:rPr lang="en-US" sz="1700" dirty="0" smtClean="0">
                          <a:latin typeface="Arial"/>
                        </a:rPr>
                        <a:t>     important</a:t>
                      </a:r>
                      <a:r>
                        <a:rPr lang="en-US" sz="1700" dirty="0">
                          <a:latin typeface="Arial"/>
                        </a:rPr>
                        <a:t>.</a:t>
                      </a:r>
                      <a:endParaRPr lang="en-US" sz="1700" dirty="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latin typeface="Arial"/>
                        </a:rPr>
                        <a:t>47%</a:t>
                      </a:r>
                      <a:endParaRPr lang="en-US" sz="1700"/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Arial"/>
                        </a:rPr>
                        <a:t>71%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5396" marR="85396" marT="42698" marB="426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157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5918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Adapted from National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Association of Realtors (2011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). (Questions paraphrased.)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Southern California Preferences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9845" r="16543" b="58652"/>
          <a:stretch/>
        </p:blipFill>
        <p:spPr>
          <a:xfrm>
            <a:off x="1563291" y="1385843"/>
            <a:ext cx="6023113" cy="4054062"/>
          </a:xfrm>
        </p:spPr>
      </p:pic>
      <p:sp>
        <p:nvSpPr>
          <p:cNvPr id="6" name="Rectangle 5"/>
          <p:cNvSpPr/>
          <p:nvPr/>
        </p:nvSpPr>
        <p:spPr>
          <a:xfrm>
            <a:off x="991891" y="5678503"/>
            <a:ext cx="7470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Fairbank, Maslin, </a:t>
            </a:r>
            <a:r>
              <a:rPr lang="en-US" dirty="0" err="1"/>
              <a:t>Maullin</a:t>
            </a:r>
            <a:r>
              <a:rPr lang="en-US" dirty="0"/>
              <a:t>, Metz and Associates (October 2011)</a:t>
            </a:r>
          </a:p>
        </p:txBody>
      </p:sp>
    </p:spTree>
    <p:extLst>
      <p:ext uri="{BB962C8B-B14F-4D97-AF65-F5344CB8AC3E}">
        <p14:creationId xmlns:p14="http://schemas.microsoft.com/office/powerpoint/2010/main" val="27780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Southern California Preferences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61894" r="7015" b="18697"/>
          <a:stretch/>
        </p:blipFill>
        <p:spPr>
          <a:xfrm>
            <a:off x="263471" y="1635079"/>
            <a:ext cx="8617057" cy="2921423"/>
          </a:xfrm>
        </p:spPr>
      </p:pic>
      <p:sp>
        <p:nvSpPr>
          <p:cNvPr id="3" name="Rectangle 2"/>
          <p:cNvSpPr/>
          <p:nvPr/>
        </p:nvSpPr>
        <p:spPr>
          <a:xfrm>
            <a:off x="743919" y="4849360"/>
            <a:ext cx="776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Fairbank, Maslin, </a:t>
            </a:r>
            <a:r>
              <a:rPr lang="en-US" dirty="0" err="1"/>
              <a:t>Maullin</a:t>
            </a:r>
            <a:r>
              <a:rPr lang="en-US" dirty="0"/>
              <a:t>, Metz and Associates (October 2011)</a:t>
            </a:r>
          </a:p>
        </p:txBody>
      </p:sp>
    </p:spTree>
    <p:extLst>
      <p:ext uri="{BB962C8B-B14F-4D97-AF65-F5344CB8AC3E}">
        <p14:creationId xmlns:p14="http://schemas.microsoft.com/office/powerpoint/2010/main" val="25140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Southern California Preferences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t="29021" r="8345" b="35538"/>
          <a:stretch/>
        </p:blipFill>
        <p:spPr>
          <a:xfrm>
            <a:off x="1443026" y="1526583"/>
            <a:ext cx="6480239" cy="4370522"/>
          </a:xfrm>
        </p:spPr>
      </p:pic>
      <p:sp>
        <p:nvSpPr>
          <p:cNvPr id="6" name="Rectangle 5"/>
          <p:cNvSpPr/>
          <p:nvPr/>
        </p:nvSpPr>
        <p:spPr>
          <a:xfrm>
            <a:off x="1046136" y="5817002"/>
            <a:ext cx="706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Source</a:t>
            </a:r>
            <a:r>
              <a:rPr lang="en-US" dirty="0" smtClean="0"/>
              <a:t>: Fairbank</a:t>
            </a:r>
            <a:r>
              <a:rPr lang="en-US" dirty="0"/>
              <a:t>, Maslin, </a:t>
            </a:r>
            <a:r>
              <a:rPr lang="en-US" dirty="0" err="1"/>
              <a:t>Maullin</a:t>
            </a:r>
            <a:r>
              <a:rPr lang="en-US" dirty="0"/>
              <a:t>, Metz and </a:t>
            </a:r>
            <a:r>
              <a:rPr lang="en-US" dirty="0" smtClean="0"/>
              <a:t>Associates (October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MPO Demand by Housing Type 2010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5" t="17522" r="8086" b="72501"/>
          <a:stretch/>
        </p:blipFill>
        <p:spPr>
          <a:xfrm>
            <a:off x="106077" y="1736202"/>
            <a:ext cx="8909912" cy="3345083"/>
          </a:xfrm>
        </p:spPr>
      </p:pic>
      <p:sp>
        <p:nvSpPr>
          <p:cNvPr id="5" name="Rectangle 4"/>
          <p:cNvSpPr/>
          <p:nvPr/>
        </p:nvSpPr>
        <p:spPr>
          <a:xfrm>
            <a:off x="166260" y="5140886"/>
            <a:ext cx="2582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Source</a:t>
            </a:r>
            <a:r>
              <a:rPr lang="en-US" b="1" dirty="0"/>
              <a:t>: Arthur C. Nelson.</a:t>
            </a:r>
          </a:p>
        </p:txBody>
      </p:sp>
    </p:spTree>
    <p:extLst>
      <p:ext uri="{BB962C8B-B14F-4D97-AF65-F5344CB8AC3E}">
        <p14:creationId xmlns:p14="http://schemas.microsoft.com/office/powerpoint/2010/main" val="5615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12700">
            <a:solidFill>
              <a:srgbClr val="78A2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" descr="ULI_bar_3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ULI_bar_3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8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ULI_mark_logotype_3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096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-76200" y="161439"/>
            <a:ext cx="929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A small lot </a:t>
            </a:r>
            <a:r>
              <a:rPr lang="en-US" sz="4000" b="1" dirty="0" smtClean="0">
                <a:solidFill>
                  <a:srgbClr val="00B0F0"/>
                </a:solidFill>
              </a:rPr>
              <a:t>(&lt;5,000 </a:t>
            </a:r>
            <a:r>
              <a:rPr lang="en-US" sz="4000" b="1" dirty="0" err="1">
                <a:solidFill>
                  <a:srgbClr val="00B0F0"/>
                </a:solidFill>
              </a:rPr>
              <a:t>sq.ft</a:t>
            </a:r>
            <a:r>
              <a:rPr lang="en-US" sz="4000" b="1" dirty="0">
                <a:solidFill>
                  <a:srgbClr val="00B0F0"/>
                </a:solidFill>
              </a:rPr>
              <a:t>.) </a:t>
            </a:r>
            <a:r>
              <a:rPr lang="en-US" sz="4000" b="1" dirty="0" smtClean="0">
                <a:solidFill>
                  <a:srgbClr val="00B0F0"/>
                </a:solidFill>
              </a:rPr>
              <a:t>does </a:t>
            </a:r>
            <a:r>
              <a:rPr lang="en-US" sz="4000" b="1" dirty="0">
                <a:solidFill>
                  <a:srgbClr val="00B0F0"/>
                </a:solidFill>
              </a:rPr>
              <a:t>not </a:t>
            </a:r>
            <a:endParaRPr lang="en-US" sz="40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mean </a:t>
            </a:r>
            <a:r>
              <a:rPr lang="en-US" sz="4000" b="1" dirty="0">
                <a:solidFill>
                  <a:srgbClr val="00B0F0"/>
                </a:solidFill>
              </a:rPr>
              <a:t>a small house</a:t>
            </a:r>
          </a:p>
        </p:txBody>
      </p:sp>
      <p:pic>
        <p:nvPicPr>
          <p:cNvPr id="410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3"/>
          <a:stretch>
            <a:fillRect/>
          </a:stretch>
        </p:blipFill>
        <p:spPr bwMode="auto">
          <a:xfrm>
            <a:off x="384175" y="1515547"/>
            <a:ext cx="8378825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654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Residential Unit Preferences for Non-Hispanic White and Minority </a:t>
            </a:r>
            <a:r>
              <a:rPr lang="en-US" sz="3600" b="1" dirty="0" smtClean="0">
                <a:solidFill>
                  <a:srgbClr val="00B0F0"/>
                </a:solidFill>
              </a:rPr>
              <a:t>Households</a:t>
            </a:r>
            <a:endParaRPr lang="en-US" sz="3600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016057"/>
              </p:ext>
            </p:extLst>
          </p:nvPr>
        </p:nvGraphicFramePr>
        <p:xfrm>
          <a:off x="1956623" y="1687968"/>
          <a:ext cx="5272916" cy="4006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4365"/>
                <a:gridCol w="1078551"/>
              </a:tblGrid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Ethnicity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SCAG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Non-Hispanic White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Multi-Family (apartment, </a:t>
                      </a:r>
                      <a:r>
                        <a:rPr lang="en-US" sz="1800" dirty="0" smtClean="0">
                          <a:effectLst/>
                        </a:rPr>
                        <a:t>condo)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Townhouse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Small Lot (&lt;5,000 </a:t>
                      </a:r>
                      <a:r>
                        <a:rPr lang="en-US" sz="1800" dirty="0" err="1">
                          <a:effectLst/>
                        </a:rPr>
                        <a:t>sq.ft</a:t>
                      </a:r>
                      <a:r>
                        <a:rPr lang="en-US" sz="1800" dirty="0">
                          <a:effectLst/>
                        </a:rPr>
                        <a:t>.)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</a:t>
                      </a:r>
                      <a:r>
                        <a:rPr lang="en-US" sz="1800" dirty="0" smtClean="0">
                          <a:effectLst/>
                        </a:rPr>
                        <a:t>Conventional Lot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TOD Demand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52%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Minority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Multi-Family (apartment, </a:t>
                      </a:r>
                      <a:r>
                        <a:rPr lang="en-US" sz="1800" dirty="0" smtClean="0">
                          <a:effectLst/>
                        </a:rPr>
                        <a:t>condo)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Townhouse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Small Lot (&lt;5,000 </a:t>
                      </a:r>
                      <a:r>
                        <a:rPr lang="en-US" sz="1800" dirty="0" err="1">
                          <a:effectLst/>
                        </a:rPr>
                        <a:t>sq.ft</a:t>
                      </a:r>
                      <a:r>
                        <a:rPr lang="en-US" sz="1800" dirty="0">
                          <a:effectLst/>
                        </a:rPr>
                        <a:t>.)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</a:t>
                      </a:r>
                      <a:r>
                        <a:rPr lang="en-US" sz="1800" dirty="0" smtClean="0">
                          <a:effectLst/>
                        </a:rPr>
                        <a:t>Conventional Lot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0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TOD Demand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66%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7492" y="6244180"/>
            <a:ext cx="8934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Source</a:t>
            </a:r>
            <a:r>
              <a:rPr lang="en-US" b="1" dirty="0"/>
              <a:t>: Adapted by Arthur C. Nelson from </a:t>
            </a:r>
            <a:r>
              <a:rPr lang="en-US" b="1" dirty="0" err="1"/>
              <a:t>Baldasarre</a:t>
            </a:r>
            <a:r>
              <a:rPr lang="en-US" b="1" dirty="0"/>
              <a:t> (2001, 2002, 2004).</a:t>
            </a:r>
          </a:p>
        </p:txBody>
      </p:sp>
    </p:spTree>
    <p:extLst>
      <p:ext uri="{BB962C8B-B14F-4D97-AF65-F5344CB8AC3E}">
        <p14:creationId xmlns:p14="http://schemas.microsoft.com/office/powerpoint/2010/main" val="38292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MPO Housing Demand by Type to 2035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t="41966" r="7716" b="47060"/>
          <a:stretch/>
        </p:blipFill>
        <p:spPr>
          <a:xfrm>
            <a:off x="575733" y="1682045"/>
            <a:ext cx="8063350" cy="3081866"/>
          </a:xfrm>
        </p:spPr>
      </p:pic>
      <p:sp>
        <p:nvSpPr>
          <p:cNvPr id="5" name="Rectangle 4"/>
          <p:cNvSpPr/>
          <p:nvPr/>
        </p:nvSpPr>
        <p:spPr>
          <a:xfrm>
            <a:off x="527508" y="4869950"/>
            <a:ext cx="2582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Source</a:t>
            </a:r>
            <a:r>
              <a:rPr lang="en-US" b="1" dirty="0"/>
              <a:t>: Arthur C. Nelson.</a:t>
            </a:r>
          </a:p>
        </p:txBody>
      </p:sp>
    </p:spTree>
    <p:extLst>
      <p:ext uri="{BB962C8B-B14F-4D97-AF65-F5344CB8AC3E}">
        <p14:creationId xmlns:p14="http://schemas.microsoft.com/office/powerpoint/2010/main" val="39758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0"/>
            <a:ext cx="9191019" cy="59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TSA Demand </a:t>
            </a:r>
            <a:r>
              <a:rPr lang="en-US" b="1" dirty="0" smtClean="0"/>
              <a:t>2035, Big 4 MPOs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62910" r="29665" b="23177"/>
          <a:stretch/>
        </p:blipFill>
        <p:spPr>
          <a:xfrm>
            <a:off x="135917" y="1783645"/>
            <a:ext cx="8593102" cy="3228624"/>
          </a:xfrm>
        </p:spPr>
      </p:pic>
      <p:sp>
        <p:nvSpPr>
          <p:cNvPr id="5" name="Rectangle 4"/>
          <p:cNvSpPr/>
          <p:nvPr/>
        </p:nvSpPr>
        <p:spPr>
          <a:xfrm>
            <a:off x="-327378" y="3770489"/>
            <a:ext cx="9629421" cy="33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682" y="5118308"/>
            <a:ext cx="253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Arthur C. Nelson.</a:t>
            </a:r>
          </a:p>
        </p:txBody>
      </p:sp>
    </p:spTree>
    <p:extLst>
      <p:ext uri="{BB962C8B-B14F-4D97-AF65-F5344CB8AC3E}">
        <p14:creationId xmlns:p14="http://schemas.microsoft.com/office/powerpoint/2010/main" val="31004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31" y="0"/>
            <a:ext cx="54975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Transit Station Area </a:t>
            </a:r>
            <a:r>
              <a:rPr lang="en-US" b="1" dirty="0" smtClean="0"/>
              <a:t>Demand, Big 4 MPOs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 t="17522" r="8038" b="58783"/>
          <a:stretch/>
        </p:blipFill>
        <p:spPr>
          <a:xfrm>
            <a:off x="231586" y="1388540"/>
            <a:ext cx="8669867" cy="4289772"/>
          </a:xfrm>
        </p:spPr>
      </p:pic>
      <p:sp>
        <p:nvSpPr>
          <p:cNvPr id="5" name="Rectangle 4"/>
          <p:cNvSpPr/>
          <p:nvPr/>
        </p:nvSpPr>
        <p:spPr>
          <a:xfrm>
            <a:off x="152477" y="5885960"/>
            <a:ext cx="253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Source</a:t>
            </a:r>
            <a:r>
              <a:rPr lang="en-US" dirty="0" smtClean="0"/>
              <a:t>: Arthur C. Nelson.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Important to Walk/Bike to Work/Errands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17273" r="17419" b="56537"/>
          <a:stretch/>
        </p:blipFill>
        <p:spPr>
          <a:xfrm>
            <a:off x="530578" y="1417638"/>
            <a:ext cx="7918941" cy="5103155"/>
          </a:xfrm>
        </p:spPr>
      </p:pic>
    </p:spTree>
    <p:extLst>
      <p:ext uri="{BB962C8B-B14F-4D97-AF65-F5344CB8AC3E}">
        <p14:creationId xmlns:p14="http://schemas.microsoft.com/office/powerpoint/2010/main" val="37699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b="1" dirty="0" smtClean="0"/>
              <a:t>Supply &amp; Demand Comparison, US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5213109"/>
              </p:ext>
            </p:extLst>
          </p:nvPr>
        </p:nvGraphicFramePr>
        <p:xfrm>
          <a:off x="612775" y="1814115"/>
          <a:ext cx="8153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425"/>
                <a:gridCol w="1781175"/>
                <a:gridCol w="2717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Mode and Destination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Supply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Walk or Bike to Work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23%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Walk or Bike for Errands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22%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b"/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09600" y="3270948"/>
            <a:ext cx="8534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Supply from NHTS 2009 (2011); demand from Porter-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Novelli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(2003, 2005)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92292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Observed Walk/Bike Share </a:t>
            </a:r>
            <a:br>
              <a:rPr lang="en-US" b="1" dirty="0" smtClean="0"/>
            </a:br>
            <a:r>
              <a:rPr lang="en-US" b="1" dirty="0" smtClean="0"/>
              <a:t>Within 1-Mile, US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8109212"/>
              </p:ext>
            </p:extLst>
          </p:nvPr>
        </p:nvGraphicFramePr>
        <p:xfrm>
          <a:off x="457200" y="2209800"/>
          <a:ext cx="8153400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Walk/Bike to Work 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Less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than 1 Mile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Walk/Bike to Errands Less than 1 Mile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26%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Change 1995-2009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4431268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: National Household Travel Survey 2009 (2011)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Life-Spans of Major 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64677" r="8038" b="8897"/>
          <a:stretch/>
        </p:blipFill>
        <p:spPr>
          <a:xfrm>
            <a:off x="302830" y="1535289"/>
            <a:ext cx="8513791" cy="4673606"/>
          </a:xfrm>
        </p:spPr>
      </p:pic>
      <p:sp>
        <p:nvSpPr>
          <p:cNvPr id="6" name="Rectangle 5"/>
          <p:cNvSpPr/>
          <p:nvPr/>
        </p:nvSpPr>
        <p:spPr>
          <a:xfrm>
            <a:off x="278580" y="6179474"/>
            <a:ext cx="2581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Source</a:t>
            </a:r>
            <a:r>
              <a:rPr lang="en-US" b="1" dirty="0"/>
              <a:t>: Arthur C. </a:t>
            </a:r>
            <a:r>
              <a:rPr lang="en-US" b="1" dirty="0" smtClean="0"/>
              <a:t>Nelson.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42"/>
            <a:ext cx="8229600" cy="9918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Observations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252"/>
            <a:ext cx="8229600" cy="56537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First</a:t>
            </a:r>
            <a:r>
              <a:rPr lang="en-US" sz="3400" dirty="0"/>
              <a:t>,</a:t>
            </a:r>
            <a:r>
              <a:rPr lang="en-US" dirty="0"/>
              <a:t> </a:t>
            </a:r>
            <a:r>
              <a:rPr lang="en-US" b="1" i="1" dirty="0" smtClean="0"/>
              <a:t>while there are always exceptions and market niches will be different, adding generally to </a:t>
            </a:r>
            <a:r>
              <a:rPr lang="en-US" b="1" i="1" dirty="0"/>
              <a:t>the current inventory of </a:t>
            </a:r>
            <a:r>
              <a:rPr lang="en-US" b="1" i="1" dirty="0" smtClean="0"/>
              <a:t>conventional lots </a:t>
            </a:r>
            <a:r>
              <a:rPr lang="en-US" b="1" i="1" dirty="0"/>
              <a:t>exacerbates the current excess </a:t>
            </a:r>
            <a:r>
              <a:rPr lang="en-US" b="1" i="1" dirty="0" smtClean="0"/>
              <a:t>supply</a:t>
            </a:r>
            <a:r>
              <a:rPr lang="en-US" b="1" i="1" dirty="0"/>
              <a:t> </a:t>
            </a:r>
            <a:r>
              <a:rPr lang="en-US" b="1" i="1" dirty="0" smtClean="0"/>
              <a:t>and erodes value of existing homes on those lots.</a:t>
            </a:r>
            <a:endParaRPr lang="en-US" b="1" i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Second</a:t>
            </a:r>
            <a:r>
              <a:rPr lang="en-US" sz="3400" dirty="0"/>
              <a:t>,</a:t>
            </a:r>
            <a:r>
              <a:rPr lang="en-US" dirty="0"/>
              <a:t> </a:t>
            </a:r>
            <a:r>
              <a:rPr lang="en-US" b="1" i="1" dirty="0" smtClean="0"/>
              <a:t>surveys indicate that even if all new </a:t>
            </a:r>
            <a:r>
              <a:rPr lang="en-US" b="1" i="1" dirty="0"/>
              <a:t>residential development </a:t>
            </a:r>
            <a:r>
              <a:rPr lang="en-US" b="1" i="1" dirty="0" smtClean="0"/>
              <a:t>were </a:t>
            </a:r>
            <a:r>
              <a:rPr lang="en-US" b="1" i="1" dirty="0"/>
              <a:t>absorbed in existing and planned </a:t>
            </a:r>
            <a:r>
              <a:rPr lang="en-US" b="1" i="1" dirty="0" smtClean="0"/>
              <a:t>TODs </a:t>
            </a:r>
            <a:r>
              <a:rPr lang="en-US" b="1" i="1" dirty="0"/>
              <a:t>by 2035 </a:t>
            </a:r>
            <a:r>
              <a:rPr lang="en-US" b="1" i="1" dirty="0" smtClean="0"/>
              <a:t> half </a:t>
            </a:r>
            <a:r>
              <a:rPr lang="en-US" b="1" i="1" dirty="0"/>
              <a:t>or more of the demand for living in TODs would still not be met.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Third</a:t>
            </a:r>
            <a:r>
              <a:rPr lang="en-US" b="1" i="1" dirty="0"/>
              <a:t>, there is sufficient developed land to absorb all new and recycled nonresidential </a:t>
            </a:r>
            <a:r>
              <a:rPr lang="en-US" b="1" i="1" dirty="0" smtClean="0"/>
              <a:t>development; this is because between 2010 and 2035 about half of all low-FAR structures will be redeveloped</a:t>
            </a:r>
            <a:r>
              <a:rPr lang="en-US" b="1" i="1" dirty="0"/>
              <a:t> </a:t>
            </a:r>
            <a:r>
              <a:rPr lang="en-US" b="1" i="1" dirty="0" smtClean="0"/>
              <a:t>and/or repurposed.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Fourth</a:t>
            </a:r>
            <a:r>
              <a:rPr lang="en-US" b="1" dirty="0" smtClean="0"/>
              <a:t>, </a:t>
            </a:r>
            <a:r>
              <a:rPr lang="en-US" b="1" i="1" dirty="0" smtClean="0"/>
              <a:t>merely meeting the market demand for more attached products and accessibility to transit could bring California’s major metropolitan areas into compliance with SB 375.</a:t>
            </a:r>
            <a:endParaRPr lang="en-US" b="1" i="1" dirty="0"/>
          </a:p>
          <a:p>
            <a:pPr marL="0" indent="0">
              <a:buNone/>
            </a:pPr>
            <a:r>
              <a:rPr lang="en-US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5459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Drivers of Change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Demographic</a:t>
            </a:r>
          </a:p>
          <a:p>
            <a:pPr lvl="1"/>
            <a:r>
              <a:rPr lang="en-US" dirty="0" smtClean="0"/>
              <a:t>Aging + Minority Growth</a:t>
            </a:r>
          </a:p>
          <a:p>
            <a:r>
              <a:rPr lang="en-US" b="1" dirty="0" smtClean="0"/>
              <a:t>Economic</a:t>
            </a:r>
          </a:p>
          <a:p>
            <a:pPr lvl="1"/>
            <a:r>
              <a:rPr lang="en-US" dirty="0" smtClean="0"/>
              <a:t>Stagnating real incomes; higher unemployment</a:t>
            </a:r>
          </a:p>
          <a:p>
            <a:r>
              <a:rPr lang="en-US" b="1" dirty="0" smtClean="0"/>
              <a:t>Financial</a:t>
            </a:r>
          </a:p>
          <a:p>
            <a:pPr lvl="1"/>
            <a:r>
              <a:rPr lang="en-US" dirty="0" smtClean="0"/>
              <a:t>Tighter money for home loans</a:t>
            </a:r>
          </a:p>
          <a:p>
            <a:r>
              <a:rPr lang="en-US" b="1" dirty="0" smtClean="0"/>
              <a:t>Preference</a:t>
            </a:r>
          </a:p>
          <a:p>
            <a:pPr lvl="1"/>
            <a:r>
              <a:rPr lang="en-US" dirty="0" smtClean="0"/>
              <a:t>More amenities, more options, better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US Starter, Mature, Downsizing Trends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630269"/>
              </p:ext>
            </p:extLst>
          </p:nvPr>
        </p:nvGraphicFramePr>
        <p:xfrm>
          <a:off x="557938" y="1780212"/>
          <a:ext cx="7997125" cy="3108960"/>
        </p:xfrm>
        <a:graphic>
          <a:graphicData uri="http://schemas.openxmlformats.org/drawingml/2006/table">
            <a:tbl>
              <a:tblPr/>
              <a:tblGrid>
                <a:gridCol w="1599425"/>
                <a:gridCol w="1599425"/>
                <a:gridCol w="1599425"/>
                <a:gridCol w="1599425"/>
                <a:gridCol w="1599425"/>
              </a:tblGrid>
              <a:tr h="5014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rial"/>
                        </a:rPr>
                        <a:t>HH Age</a:t>
                      </a:r>
                      <a:endParaRPr lang="en-US" sz="28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/>
                        </a:rPr>
                        <a:t>2010</a:t>
                      </a:r>
                      <a:endParaRPr lang="en-US" sz="28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/>
                        </a:rPr>
                        <a:t>2030</a:t>
                      </a:r>
                      <a:endParaRPr lang="en-US" sz="28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/>
                        </a:rPr>
                        <a:t>Change</a:t>
                      </a:r>
                      <a:endParaRPr lang="en-US" sz="28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/>
                        </a:rPr>
                        <a:t>Share</a:t>
                      </a:r>
                      <a:endParaRPr lang="en-US" sz="28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&lt;35</a:t>
                      </a:r>
                      <a:endParaRPr lang="en-US" sz="280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26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29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3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/>
                        </a:rPr>
                        <a:t>11%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Arial"/>
                        </a:rPr>
                        <a:t>35-60</a:t>
                      </a:r>
                      <a:endParaRPr lang="en-US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60</a:t>
                      </a:r>
                      <a:endParaRPr lang="en-US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63</a:t>
                      </a:r>
                      <a:endParaRPr lang="en-US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  <a:endParaRPr lang="en-US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Arial"/>
                        </a:rPr>
                        <a:t>10%</a:t>
                      </a:r>
                      <a:endParaRPr lang="en-US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61-74</a:t>
                      </a:r>
                      <a:endParaRPr lang="en-US" sz="280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18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29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11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/>
                        </a:rPr>
                        <a:t>43%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75+</a:t>
                      </a:r>
                      <a:endParaRPr lang="en-US" sz="280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12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21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9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/>
                        </a:rPr>
                        <a:t>36%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Arial"/>
                        </a:rPr>
                        <a:t>Total</a:t>
                      </a:r>
                      <a:endParaRPr lang="en-US" sz="280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117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142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</a:rPr>
                        <a:t>25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/>
                        </a:rPr>
                        <a:t> </a:t>
                      </a:r>
                      <a:endParaRPr lang="en-US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43188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383" y="4949114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</a:rPr>
              <a:t>Source</a:t>
            </a:r>
            <a:r>
              <a:rPr lang="en-US" dirty="0" smtClean="0">
                <a:latin typeface="Arial"/>
              </a:rPr>
              <a:t>: ICF Consulting.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473" y="5260538"/>
            <a:ext cx="62830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Adapted from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Energy Information Administration (2012).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0337" y="4220706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=0.82; 9.7% annual </a:t>
            </a:r>
            <a:r>
              <a:rPr lang="el-G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; 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X faster than inflation; 2020 = $8+/gallon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183464" y="2216258"/>
            <a:ext cx="759417" cy="813662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942881" y="2130425"/>
            <a:ext cx="736170" cy="85833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44658" y="1108129"/>
            <a:ext cx="7466308" cy="47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" y="1043618"/>
            <a:ext cx="908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2002 actual through 2012 estimated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4638"/>
            <a:ext cx="9144000" cy="60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234"/>
            <a:ext cx="9144000" cy="5807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135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California Homeowner Share 2000-2010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600777"/>
              </p:ext>
            </p:extLst>
          </p:nvPr>
        </p:nvGraphicFramePr>
        <p:xfrm>
          <a:off x="2518452" y="2352882"/>
          <a:ext cx="4223288" cy="1737360"/>
        </p:xfrm>
        <a:graphic>
          <a:graphicData uri="http://schemas.openxmlformats.org/drawingml/2006/table">
            <a:tbl>
              <a:tblPr/>
              <a:tblGrid>
                <a:gridCol w="2905932"/>
                <a:gridCol w="1317356"/>
              </a:tblGrid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Arial"/>
                        </a:rPr>
                        <a:t>HH Growth</a:t>
                      </a:r>
                      <a:endParaRPr lang="en-US" sz="32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Arial"/>
                        </a:rPr>
                        <a:t>1,081</a:t>
                      </a:r>
                      <a:endParaRPr lang="en-US" sz="32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Arial"/>
                        </a:rPr>
                        <a:t>Owner Growth</a:t>
                      </a:r>
                      <a:endParaRPr lang="en-US" sz="320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Arial"/>
                        </a:rPr>
                        <a:t>490</a:t>
                      </a:r>
                      <a:endParaRPr lang="en-US" sz="32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Arial"/>
                        </a:rPr>
                        <a:t>Owner Share</a:t>
                      </a:r>
                      <a:endParaRPr lang="en-US" sz="320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Arial"/>
                        </a:rPr>
                        <a:t>45%</a:t>
                      </a:r>
                      <a:endParaRPr lang="en-US" sz="32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71888" y="290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2472" y="4166465"/>
            <a:ext cx="368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</a:rPr>
              <a:t>Source</a:t>
            </a:r>
            <a:r>
              <a:rPr lang="en-US" dirty="0" smtClean="0">
                <a:latin typeface="Arial"/>
              </a:rPr>
              <a:t>: Myers (2011) and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National </a:t>
            </a:r>
            <a:r>
              <a:rPr lang="en-US" b="1" dirty="0" smtClean="0">
                <a:solidFill>
                  <a:srgbClr val="00B0F0"/>
                </a:solidFill>
              </a:rPr>
              <a:t>and California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Housing Demand </a:t>
            </a:r>
            <a:r>
              <a:rPr lang="en-US" b="1" dirty="0" smtClean="0">
                <a:solidFill>
                  <a:srgbClr val="00B0F0"/>
                </a:solidFill>
              </a:rPr>
              <a:t>by Type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43914"/>
              </p:ext>
            </p:extLst>
          </p:nvPr>
        </p:nvGraphicFramePr>
        <p:xfrm>
          <a:off x="681925" y="1929530"/>
          <a:ext cx="7485683" cy="2760108"/>
        </p:xfrm>
        <a:graphic>
          <a:graphicData uri="http://schemas.openxmlformats.org/drawingml/2006/table">
            <a:tbl>
              <a:tblPr/>
              <a:tblGrid>
                <a:gridCol w="2358434"/>
                <a:gridCol w="2358434"/>
                <a:gridCol w="2768815"/>
              </a:tblGrid>
              <a:tr h="92989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/>
                        </a:rPr>
                        <a:t>House Type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/>
                        </a:rPr>
                        <a:t>NAR </a:t>
                      </a:r>
                      <a:r>
                        <a:rPr lang="en-US" b="1" dirty="0" smtClean="0">
                          <a:latin typeface="Arial"/>
                        </a:rPr>
                        <a:t>National </a:t>
                      </a:r>
                      <a:r>
                        <a:rPr lang="en-US" b="1" dirty="0">
                          <a:latin typeface="Arial"/>
                        </a:rPr>
                        <a:t>Demand 2011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/>
                        </a:rPr>
                        <a:t>NAR </a:t>
                      </a:r>
                      <a:r>
                        <a:rPr lang="en-US" b="1" dirty="0" smtClean="0">
                          <a:latin typeface="Arial"/>
                        </a:rPr>
                        <a:t>California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/>
                        </a:rPr>
                        <a:t>Demand </a:t>
                      </a:r>
                      <a:r>
                        <a:rPr lang="en-US" b="1" dirty="0">
                          <a:latin typeface="Arial"/>
                        </a:rPr>
                        <a:t>2011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007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Arial"/>
                        </a:rPr>
                        <a:t>Attached</a:t>
                      </a:r>
                      <a:endParaRPr lang="en-US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39%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42%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007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Arial"/>
                        </a:rPr>
                        <a:t>Small Lot</a:t>
                      </a:r>
                      <a:endParaRPr lang="en-US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37%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36%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007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/>
                        </a:rPr>
                        <a:t>Conventional </a:t>
                      </a:r>
                      <a:r>
                        <a:rPr lang="en-US" dirty="0">
                          <a:latin typeface="Arial"/>
                        </a:rPr>
                        <a:t>Lot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</a:rPr>
                        <a:t>24%</a:t>
                      </a:r>
                      <a:endParaRPr lang="en-US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22%</a:t>
                      </a:r>
                      <a:endParaRPr lang="en-US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6237" y="5918722"/>
            <a:ext cx="8663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: Adapted from National Association of Realtors (2011).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738</Words>
  <Application>Microsoft Office PowerPoint</Application>
  <PresentationFormat>On-screen Show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Drivers of Change</vt:lpstr>
      <vt:lpstr>US Starter, Mature, Downsizing Trends</vt:lpstr>
      <vt:lpstr>PowerPoint Presentation</vt:lpstr>
      <vt:lpstr>PowerPoint Presentation</vt:lpstr>
      <vt:lpstr>PowerPoint Presentation</vt:lpstr>
      <vt:lpstr>California Homeowner Share 2000-2010</vt:lpstr>
      <vt:lpstr>National and California  Housing Demand by Type</vt:lpstr>
      <vt:lpstr>NAR 2011 Survey Highlights</vt:lpstr>
      <vt:lpstr>Southern California Preferences</vt:lpstr>
      <vt:lpstr>Southern California Preferences</vt:lpstr>
      <vt:lpstr>Southern California Preferences</vt:lpstr>
      <vt:lpstr>MPO Demand by Housing Type 2010</vt:lpstr>
      <vt:lpstr>PowerPoint Presentation</vt:lpstr>
      <vt:lpstr>Residential Unit Preferences for Non-Hispanic White and Minority Households</vt:lpstr>
      <vt:lpstr>MPO Housing Demand by Type to 2035</vt:lpstr>
      <vt:lpstr>PowerPoint Presentation</vt:lpstr>
      <vt:lpstr>TSA Demand 2035, Big 4 MPOs</vt:lpstr>
      <vt:lpstr>Transit Station Area Demand, Big 4 MPOs</vt:lpstr>
      <vt:lpstr>Important to Walk/Bike to Work/Errands</vt:lpstr>
      <vt:lpstr>Supply &amp; Demand Comparison, US</vt:lpstr>
      <vt:lpstr>Observed Walk/Bike Share  Within 1-Mile, US</vt:lpstr>
      <vt:lpstr>Life-Spans of Major Uses</vt:lpstr>
      <vt:lpstr>Observations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White</dc:creator>
  <cp:lastModifiedBy>Arthur C. Nelson</cp:lastModifiedBy>
  <cp:revision>63</cp:revision>
  <dcterms:created xsi:type="dcterms:W3CDTF">2012-01-29T23:06:08Z</dcterms:created>
  <dcterms:modified xsi:type="dcterms:W3CDTF">2012-03-06T03:41:12Z</dcterms:modified>
</cp:coreProperties>
</file>