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 id="2147483711" r:id="rId2"/>
    <p:sldMasterId id="2147483725" r:id="rId3"/>
    <p:sldMasterId id="2147483731" r:id="rId4"/>
    <p:sldMasterId id="2147483742" r:id="rId5"/>
    <p:sldMasterId id="2147483775" r:id="rId6"/>
    <p:sldMasterId id="2147483809" r:id="rId7"/>
    <p:sldMasterId id="2147483817" r:id="rId8"/>
    <p:sldMasterId id="2147483826" r:id="rId9"/>
    <p:sldMasterId id="2147483834" r:id="rId10"/>
    <p:sldMasterId id="2147483842" r:id="rId11"/>
  </p:sldMasterIdLst>
  <p:notesMasterIdLst>
    <p:notesMasterId r:id="rId56"/>
  </p:notesMasterIdLst>
  <p:handoutMasterIdLst>
    <p:handoutMasterId r:id="rId57"/>
  </p:handoutMasterIdLst>
  <p:sldIdLst>
    <p:sldId id="258" r:id="rId12"/>
    <p:sldId id="521" r:id="rId13"/>
    <p:sldId id="2710" r:id="rId14"/>
    <p:sldId id="2693" r:id="rId15"/>
    <p:sldId id="2705" r:id="rId16"/>
    <p:sldId id="2714" r:id="rId17"/>
    <p:sldId id="2715" r:id="rId18"/>
    <p:sldId id="2716" r:id="rId19"/>
    <p:sldId id="2717" r:id="rId20"/>
    <p:sldId id="2694" r:id="rId21"/>
    <p:sldId id="2711" r:id="rId22"/>
    <p:sldId id="2712" r:id="rId23"/>
    <p:sldId id="2713" r:id="rId24"/>
    <p:sldId id="2704" r:id="rId25"/>
    <p:sldId id="2706" r:id="rId26"/>
    <p:sldId id="2696" r:id="rId27"/>
    <p:sldId id="2708" r:id="rId28"/>
    <p:sldId id="2729" r:id="rId29"/>
    <p:sldId id="2664" r:id="rId30"/>
    <p:sldId id="2707" r:id="rId31"/>
    <p:sldId id="2697" r:id="rId32"/>
    <p:sldId id="2725" r:id="rId33"/>
    <p:sldId id="2726" r:id="rId34"/>
    <p:sldId id="2727" r:id="rId35"/>
    <p:sldId id="2728" r:id="rId36"/>
    <p:sldId id="2718" r:id="rId37"/>
    <p:sldId id="2719" r:id="rId38"/>
    <p:sldId id="2720" r:id="rId39"/>
    <p:sldId id="2667" r:id="rId40"/>
    <p:sldId id="2668" r:id="rId41"/>
    <p:sldId id="2669" r:id="rId42"/>
    <p:sldId id="2635" r:id="rId43"/>
    <p:sldId id="2636" r:id="rId44"/>
    <p:sldId id="2637" r:id="rId45"/>
    <p:sldId id="2547" r:id="rId46"/>
    <p:sldId id="2548" r:id="rId47"/>
    <p:sldId id="2549" r:id="rId48"/>
    <p:sldId id="2550" r:id="rId49"/>
    <p:sldId id="2551" r:id="rId50"/>
    <p:sldId id="2552" r:id="rId51"/>
    <p:sldId id="2553" r:id="rId52"/>
    <p:sldId id="665" r:id="rId53"/>
    <p:sldId id="2638" r:id="rId54"/>
    <p:sldId id="1243" r:id="rId55"/>
  </p:sldIdLst>
  <p:sldSz cx="9144000" cy="6858000" type="screen4x3"/>
  <p:notesSz cx="9236075" cy="6950075"/>
  <p:embeddedFontLst>
    <p:embeddedFont>
      <p:font typeface="Tw Cen MT Condensed" pitchFamily="34" charset="0"/>
      <p:regular r:id="rId58"/>
      <p:bold r:id="rId59"/>
    </p:embeddedFont>
    <p:embeddedFont>
      <p:font typeface="Calibri" pitchFamily="34" charset="0"/>
      <p:regular r:id="rId60"/>
      <p:bold r:id="rId61"/>
      <p:italic r:id="rId62"/>
      <p:boldItalic r:id="rId63"/>
    </p:embeddedFont>
    <p:embeddedFont>
      <p:font typeface="Arial Unicode MS" pitchFamily="34" charset="-128"/>
      <p:regular r:id="rId64"/>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Hirciag"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F05"/>
    <a:srgbClr val="000066"/>
    <a:srgbClr val="CC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13" autoAdjust="0"/>
  </p:normalViewPr>
  <p:slideViewPr>
    <p:cSldViewPr snapToGrid="0" snapToObjects="1">
      <p:cViewPr>
        <p:scale>
          <a:sx n="80" d="100"/>
          <a:sy n="80" d="100"/>
        </p:scale>
        <p:origin x="-960" y="-115"/>
      </p:cViewPr>
      <p:guideLst>
        <p:guide orient="horz" pos="2138"/>
        <p:guide pos="3032"/>
      </p:guideLst>
    </p:cSldViewPr>
  </p:slideViewPr>
  <p:notesTextViewPr>
    <p:cViewPr>
      <p:scale>
        <a:sx n="100" d="100"/>
        <a:sy n="100" d="100"/>
      </p:scale>
      <p:origin x="0" y="0"/>
    </p:cViewPr>
  </p:notesTextViewPr>
  <p:sorterViewPr>
    <p:cViewPr>
      <p:scale>
        <a:sx n="125" d="100"/>
        <a:sy n="125" d="100"/>
      </p:scale>
      <p:origin x="0" y="3552"/>
    </p:cViewPr>
  </p:sorterViewPr>
  <p:notesViewPr>
    <p:cSldViewPr snapToGrid="0" snapToObjects="1">
      <p:cViewPr varScale="1">
        <p:scale>
          <a:sx n="74" d="100"/>
          <a:sy n="74" d="100"/>
        </p:scale>
        <p:origin x="-1890" y="-84"/>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4.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3.fntdata"/><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Jan 2012</a:t>
            </a:r>
            <a:endParaRPr lang="en-US" dirty="0"/>
          </a:p>
        </c:rich>
      </c:tx>
      <c:layout>
        <c:manualLayout>
          <c:xMode val="edge"/>
          <c:yMode val="edge"/>
          <c:x val="0.47258216387700919"/>
          <c:y val="0.16245220228787499"/>
        </c:manualLayout>
      </c:layout>
      <c:overlay val="0"/>
    </c:title>
    <c:autoTitleDeleted val="0"/>
    <c:view3D>
      <c:rotX val="15"/>
      <c:rotY val="20"/>
      <c:depthPercent val="100"/>
      <c:rAngAx val="0"/>
      <c:perspective val="30"/>
    </c:view3D>
    <c:floor>
      <c:thickness val="0"/>
    </c:floor>
    <c:sideWall>
      <c:thickness val="0"/>
      <c:spPr>
        <a:noFill/>
        <a:ln w="25409">
          <a:noFill/>
        </a:ln>
      </c:spPr>
    </c:sideWall>
    <c:backWall>
      <c:thickness val="0"/>
      <c:spPr>
        <a:noFill/>
        <a:ln w="25409">
          <a:noFill/>
        </a:ln>
      </c:spPr>
    </c:backWall>
    <c:plotArea>
      <c:layout>
        <c:manualLayout>
          <c:layoutTarget val="inner"/>
          <c:xMode val="edge"/>
          <c:yMode val="edge"/>
          <c:x val="0.15499094029828317"/>
          <c:y val="0.15791910433393599"/>
          <c:w val="0.72816064439812012"/>
          <c:h val="0.6391425114523448"/>
        </c:manualLayout>
      </c:layout>
      <c:bar3DChart>
        <c:barDir val="col"/>
        <c:grouping val="stacked"/>
        <c:varyColors val="0"/>
        <c:ser>
          <c:idx val="3"/>
          <c:order val="0"/>
          <c:tx>
            <c:strRef>
              <c:f>Sheet1!$B$1</c:f>
              <c:strCache>
                <c:ptCount val="1"/>
                <c:pt idx="0">
                  <c:v>REO Sales</c:v>
                </c:pt>
              </c:strCache>
            </c:strRef>
          </c:tx>
          <c:spPr>
            <a:solidFill>
              <a:srgbClr val="92D050"/>
            </a:solidFill>
            <a:ln w="12586">
              <a:solidFill>
                <a:schemeClr val="tx1"/>
              </a:solidFill>
              <a:prstDash val="solid"/>
            </a:ln>
          </c:spPr>
          <c:invertIfNegative val="0"/>
          <c:dLbls>
            <c:numFmt formatCode="0%" sourceLinked="0"/>
            <c:spPr>
              <a:noFill/>
              <a:ln w="25171">
                <a:noFill/>
              </a:ln>
            </c:spPr>
            <c:txPr>
              <a:bodyPr/>
              <a:lstStyle/>
              <a:p>
                <a:pPr>
                  <a:defRPr sz="138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Marin</c:v>
                </c:pt>
                <c:pt idx="1">
                  <c:v>Napa</c:v>
                </c:pt>
                <c:pt idx="2">
                  <c:v>San Mateo</c:v>
                </c:pt>
                <c:pt idx="3">
                  <c:v>Santa Clara</c:v>
                </c:pt>
                <c:pt idx="4">
                  <c:v>Solano</c:v>
                </c:pt>
                <c:pt idx="5">
                  <c:v>Sonoma</c:v>
                </c:pt>
              </c:strCache>
            </c:strRef>
          </c:cat>
          <c:val>
            <c:numRef>
              <c:f>Sheet1!$B$2:$B$7</c:f>
              <c:numCache>
                <c:formatCode>0.0%</c:formatCode>
                <c:ptCount val="6"/>
                <c:pt idx="0">
                  <c:v>0.2</c:v>
                </c:pt>
                <c:pt idx="1">
                  <c:v>0.26</c:v>
                </c:pt>
                <c:pt idx="2">
                  <c:v>0.18852459016393441</c:v>
                </c:pt>
                <c:pt idx="3">
                  <c:v>0.152</c:v>
                </c:pt>
                <c:pt idx="4">
                  <c:v>0.37440758293838861</c:v>
                </c:pt>
                <c:pt idx="5">
                  <c:v>0.28042328042328041</c:v>
                </c:pt>
              </c:numCache>
            </c:numRef>
          </c:val>
        </c:ser>
        <c:ser>
          <c:idx val="0"/>
          <c:order val="1"/>
          <c:tx>
            <c:strRef>
              <c:f>Sheet1!$C$1</c:f>
              <c:strCache>
                <c:ptCount val="1"/>
                <c:pt idx="0">
                  <c:v>Short Sales</c:v>
                </c:pt>
              </c:strCache>
            </c:strRef>
          </c:tx>
          <c:spPr>
            <a:solidFill>
              <a:srgbClr val="FFC000"/>
            </a:solidFill>
          </c:spPr>
          <c:invertIfNegative val="0"/>
          <c:dLbls>
            <c:numFmt formatCode="0%" sourceLinked="0"/>
            <c:txPr>
              <a:bodyPr/>
              <a:lstStyle/>
              <a:p>
                <a:pPr>
                  <a:defRPr b="1" i="0" baseline="0"/>
                </a:pPr>
                <a:endParaRPr lang="en-US"/>
              </a:p>
            </c:txPr>
            <c:showLegendKey val="0"/>
            <c:showVal val="1"/>
            <c:showCatName val="0"/>
            <c:showSerName val="0"/>
            <c:showPercent val="0"/>
            <c:showBubbleSize val="0"/>
            <c:showLeaderLines val="0"/>
          </c:dLbls>
          <c:cat>
            <c:strRef>
              <c:f>Sheet1!$A$2:$A$7</c:f>
              <c:strCache>
                <c:ptCount val="6"/>
                <c:pt idx="0">
                  <c:v>Marin</c:v>
                </c:pt>
                <c:pt idx="1">
                  <c:v>Napa</c:v>
                </c:pt>
                <c:pt idx="2">
                  <c:v>San Mateo</c:v>
                </c:pt>
                <c:pt idx="3">
                  <c:v>Santa Clara</c:v>
                </c:pt>
                <c:pt idx="4">
                  <c:v>Solano</c:v>
                </c:pt>
                <c:pt idx="5">
                  <c:v>Sonoma</c:v>
                </c:pt>
              </c:strCache>
            </c:strRef>
          </c:cat>
          <c:val>
            <c:numRef>
              <c:f>Sheet1!$C$2:$C$7</c:f>
              <c:numCache>
                <c:formatCode>0.0%</c:formatCode>
                <c:ptCount val="6"/>
                <c:pt idx="0">
                  <c:v>0.19375000000000001</c:v>
                </c:pt>
                <c:pt idx="1">
                  <c:v>0.36</c:v>
                </c:pt>
                <c:pt idx="2">
                  <c:v>0.19672131147540983</c:v>
                </c:pt>
                <c:pt idx="3">
                  <c:v>0.26240000000000002</c:v>
                </c:pt>
                <c:pt idx="4">
                  <c:v>0.37203791469194314</c:v>
                </c:pt>
                <c:pt idx="5">
                  <c:v>0.29100529100529099</c:v>
                </c:pt>
              </c:numCache>
            </c:numRef>
          </c:val>
        </c:ser>
        <c:dLbls>
          <c:showLegendKey val="0"/>
          <c:showVal val="0"/>
          <c:showCatName val="0"/>
          <c:showSerName val="0"/>
          <c:showPercent val="0"/>
          <c:showBubbleSize val="0"/>
        </c:dLbls>
        <c:gapWidth val="20"/>
        <c:shape val="cylinder"/>
        <c:axId val="48856576"/>
        <c:axId val="122616000"/>
        <c:axId val="0"/>
      </c:bar3DChart>
      <c:catAx>
        <c:axId val="48856576"/>
        <c:scaling>
          <c:orientation val="minMax"/>
        </c:scaling>
        <c:delete val="0"/>
        <c:axPos val="b"/>
        <c:numFmt formatCode="General" sourceLinked="1"/>
        <c:majorTickMark val="out"/>
        <c:minorTickMark val="none"/>
        <c:tickLblPos val="nextTo"/>
        <c:spPr>
          <a:ln w="12586">
            <a:solidFill>
              <a:srgbClr val="000000"/>
            </a:solidFill>
            <a:prstDash val="solid"/>
          </a:ln>
        </c:spPr>
        <c:txPr>
          <a:bodyPr rot="0" vert="horz" anchor="ctr" anchorCtr="1"/>
          <a:lstStyle/>
          <a:p>
            <a:pPr>
              <a:defRPr sz="1385" b="1" i="0" u="none" strike="noStrike" baseline="0">
                <a:solidFill>
                  <a:schemeClr val="tx1"/>
                </a:solidFill>
                <a:latin typeface="Arial"/>
                <a:ea typeface="Arial"/>
                <a:cs typeface="Arial"/>
              </a:defRPr>
            </a:pPr>
            <a:endParaRPr lang="en-US"/>
          </a:p>
        </c:txPr>
        <c:crossAx val="122616000"/>
        <c:crosses val="autoZero"/>
        <c:auto val="1"/>
        <c:lblAlgn val="ctr"/>
        <c:lblOffset val="100"/>
        <c:noMultiLvlLbl val="0"/>
      </c:catAx>
      <c:valAx>
        <c:axId val="122616000"/>
        <c:scaling>
          <c:orientation val="minMax"/>
          <c:max val="1"/>
          <c:min val="0"/>
        </c:scaling>
        <c:delete val="0"/>
        <c:axPos val="l"/>
        <c:numFmt formatCode="0%" sourceLinked="0"/>
        <c:majorTickMark val="out"/>
        <c:minorTickMark val="none"/>
        <c:tickLblPos val="nextTo"/>
        <c:spPr>
          <a:ln w="12586">
            <a:solidFill>
              <a:srgbClr val="000000"/>
            </a:solidFill>
            <a:prstDash val="solid"/>
          </a:ln>
        </c:spPr>
        <c:txPr>
          <a:bodyPr rot="0" vert="horz"/>
          <a:lstStyle/>
          <a:p>
            <a:pPr>
              <a:defRPr sz="1581" b="1" i="0" u="none" strike="noStrike" baseline="0">
                <a:solidFill>
                  <a:schemeClr val="tx1"/>
                </a:solidFill>
                <a:latin typeface="Arial"/>
                <a:ea typeface="Arial"/>
                <a:cs typeface="Arial"/>
              </a:defRPr>
            </a:pPr>
            <a:endParaRPr lang="en-US"/>
          </a:p>
        </c:txPr>
        <c:crossAx val="48856576"/>
        <c:crossesAt val="1"/>
        <c:crossBetween val="between"/>
        <c:majorUnit val="0.2"/>
        <c:minorUnit val="0.05"/>
      </c:valAx>
      <c:spPr>
        <a:noFill/>
        <a:ln w="25399">
          <a:noFill/>
        </a:ln>
      </c:spPr>
    </c:plotArea>
    <c:legend>
      <c:legendPos val="r"/>
      <c:layout>
        <c:manualLayout>
          <c:xMode val="edge"/>
          <c:yMode val="edge"/>
          <c:x val="0.46265973943068128"/>
          <c:y val="0.22633332408067086"/>
          <c:w val="0.14388559277255508"/>
          <c:h val="0.11191453007269508"/>
        </c:manualLayout>
      </c:layout>
      <c:overlay val="0"/>
      <c:spPr>
        <a:solidFill>
          <a:schemeClr val="bg1"/>
        </a:solidFill>
        <a:ln w="3149">
          <a:solidFill>
            <a:schemeClr val="tx1"/>
          </a:solidFill>
          <a:prstDash val="solid"/>
        </a:ln>
      </c:spPr>
      <c:txPr>
        <a:bodyPr/>
        <a:lstStyle/>
        <a:p>
          <a:pPr>
            <a:defRPr sz="145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81"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Jan 2012</a:t>
            </a:r>
            <a:endParaRPr lang="en-US" dirty="0"/>
          </a:p>
        </c:rich>
      </c:tx>
      <c:layout>
        <c:manualLayout>
          <c:xMode val="edge"/>
          <c:yMode val="edge"/>
          <c:x val="0.47213486974769076"/>
          <c:y val="0.17276151879369955"/>
        </c:manualLayout>
      </c:layout>
      <c:overlay val="1"/>
    </c:title>
    <c:autoTitleDeleted val="0"/>
    <c:view3D>
      <c:rotX val="15"/>
      <c:rotY val="20"/>
      <c:depthPercent val="100"/>
      <c:rAngAx val="0"/>
      <c:perspective val="30"/>
    </c:view3D>
    <c:floor>
      <c:thickness val="0"/>
    </c:floor>
    <c:sideWall>
      <c:thickness val="0"/>
      <c:spPr>
        <a:noFill/>
        <a:ln w="25409">
          <a:noFill/>
        </a:ln>
      </c:spPr>
    </c:sideWall>
    <c:backWall>
      <c:thickness val="0"/>
      <c:spPr>
        <a:noFill/>
        <a:ln w="25409">
          <a:noFill/>
        </a:ln>
      </c:spPr>
    </c:backWall>
    <c:plotArea>
      <c:layout>
        <c:manualLayout>
          <c:layoutTarget val="inner"/>
          <c:xMode val="edge"/>
          <c:yMode val="edge"/>
          <c:x val="0.18076815321630146"/>
          <c:y val="0.16703872539829354"/>
          <c:w val="0.71452815484790655"/>
          <c:h val="0.62923539135334638"/>
        </c:manualLayout>
      </c:layout>
      <c:bar3DChart>
        <c:barDir val="col"/>
        <c:grouping val="stacked"/>
        <c:varyColors val="0"/>
        <c:ser>
          <c:idx val="3"/>
          <c:order val="0"/>
          <c:tx>
            <c:strRef>
              <c:f>Sheet1!$B$1</c:f>
              <c:strCache>
                <c:ptCount val="1"/>
                <c:pt idx="0">
                  <c:v>REO Sales</c:v>
                </c:pt>
              </c:strCache>
            </c:strRef>
          </c:tx>
          <c:spPr>
            <a:solidFill>
              <a:srgbClr val="92D050"/>
            </a:solidFill>
            <a:ln w="12593">
              <a:solidFill>
                <a:schemeClr val="tx1"/>
              </a:solidFill>
              <a:prstDash val="solid"/>
            </a:ln>
          </c:spPr>
          <c:invertIfNegative val="0"/>
          <c:dLbls>
            <c:numFmt formatCode="0%" sourceLinked="0"/>
            <c:spPr>
              <a:noFill/>
              <a:ln w="25185">
                <a:noFill/>
              </a:ln>
            </c:spPr>
            <c:txPr>
              <a:bodyPr/>
              <a:lstStyle/>
              <a:p>
                <a:pPr>
                  <a:defRPr sz="138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Los Angeles</c:v>
                </c:pt>
                <c:pt idx="1">
                  <c:v>Orange</c:v>
                </c:pt>
                <c:pt idx="2">
                  <c:v>Riverside</c:v>
                </c:pt>
                <c:pt idx="3">
                  <c:v>San Bernardino</c:v>
                </c:pt>
                <c:pt idx="4">
                  <c:v>San Diego</c:v>
                </c:pt>
              </c:strCache>
            </c:strRef>
          </c:cat>
          <c:val>
            <c:numRef>
              <c:f>Sheet1!$B$2:$B$6</c:f>
              <c:numCache>
                <c:formatCode>0.0%</c:formatCode>
                <c:ptCount val="5"/>
                <c:pt idx="0">
                  <c:v>0.22120866590649943</c:v>
                </c:pt>
                <c:pt idx="1">
                  <c:v>0.15462868769074262</c:v>
                </c:pt>
                <c:pt idx="2">
                  <c:v>0.30555555555555558</c:v>
                </c:pt>
                <c:pt idx="3">
                  <c:v>0.48500517063081694</c:v>
                </c:pt>
                <c:pt idx="4">
                  <c:v>0.20043103448275862</c:v>
                </c:pt>
              </c:numCache>
            </c:numRef>
          </c:val>
        </c:ser>
        <c:ser>
          <c:idx val="0"/>
          <c:order val="1"/>
          <c:tx>
            <c:strRef>
              <c:f>Sheet1!$C$1</c:f>
              <c:strCache>
                <c:ptCount val="1"/>
                <c:pt idx="0">
                  <c:v>Short Sales</c:v>
                </c:pt>
              </c:strCache>
            </c:strRef>
          </c:tx>
          <c:spPr>
            <a:solidFill>
              <a:srgbClr val="FFC000"/>
            </a:solidFill>
          </c:spPr>
          <c:invertIfNegative val="0"/>
          <c:dLbls>
            <c:numFmt formatCode="0%" sourceLinked="0"/>
            <c:txPr>
              <a:bodyPr/>
              <a:lstStyle/>
              <a:p>
                <a:pPr>
                  <a:defRPr b="1"/>
                </a:pPr>
                <a:endParaRPr lang="en-US"/>
              </a:p>
            </c:txPr>
            <c:showLegendKey val="0"/>
            <c:showVal val="1"/>
            <c:showCatName val="0"/>
            <c:showSerName val="0"/>
            <c:showPercent val="0"/>
            <c:showBubbleSize val="0"/>
            <c:showLeaderLines val="0"/>
          </c:dLbls>
          <c:cat>
            <c:strRef>
              <c:f>Sheet1!$A$2:$A$6</c:f>
              <c:strCache>
                <c:ptCount val="5"/>
                <c:pt idx="0">
                  <c:v>Los Angeles</c:v>
                </c:pt>
                <c:pt idx="1">
                  <c:v>Orange</c:v>
                </c:pt>
                <c:pt idx="2">
                  <c:v>Riverside</c:v>
                </c:pt>
                <c:pt idx="3">
                  <c:v>San Bernardino</c:v>
                </c:pt>
                <c:pt idx="4">
                  <c:v>San Diego</c:v>
                </c:pt>
              </c:strCache>
            </c:strRef>
          </c:cat>
          <c:val>
            <c:numRef>
              <c:f>Sheet1!$C$2:$C$6</c:f>
              <c:numCache>
                <c:formatCode>0.0%</c:formatCode>
                <c:ptCount val="5"/>
                <c:pt idx="0">
                  <c:v>0.28734321550741165</c:v>
                </c:pt>
                <c:pt idx="1">
                  <c:v>0.27060020345879959</c:v>
                </c:pt>
                <c:pt idx="2">
                  <c:v>0.30228758169934639</c:v>
                </c:pt>
                <c:pt idx="3">
                  <c:v>0.19855222337125128</c:v>
                </c:pt>
                <c:pt idx="4">
                  <c:v>0.10272988505747127</c:v>
                </c:pt>
              </c:numCache>
            </c:numRef>
          </c:val>
        </c:ser>
        <c:dLbls>
          <c:showLegendKey val="0"/>
          <c:showVal val="0"/>
          <c:showCatName val="0"/>
          <c:showSerName val="0"/>
          <c:showPercent val="0"/>
          <c:showBubbleSize val="0"/>
        </c:dLbls>
        <c:gapWidth val="20"/>
        <c:shape val="cylinder"/>
        <c:axId val="49216000"/>
        <c:axId val="137034496"/>
        <c:axId val="0"/>
      </c:bar3DChart>
      <c:catAx>
        <c:axId val="49216000"/>
        <c:scaling>
          <c:orientation val="minMax"/>
        </c:scaling>
        <c:delete val="0"/>
        <c:axPos val="b"/>
        <c:numFmt formatCode="General" sourceLinked="1"/>
        <c:majorTickMark val="out"/>
        <c:minorTickMark val="none"/>
        <c:tickLblPos val="nextTo"/>
        <c:spPr>
          <a:ln w="12593">
            <a:solidFill>
              <a:srgbClr val="000000"/>
            </a:solidFill>
            <a:prstDash val="solid"/>
          </a:ln>
        </c:spPr>
        <c:txPr>
          <a:bodyPr rot="0" vert="horz" anchor="ctr" anchorCtr="1"/>
          <a:lstStyle/>
          <a:p>
            <a:pPr>
              <a:defRPr sz="1385" b="1" i="0" u="none" strike="noStrike" baseline="0">
                <a:solidFill>
                  <a:schemeClr val="tx1"/>
                </a:solidFill>
                <a:latin typeface="Arial"/>
                <a:ea typeface="Arial"/>
                <a:cs typeface="Arial"/>
              </a:defRPr>
            </a:pPr>
            <a:endParaRPr lang="en-US"/>
          </a:p>
        </c:txPr>
        <c:crossAx val="137034496"/>
        <c:crosses val="autoZero"/>
        <c:auto val="1"/>
        <c:lblAlgn val="ctr"/>
        <c:lblOffset val="100"/>
        <c:noMultiLvlLbl val="0"/>
      </c:catAx>
      <c:valAx>
        <c:axId val="137034496"/>
        <c:scaling>
          <c:orientation val="minMax"/>
          <c:max val="1"/>
          <c:min val="0"/>
        </c:scaling>
        <c:delete val="0"/>
        <c:axPos val="l"/>
        <c:numFmt formatCode="0%" sourceLinked="0"/>
        <c:majorTickMark val="out"/>
        <c:minorTickMark val="none"/>
        <c:tickLblPos val="nextTo"/>
        <c:spPr>
          <a:ln w="12593">
            <a:solidFill>
              <a:srgbClr val="000000"/>
            </a:solidFill>
            <a:prstDash val="solid"/>
          </a:ln>
        </c:spPr>
        <c:txPr>
          <a:bodyPr rot="0" vert="horz"/>
          <a:lstStyle/>
          <a:p>
            <a:pPr>
              <a:defRPr sz="1581" b="1" i="0" u="none" strike="noStrike" baseline="0">
                <a:solidFill>
                  <a:schemeClr val="tx1"/>
                </a:solidFill>
                <a:latin typeface="Arial"/>
                <a:ea typeface="Arial"/>
                <a:cs typeface="Arial"/>
              </a:defRPr>
            </a:pPr>
            <a:endParaRPr lang="en-US"/>
          </a:p>
        </c:txPr>
        <c:crossAx val="49216000"/>
        <c:crossesAt val="1"/>
        <c:crossBetween val="between"/>
        <c:majorUnit val="0.2"/>
        <c:minorUnit val="0.05"/>
      </c:valAx>
      <c:spPr>
        <a:noFill/>
        <a:ln w="25387">
          <a:noFill/>
        </a:ln>
      </c:spPr>
    </c:plotArea>
    <c:legend>
      <c:legendPos val="r"/>
      <c:layout>
        <c:manualLayout>
          <c:xMode val="edge"/>
          <c:yMode val="edge"/>
          <c:x val="0.34661680437028364"/>
          <c:y val="0.24645305353282076"/>
          <c:w val="0.14388559277255503"/>
          <c:h val="0.11191453007269508"/>
        </c:manualLayout>
      </c:layout>
      <c:overlay val="0"/>
      <c:spPr>
        <a:solidFill>
          <a:schemeClr val="bg1"/>
        </a:solidFill>
        <a:ln w="3151">
          <a:solidFill>
            <a:schemeClr val="tx1"/>
          </a:solidFill>
          <a:prstDash val="solid"/>
        </a:ln>
      </c:spPr>
      <c:txPr>
        <a:bodyPr/>
        <a:lstStyle/>
        <a:p>
          <a:pPr>
            <a:defRPr sz="145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81"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Jan 2012</a:t>
            </a:r>
            <a:endParaRPr lang="en-US" dirty="0"/>
          </a:p>
        </c:rich>
      </c:tx>
      <c:layout>
        <c:manualLayout>
          <c:xMode val="edge"/>
          <c:yMode val="edge"/>
          <c:x val="0.45815030721817124"/>
          <c:y val="0.16245220228787499"/>
        </c:manualLayout>
      </c:layout>
      <c:overlay val="1"/>
    </c:title>
    <c:autoTitleDeleted val="0"/>
    <c:view3D>
      <c:rotX val="15"/>
      <c:rotY val="20"/>
      <c:depthPercent val="100"/>
      <c:rAngAx val="0"/>
      <c:perspective val="30"/>
    </c:view3D>
    <c:floor>
      <c:thickness val="0"/>
    </c:floor>
    <c:sideWall>
      <c:thickness val="0"/>
      <c:spPr>
        <a:noFill/>
        <a:ln w="25409">
          <a:noFill/>
        </a:ln>
      </c:spPr>
    </c:sideWall>
    <c:backWall>
      <c:thickness val="0"/>
      <c:spPr>
        <a:noFill/>
        <a:ln w="25409">
          <a:noFill/>
        </a:ln>
      </c:spPr>
    </c:backWall>
    <c:plotArea>
      <c:layout>
        <c:manualLayout>
          <c:layoutTarget val="inner"/>
          <c:xMode val="edge"/>
          <c:yMode val="edge"/>
          <c:x val="0.1682717044619389"/>
          <c:y val="0.17529465881412554"/>
          <c:w val="0.69521546131843703"/>
          <c:h val="0.63088657803651282"/>
        </c:manualLayout>
      </c:layout>
      <c:bar3DChart>
        <c:barDir val="col"/>
        <c:grouping val="stacked"/>
        <c:varyColors val="0"/>
        <c:ser>
          <c:idx val="3"/>
          <c:order val="0"/>
          <c:tx>
            <c:strRef>
              <c:f>Sheet1!$B$1</c:f>
              <c:strCache>
                <c:ptCount val="1"/>
                <c:pt idx="0">
                  <c:v>REO Sales</c:v>
                </c:pt>
              </c:strCache>
            </c:strRef>
          </c:tx>
          <c:spPr>
            <a:solidFill>
              <a:srgbClr val="92D050"/>
            </a:solidFill>
            <a:ln w="12593">
              <a:solidFill>
                <a:schemeClr val="tx1"/>
              </a:solidFill>
              <a:prstDash val="solid"/>
            </a:ln>
          </c:spPr>
          <c:invertIfNegative val="0"/>
          <c:dLbls>
            <c:numFmt formatCode="0%" sourceLinked="0"/>
            <c:spPr>
              <a:noFill/>
              <a:ln w="25185">
                <a:noFill/>
              </a:ln>
            </c:spPr>
            <c:txPr>
              <a:bodyPr/>
              <a:lstStyle/>
              <a:p>
                <a:pPr>
                  <a:defRPr sz="138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Madera</c:v>
                </c:pt>
                <c:pt idx="1">
                  <c:v>Merced</c:v>
                </c:pt>
                <c:pt idx="2">
                  <c:v>San Benito</c:v>
                </c:pt>
                <c:pt idx="3">
                  <c:v>Sacramento</c:v>
                </c:pt>
                <c:pt idx="4">
                  <c:v>Kern</c:v>
                </c:pt>
              </c:strCache>
            </c:strRef>
          </c:cat>
          <c:val>
            <c:numRef>
              <c:f>Sheet1!$B$2:$B$6</c:f>
              <c:numCache>
                <c:formatCode>0.0%</c:formatCode>
                <c:ptCount val="5"/>
                <c:pt idx="0">
                  <c:v>0.64516129032258063</c:v>
                </c:pt>
                <c:pt idx="1">
                  <c:v>0.35869565217391303</c:v>
                </c:pt>
                <c:pt idx="2">
                  <c:v>0.21568627450980393</c:v>
                </c:pt>
                <c:pt idx="3">
                  <c:v>0.33300000000000002</c:v>
                </c:pt>
                <c:pt idx="4">
                  <c:v>0.34699999999999998</c:v>
                </c:pt>
              </c:numCache>
            </c:numRef>
          </c:val>
        </c:ser>
        <c:ser>
          <c:idx val="0"/>
          <c:order val="1"/>
          <c:tx>
            <c:strRef>
              <c:f>Sheet1!$C$1</c:f>
              <c:strCache>
                <c:ptCount val="1"/>
                <c:pt idx="0">
                  <c:v>Short Sales</c:v>
                </c:pt>
              </c:strCache>
            </c:strRef>
          </c:tx>
          <c:spPr>
            <a:solidFill>
              <a:srgbClr val="FFC000"/>
            </a:solidFill>
          </c:spPr>
          <c:invertIfNegative val="0"/>
          <c:dLbls>
            <c:dLbl>
              <c:idx val="4"/>
              <c:layout>
                <c:manualLayout>
                  <c:x val="1.1107255101480147E-2"/>
                  <c:y val="-1.4929722869760879E-2"/>
                </c:manualLayout>
              </c:layout>
              <c:showLegendKey val="0"/>
              <c:showVal val="1"/>
              <c:showCatName val="0"/>
              <c:showSerName val="0"/>
              <c:showPercent val="0"/>
              <c:showBubbleSize val="0"/>
            </c:dLbl>
            <c:numFmt formatCode="0%" sourceLinked="0"/>
            <c:txPr>
              <a:bodyPr/>
              <a:lstStyle/>
              <a:p>
                <a:pPr>
                  <a:defRPr b="1"/>
                </a:pPr>
                <a:endParaRPr lang="en-US"/>
              </a:p>
            </c:txPr>
            <c:showLegendKey val="0"/>
            <c:showVal val="1"/>
            <c:showCatName val="0"/>
            <c:showSerName val="0"/>
            <c:showPercent val="0"/>
            <c:showBubbleSize val="0"/>
            <c:showLeaderLines val="0"/>
          </c:dLbls>
          <c:cat>
            <c:strRef>
              <c:f>Sheet1!$A$2:$A$6</c:f>
              <c:strCache>
                <c:ptCount val="5"/>
                <c:pt idx="0">
                  <c:v>Madera</c:v>
                </c:pt>
                <c:pt idx="1">
                  <c:v>Merced</c:v>
                </c:pt>
                <c:pt idx="2">
                  <c:v>San Benito</c:v>
                </c:pt>
                <c:pt idx="3">
                  <c:v>Sacramento</c:v>
                </c:pt>
                <c:pt idx="4">
                  <c:v>Kern</c:v>
                </c:pt>
              </c:strCache>
            </c:strRef>
          </c:cat>
          <c:val>
            <c:numRef>
              <c:f>Sheet1!$C$2:$C$6</c:f>
              <c:numCache>
                <c:formatCode>0.0%</c:formatCode>
                <c:ptCount val="5"/>
                <c:pt idx="0">
                  <c:v>0</c:v>
                </c:pt>
                <c:pt idx="1">
                  <c:v>0.29347826086956524</c:v>
                </c:pt>
                <c:pt idx="2">
                  <c:v>0.5490196078431373</c:v>
                </c:pt>
                <c:pt idx="3">
                  <c:v>0.32800000000000001</c:v>
                </c:pt>
                <c:pt idx="4">
                  <c:v>0.28799999999999998</c:v>
                </c:pt>
              </c:numCache>
            </c:numRef>
          </c:val>
        </c:ser>
        <c:dLbls>
          <c:showLegendKey val="0"/>
          <c:showVal val="0"/>
          <c:showCatName val="0"/>
          <c:showSerName val="0"/>
          <c:showPercent val="0"/>
          <c:showBubbleSize val="0"/>
        </c:dLbls>
        <c:gapWidth val="20"/>
        <c:shape val="cylinder"/>
        <c:axId val="49862144"/>
        <c:axId val="138348224"/>
        <c:axId val="0"/>
      </c:bar3DChart>
      <c:catAx>
        <c:axId val="49862144"/>
        <c:scaling>
          <c:orientation val="minMax"/>
        </c:scaling>
        <c:delete val="0"/>
        <c:axPos val="b"/>
        <c:numFmt formatCode="General" sourceLinked="1"/>
        <c:majorTickMark val="out"/>
        <c:minorTickMark val="none"/>
        <c:tickLblPos val="nextTo"/>
        <c:spPr>
          <a:ln w="12593">
            <a:solidFill>
              <a:srgbClr val="000000"/>
            </a:solidFill>
            <a:prstDash val="solid"/>
          </a:ln>
        </c:spPr>
        <c:txPr>
          <a:bodyPr rot="0" vert="horz" anchor="ctr" anchorCtr="1"/>
          <a:lstStyle/>
          <a:p>
            <a:pPr>
              <a:defRPr sz="1385" b="1" i="0" u="none" strike="noStrike" baseline="0">
                <a:solidFill>
                  <a:schemeClr val="tx1"/>
                </a:solidFill>
                <a:latin typeface="Arial"/>
                <a:ea typeface="Arial"/>
                <a:cs typeface="Arial"/>
              </a:defRPr>
            </a:pPr>
            <a:endParaRPr lang="en-US"/>
          </a:p>
        </c:txPr>
        <c:crossAx val="138348224"/>
        <c:crosses val="autoZero"/>
        <c:auto val="1"/>
        <c:lblAlgn val="ctr"/>
        <c:lblOffset val="100"/>
        <c:tickLblSkip val="1"/>
        <c:noMultiLvlLbl val="0"/>
      </c:catAx>
      <c:valAx>
        <c:axId val="138348224"/>
        <c:scaling>
          <c:orientation val="minMax"/>
          <c:max val="1"/>
          <c:min val="0"/>
        </c:scaling>
        <c:delete val="0"/>
        <c:axPos val="l"/>
        <c:numFmt formatCode="0%" sourceLinked="0"/>
        <c:majorTickMark val="out"/>
        <c:minorTickMark val="none"/>
        <c:tickLblPos val="nextTo"/>
        <c:spPr>
          <a:ln w="12593">
            <a:solidFill>
              <a:srgbClr val="000000"/>
            </a:solidFill>
            <a:prstDash val="solid"/>
          </a:ln>
        </c:spPr>
        <c:txPr>
          <a:bodyPr rot="0" vert="horz"/>
          <a:lstStyle/>
          <a:p>
            <a:pPr>
              <a:defRPr sz="1581" b="1" i="0" u="none" strike="noStrike" baseline="0">
                <a:solidFill>
                  <a:schemeClr val="tx1"/>
                </a:solidFill>
                <a:latin typeface="Arial"/>
                <a:ea typeface="Arial"/>
                <a:cs typeface="Arial"/>
              </a:defRPr>
            </a:pPr>
            <a:endParaRPr lang="en-US"/>
          </a:p>
        </c:txPr>
        <c:crossAx val="49862144"/>
        <c:crossesAt val="1"/>
        <c:crossBetween val="between"/>
        <c:majorUnit val="0.2"/>
        <c:minorUnit val="0.05"/>
      </c:valAx>
      <c:spPr>
        <a:noFill/>
        <a:ln w="25387">
          <a:noFill/>
        </a:ln>
      </c:spPr>
    </c:plotArea>
    <c:legend>
      <c:legendPos val="r"/>
      <c:layout>
        <c:manualLayout>
          <c:xMode val="edge"/>
          <c:yMode val="edge"/>
          <c:x val="0.62482486731064946"/>
          <c:y val="0.19364157036187163"/>
          <c:w val="0.14388559277255497"/>
          <c:h val="0.11191453007269508"/>
        </c:manualLayout>
      </c:layout>
      <c:overlay val="0"/>
      <c:spPr>
        <a:solidFill>
          <a:schemeClr val="bg1"/>
        </a:solidFill>
        <a:ln w="3151">
          <a:solidFill>
            <a:schemeClr val="tx1"/>
          </a:solidFill>
          <a:prstDash val="solid"/>
        </a:ln>
      </c:spPr>
      <c:txPr>
        <a:bodyPr/>
        <a:lstStyle/>
        <a:p>
          <a:pPr>
            <a:defRPr sz="145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81"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Jan 2012</a:t>
            </a:r>
            <a:endParaRPr lang="en-US" dirty="0"/>
          </a:p>
        </c:rich>
      </c:tx>
      <c:layout>
        <c:manualLayout>
          <c:xMode val="edge"/>
          <c:yMode val="edge"/>
          <c:x val="0.47183017488467188"/>
          <c:y val="0.17376265687118136"/>
        </c:manualLayout>
      </c:layout>
      <c:overlay val="1"/>
    </c:title>
    <c:autoTitleDeleted val="0"/>
    <c:view3D>
      <c:rotX val="20"/>
      <c:rotY val="20"/>
      <c:depthPercent val="100"/>
      <c:rAngAx val="0"/>
      <c:perspective val="30"/>
    </c:view3D>
    <c:floor>
      <c:thickness val="0"/>
    </c:floor>
    <c:sideWall>
      <c:thickness val="0"/>
      <c:spPr>
        <a:noFill/>
        <a:ln w="25409">
          <a:noFill/>
        </a:ln>
      </c:spPr>
    </c:sideWall>
    <c:backWall>
      <c:thickness val="0"/>
      <c:spPr>
        <a:noFill/>
        <a:ln w="25409">
          <a:noFill/>
        </a:ln>
      </c:spPr>
    </c:backWall>
    <c:plotArea>
      <c:layout>
        <c:manualLayout>
          <c:layoutTarget val="inner"/>
          <c:xMode val="edge"/>
          <c:yMode val="edge"/>
          <c:x val="0.18304023480800374"/>
          <c:y val="0.19676008569528872"/>
          <c:w val="0.7065758692769486"/>
          <c:h val="0.61932827125434786"/>
        </c:manualLayout>
      </c:layout>
      <c:bar3DChart>
        <c:barDir val="col"/>
        <c:grouping val="stacked"/>
        <c:varyColors val="0"/>
        <c:ser>
          <c:idx val="3"/>
          <c:order val="0"/>
          <c:tx>
            <c:strRef>
              <c:f>Sheet1!$B$1</c:f>
              <c:strCache>
                <c:ptCount val="1"/>
                <c:pt idx="0">
                  <c:v>REOs</c:v>
                </c:pt>
              </c:strCache>
            </c:strRef>
          </c:tx>
          <c:spPr>
            <a:solidFill>
              <a:srgbClr val="92D050"/>
            </a:solidFill>
            <a:ln w="12593">
              <a:solidFill>
                <a:schemeClr val="tx1"/>
              </a:solidFill>
              <a:prstDash val="solid"/>
            </a:ln>
          </c:spPr>
          <c:invertIfNegative val="0"/>
          <c:dLbls>
            <c:numFmt formatCode="0%" sourceLinked="0"/>
            <c:spPr>
              <a:noFill/>
              <a:ln w="25185">
                <a:noFill/>
              </a:ln>
            </c:spPr>
            <c:txPr>
              <a:bodyPr/>
              <a:lstStyle/>
              <a:p>
                <a:pPr>
                  <a:defRPr sz="138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Sheet1!$A$2:$A$12</c:f>
              <c:strCache>
                <c:ptCount val="11"/>
                <c:pt idx="0">
                  <c:v>Amador</c:v>
                </c:pt>
                <c:pt idx="1">
                  <c:v>Butte</c:v>
                </c:pt>
                <c:pt idx="2">
                  <c:v>Humboldt</c:v>
                </c:pt>
                <c:pt idx="3">
                  <c:v>Lake</c:v>
                </c:pt>
                <c:pt idx="4">
                  <c:v>Monterey</c:v>
                </c:pt>
                <c:pt idx="5">
                  <c:v>San Luis Obispo</c:v>
                </c:pt>
                <c:pt idx="6">
                  <c:v>Santa Cruz</c:v>
                </c:pt>
                <c:pt idx="7">
                  <c:v>Siskiyou</c:v>
                </c:pt>
                <c:pt idx="8">
                  <c:v>South Lake Tahoe</c:v>
                </c:pt>
                <c:pt idx="9">
                  <c:v>Mendocino</c:v>
                </c:pt>
                <c:pt idx="10">
                  <c:v>Tehama</c:v>
                </c:pt>
              </c:strCache>
            </c:strRef>
          </c:cat>
          <c:val>
            <c:numRef>
              <c:f>Sheet1!$B$2:$B$12</c:f>
              <c:numCache>
                <c:formatCode>0.0%</c:formatCode>
                <c:ptCount val="11"/>
                <c:pt idx="0">
                  <c:v>0.41666666666666669</c:v>
                </c:pt>
                <c:pt idx="1">
                  <c:v>0.25316455696202533</c:v>
                </c:pt>
                <c:pt idx="2">
                  <c:v>0.2638888888888889</c:v>
                </c:pt>
                <c:pt idx="3">
                  <c:v>0.55072463768115942</c:v>
                </c:pt>
                <c:pt idx="4">
                  <c:v>0.29577464788732394</c:v>
                </c:pt>
                <c:pt idx="5">
                  <c:v>0.28125</c:v>
                </c:pt>
                <c:pt idx="6">
                  <c:v>0.28846153846153844</c:v>
                </c:pt>
                <c:pt idx="7">
                  <c:v>0.66666666666666663</c:v>
                </c:pt>
                <c:pt idx="8">
                  <c:v>0.5</c:v>
                </c:pt>
                <c:pt idx="9">
                  <c:v>0.4358974358974359</c:v>
                </c:pt>
                <c:pt idx="10">
                  <c:v>0.52941176470588236</c:v>
                </c:pt>
              </c:numCache>
            </c:numRef>
          </c:val>
        </c:ser>
        <c:ser>
          <c:idx val="0"/>
          <c:order val="1"/>
          <c:tx>
            <c:strRef>
              <c:f>Sheet1!$C$1</c:f>
              <c:strCache>
                <c:ptCount val="1"/>
                <c:pt idx="0">
                  <c:v>Short Sales</c:v>
                </c:pt>
              </c:strCache>
            </c:strRef>
          </c:tx>
          <c:spPr>
            <a:solidFill>
              <a:srgbClr val="FFC000"/>
            </a:solidFill>
          </c:spPr>
          <c:invertIfNegative val="0"/>
          <c:dLbls>
            <c:dLbl>
              <c:idx val="7"/>
              <c:layout>
                <c:manualLayout>
                  <c:x val="9.7056966886435361E-3"/>
                  <c:y val="-3.4569021858566931E-2"/>
                </c:manualLayout>
              </c:layout>
              <c:showLegendKey val="0"/>
              <c:showVal val="1"/>
              <c:showCatName val="0"/>
              <c:showSerName val="0"/>
              <c:showPercent val="0"/>
              <c:showBubbleSize val="0"/>
            </c:dLbl>
            <c:numFmt formatCode="0%" sourceLinked="0"/>
            <c:txPr>
              <a:bodyPr/>
              <a:lstStyle/>
              <a:p>
                <a:pPr>
                  <a:defRPr b="1"/>
                </a:pPr>
                <a:endParaRPr lang="en-US"/>
              </a:p>
            </c:txPr>
            <c:showLegendKey val="0"/>
            <c:showVal val="1"/>
            <c:showCatName val="0"/>
            <c:showSerName val="0"/>
            <c:showPercent val="0"/>
            <c:showBubbleSize val="0"/>
            <c:showLeaderLines val="0"/>
          </c:dLbls>
          <c:cat>
            <c:strRef>
              <c:f>Sheet1!$A$2:$A$12</c:f>
              <c:strCache>
                <c:ptCount val="11"/>
                <c:pt idx="0">
                  <c:v>Amador</c:v>
                </c:pt>
                <c:pt idx="1">
                  <c:v>Butte</c:v>
                </c:pt>
                <c:pt idx="2">
                  <c:v>Humboldt</c:v>
                </c:pt>
                <c:pt idx="3">
                  <c:v>Lake</c:v>
                </c:pt>
                <c:pt idx="4">
                  <c:v>Monterey</c:v>
                </c:pt>
                <c:pt idx="5">
                  <c:v>San Luis Obispo</c:v>
                </c:pt>
                <c:pt idx="6">
                  <c:v>Santa Cruz</c:v>
                </c:pt>
                <c:pt idx="7">
                  <c:v>Siskiyou</c:v>
                </c:pt>
                <c:pt idx="8">
                  <c:v>South Lake Tahoe</c:v>
                </c:pt>
                <c:pt idx="9">
                  <c:v>Mendocino</c:v>
                </c:pt>
                <c:pt idx="10">
                  <c:v>Tehama</c:v>
                </c:pt>
              </c:strCache>
            </c:strRef>
          </c:cat>
          <c:val>
            <c:numRef>
              <c:f>Sheet1!$C$2:$C$12</c:f>
              <c:numCache>
                <c:formatCode>0.0%</c:formatCode>
                <c:ptCount val="11"/>
                <c:pt idx="0">
                  <c:v>8.3333333333333329E-2</c:v>
                </c:pt>
                <c:pt idx="1">
                  <c:v>0.17721518987341772</c:v>
                </c:pt>
                <c:pt idx="2">
                  <c:v>8.3333333333333329E-2</c:v>
                </c:pt>
                <c:pt idx="3">
                  <c:v>0.17391304347826086</c:v>
                </c:pt>
                <c:pt idx="4">
                  <c:v>0.26760563380281688</c:v>
                </c:pt>
                <c:pt idx="5">
                  <c:v>0.20624999999999999</c:v>
                </c:pt>
                <c:pt idx="6">
                  <c:v>0.25</c:v>
                </c:pt>
                <c:pt idx="7">
                  <c:v>3.7037037037037035E-2</c:v>
                </c:pt>
                <c:pt idx="8">
                  <c:v>0.2</c:v>
                </c:pt>
                <c:pt idx="9">
                  <c:v>5.128205128205128E-2</c:v>
                </c:pt>
                <c:pt idx="10">
                  <c:v>0.11764705882352941</c:v>
                </c:pt>
              </c:numCache>
            </c:numRef>
          </c:val>
        </c:ser>
        <c:dLbls>
          <c:showLegendKey val="0"/>
          <c:showVal val="0"/>
          <c:showCatName val="0"/>
          <c:showSerName val="0"/>
          <c:showPercent val="0"/>
          <c:showBubbleSize val="0"/>
        </c:dLbls>
        <c:gapWidth val="20"/>
        <c:shape val="cylinder"/>
        <c:axId val="55289856"/>
        <c:axId val="142602752"/>
        <c:axId val="0"/>
      </c:bar3DChart>
      <c:catAx>
        <c:axId val="55289856"/>
        <c:scaling>
          <c:orientation val="minMax"/>
        </c:scaling>
        <c:delete val="0"/>
        <c:axPos val="b"/>
        <c:numFmt formatCode="General" sourceLinked="1"/>
        <c:majorTickMark val="out"/>
        <c:minorTickMark val="none"/>
        <c:tickLblPos val="low"/>
        <c:spPr>
          <a:ln w="12593">
            <a:solidFill>
              <a:srgbClr val="000000"/>
            </a:solidFill>
            <a:prstDash val="solid"/>
          </a:ln>
        </c:spPr>
        <c:txPr>
          <a:bodyPr rot="-900000" vert="horz" anchor="ctr" anchorCtr="1"/>
          <a:lstStyle/>
          <a:p>
            <a:pPr>
              <a:defRPr sz="1190" b="1" i="0" u="none" strike="noStrike" baseline="0">
                <a:solidFill>
                  <a:schemeClr val="tx1"/>
                </a:solidFill>
                <a:latin typeface="Arial"/>
                <a:ea typeface="Arial"/>
                <a:cs typeface="Arial"/>
              </a:defRPr>
            </a:pPr>
            <a:endParaRPr lang="en-US"/>
          </a:p>
        </c:txPr>
        <c:crossAx val="142602752"/>
        <c:crosses val="autoZero"/>
        <c:auto val="1"/>
        <c:lblAlgn val="ctr"/>
        <c:lblOffset val="100"/>
        <c:tickLblSkip val="1"/>
        <c:noMultiLvlLbl val="0"/>
      </c:catAx>
      <c:valAx>
        <c:axId val="142602752"/>
        <c:scaling>
          <c:orientation val="minMax"/>
          <c:max val="1"/>
          <c:min val="0"/>
        </c:scaling>
        <c:delete val="0"/>
        <c:axPos val="l"/>
        <c:numFmt formatCode="0%" sourceLinked="0"/>
        <c:majorTickMark val="out"/>
        <c:minorTickMark val="none"/>
        <c:tickLblPos val="nextTo"/>
        <c:spPr>
          <a:ln w="12593">
            <a:solidFill>
              <a:srgbClr val="000000"/>
            </a:solidFill>
            <a:prstDash val="solid"/>
          </a:ln>
        </c:spPr>
        <c:txPr>
          <a:bodyPr rot="0" vert="horz"/>
          <a:lstStyle/>
          <a:p>
            <a:pPr>
              <a:defRPr sz="1581" b="1" i="0" u="none" strike="noStrike" baseline="0">
                <a:solidFill>
                  <a:schemeClr val="tx1"/>
                </a:solidFill>
                <a:latin typeface="Arial"/>
                <a:ea typeface="Arial"/>
                <a:cs typeface="Arial"/>
              </a:defRPr>
            </a:pPr>
            <a:endParaRPr lang="en-US"/>
          </a:p>
        </c:txPr>
        <c:crossAx val="55289856"/>
        <c:crossesAt val="1"/>
        <c:crossBetween val="between"/>
        <c:majorUnit val="0.2"/>
        <c:minorUnit val="0.05"/>
      </c:valAx>
      <c:spPr>
        <a:noFill/>
        <a:ln w="25387">
          <a:noFill/>
        </a:ln>
      </c:spPr>
    </c:plotArea>
    <c:legend>
      <c:legendPos val="r"/>
      <c:layout>
        <c:manualLayout>
          <c:xMode val="edge"/>
          <c:yMode val="edge"/>
          <c:x val="0.63542422850389391"/>
          <c:y val="0.21360388118347723"/>
          <c:w val="0.14388559277255497"/>
          <c:h val="0.11191453007269508"/>
        </c:manualLayout>
      </c:layout>
      <c:overlay val="0"/>
      <c:spPr>
        <a:solidFill>
          <a:schemeClr val="bg1"/>
        </a:solidFill>
        <a:ln w="3151">
          <a:solidFill>
            <a:schemeClr val="tx1"/>
          </a:solidFill>
          <a:prstDash val="solid"/>
        </a:ln>
      </c:spPr>
      <c:txPr>
        <a:bodyPr/>
        <a:lstStyle/>
        <a:p>
          <a:pPr>
            <a:defRPr sz="145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81"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Sheet1!$B$2:$B$13</c:f>
              <c:numCache>
                <c:formatCode>0%</c:formatCode>
                <c:ptCount val="12"/>
                <c:pt idx="0">
                  <c:v>0.65400000000000003</c:v>
                </c:pt>
                <c:pt idx="1">
                  <c:v>0.70799999999999996</c:v>
                </c:pt>
                <c:pt idx="2">
                  <c:v>0.70099999999999996</c:v>
                </c:pt>
                <c:pt idx="3">
                  <c:v>0.70599999999999996</c:v>
                </c:pt>
                <c:pt idx="4">
                  <c:v>0.74</c:v>
                </c:pt>
                <c:pt idx="5">
                  <c:v>0.72</c:v>
                </c:pt>
                <c:pt idx="6">
                  <c:v>0.625</c:v>
                </c:pt>
                <c:pt idx="7">
                  <c:v>0.52</c:v>
                </c:pt>
                <c:pt idx="8">
                  <c:v>0.46100000000000002</c:v>
                </c:pt>
                <c:pt idx="9">
                  <c:v>0.39400000000000002</c:v>
                </c:pt>
                <c:pt idx="10">
                  <c:v>0.33300000000000002</c:v>
                </c:pt>
                <c:pt idx="11">
                  <c:v>0.377</c:v>
                </c:pt>
              </c:numCache>
            </c:numRef>
          </c:val>
        </c:ser>
        <c:dLbls>
          <c:showLegendKey val="0"/>
          <c:showVal val="0"/>
          <c:showCatName val="0"/>
          <c:showSerName val="0"/>
          <c:showPercent val="0"/>
          <c:showBubbleSize val="0"/>
        </c:dLbls>
        <c:gapWidth val="150"/>
        <c:shape val="cylinder"/>
        <c:axId val="231237632"/>
        <c:axId val="54422336"/>
        <c:axId val="0"/>
      </c:bar3DChart>
      <c:catAx>
        <c:axId val="231237632"/>
        <c:scaling>
          <c:orientation val="minMax"/>
        </c:scaling>
        <c:delete val="0"/>
        <c:axPos val="b"/>
        <c:numFmt formatCode="General" sourceLinked="1"/>
        <c:majorTickMark val="out"/>
        <c:minorTickMark val="none"/>
        <c:tickLblPos val="nextTo"/>
        <c:crossAx val="54422336"/>
        <c:crosses val="autoZero"/>
        <c:auto val="1"/>
        <c:lblAlgn val="ctr"/>
        <c:lblOffset val="100"/>
        <c:noMultiLvlLbl val="0"/>
      </c:catAx>
      <c:valAx>
        <c:axId val="54422336"/>
        <c:scaling>
          <c:orientation val="minMax"/>
        </c:scaling>
        <c:delete val="0"/>
        <c:axPos val="l"/>
        <c:majorGridlines/>
        <c:numFmt formatCode="0%" sourceLinked="1"/>
        <c:majorTickMark val="out"/>
        <c:minorTickMark val="none"/>
        <c:tickLblPos val="nextTo"/>
        <c:crossAx val="231237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Investment/Rental Property</c:v>
                </c:pt>
              </c:strCache>
            </c:strRef>
          </c:tx>
          <c:invertIfNegative val="0"/>
          <c:dLbls>
            <c:dLbl>
              <c:idx val="13"/>
              <c:layout>
                <c:manualLayout>
                  <c:x val="5.0925925925925812E-2"/>
                  <c:y val="5.612065321788976E-3"/>
                </c:manualLayout>
              </c:layout>
              <c:spPr/>
              <c:txPr>
                <a:bodyPr/>
                <a:lstStyle/>
                <a:p>
                  <a:pPr>
                    <a:defRPr b="1"/>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Sheet1!$A$2:$A$15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Sheet1!$B$2:$B$15</c:f>
              <c:numCache>
                <c:formatCode>0%</c:formatCode>
                <c:ptCount val="14"/>
                <c:pt idx="0">
                  <c:v>6.5000000000000002E-2</c:v>
                </c:pt>
                <c:pt idx="1">
                  <c:v>6.8000000000000005E-2</c:v>
                </c:pt>
                <c:pt idx="2">
                  <c:v>6.9000000000000006E-2</c:v>
                </c:pt>
                <c:pt idx="3">
                  <c:v>5.7000000000000002E-2</c:v>
                </c:pt>
                <c:pt idx="4">
                  <c:v>9.1999999999999998E-2</c:v>
                </c:pt>
                <c:pt idx="5">
                  <c:v>0.1</c:v>
                </c:pt>
                <c:pt idx="6">
                  <c:v>0.107</c:v>
                </c:pt>
                <c:pt idx="7">
                  <c:v>0.124</c:v>
                </c:pt>
                <c:pt idx="8">
                  <c:v>0.129</c:v>
                </c:pt>
                <c:pt idx="9">
                  <c:v>8.6999999999999994E-2</c:v>
                </c:pt>
                <c:pt idx="10">
                  <c:v>0.11</c:v>
                </c:pt>
                <c:pt idx="11">
                  <c:v>0.121</c:v>
                </c:pt>
                <c:pt idx="12">
                  <c:v>0.13400000000000001</c:v>
                </c:pt>
                <c:pt idx="13">
                  <c:v>0.16900000000000001</c:v>
                </c:pt>
              </c:numCache>
            </c:numRef>
          </c:val>
        </c:ser>
        <c:ser>
          <c:idx val="1"/>
          <c:order val="1"/>
          <c:tx>
            <c:strRef>
              <c:f>Sheet1!$C$1</c:f>
              <c:strCache>
                <c:ptCount val="1"/>
                <c:pt idx="0">
                  <c:v>Vacation/Second Home</c:v>
                </c:pt>
              </c:strCache>
            </c:strRef>
          </c:tx>
          <c:invertIfNegative val="0"/>
          <c:dLbls>
            <c:dLbl>
              <c:idx val="13"/>
              <c:layout>
                <c:manualLayout>
                  <c:x val="5.0925925925925923E-2"/>
                  <c:y val="-5.612065321789028E-3"/>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Sheet1!$A$2:$A$15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Sheet1!$C$2:$C$15</c:f>
              <c:numCache>
                <c:formatCode>0%</c:formatCode>
                <c:ptCount val="14"/>
                <c:pt idx="0">
                  <c:v>3.5999999999999997E-2</c:v>
                </c:pt>
                <c:pt idx="1">
                  <c:v>4.1000000000000002E-2</c:v>
                </c:pt>
                <c:pt idx="2">
                  <c:v>5.1999999999999998E-2</c:v>
                </c:pt>
                <c:pt idx="3">
                  <c:v>4.1000000000000002E-2</c:v>
                </c:pt>
                <c:pt idx="4">
                  <c:v>4.1000000000000002E-2</c:v>
                </c:pt>
                <c:pt idx="5">
                  <c:v>5.0999999999999997E-2</c:v>
                </c:pt>
                <c:pt idx="6">
                  <c:v>0.05</c:v>
                </c:pt>
                <c:pt idx="7">
                  <c:v>3.3000000000000002E-2</c:v>
                </c:pt>
                <c:pt idx="8">
                  <c:v>5.5E-2</c:v>
                </c:pt>
                <c:pt idx="9">
                  <c:v>6.0999999999999999E-2</c:v>
                </c:pt>
                <c:pt idx="10">
                  <c:v>7.2999999999999995E-2</c:v>
                </c:pt>
                <c:pt idx="11">
                  <c:v>5.1999999999999998E-2</c:v>
                </c:pt>
                <c:pt idx="12">
                  <c:v>5.2999999999999999E-2</c:v>
                </c:pt>
                <c:pt idx="13">
                  <c:v>6.6000000000000003E-2</c:v>
                </c:pt>
              </c:numCache>
            </c:numRef>
          </c:val>
        </c:ser>
        <c:dLbls>
          <c:showLegendKey val="0"/>
          <c:showVal val="0"/>
          <c:showCatName val="0"/>
          <c:showSerName val="0"/>
          <c:showPercent val="0"/>
          <c:showBubbleSize val="0"/>
        </c:dLbls>
        <c:gapWidth val="150"/>
        <c:shape val="cylinder"/>
        <c:axId val="234928128"/>
        <c:axId val="54425792"/>
        <c:axId val="0"/>
      </c:bar3DChart>
      <c:catAx>
        <c:axId val="234928128"/>
        <c:scaling>
          <c:orientation val="minMax"/>
        </c:scaling>
        <c:delete val="0"/>
        <c:axPos val="b"/>
        <c:numFmt formatCode="General" sourceLinked="1"/>
        <c:majorTickMark val="out"/>
        <c:minorTickMark val="none"/>
        <c:tickLblPos val="nextTo"/>
        <c:crossAx val="54425792"/>
        <c:crosses val="autoZero"/>
        <c:auto val="1"/>
        <c:lblAlgn val="ctr"/>
        <c:lblOffset val="100"/>
        <c:noMultiLvlLbl val="0"/>
      </c:catAx>
      <c:valAx>
        <c:axId val="54425792"/>
        <c:scaling>
          <c:orientation val="minMax"/>
        </c:scaling>
        <c:delete val="0"/>
        <c:axPos val="l"/>
        <c:majorGridlines/>
        <c:numFmt formatCode="0%" sourceLinked="1"/>
        <c:majorTickMark val="out"/>
        <c:minorTickMark val="none"/>
        <c:tickLblPos val="nextTo"/>
        <c:crossAx val="23492812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43" y="0"/>
            <a:ext cx="4002299" cy="347504"/>
          </a:xfrm>
          <a:prstGeom prst="rect">
            <a:avLst/>
          </a:prstGeom>
        </p:spPr>
        <p:txBody>
          <a:bodyPr vert="horz" lIns="91440" tIns="45720" rIns="91440" bIns="45720" rtlCol="0"/>
          <a:lstStyle>
            <a:lvl1pPr algn="r">
              <a:defRPr sz="1200"/>
            </a:lvl1pPr>
          </a:lstStyle>
          <a:p>
            <a:fld id="{25443F6B-BFD8-48A7-B3A0-59799C429485}" type="datetimeFigureOut">
              <a:rPr lang="en-US" smtClean="0"/>
              <a:t>3/6/2012</a:t>
            </a:fld>
            <a:endParaRPr lang="en-US"/>
          </a:p>
        </p:txBody>
      </p:sp>
      <p:sp>
        <p:nvSpPr>
          <p:cNvPr id="4" name="Footer Placeholder 3"/>
          <p:cNvSpPr>
            <a:spLocks noGrp="1"/>
          </p:cNvSpPr>
          <p:nvPr>
            <p:ph type="ftr" sz="quarter" idx="2"/>
          </p:nvPr>
        </p:nvSpPr>
        <p:spPr>
          <a:xfrm>
            <a:off x="1" y="6601366"/>
            <a:ext cx="4002299" cy="3475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43" y="6601366"/>
            <a:ext cx="4002299" cy="347504"/>
          </a:xfrm>
          <a:prstGeom prst="rect">
            <a:avLst/>
          </a:prstGeom>
        </p:spPr>
        <p:txBody>
          <a:bodyPr vert="horz" lIns="91440" tIns="45720" rIns="91440" bIns="45720" rtlCol="0" anchor="b"/>
          <a:lstStyle>
            <a:lvl1pPr algn="r">
              <a:defRPr sz="1200"/>
            </a:lvl1pPr>
          </a:lstStyle>
          <a:p>
            <a:fld id="{5D03A6C1-B27C-43AF-BA69-FE5A9DFF233C}" type="slidenum">
              <a:rPr lang="en-US" smtClean="0"/>
              <a:t>‹#›</a:t>
            </a:fld>
            <a:endParaRPr lang="en-US"/>
          </a:p>
        </p:txBody>
      </p:sp>
    </p:spTree>
    <p:extLst>
      <p:ext uri="{BB962C8B-B14F-4D97-AF65-F5344CB8AC3E}">
        <p14:creationId xmlns:p14="http://schemas.microsoft.com/office/powerpoint/2010/main" val="16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43" y="0"/>
            <a:ext cx="4002299" cy="347504"/>
          </a:xfrm>
          <a:prstGeom prst="rect">
            <a:avLst/>
          </a:prstGeom>
        </p:spPr>
        <p:txBody>
          <a:bodyPr vert="horz" lIns="91440" tIns="45720" rIns="91440" bIns="45720" rtlCol="0"/>
          <a:lstStyle>
            <a:lvl1pPr algn="r">
              <a:defRPr sz="1200"/>
            </a:lvl1pPr>
          </a:lstStyle>
          <a:p>
            <a:fld id="{7C1BE1BE-7406-411C-97B2-BD49A69251AB}" type="datetimeFigureOut">
              <a:rPr lang="en-US" smtClean="0"/>
              <a:t>3/6/2012</a:t>
            </a:fld>
            <a:endParaRPr lang="en-US"/>
          </a:p>
        </p:txBody>
      </p:sp>
      <p:sp>
        <p:nvSpPr>
          <p:cNvPr id="4" name="Slide Image Placeholder 3"/>
          <p:cNvSpPr>
            <a:spLocks noGrp="1" noRot="1" noChangeAspect="1"/>
          </p:cNvSpPr>
          <p:nvPr>
            <p:ph type="sldImg" idx="2"/>
          </p:nvPr>
        </p:nvSpPr>
        <p:spPr>
          <a:xfrm>
            <a:off x="2881313" y="522288"/>
            <a:ext cx="3473450" cy="26050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01287"/>
            <a:ext cx="7388860" cy="31275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6"/>
            <a:ext cx="4002299" cy="3475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43" y="6601366"/>
            <a:ext cx="4002299" cy="347504"/>
          </a:xfrm>
          <a:prstGeom prst="rect">
            <a:avLst/>
          </a:prstGeom>
        </p:spPr>
        <p:txBody>
          <a:bodyPr vert="horz" lIns="91440" tIns="45720" rIns="91440" bIns="45720" rtlCol="0" anchor="b"/>
          <a:lstStyle>
            <a:lvl1pPr algn="r">
              <a:defRPr sz="1200"/>
            </a:lvl1pPr>
          </a:lstStyle>
          <a:p>
            <a:fld id="{B46784DC-8F65-496B-8D77-4363D1411591}" type="slidenum">
              <a:rPr lang="en-US" smtClean="0"/>
              <a:t>‹#›</a:t>
            </a:fld>
            <a:endParaRPr lang="en-US"/>
          </a:p>
        </p:txBody>
      </p:sp>
    </p:spTree>
    <p:extLst>
      <p:ext uri="{BB962C8B-B14F-4D97-AF65-F5344CB8AC3E}">
        <p14:creationId xmlns:p14="http://schemas.microsoft.com/office/powerpoint/2010/main" val="123533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784DC-8F65-496B-8D77-4363D1411591}" type="slidenum">
              <a:rPr lang="en-US" smtClean="0"/>
              <a:t>1</a:t>
            </a:fld>
            <a:endParaRPr lang="en-US" dirty="0"/>
          </a:p>
        </p:txBody>
      </p:sp>
    </p:spTree>
    <p:extLst>
      <p:ext uri="{BB962C8B-B14F-4D97-AF65-F5344CB8AC3E}">
        <p14:creationId xmlns:p14="http://schemas.microsoft.com/office/powerpoint/2010/main" val="390441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8A47C5-9238-4EB3-8A71-0F9F7A651018}" type="slidenum">
              <a:rPr lang="en-US" sz="1200">
                <a:solidFill>
                  <a:srgbClr val="000000"/>
                </a:solidFill>
              </a:rPr>
              <a:pPr eaLnBrk="1" hangingPunct="1"/>
              <a:t>11</a:t>
            </a:fld>
            <a:endParaRPr lang="en-US" sz="1200">
              <a:solidFill>
                <a:srgbClr val="000000"/>
              </a:solidFill>
            </a:endParaRPr>
          </a:p>
        </p:txBody>
      </p:sp>
      <p:sp>
        <p:nvSpPr>
          <p:cNvPr id="171011" name="Rectangle 2"/>
          <p:cNvSpPr>
            <a:spLocks noGrp="1" noRot="1" noChangeAspect="1" noChangeArrowheads="1" noTextEdit="1"/>
          </p:cNvSpPr>
          <p:nvPr>
            <p:ph type="sldImg"/>
          </p:nvPr>
        </p:nvSpPr>
        <p:spPr>
          <a:xfrm>
            <a:off x="1556926" y="520837"/>
            <a:ext cx="6136991" cy="2605383"/>
          </a:xfrm>
          <a:ln/>
        </p:spPr>
      </p:sp>
      <p:sp>
        <p:nvSpPr>
          <p:cNvPr id="171012" name="Rectangle 3"/>
          <p:cNvSpPr>
            <a:spLocks noGrp="1" noChangeArrowheads="1"/>
          </p:cNvSpPr>
          <p:nvPr>
            <p:ph type="body" idx="1"/>
          </p:nvPr>
        </p:nvSpPr>
        <p:spPr>
          <a:xfrm>
            <a:off x="1234150" y="3301824"/>
            <a:ext cx="6767777" cy="3127414"/>
          </a:xfrm>
          <a:noFill/>
        </p:spPr>
        <p:txBody>
          <a:bodyPr lIns="101907" tIns="50951" rIns="101907" bIns="50951"/>
          <a:lstStyle/>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99A725-40F7-403E-924B-7102A3820B20}" type="slidenum">
              <a:rPr lang="en-US" sz="1200">
                <a:solidFill>
                  <a:srgbClr val="000000"/>
                </a:solidFill>
              </a:rPr>
              <a:pPr eaLnBrk="1" hangingPunct="1"/>
              <a:t>12</a:t>
            </a:fld>
            <a:endParaRPr lang="en-US" sz="1200">
              <a:solidFill>
                <a:srgbClr val="000000"/>
              </a:solidFill>
            </a:endParaRPr>
          </a:p>
        </p:txBody>
      </p:sp>
      <p:sp>
        <p:nvSpPr>
          <p:cNvPr id="172035" name="Rectangle 2"/>
          <p:cNvSpPr>
            <a:spLocks noGrp="1" noRot="1" noChangeAspect="1" noChangeArrowheads="1" noTextEdit="1"/>
          </p:cNvSpPr>
          <p:nvPr>
            <p:ph type="sldImg"/>
          </p:nvPr>
        </p:nvSpPr>
        <p:spPr>
          <a:xfrm>
            <a:off x="1556926" y="520837"/>
            <a:ext cx="6136991" cy="2605383"/>
          </a:xfrm>
          <a:ln/>
        </p:spPr>
      </p:sp>
      <p:sp>
        <p:nvSpPr>
          <p:cNvPr id="172036" name="Rectangle 3"/>
          <p:cNvSpPr>
            <a:spLocks noGrp="1" noChangeArrowheads="1"/>
          </p:cNvSpPr>
          <p:nvPr>
            <p:ph type="body" idx="1"/>
          </p:nvPr>
        </p:nvSpPr>
        <p:spPr>
          <a:xfrm>
            <a:off x="1234150" y="3301824"/>
            <a:ext cx="6767777" cy="3127414"/>
          </a:xfrm>
          <a:noFill/>
        </p:spPr>
        <p:txBody>
          <a:bodyPr lIns="101907" tIns="50951" rIns="101907" bIns="50951"/>
          <a:lstStyle/>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pPr eaLnBrk="1" hangingPunct="1"/>
            <a:fld id="{7F52B057-05FB-4275-9C4B-1365FA87892E}" type="slidenum">
              <a:rPr lang="en-US" sz="1200">
                <a:solidFill>
                  <a:srgbClr val="000000"/>
                </a:solidFill>
              </a:rPr>
              <a:pPr eaLnBrk="1" hangingPunct="1"/>
              <a:t>13</a:t>
            </a:fld>
            <a:endParaRPr lang="en-US" sz="1200">
              <a:solidFill>
                <a:srgbClr val="000000"/>
              </a:solidFill>
            </a:endParaRPr>
          </a:p>
        </p:txBody>
      </p:sp>
      <p:sp>
        <p:nvSpPr>
          <p:cNvPr id="173059" name="Rectangle 2"/>
          <p:cNvSpPr>
            <a:spLocks noGrp="1" noRot="1" noChangeAspect="1" noChangeArrowheads="1" noTextEdit="1"/>
          </p:cNvSpPr>
          <p:nvPr>
            <p:ph type="sldImg"/>
          </p:nvPr>
        </p:nvSpPr>
        <p:spPr>
          <a:xfrm>
            <a:off x="1556926" y="522033"/>
            <a:ext cx="6136991" cy="2605382"/>
          </a:xfrm>
          <a:ln/>
        </p:spPr>
      </p:sp>
      <p:sp>
        <p:nvSpPr>
          <p:cNvPr id="173060" name="Rectangle 3"/>
          <p:cNvSpPr>
            <a:spLocks noGrp="1" noChangeArrowheads="1"/>
          </p:cNvSpPr>
          <p:nvPr>
            <p:ph type="body" idx="1"/>
          </p:nvPr>
        </p:nvSpPr>
        <p:spPr>
          <a:xfrm>
            <a:off x="1234150" y="3301824"/>
            <a:ext cx="6767777" cy="3127414"/>
          </a:xfrm>
          <a:noFill/>
        </p:spPr>
        <p:txBody>
          <a:bodyPr lIns="101895" tIns="50947" rIns="101895" bIns="50947"/>
          <a:lstStyle/>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EF4B989C-B310-4DFD-8F7A-8101329EA4F5}" type="slidenum">
              <a:rPr lang="en-US" sz="1200">
                <a:solidFill>
                  <a:prstClr val="black"/>
                </a:solidFill>
                <a:latin typeface="Arial Unicode MS" pitchFamily="34" charset="-128"/>
              </a:rPr>
              <a:pPr eaLnBrk="1" hangingPunct="1"/>
              <a:t>14</a:t>
            </a:fld>
            <a:endParaRPr lang="en-US" sz="1200">
              <a:solidFill>
                <a:prstClr val="black"/>
              </a:solidFill>
              <a:latin typeface="Arial Unicode MS"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buFontTx/>
              <a:buChar char="•"/>
            </a:pPr>
            <a:r>
              <a:rPr lang="en-US" sz="1400" smtClean="0">
                <a:latin typeface="Arial" charset="0"/>
                <a:cs typeface="Times New Roman" pitchFamily="18" charset="0"/>
              </a:rPr>
              <a:t>Please note that UII from 1990-1994 have been revised following an audit of our data. </a:t>
            </a:r>
            <a:endParaRPr lang="en-US" sz="1400" smtClean="0">
              <a:latin typeface="Arial" charset="0"/>
            </a:endParaRPr>
          </a:p>
          <a:p>
            <a:pPr eaLnBrk="1" hangingPunct="1">
              <a:buFontTx/>
              <a:buChar char="•"/>
            </a:pPr>
            <a:r>
              <a:rPr lang="en-US" smtClean="0">
                <a:latin typeface="Arial" charset="0"/>
              </a:rPr>
              <a:t>Range since 1988:</a:t>
            </a:r>
          </a:p>
          <a:p>
            <a:pPr lvl="1" eaLnBrk="1" hangingPunct="1">
              <a:buFontTx/>
              <a:buChar char="•"/>
            </a:pPr>
            <a:r>
              <a:rPr lang="en-US" smtClean="0">
                <a:latin typeface="Arial" charset="0"/>
              </a:rPr>
              <a:t>Low: 1.3 months in April 2004</a:t>
            </a:r>
          </a:p>
          <a:p>
            <a:pPr lvl="1" eaLnBrk="1" hangingPunct="1">
              <a:buFontTx/>
              <a:buChar char="•"/>
            </a:pPr>
            <a:r>
              <a:rPr lang="en-US" smtClean="0">
                <a:latin typeface="Arial" charset="0"/>
              </a:rPr>
              <a:t>High: 18.8 months in Feb 1991</a:t>
            </a:r>
          </a:p>
          <a:p>
            <a:pPr lvl="1" eaLnBrk="1" hangingPunct="1">
              <a:buFontTx/>
              <a:buChar char="•"/>
            </a:pPr>
            <a:r>
              <a:rPr lang="en-US" smtClean="0">
                <a:latin typeface="Arial" charset="0"/>
              </a:rPr>
              <a:t>Long-run average: 7.2 months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7E55D8BB-A140-4494-AF93-8F62B4529D05}" type="slidenum">
              <a:rPr lang="en-US" sz="1200">
                <a:solidFill>
                  <a:prstClr val="black"/>
                </a:solidFill>
              </a:rPr>
              <a:pPr eaLnBrk="1" hangingPunct="1"/>
              <a:t>15</a:t>
            </a:fld>
            <a:endParaRPr lang="en-US" sz="1200">
              <a:solidFill>
                <a:prstClr val="black"/>
              </a:solidFill>
            </a:endParaRPr>
          </a:p>
        </p:txBody>
      </p:sp>
      <p:sp>
        <p:nvSpPr>
          <p:cNvPr id="77827" name="Rectangle 2"/>
          <p:cNvSpPr>
            <a:spLocks noGrp="1" noRot="1" noChangeAspect="1" noChangeArrowheads="1" noTextEdit="1"/>
          </p:cNvSpPr>
          <p:nvPr>
            <p:ph type="sldImg"/>
          </p:nvPr>
        </p:nvSpPr>
        <p:spPr>
          <a:xfrm>
            <a:off x="2914656" y="521256"/>
            <a:ext cx="3419421" cy="2606278"/>
          </a:xfrm>
          <a:ln/>
        </p:spPr>
      </p:sp>
      <p:sp>
        <p:nvSpPr>
          <p:cNvPr id="77828" name="Rectangle 3"/>
          <p:cNvSpPr>
            <a:spLocks noGrp="1" noChangeArrowheads="1"/>
          </p:cNvSpPr>
          <p:nvPr>
            <p:ph type="body" idx="1"/>
          </p:nvPr>
        </p:nvSpPr>
        <p:spPr>
          <a:xfrm>
            <a:off x="1227890" y="3302895"/>
            <a:ext cx="6780295" cy="3125924"/>
          </a:xfrm>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EBA0E5-F822-4BBD-83EC-98B37C999DF6}" type="slidenum">
              <a:rPr lang="en-US" sz="1200">
                <a:solidFill>
                  <a:prstClr val="black"/>
                </a:solidFill>
              </a:rPr>
              <a:pPr eaLnBrk="1" hangingPunct="1"/>
              <a:t>17</a:t>
            </a:fld>
            <a:endParaRPr lang="en-US" sz="1200">
              <a:solidFill>
                <a:prstClr val="black"/>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1232040" y="3301823"/>
            <a:ext cx="6771997" cy="3125025"/>
          </a:xfrm>
          <a:noFill/>
        </p:spPr>
        <p:txBody>
          <a:bodyPr lIns="91229" tIns="45614" rIns="91229" bIns="45614"/>
          <a:lstStyle/>
          <a:p>
            <a:pPr eaLnBrk="1" hangingPunct="1">
              <a:buFont typeface="Wingdings" pitchFamily="2" charset="2"/>
              <a:buNone/>
            </a:pPr>
            <a:r>
              <a:rPr lang="en-US" smtClean="0">
                <a:latin typeface="Arial" charset="0"/>
              </a:rPr>
              <a:t>C.A.R.’s traditional Housing Affordability Index (HAI) was replaced with the First-Time Buyer Housing Affordability Index (FTB-HAI) in 2006. </a:t>
            </a:r>
          </a:p>
          <a:p>
            <a:pPr eaLnBrk="1" hangingPunct="1">
              <a:buFont typeface="Wingdings" pitchFamily="2" charset="2"/>
              <a:buNone/>
            </a:pPr>
            <a:endParaRPr lang="en-US" smtClean="0">
              <a:latin typeface="Arial" charset="0"/>
            </a:endParaRPr>
          </a:p>
          <a:p>
            <a:pPr eaLnBrk="1" hangingPunct="1">
              <a:buFont typeface="Wingdings" pitchFamily="2" charset="2"/>
              <a:buNone/>
            </a:pPr>
            <a:r>
              <a:rPr lang="en-US" smtClean="0">
                <a:latin typeface="Arial" charset="0"/>
              </a:rPr>
              <a:t>Note this slide takes the average of the 3 months in each of the quarters.</a:t>
            </a:r>
          </a:p>
          <a:p>
            <a:pPr eaLnBrk="1" hangingPunct="1"/>
            <a:endParaRPr lang="en-US" smtClean="0">
              <a:latin typeface="Times New Roman" pitchFamily="18" charset="0"/>
            </a:endParaRPr>
          </a:p>
          <a:p>
            <a:pPr eaLnBrk="1" hangingPunct="1"/>
            <a:r>
              <a:rPr lang="en-US" smtClean="0">
                <a:latin typeface="Times New Roman" pitchFamily="18" charset="0"/>
              </a:rPr>
              <a:t>C.A.R. began producing its Housing Affordability Index (HAI) in 1984. At that time, fixed-rate mortgages were the prevailing form of financing a home purchase, while the calculations 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finance landscape has changed dramatically. The range of mortgage products available to buyers as well as underwriting criteria has changed. C.A.R. developed the new index measuring affordability for first-time home buyers to better reflect the realities of today’s real estate market.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lvl1pPr defTabSz="949169">
              <a:defRPr>
                <a:solidFill>
                  <a:schemeClr val="tx1"/>
                </a:solidFill>
                <a:latin typeface="Arial" charset="0"/>
              </a:defRPr>
            </a:lvl1pPr>
            <a:lvl2pPr marL="764562" indent="-294062" defTabSz="949169">
              <a:defRPr>
                <a:solidFill>
                  <a:schemeClr val="tx1"/>
                </a:solidFill>
                <a:latin typeface="Arial" charset="0"/>
              </a:defRPr>
            </a:lvl2pPr>
            <a:lvl3pPr marL="1176249" indent="-235250" defTabSz="949169">
              <a:defRPr>
                <a:solidFill>
                  <a:schemeClr val="tx1"/>
                </a:solidFill>
                <a:latin typeface="Arial" charset="0"/>
              </a:defRPr>
            </a:lvl3pPr>
            <a:lvl4pPr marL="1646750" indent="-235250" defTabSz="949169">
              <a:defRPr>
                <a:solidFill>
                  <a:schemeClr val="tx1"/>
                </a:solidFill>
                <a:latin typeface="Arial" charset="0"/>
              </a:defRPr>
            </a:lvl4pPr>
            <a:lvl5pPr marL="2117250" indent="-235250" defTabSz="949169">
              <a:defRPr>
                <a:solidFill>
                  <a:schemeClr val="tx1"/>
                </a:solidFill>
                <a:latin typeface="Arial" charset="0"/>
              </a:defRPr>
            </a:lvl5pPr>
            <a:lvl6pPr marL="2587750" indent="-235250" defTabSz="949169" eaLnBrk="0" fontAlgn="base" hangingPunct="0">
              <a:spcBef>
                <a:spcPct val="0"/>
              </a:spcBef>
              <a:spcAft>
                <a:spcPct val="0"/>
              </a:spcAft>
              <a:defRPr>
                <a:solidFill>
                  <a:schemeClr val="tx1"/>
                </a:solidFill>
                <a:latin typeface="Arial" charset="0"/>
              </a:defRPr>
            </a:lvl6pPr>
            <a:lvl7pPr marL="3058249" indent="-235250" defTabSz="949169" eaLnBrk="0" fontAlgn="base" hangingPunct="0">
              <a:spcBef>
                <a:spcPct val="0"/>
              </a:spcBef>
              <a:spcAft>
                <a:spcPct val="0"/>
              </a:spcAft>
              <a:defRPr>
                <a:solidFill>
                  <a:schemeClr val="tx1"/>
                </a:solidFill>
                <a:latin typeface="Arial" charset="0"/>
              </a:defRPr>
            </a:lvl7pPr>
            <a:lvl8pPr marL="3528749" indent="-235250" defTabSz="949169" eaLnBrk="0" fontAlgn="base" hangingPunct="0">
              <a:spcBef>
                <a:spcPct val="0"/>
              </a:spcBef>
              <a:spcAft>
                <a:spcPct val="0"/>
              </a:spcAft>
              <a:defRPr>
                <a:solidFill>
                  <a:schemeClr val="tx1"/>
                </a:solidFill>
                <a:latin typeface="Arial" charset="0"/>
              </a:defRPr>
            </a:lvl8pPr>
            <a:lvl9pPr marL="3999249" indent="-235250" defTabSz="949169" eaLnBrk="0" fontAlgn="base" hangingPunct="0">
              <a:spcBef>
                <a:spcPct val="0"/>
              </a:spcBef>
              <a:spcAft>
                <a:spcPct val="0"/>
              </a:spcAft>
              <a:defRPr>
                <a:solidFill>
                  <a:schemeClr val="tx1"/>
                </a:solidFill>
                <a:latin typeface="Arial" charset="0"/>
              </a:defRPr>
            </a:lvl9pPr>
          </a:lstStyle>
          <a:p>
            <a:pPr>
              <a:defRPr/>
            </a:pPr>
            <a:fld id="{792D5047-B3AB-4389-8981-535F0C3FAEAC}" type="slidenum">
              <a:rPr lang="en-US" smtClean="0">
                <a:latin typeface="Arial Unicode MS" pitchFamily="34" charset="-128"/>
              </a:rPr>
              <a:pPr>
                <a:defRPr/>
              </a:pPr>
              <a:t>18</a:t>
            </a:fld>
            <a:endParaRPr lang="en-US" smtClean="0">
              <a:latin typeface="Arial Unicode MS" pitchFamily="34" charset="-128"/>
            </a:endParaRPr>
          </a:p>
        </p:txBody>
      </p:sp>
      <p:sp>
        <p:nvSpPr>
          <p:cNvPr id="104451" name="Rectangle 7"/>
          <p:cNvSpPr txBox="1">
            <a:spLocks noGrp="1" noChangeArrowheads="1"/>
          </p:cNvSpPr>
          <p:nvPr/>
        </p:nvSpPr>
        <p:spPr bwMode="auto">
          <a:xfrm>
            <a:off x="5233377" y="6603031"/>
            <a:ext cx="4002699" cy="34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6" rIns="94830" bIns="47416" anchor="b"/>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2EB0B18-9790-482D-AB08-FE1609BE11CC}" type="slidenum">
              <a:rPr lang="en-US" sz="1300">
                <a:latin typeface="Arial Unicode MS" pitchFamily="34" charset="-128"/>
              </a:rPr>
              <a:pPr algn="r" eaLnBrk="1" hangingPunct="1"/>
              <a:t>18</a:t>
            </a:fld>
            <a:endParaRPr lang="en-US" sz="1300">
              <a:latin typeface="Arial Unicode MS" pitchFamily="34" charset="-128"/>
            </a:endParaRPr>
          </a:p>
        </p:txBody>
      </p:sp>
      <p:sp>
        <p:nvSpPr>
          <p:cNvPr id="1044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xfrm>
            <a:off x="1230676" y="3300367"/>
            <a:ext cx="6774726" cy="3127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59" tIns="45280" rIns="90559" bIns="45280" numCol="1" anchor="t" anchorCtr="0" compatLnSpc="1">
            <a:prstTxWarp prst="textNoShape">
              <a:avLst/>
            </a:prstTxWarp>
          </a:bodyPr>
          <a:lstStyle/>
          <a:p>
            <a:pPr eaLnBrk="1" hangingPunct="1"/>
            <a:r>
              <a:rPr lang="en-US" b="1" i="1" smtClean="0"/>
              <a:t>Note: Data is for CA Properties with a Mortgage</a:t>
            </a:r>
            <a:br>
              <a:rPr lang="en-US" b="1" i="1" smtClean="0"/>
            </a:br>
            <a:r>
              <a:rPr lang="en-US" b="1" i="1" smtClean="0"/>
              <a:t>Near Negative Equity is defined as properties in negative equity or within 5% of being in a negative equity position</a:t>
            </a:r>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CCE4436E-F21E-4E27-811B-63266175A271}" type="slidenum">
              <a:rPr lang="en-US" sz="1200">
                <a:solidFill>
                  <a:prstClr val="black"/>
                </a:solidFill>
                <a:latin typeface="Arial Unicode MS" pitchFamily="34" charset="-128"/>
              </a:rPr>
              <a:pPr eaLnBrk="1" hangingPunct="1"/>
              <a:t>20</a:t>
            </a:fld>
            <a:endParaRPr lang="en-US" sz="1200">
              <a:solidFill>
                <a:prstClr val="black"/>
              </a:solidFill>
              <a:latin typeface="Arial Unicode MS" pitchFamily="34" charset="-128"/>
            </a:endParaRPr>
          </a:p>
        </p:txBody>
      </p:sp>
      <p:sp>
        <p:nvSpPr>
          <p:cNvPr id="87043" name="Rectangle 2"/>
          <p:cNvSpPr>
            <a:spLocks noGrp="1" noRot="1" noChangeAspect="1" noChangeArrowheads="1" noTextEdit="1"/>
          </p:cNvSpPr>
          <p:nvPr>
            <p:ph type="sldImg"/>
          </p:nvPr>
        </p:nvSpPr>
        <p:spPr>
          <a:xfrm>
            <a:off x="2884488" y="522288"/>
            <a:ext cx="3470275" cy="2603500"/>
          </a:xfrm>
          <a:ln/>
        </p:spPr>
      </p:sp>
      <p:sp>
        <p:nvSpPr>
          <p:cNvPr id="87044" name="Rectangle 3"/>
          <p:cNvSpPr>
            <a:spLocks noGrp="1" noChangeArrowheads="1"/>
          </p:cNvSpPr>
          <p:nvPr>
            <p:ph type="body" idx="1"/>
          </p:nvPr>
        </p:nvSpPr>
        <p:spPr>
          <a:xfrm>
            <a:off x="1231055" y="3301286"/>
            <a:ext cx="6773966" cy="3125925"/>
          </a:xfrm>
          <a:noFill/>
        </p:spPr>
        <p:txBody>
          <a:bodyPr/>
          <a:lstStyle/>
          <a:p>
            <a:pPr eaLnBrk="1" hangingPunct="1"/>
            <a:r>
              <a:rPr lang="en-US" sz="1400" smtClean="0">
                <a:latin typeface="Arial" charset="0"/>
              </a:rPr>
              <a:t>  Foreclosure rate rising since the second half of 2005</a:t>
            </a:r>
          </a:p>
          <a:p>
            <a:pPr eaLnBrk="1" hangingPunct="1"/>
            <a:endParaRPr lang="en-US" sz="1400" i="1" smtClean="0">
              <a:latin typeface="Arial" charset="0"/>
            </a:endParaRPr>
          </a:p>
          <a:p>
            <a:pPr eaLnBrk="1" hangingPunct="1">
              <a:spcBef>
                <a:spcPct val="0"/>
              </a:spcBef>
            </a:pPr>
            <a:r>
              <a:rPr lang="en-US" smtClean="0">
                <a:solidFill>
                  <a:srgbClr val="CCECFF"/>
                </a:solidFill>
                <a:latin typeface="Tw Cen MT Condensed" pitchFamily="34" charset="0"/>
              </a:rPr>
              <a:t>Delinquency Rate, Low: 1.82% in Q1 2005, High: 11.34% in Q4 2009</a:t>
            </a:r>
            <a:br>
              <a:rPr lang="en-US" smtClean="0">
                <a:solidFill>
                  <a:srgbClr val="CCECFF"/>
                </a:solidFill>
                <a:latin typeface="Tw Cen MT Condensed" pitchFamily="34" charset="0"/>
              </a:rPr>
            </a:br>
            <a:r>
              <a:rPr lang="en-US" smtClean="0">
                <a:solidFill>
                  <a:srgbClr val="CCECFF"/>
                </a:solidFill>
                <a:latin typeface="Tw Cen MT Condensed" pitchFamily="34" charset="0"/>
              </a:rPr>
              <a:t>Foreclosure Rate, Low: 0.12% in Q4 1979, High: 5.77% in Q2 2009</a:t>
            </a:r>
            <a:endParaRPr lang="en-US" i="1" smtClean="0">
              <a:latin typeface="Arial" charset="0"/>
            </a:endParaRPr>
          </a:p>
          <a:p>
            <a:pPr lvl="1" eaLnBrk="1" hangingPunct="1"/>
            <a:endParaRPr lang="en-US" smtClean="0">
              <a:latin typeface="Arial" charset="0"/>
            </a:endParaRPr>
          </a:p>
          <a:p>
            <a:pPr eaLnBrk="1" hangingPunct="1"/>
            <a:endParaRPr lang="en-US" sz="14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EAB4BA-9092-4A41-9DA5-49C3B3CD3EC7}" type="slidenum">
              <a:rPr lang="en-US" sz="1200">
                <a:solidFill>
                  <a:prstClr val="black"/>
                </a:solidFill>
              </a:rPr>
              <a:pPr eaLnBrk="1" hangingPunct="1"/>
              <a:t>21</a:t>
            </a:fld>
            <a:endParaRPr lang="en-US" sz="1200">
              <a:solidFill>
                <a:prstClr val="black"/>
              </a:solidFill>
            </a:endParaRPr>
          </a:p>
        </p:txBody>
      </p:sp>
      <p:sp>
        <p:nvSpPr>
          <p:cNvPr id="209923" name="Rectangle 7"/>
          <p:cNvSpPr txBox="1">
            <a:spLocks noGrp="1" noChangeArrowheads="1"/>
          </p:cNvSpPr>
          <p:nvPr/>
        </p:nvSpPr>
        <p:spPr bwMode="auto">
          <a:xfrm>
            <a:off x="5234059" y="6602452"/>
            <a:ext cx="4002017" cy="34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91" tIns="48147" rIns="96291" bIns="48147"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r" eaLnBrk="1" hangingPunct="1"/>
            <a:fld id="{EC6D0439-50F3-46BC-BB70-70EAF6C8AE49}" type="slidenum">
              <a:rPr lang="en-US" sz="1300" smtClean="0">
                <a:solidFill>
                  <a:prstClr val="black"/>
                </a:solidFill>
                <a:latin typeface="Arial Unicode MS" pitchFamily="34" charset="-128"/>
              </a:rPr>
              <a:pPr algn="r" eaLnBrk="1" hangingPunct="1"/>
              <a:t>21</a:t>
            </a:fld>
            <a:endParaRPr lang="en-US" sz="1300" smtClean="0">
              <a:solidFill>
                <a:prstClr val="black"/>
              </a:solidFill>
              <a:latin typeface="Arial Unicode MS" pitchFamily="34" charset="-128"/>
            </a:endParaRPr>
          </a:p>
        </p:txBody>
      </p:sp>
      <p:sp>
        <p:nvSpPr>
          <p:cNvPr id="209924" name="Rectangle 2"/>
          <p:cNvSpPr>
            <a:spLocks noGrp="1" noRot="1" noChangeAspect="1" noChangeArrowheads="1" noTextEdit="1"/>
          </p:cNvSpPr>
          <p:nvPr>
            <p:ph type="sldImg"/>
          </p:nvPr>
        </p:nvSpPr>
        <p:spPr>
          <a:xfrm>
            <a:off x="2887663" y="523875"/>
            <a:ext cx="3471862" cy="2603500"/>
          </a:xfrm>
          <a:ln/>
        </p:spPr>
      </p:sp>
      <p:sp>
        <p:nvSpPr>
          <p:cNvPr id="209925" name="Rectangle 3"/>
          <p:cNvSpPr>
            <a:spLocks noGrp="1" noChangeArrowheads="1"/>
          </p:cNvSpPr>
          <p:nvPr>
            <p:ph type="body" idx="1"/>
          </p:nvPr>
        </p:nvSpPr>
        <p:spPr>
          <a:xfrm>
            <a:off x="1232040" y="3301823"/>
            <a:ext cx="6771997" cy="3125025"/>
          </a:xfrm>
          <a:noFill/>
        </p:spPr>
        <p:txBody>
          <a:bodyPr lIns="97210" tIns="48603" rIns="97210" bIns="48603"/>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22</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6784DC-8F65-496B-8D77-4363D1411591}" type="slidenum">
              <a:rPr lang="en-US" smtClean="0"/>
              <a:t>2</a:t>
            </a:fld>
            <a:endParaRPr lang="en-US"/>
          </a:p>
        </p:txBody>
      </p:sp>
    </p:spTree>
    <p:extLst>
      <p:ext uri="{BB962C8B-B14F-4D97-AF65-F5344CB8AC3E}">
        <p14:creationId xmlns:p14="http://schemas.microsoft.com/office/powerpoint/2010/main" val="411244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23</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24</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25</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26</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27</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28</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29</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30</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31</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32</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2D068A-766E-4212-8C27-F5A3C79AA18F}" type="slidenum">
              <a:rPr lang="en-US" sz="1200">
                <a:solidFill>
                  <a:prstClr val="black"/>
                </a:solidFill>
              </a:rPr>
              <a:pPr eaLnBrk="1" hangingPunct="1"/>
              <a:t>3</a:t>
            </a:fld>
            <a:endParaRPr lang="en-US" sz="1200">
              <a:solidFill>
                <a:prstClr val="black"/>
              </a:solidFill>
            </a:endParaRPr>
          </a:p>
        </p:txBody>
      </p:sp>
      <p:sp>
        <p:nvSpPr>
          <p:cNvPr id="162819" name="Rectangle 2"/>
          <p:cNvSpPr>
            <a:spLocks noGrp="1" noRot="1" noChangeAspect="1" noChangeArrowheads="1" noTextEdit="1"/>
          </p:cNvSpPr>
          <p:nvPr>
            <p:ph type="sldImg"/>
          </p:nvPr>
        </p:nvSpPr>
        <p:spPr>
          <a:xfrm>
            <a:off x="2884488" y="520700"/>
            <a:ext cx="3473450" cy="2605088"/>
          </a:xfrm>
          <a:ln/>
        </p:spPr>
      </p:sp>
      <p:sp>
        <p:nvSpPr>
          <p:cNvPr id="162820" name="Rectangle 3"/>
          <p:cNvSpPr>
            <a:spLocks noGrp="1" noChangeArrowheads="1"/>
          </p:cNvSpPr>
          <p:nvPr>
            <p:ph type="body" idx="1"/>
          </p:nvPr>
        </p:nvSpPr>
        <p:spPr>
          <a:xfrm>
            <a:off x="1234150" y="3299434"/>
            <a:ext cx="6767777" cy="3129803"/>
          </a:xfrm>
          <a:noFill/>
        </p:spPr>
        <p:txBody>
          <a:bodyPr/>
          <a:lstStyle/>
          <a:p>
            <a:pPr>
              <a:buFontTx/>
              <a:buChar char="•"/>
              <a:tabLst>
                <a:tab pos="334963" algn="l"/>
              </a:tabLst>
            </a:pPr>
            <a:r>
              <a:rPr lang="en-US" sz="1400" smtClean="0">
                <a:latin typeface="Arial" charset="0"/>
              </a:rPr>
              <a:t> Peak to trough</a:t>
            </a:r>
          </a:p>
          <a:p>
            <a:pPr>
              <a:buFontTx/>
              <a:buChar char="•"/>
              <a:tabLst>
                <a:tab pos="334963" algn="l"/>
              </a:tabLst>
            </a:pPr>
            <a:r>
              <a:rPr lang="en-US" sz="1400" smtClean="0">
                <a:latin typeface="Arial" charset="0"/>
              </a:rPr>
              <a:t>1980s: -61%</a:t>
            </a:r>
          </a:p>
          <a:p>
            <a:pPr>
              <a:buFontTx/>
              <a:buChar char="•"/>
              <a:tabLst>
                <a:tab pos="334963" algn="l"/>
              </a:tabLst>
            </a:pPr>
            <a:r>
              <a:rPr lang="en-US" sz="1400" smtClean="0">
                <a:latin typeface="Arial" charset="0"/>
              </a:rPr>
              <a:t>1990s: -25%</a:t>
            </a:r>
          </a:p>
          <a:p>
            <a:pPr>
              <a:buFontTx/>
              <a:buChar char="•"/>
              <a:tabLst>
                <a:tab pos="334963" algn="l"/>
              </a:tabLst>
            </a:pPr>
            <a:r>
              <a:rPr lang="en-US" sz="1400" smtClean="0">
                <a:latin typeface="Arial" charset="0"/>
              </a:rPr>
              <a:t>2000s: -47%</a:t>
            </a:r>
          </a:p>
          <a:p>
            <a:pPr>
              <a:buFontTx/>
              <a:buChar char="•"/>
              <a:tabLst>
                <a:tab pos="334963" algn="l"/>
              </a:tabLst>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33</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62B92B-B4EB-4CB2-B6D1-2997EC334C27}" type="slidenum">
              <a:rPr lang="en-US" sz="1200" smtClean="0">
                <a:solidFill>
                  <a:prstClr val="black"/>
                </a:solidFill>
              </a:rPr>
              <a:pPr eaLnBrk="1" hangingPunct="1"/>
              <a:t>34</a:t>
            </a:fld>
            <a:endParaRPr lang="en-US" sz="1200" smtClean="0">
              <a:solidFill>
                <a:prstClr val="black"/>
              </a:solidFill>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endParaRPr lang="en-US" sz="1400"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8C0F33D2-40B3-40E7-BB15-B14A4484C954}" type="slidenum">
              <a:rPr lang="en-US" sz="1200" smtClean="0">
                <a:latin typeface="Arial Unicode MS" pitchFamily="34" charset="-128"/>
              </a:rPr>
              <a:pPr eaLnBrk="1" hangingPunct="1"/>
              <a:t>38</a:t>
            </a:fld>
            <a:endParaRPr lang="en-US" sz="1200" smtClean="0">
              <a:latin typeface="Arial Unicode MS" pitchFamily="34" charset="-128"/>
            </a:endParaRPr>
          </a:p>
        </p:txBody>
      </p:sp>
      <p:sp>
        <p:nvSpPr>
          <p:cNvPr id="131075" name="Rectangle 2"/>
          <p:cNvSpPr>
            <a:spLocks noGrp="1" noRot="1" noChangeAspect="1" noChangeArrowheads="1" noTextEdit="1"/>
          </p:cNvSpPr>
          <p:nvPr>
            <p:ph type="sldImg"/>
          </p:nvPr>
        </p:nvSpPr>
        <p:spPr>
          <a:xfrm>
            <a:off x="2881313" y="520700"/>
            <a:ext cx="3475037" cy="2606675"/>
          </a:xfrm>
          <a:ln/>
        </p:spPr>
      </p:sp>
      <p:sp>
        <p:nvSpPr>
          <p:cNvPr id="131076" name="Rectangle 3"/>
          <p:cNvSpPr>
            <a:spLocks noGrp="1" noChangeArrowheads="1"/>
          </p:cNvSpPr>
          <p:nvPr>
            <p:ph type="body" idx="1"/>
          </p:nvPr>
        </p:nvSpPr>
        <p:spPr>
          <a:xfrm>
            <a:off x="1229340" y="3301792"/>
            <a:ext cx="6777398" cy="312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D9668617-DE03-4103-9383-D3CC4B2D19DA}" type="slidenum">
              <a:rPr lang="en-US" sz="1200" smtClean="0">
                <a:latin typeface="Arial Unicode MS" pitchFamily="34" charset="-128"/>
              </a:rPr>
              <a:pPr eaLnBrk="1" hangingPunct="1"/>
              <a:t>39</a:t>
            </a:fld>
            <a:endParaRPr lang="en-US" sz="1200" smtClean="0">
              <a:latin typeface="Arial Unicode MS" pitchFamily="34" charset="-128"/>
            </a:endParaRPr>
          </a:p>
        </p:txBody>
      </p:sp>
      <p:sp>
        <p:nvSpPr>
          <p:cNvPr id="98307" name="Rectangle 2"/>
          <p:cNvSpPr>
            <a:spLocks noGrp="1" noRot="1" noChangeAspect="1" noChangeArrowheads="1" noTextEdit="1"/>
          </p:cNvSpPr>
          <p:nvPr>
            <p:ph type="sldImg"/>
          </p:nvPr>
        </p:nvSpPr>
        <p:spPr>
          <a:xfrm>
            <a:off x="2881313" y="520700"/>
            <a:ext cx="3475037" cy="2606675"/>
          </a:xfrm>
          <a:ln/>
        </p:spPr>
      </p:sp>
      <p:sp>
        <p:nvSpPr>
          <p:cNvPr id="98308" name="Rectangle 3"/>
          <p:cNvSpPr>
            <a:spLocks noGrp="1" noChangeArrowheads="1"/>
          </p:cNvSpPr>
          <p:nvPr>
            <p:ph type="body" idx="1"/>
          </p:nvPr>
        </p:nvSpPr>
        <p:spPr>
          <a:xfrm>
            <a:off x="1229340" y="3301792"/>
            <a:ext cx="6777398" cy="312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z="1400" smtClean="0">
                <a:latin typeface="Arial" charset="0"/>
              </a:rPr>
              <a:t>.</a:t>
            </a:r>
          </a:p>
          <a:p>
            <a:pPr>
              <a:buFontTx/>
              <a:buChar char="•"/>
            </a:pPr>
            <a:endParaRPr lang="en-US" sz="140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800">
                <a:solidFill>
                  <a:schemeClr val="tx1"/>
                </a:solidFill>
                <a:latin typeface="Times New Roman" pitchFamily="18" charset="0"/>
              </a:defRPr>
            </a:lvl1pPr>
            <a:lvl2pPr marL="742950" indent="-285750" defTabSz="915988" eaLnBrk="0" hangingPunct="0">
              <a:defRPr sz="2800">
                <a:solidFill>
                  <a:schemeClr val="tx1"/>
                </a:solidFill>
                <a:latin typeface="Times New Roman" pitchFamily="18" charset="0"/>
              </a:defRPr>
            </a:lvl2pPr>
            <a:lvl3pPr marL="1143000" indent="-228600" defTabSz="915988" eaLnBrk="0" hangingPunct="0">
              <a:defRPr sz="2800">
                <a:solidFill>
                  <a:schemeClr val="tx1"/>
                </a:solidFill>
                <a:latin typeface="Times New Roman" pitchFamily="18" charset="0"/>
              </a:defRPr>
            </a:lvl3pPr>
            <a:lvl4pPr marL="1600200" indent="-228600" defTabSz="915988" eaLnBrk="0" hangingPunct="0">
              <a:defRPr sz="2800">
                <a:solidFill>
                  <a:schemeClr val="tx1"/>
                </a:solidFill>
                <a:latin typeface="Times New Roman" pitchFamily="18" charset="0"/>
              </a:defRPr>
            </a:lvl4pPr>
            <a:lvl5pPr marL="2057400" indent="-228600" defTabSz="915988" eaLnBrk="0" hangingPunct="0">
              <a:defRPr sz="2800">
                <a:solidFill>
                  <a:schemeClr val="tx1"/>
                </a:solidFill>
                <a:latin typeface="Times New Roman" pitchFamily="18" charset="0"/>
              </a:defRPr>
            </a:lvl5pPr>
            <a:lvl6pPr marL="2514600" indent="-228600" defTabSz="915988" eaLnBrk="0" fontAlgn="base" hangingPunct="0">
              <a:spcBef>
                <a:spcPct val="0"/>
              </a:spcBef>
              <a:spcAft>
                <a:spcPct val="0"/>
              </a:spcAft>
              <a:defRPr sz="2800">
                <a:solidFill>
                  <a:schemeClr val="tx1"/>
                </a:solidFill>
                <a:latin typeface="Times New Roman" pitchFamily="18" charset="0"/>
              </a:defRPr>
            </a:lvl6pPr>
            <a:lvl7pPr marL="2971800" indent="-228600" defTabSz="915988" eaLnBrk="0" fontAlgn="base" hangingPunct="0">
              <a:spcBef>
                <a:spcPct val="0"/>
              </a:spcBef>
              <a:spcAft>
                <a:spcPct val="0"/>
              </a:spcAft>
              <a:defRPr sz="2800">
                <a:solidFill>
                  <a:schemeClr val="tx1"/>
                </a:solidFill>
                <a:latin typeface="Times New Roman" pitchFamily="18" charset="0"/>
              </a:defRPr>
            </a:lvl7pPr>
            <a:lvl8pPr marL="3429000" indent="-228600" defTabSz="915988" eaLnBrk="0" fontAlgn="base" hangingPunct="0">
              <a:spcBef>
                <a:spcPct val="0"/>
              </a:spcBef>
              <a:spcAft>
                <a:spcPct val="0"/>
              </a:spcAft>
              <a:defRPr sz="2800">
                <a:solidFill>
                  <a:schemeClr val="tx1"/>
                </a:solidFill>
                <a:latin typeface="Times New Roman" pitchFamily="18" charset="0"/>
              </a:defRPr>
            </a:lvl8pPr>
            <a:lvl9pPr marL="3886200" indent="-228600" defTabSz="915988" eaLnBrk="0" fontAlgn="base" hangingPunct="0">
              <a:spcBef>
                <a:spcPct val="0"/>
              </a:spcBef>
              <a:spcAft>
                <a:spcPct val="0"/>
              </a:spcAft>
              <a:defRPr sz="2800">
                <a:solidFill>
                  <a:schemeClr val="tx1"/>
                </a:solidFill>
                <a:latin typeface="Times New Roman" pitchFamily="18" charset="0"/>
              </a:defRPr>
            </a:lvl9pPr>
          </a:lstStyle>
          <a:p>
            <a:pPr eaLnBrk="1" hangingPunct="1"/>
            <a:fld id="{791ED5B9-4FFD-46A3-B173-0D3C7A1F7896}" type="slidenum">
              <a:rPr lang="en-US" sz="1200" smtClean="0">
                <a:latin typeface="Arial Unicode MS" pitchFamily="34" charset="-128"/>
              </a:rPr>
              <a:pPr eaLnBrk="1" hangingPunct="1"/>
              <a:t>41</a:t>
            </a:fld>
            <a:endParaRPr lang="en-US" sz="1200" smtClean="0">
              <a:latin typeface="Arial Unicode MS" pitchFamily="34" charset="-128"/>
            </a:endParaRPr>
          </a:p>
        </p:txBody>
      </p:sp>
      <p:sp>
        <p:nvSpPr>
          <p:cNvPr id="110595" name="Rectangle 2"/>
          <p:cNvSpPr>
            <a:spLocks noGrp="1" noRot="1" noChangeAspect="1" noChangeArrowheads="1" noTextEdit="1"/>
          </p:cNvSpPr>
          <p:nvPr>
            <p:ph type="sldImg"/>
          </p:nvPr>
        </p:nvSpPr>
        <p:spPr>
          <a:xfrm>
            <a:off x="2881313" y="520700"/>
            <a:ext cx="3475037" cy="2606675"/>
          </a:xfrm>
          <a:ln/>
        </p:spPr>
      </p:sp>
      <p:sp>
        <p:nvSpPr>
          <p:cNvPr id="110596" name="Rectangle 3"/>
          <p:cNvSpPr>
            <a:spLocks noGrp="1" noChangeArrowheads="1"/>
          </p:cNvSpPr>
          <p:nvPr>
            <p:ph type="body" idx="1"/>
          </p:nvPr>
        </p:nvSpPr>
        <p:spPr>
          <a:xfrm>
            <a:off x="1229340" y="3301792"/>
            <a:ext cx="6777398" cy="312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6784DC-8F65-496B-8D77-4363D1411591}" type="slidenum">
              <a:rPr lang="en-US" smtClean="0"/>
              <a:t>42</a:t>
            </a:fld>
            <a:endParaRPr lang="en-US"/>
          </a:p>
        </p:txBody>
      </p:sp>
    </p:spTree>
    <p:extLst>
      <p:ext uri="{BB962C8B-B14F-4D97-AF65-F5344CB8AC3E}">
        <p14:creationId xmlns:p14="http://schemas.microsoft.com/office/powerpoint/2010/main" val="118485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5C8CB-B582-4F58-BE0C-99D4C845FA41}" type="slidenum">
              <a:rPr lang="en-US"/>
              <a:pPr/>
              <a:t>43</a:t>
            </a:fld>
            <a:endParaRPr lang="en-US"/>
          </a:p>
        </p:txBody>
      </p:sp>
      <p:sp>
        <p:nvSpPr>
          <p:cNvPr id="1242114" name="Rectangle 2"/>
          <p:cNvSpPr>
            <a:spLocks noGrp="1" noRot="1" noChangeAspect="1" noChangeArrowheads="1" noTextEdit="1"/>
          </p:cNvSpPr>
          <p:nvPr>
            <p:ph type="sldImg"/>
          </p:nvPr>
        </p:nvSpPr>
        <p:spPr>
          <a:xfrm>
            <a:off x="2882900" y="520700"/>
            <a:ext cx="3476625" cy="2608263"/>
          </a:xfrm>
          <a:ln/>
        </p:spPr>
      </p:sp>
      <p:sp>
        <p:nvSpPr>
          <p:cNvPr id="1242115" name="Rectangle 3"/>
          <p:cNvSpPr>
            <a:spLocks noGrp="1" noChangeArrowheads="1"/>
          </p:cNvSpPr>
          <p:nvPr>
            <p:ph type="body" idx="1"/>
          </p:nvPr>
        </p:nvSpPr>
        <p:spPr>
          <a:xfrm>
            <a:off x="1229693" y="3302309"/>
            <a:ext cx="6776690" cy="3128005"/>
          </a:xfrm>
        </p:spPr>
        <p:txBody>
          <a:bodyPr lIns="89893" tIns="44946" rIns="89893" bIns="44946"/>
          <a:lstStyle/>
          <a:p>
            <a:endParaRPr lang="en-US" sz="16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E2823E-6703-498E-818B-F619D8ABC0EE}" type="slidenum">
              <a:rPr lang="en-US" sz="1200" smtClean="0"/>
              <a:pPr eaLnBrk="1" hangingPunct="1"/>
              <a:t>4</a:t>
            </a:fld>
            <a:endParaRPr lang="en-US" sz="1200" smtClean="0"/>
          </a:p>
        </p:txBody>
      </p:sp>
      <p:sp>
        <p:nvSpPr>
          <p:cNvPr id="160771" name="Rectangle 7"/>
          <p:cNvSpPr txBox="1">
            <a:spLocks noGrp="1" noChangeArrowheads="1"/>
          </p:cNvSpPr>
          <p:nvPr/>
        </p:nvSpPr>
        <p:spPr bwMode="auto">
          <a:xfrm>
            <a:off x="5234059" y="6602452"/>
            <a:ext cx="4002017" cy="34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4" tIns="46235" rIns="92474" bIns="46235" anchor="b"/>
          <a:lstStyle>
            <a:lvl1pPr defTabSz="923925" eaLnBrk="0" hangingPunct="0">
              <a:defRPr sz="2400">
                <a:solidFill>
                  <a:schemeClr val="tx1"/>
                </a:solidFill>
                <a:latin typeface="Times New Roman" pitchFamily="18" charset="0"/>
              </a:defRPr>
            </a:lvl1pPr>
            <a:lvl2pPr marL="742950" indent="-285750" defTabSz="923925" eaLnBrk="0" hangingPunct="0">
              <a:defRPr sz="2400">
                <a:solidFill>
                  <a:schemeClr val="tx1"/>
                </a:solidFill>
                <a:latin typeface="Times New Roman" pitchFamily="18" charset="0"/>
              </a:defRPr>
            </a:lvl2pPr>
            <a:lvl3pPr marL="1143000" indent="-228600" defTabSz="923925" eaLnBrk="0" hangingPunct="0">
              <a:defRPr sz="2400">
                <a:solidFill>
                  <a:schemeClr val="tx1"/>
                </a:solidFill>
                <a:latin typeface="Times New Roman" pitchFamily="18" charset="0"/>
              </a:defRPr>
            </a:lvl3pPr>
            <a:lvl4pPr marL="1600200" indent="-228600" defTabSz="923925" eaLnBrk="0" hangingPunct="0">
              <a:defRPr sz="2400">
                <a:solidFill>
                  <a:schemeClr val="tx1"/>
                </a:solidFill>
                <a:latin typeface="Times New Roman" pitchFamily="18" charset="0"/>
              </a:defRPr>
            </a:lvl4pPr>
            <a:lvl5pPr marL="2057400" indent="-228600" defTabSz="923925" eaLnBrk="0" hangingPunct="0">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pPr algn="r" eaLnBrk="1" hangingPunct="1"/>
            <a:fld id="{E0A835AC-4855-4E7F-8CEB-FE08200B4E76}" type="slidenum">
              <a:rPr lang="en-US" sz="1200"/>
              <a:pPr algn="r" eaLnBrk="1" hangingPunct="1"/>
              <a:t>4</a:t>
            </a:fld>
            <a:endParaRPr lang="en-US" sz="1200"/>
          </a:p>
        </p:txBody>
      </p:sp>
      <p:sp>
        <p:nvSpPr>
          <p:cNvPr id="160772" name="Rectangle 2"/>
          <p:cNvSpPr>
            <a:spLocks noGrp="1" noRot="1" noChangeAspect="1" noChangeArrowheads="1" noTextEdit="1"/>
          </p:cNvSpPr>
          <p:nvPr>
            <p:ph type="sldImg"/>
          </p:nvPr>
        </p:nvSpPr>
        <p:spPr>
          <a:xfrm>
            <a:off x="2886075" y="517525"/>
            <a:ext cx="3476625" cy="2608263"/>
          </a:xfrm>
          <a:ln/>
        </p:spPr>
      </p:sp>
      <p:sp>
        <p:nvSpPr>
          <p:cNvPr id="160773" name="Rectangle 3"/>
          <p:cNvSpPr>
            <a:spLocks noGrp="1" noChangeArrowheads="1"/>
          </p:cNvSpPr>
          <p:nvPr>
            <p:ph type="body" idx="1"/>
          </p:nvPr>
        </p:nvSpPr>
        <p:spPr>
          <a:xfrm>
            <a:off x="1234150" y="3301823"/>
            <a:ext cx="6767777" cy="3130998"/>
          </a:xfrm>
          <a:noFill/>
        </p:spPr>
        <p:txBody>
          <a:bodyPr lIns="92474" tIns="46235" rIns="92474" bIns="46235"/>
          <a:lstStyle/>
          <a:p>
            <a:pPr eaLnBrk="1" hangingPunct="1">
              <a:buFontTx/>
              <a:buChar char="•"/>
            </a:pPr>
            <a:r>
              <a:rPr lang="en-US" sz="1400" smtClean="0">
                <a:latin typeface="Arial" charset="0"/>
              </a:rPr>
              <a:t> Raw sales have averaged a 7.5% mtm drop in Sept since 1982, this month raw sales volume decreased 4.9%</a:t>
            </a:r>
          </a:p>
          <a:p>
            <a:pPr eaLnBrk="1" hangingPunct="1"/>
            <a:endParaRPr lang="en-US" sz="1400" smtClean="0">
              <a:latin typeface="Arial" charset="0"/>
            </a:endParaRPr>
          </a:p>
          <a:p>
            <a:pPr eaLnBrk="1" hangingPunct="1">
              <a:buFontTx/>
              <a:buChar char="•"/>
            </a:pPr>
            <a:endParaRPr lang="en-US" sz="1400" smtClean="0">
              <a:latin typeface="Arial" charset="0"/>
            </a:endParaRPr>
          </a:p>
          <a:p>
            <a:pPr eaLnBrk="1" hangingPunct="1">
              <a:buFontTx/>
              <a:buChar char="•"/>
            </a:pPr>
            <a:r>
              <a:rPr lang="en-US" sz="1400" smtClean="0">
                <a:latin typeface="Arial" charset="0"/>
              </a:rPr>
              <a:t>Sales numbers revised from April 2008 to May 2009</a:t>
            </a:r>
          </a:p>
          <a:p>
            <a:pPr eaLnBrk="1" hangingPunct="1">
              <a:buFontTx/>
              <a:buChar char="•"/>
            </a:pPr>
            <a:r>
              <a:rPr lang="en-US" sz="1400" smtClean="0">
                <a:latin typeface="Arial" charset="0"/>
              </a:rPr>
              <a:t>Peak:	</a:t>
            </a:r>
            <a:r>
              <a:rPr lang="en-US" sz="1400" smtClean="0">
                <a:latin typeface="Arial" charset="0"/>
                <a:cs typeface="Arial" charset="0"/>
              </a:rPr>
              <a:t>624,957 units in 2005</a:t>
            </a:r>
            <a:endParaRPr lang="en-US" sz="1400" smtClean="0">
              <a:latin typeface="Arial" charset="0"/>
            </a:endParaRPr>
          </a:p>
          <a:p>
            <a:pPr eaLnBrk="1" hangingPunct="1">
              <a:buFontTx/>
              <a:buChar char="•"/>
            </a:pPr>
            <a:r>
              <a:rPr lang="en-US" sz="1400" smtClean="0">
                <a:latin typeface="Arial" charset="0"/>
              </a:rPr>
              <a:t>Valley:	</a:t>
            </a:r>
            <a:r>
              <a:rPr lang="en-US" sz="1400" smtClean="0">
                <a:latin typeface="Times New Roman" pitchFamily="18" charset="0"/>
                <a:cs typeface="Arial" charset="0"/>
              </a:rPr>
              <a:t>189,345 </a:t>
            </a:r>
            <a:r>
              <a:rPr lang="en-US" sz="1400" smtClean="0">
                <a:latin typeface="Arial" charset="0"/>
                <a:cs typeface="Arial" charset="0"/>
              </a:rPr>
              <a:t>units in 1982</a:t>
            </a:r>
            <a:endParaRPr lang="en-US" sz="14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p:spPr>
        <p:txBody>
          <a:bodyPr/>
          <a:lstStyle/>
          <a:p>
            <a:endParaRPr lang="en-US" smtClean="0">
              <a:latin typeface="Times New Roman" pitchFamily="18" charset="0"/>
            </a:endParaRPr>
          </a:p>
        </p:txBody>
      </p:sp>
      <p:sp>
        <p:nvSpPr>
          <p:cNvPr id="2764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8CA9D3-156E-4C59-B8FB-E159D7D82B33}" type="slidenum">
              <a:rPr lang="en-US" sz="1200">
                <a:solidFill>
                  <a:prstClr val="black"/>
                </a:solidFill>
              </a:rPr>
              <a:pPr eaLnBrk="1" hangingPunct="1"/>
              <a:t>6</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p:spPr>
        <p:txBody>
          <a:bodyPr/>
          <a:lstStyle/>
          <a:p>
            <a:endParaRPr lang="en-US" smtClean="0">
              <a:latin typeface="Times New Roman" pitchFamily="18" charset="0"/>
            </a:endParaRPr>
          </a:p>
        </p:txBody>
      </p:sp>
      <p:sp>
        <p:nvSpPr>
          <p:cNvPr id="27750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82FF87-C26A-43E6-9D87-786E63E110B9}" type="slidenum">
              <a:rPr lang="en-US" sz="1200">
                <a:solidFill>
                  <a:prstClr val="black"/>
                </a:solidFill>
              </a:rPr>
              <a:pPr eaLnBrk="1" hangingPunct="1"/>
              <a:t>7</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p:spPr>
        <p:txBody>
          <a:bodyPr/>
          <a:lstStyle/>
          <a:p>
            <a:endParaRPr lang="en-US" smtClean="0">
              <a:latin typeface="Times New Roman" pitchFamily="18" charset="0"/>
            </a:endParaRPr>
          </a:p>
        </p:txBody>
      </p:sp>
      <p:sp>
        <p:nvSpPr>
          <p:cNvPr id="278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499E11-6CFA-4780-8E1D-3747933AE646}" type="slidenum">
              <a:rPr lang="en-US" sz="1200">
                <a:solidFill>
                  <a:prstClr val="black"/>
                </a:solidFill>
              </a:rPr>
              <a:pPr eaLnBrk="1" hangingPunct="1"/>
              <a:t>8</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p:spPr>
        <p:txBody>
          <a:bodyPr/>
          <a:lstStyle/>
          <a:p>
            <a:endParaRPr lang="en-US" smtClean="0">
              <a:latin typeface="Times New Roman" pitchFamily="18" charset="0"/>
            </a:endParaRPr>
          </a:p>
        </p:txBody>
      </p:sp>
      <p:sp>
        <p:nvSpPr>
          <p:cNvPr id="27955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6428B2-15B7-473C-A4E0-2749CE3958C4}" type="slidenum">
              <a:rPr lang="en-US" sz="1200">
                <a:solidFill>
                  <a:prstClr val="black"/>
                </a:solidFill>
              </a:rPr>
              <a:pPr eaLnBrk="1" hangingPunct="1"/>
              <a:t>9</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E26AC4-35AA-4C0E-B5C4-66131F7E702C}" type="slidenum">
              <a:rPr lang="en-US" sz="1200">
                <a:solidFill>
                  <a:prstClr val="black"/>
                </a:solidFill>
              </a:rPr>
              <a:pPr eaLnBrk="1" hangingPunct="1"/>
              <a:t>10</a:t>
            </a:fld>
            <a:endParaRPr lang="en-US" sz="1200">
              <a:solidFill>
                <a:prstClr val="black"/>
              </a:solidFill>
            </a:endParaRPr>
          </a:p>
        </p:txBody>
      </p:sp>
      <p:sp>
        <p:nvSpPr>
          <p:cNvPr id="166915" name="Rectangle 7"/>
          <p:cNvSpPr txBox="1">
            <a:spLocks noGrp="1" noChangeArrowheads="1"/>
          </p:cNvSpPr>
          <p:nvPr/>
        </p:nvSpPr>
        <p:spPr bwMode="auto">
          <a:xfrm>
            <a:off x="5234059" y="6602452"/>
            <a:ext cx="4002017" cy="34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0" tIns="46233" rIns="92470" bIns="46233" anchor="b"/>
          <a:lstStyle>
            <a:lvl1pPr defTabSz="923925" eaLnBrk="0" hangingPunct="0">
              <a:defRPr sz="2400">
                <a:solidFill>
                  <a:schemeClr val="tx1"/>
                </a:solidFill>
                <a:latin typeface="Times New Roman" pitchFamily="18" charset="0"/>
              </a:defRPr>
            </a:lvl1pPr>
            <a:lvl2pPr marL="742950" indent="-285750" defTabSz="923925" eaLnBrk="0" hangingPunct="0">
              <a:defRPr sz="2400">
                <a:solidFill>
                  <a:schemeClr val="tx1"/>
                </a:solidFill>
                <a:latin typeface="Times New Roman" pitchFamily="18" charset="0"/>
              </a:defRPr>
            </a:lvl2pPr>
            <a:lvl3pPr marL="1143000" indent="-228600" defTabSz="923925" eaLnBrk="0" hangingPunct="0">
              <a:defRPr sz="2400">
                <a:solidFill>
                  <a:schemeClr val="tx1"/>
                </a:solidFill>
                <a:latin typeface="Times New Roman" pitchFamily="18" charset="0"/>
              </a:defRPr>
            </a:lvl3pPr>
            <a:lvl4pPr marL="1600200" indent="-228600" defTabSz="923925" eaLnBrk="0" hangingPunct="0">
              <a:defRPr sz="2400">
                <a:solidFill>
                  <a:schemeClr val="tx1"/>
                </a:solidFill>
                <a:latin typeface="Times New Roman" pitchFamily="18" charset="0"/>
              </a:defRPr>
            </a:lvl4pPr>
            <a:lvl5pPr marL="2057400" indent="-228600" defTabSz="923925" eaLnBrk="0" hangingPunct="0">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pPr algn="r" eaLnBrk="1" hangingPunct="1"/>
            <a:fld id="{9CDC2420-E3AF-4917-A9ED-63292C130EC8}" type="slidenum">
              <a:rPr lang="en-US" sz="1200" smtClean="0">
                <a:solidFill>
                  <a:prstClr val="black"/>
                </a:solidFill>
              </a:rPr>
              <a:pPr algn="r" eaLnBrk="1" hangingPunct="1"/>
              <a:t>10</a:t>
            </a:fld>
            <a:endParaRPr lang="en-US" sz="1200" smtClean="0">
              <a:solidFill>
                <a:prstClr val="black"/>
              </a:solidFill>
            </a:endParaRPr>
          </a:p>
        </p:txBody>
      </p:sp>
      <p:sp>
        <p:nvSpPr>
          <p:cNvPr id="166916" name="Rectangle 2"/>
          <p:cNvSpPr>
            <a:spLocks noGrp="1" noRot="1" noChangeAspect="1" noChangeArrowheads="1" noTextEdit="1"/>
          </p:cNvSpPr>
          <p:nvPr>
            <p:ph type="sldImg"/>
          </p:nvPr>
        </p:nvSpPr>
        <p:spPr>
          <a:xfrm>
            <a:off x="2886075" y="520700"/>
            <a:ext cx="3473450" cy="2605088"/>
          </a:xfrm>
          <a:solidFill>
            <a:srgbClr val="FFFFFF"/>
          </a:solidFill>
          <a:ln/>
        </p:spPr>
      </p:sp>
      <p:sp>
        <p:nvSpPr>
          <p:cNvPr id="16691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470" tIns="46233" rIns="92470" bIns="46233"/>
          <a:lstStyle/>
          <a:p>
            <a:pPr eaLnBrk="1" hangingPunct="1">
              <a:buFontTx/>
              <a:buChar char="•"/>
            </a:pPr>
            <a:r>
              <a:rPr lang="en-US" smtClean="0">
                <a:latin typeface="Times New Roman" pitchFamily="18" charset="0"/>
              </a:rPr>
              <a:t>The yty% decline was the 11th in a row</a:t>
            </a:r>
          </a:p>
          <a:p>
            <a:pPr eaLnBrk="1" hangingPunct="1">
              <a:buFontTx/>
              <a:buChar char="•"/>
            </a:pPr>
            <a:r>
              <a:rPr lang="en-US" smtClean="0">
                <a:latin typeface="Times New Roman" pitchFamily="18" charset="0"/>
              </a:rPr>
              <a:t>Now up 17% from trough in Feb-09</a:t>
            </a:r>
          </a:p>
          <a:p>
            <a:pPr eaLnBrk="1" hangingPunct="1">
              <a:buFontTx/>
              <a:buChar char="•"/>
            </a:pP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gif"/><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2514601"/>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3730626"/>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1"/>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2011 CALIFORNIA ASSOCIATION OF REALTORS®</a:t>
            </a:r>
          </a:p>
        </p:txBody>
      </p:sp>
      <p:sp>
        <p:nvSpPr>
          <p:cNvPr id="2" name="Title 1"/>
          <p:cNvSpPr>
            <a:spLocks noGrp="1"/>
          </p:cNvSpPr>
          <p:nvPr>
            <p:ph type="ctrTitle"/>
          </p:nvPr>
        </p:nvSpPr>
        <p:spPr>
          <a:xfrm>
            <a:off x="2344557" y="2305376"/>
            <a:ext cx="6113643"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1"/>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394595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0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a:solidFill>
                  <a:schemeClr val="tx2"/>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66803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2514601"/>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3730626"/>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1"/>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2011 CALIFORNIA ASSOCIATION OF REALTORS®</a:t>
            </a:r>
          </a:p>
        </p:txBody>
      </p:sp>
      <p:sp>
        <p:nvSpPr>
          <p:cNvPr id="2" name="Title 1"/>
          <p:cNvSpPr>
            <a:spLocks noGrp="1"/>
          </p:cNvSpPr>
          <p:nvPr>
            <p:ph type="ctrTitle"/>
          </p:nvPr>
        </p:nvSpPr>
        <p:spPr>
          <a:xfrm>
            <a:off x="2344557" y="2305376"/>
            <a:ext cx="6113643"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1"/>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95935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533400"/>
            <a:ext cx="4495800" cy="41910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533400"/>
            <a:ext cx="4495800" cy="4191000"/>
          </a:xfrm>
        </p:spPr>
        <p:txBody>
          <a:bodyPr/>
          <a:lstStyle/>
          <a:p>
            <a:pPr lvl="0"/>
            <a:endParaRPr lang="en-US" noProof="0" smtClean="0"/>
          </a:p>
        </p:txBody>
      </p:sp>
    </p:spTree>
    <p:extLst>
      <p:ext uri="{BB962C8B-B14F-4D97-AF65-F5344CB8AC3E}">
        <p14:creationId xmlns:p14="http://schemas.microsoft.com/office/powerpoint/2010/main" val="1093091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533400"/>
            <a:ext cx="4495800" cy="41910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4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533400"/>
            <a:ext cx="4495800" cy="41910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5334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042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2514601"/>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3730626"/>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7" y="2305376"/>
            <a:ext cx="6113643"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3335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6628" y="3001621"/>
            <a:ext cx="5589871" cy="1470025"/>
          </a:xfrm>
        </p:spPr>
        <p:txBody>
          <a:bodyPr>
            <a:noAutofit/>
          </a:bodyPr>
          <a:lstStyle>
            <a:lvl1pPr algn="l">
              <a:defRPr sz="5000">
                <a:solidFill>
                  <a:schemeClr val="tx1"/>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246627" y="4848777"/>
            <a:ext cx="5589872"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9364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b="1">
                <a:solidFill>
                  <a:schemeClr val="tx2"/>
                </a:solidFill>
                <a:latin typeface=""/>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622300" y="6513036"/>
            <a:ext cx="7924800" cy="274320"/>
          </a:xfrm>
          <a:prstGeom prst="rect">
            <a:avLst/>
          </a:prstGeom>
          <a:solidFill>
            <a:schemeClr val="accent6"/>
          </a:solidFill>
        </p:spPr>
        <p:txBody>
          <a:bodyPr wrap="square" rtlCol="0">
            <a:spAutoFit/>
          </a:bodyPr>
          <a:lstStyle/>
          <a:p>
            <a:endParaRPr lang="en-US" dirty="0"/>
          </a:p>
        </p:txBody>
      </p:sp>
    </p:spTree>
    <p:extLst>
      <p:ext uri="{BB962C8B-B14F-4D97-AF65-F5344CB8AC3E}">
        <p14:creationId xmlns:p14="http://schemas.microsoft.com/office/powerpoint/2010/main" val="979857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19324"/>
            <a:ext cx="6515099" cy="698313"/>
          </a:xfrm>
        </p:spPr>
        <p:txBody>
          <a:bodyPr anchor="t">
            <a:normAutofit/>
          </a:bodyPr>
          <a:lstStyle>
            <a:lvl1pPr algn="l">
              <a:defRPr sz="3000" b="1" i="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40000" y="1600200"/>
            <a:ext cx="4991100" cy="4525963"/>
          </a:xfrm>
        </p:spPr>
        <p:txBody>
          <a:bodyPr/>
          <a:lstStyle>
            <a:lvl1pPr marL="0" indent="0">
              <a:buSzPct val="50000"/>
              <a:buFontTx/>
              <a:buNone/>
              <a:defRPr sz="2800">
                <a:latin typeface=""/>
              </a:defRPr>
            </a:lvl1pPr>
            <a:lvl2pPr>
              <a:buClr>
                <a:schemeClr val="accent2"/>
              </a:buClr>
              <a:buSzPct val="50000"/>
              <a:buFontTx/>
              <a:buBlip>
                <a:blip r:embed="rId3"/>
              </a:buBlip>
              <a:defRPr sz="2800">
                <a:solidFill>
                  <a:schemeClr val="accent2"/>
                </a:solidFill>
              </a:defRPr>
            </a:lvl2pPr>
            <a:lvl3pPr>
              <a:buSzPct val="50000"/>
              <a:buFontTx/>
              <a:buBlip>
                <a:blip r:embed="rId4"/>
              </a:buBlip>
              <a:defRPr sz="2800">
                <a:latin typeface=""/>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userDrawn="1"/>
        </p:nvSpPr>
        <p:spPr>
          <a:xfrm>
            <a:off x="622300" y="6513036"/>
            <a:ext cx="7924800" cy="274320"/>
          </a:xfrm>
          <a:prstGeom prst="rect">
            <a:avLst/>
          </a:prstGeom>
          <a:solidFill>
            <a:schemeClr val="accent6"/>
          </a:solidFill>
        </p:spPr>
        <p:txBody>
          <a:bodyPr wrap="square" rtlCol="0">
            <a:spAutoFit/>
          </a:bodyPr>
          <a:lstStyle/>
          <a:p>
            <a:endParaRPr lang="en-US" dirty="0"/>
          </a:p>
        </p:txBody>
      </p:sp>
    </p:spTree>
    <p:extLst>
      <p:ext uri="{BB962C8B-B14F-4D97-AF65-F5344CB8AC3E}">
        <p14:creationId xmlns:p14="http://schemas.microsoft.com/office/powerpoint/2010/main" val="1249873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648282"/>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678490" y="1600200"/>
            <a:ext cx="700831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
        <p:nvSpPr>
          <p:cNvPr id="4" name="TextBox 3"/>
          <p:cNvSpPr txBox="1"/>
          <p:nvPr userDrawn="1"/>
        </p:nvSpPr>
        <p:spPr>
          <a:xfrm>
            <a:off x="622300" y="6513036"/>
            <a:ext cx="7924800" cy="274320"/>
          </a:xfrm>
          <a:prstGeom prst="rect">
            <a:avLst/>
          </a:prstGeom>
          <a:solidFill>
            <a:schemeClr val="accent6"/>
          </a:solidFill>
        </p:spPr>
        <p:txBody>
          <a:bodyPr wrap="square" rtlCol="0">
            <a:spAutoFit/>
          </a:bodyPr>
          <a:lstStyle/>
          <a:p>
            <a:endParaRPr lang="en-US" dirty="0"/>
          </a:p>
        </p:txBody>
      </p:sp>
    </p:spTree>
    <p:extLst>
      <p:ext uri="{BB962C8B-B14F-4D97-AF65-F5344CB8AC3E}">
        <p14:creationId xmlns:p14="http://schemas.microsoft.com/office/powerpoint/2010/main" val="49497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0" y="609601"/>
            <a:ext cx="91440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210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0586" y="745973"/>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820586" y="1687300"/>
            <a:ext cx="6866214"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0063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09600" y="1600200"/>
            <a:ext cx="3886200" cy="4191000"/>
          </a:xfrm>
        </p:spPr>
        <p:txBody>
          <a:bodyPr/>
          <a:lstStyle/>
          <a:p>
            <a:pPr lvl="0"/>
            <a:endParaRPr lang="en-US" noProof="0"/>
          </a:p>
        </p:txBody>
      </p:sp>
      <p:sp>
        <p:nvSpPr>
          <p:cNvPr id="4" name="Text Placeholder 3"/>
          <p:cNvSpPr>
            <a:spLocks noGrp="1"/>
          </p:cNvSpPr>
          <p:nvPr>
            <p:ph type="body" sz="half" idx="2"/>
          </p:nvPr>
        </p:nvSpPr>
        <p:spPr>
          <a:xfrm>
            <a:off x="4648200" y="16002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427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defTabSz="914400" eaLnBrk="1" hangingPunct="1">
              <a:spcBef>
                <a:spcPct val="50000"/>
              </a:spcBef>
              <a:defRPr/>
            </a:pPr>
            <a:r>
              <a:rPr lang="en-US" sz="1200" smtClean="0">
                <a:solidFill>
                  <a:prstClr val="black"/>
                </a:solidFill>
              </a:rPr>
              <a:t>The copyright laws of the United States (Title 17 U.S. Code) forbid the unauthorized reproduction of this report by any means, including facsimile or computerized formats.  Copyright © 2010 CALIFORNIA ASSOCIATION OF REALTORS®</a:t>
            </a:r>
          </a:p>
        </p:txBody>
      </p:sp>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0"/>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676808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609600"/>
            <a:ext cx="82296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7724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533400"/>
            <a:ext cx="4495800" cy="4191000"/>
          </a:xfrm>
        </p:spPr>
        <p:txBody>
          <a:bodyPr/>
          <a:lstStyle/>
          <a:p>
            <a:pPr lvl="0"/>
            <a:endParaRPr lang="en-US" noProof="0" smtClean="0"/>
          </a:p>
        </p:txBody>
      </p:sp>
    </p:spTree>
    <p:extLst>
      <p:ext uri="{BB962C8B-B14F-4D97-AF65-F5344CB8AC3E}">
        <p14:creationId xmlns:p14="http://schemas.microsoft.com/office/powerpoint/2010/main" val="3609025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120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6216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0505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hapeCopyright"/>
          <p:cNvSpPr txBox="1">
            <a:spLocks noChangeArrowheads="1"/>
          </p:cNvSpPr>
          <p:nvPr userDrawn="1"/>
        </p:nvSpPr>
        <p:spPr bwMode="auto">
          <a:xfrm>
            <a:off x="609600" y="5486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eaLnBrk="1" hangingPunct="1">
              <a:spcBef>
                <a:spcPct val="50000"/>
              </a:spcBef>
              <a:defRPr/>
            </a:pPr>
            <a:r>
              <a:rPr lang="en-US" sz="1200" smtClean="0">
                <a:solidFill>
                  <a:prstClr val="black"/>
                </a:solidFill>
              </a:rPr>
              <a:t>The copyright laws of the United States (Title 17 U.S. Code) forbid the unauthorized reproduction of this report by any means, including facsimile or computerized formats.  Copyright © 2006, CALIFORNIA ASSOCIATION OF REALTORS®</a:t>
            </a:r>
          </a:p>
        </p:txBody>
      </p:sp>
      <p:sp>
        <p:nvSpPr>
          <p:cNvPr id="484359" name="Rectangle 2055"/>
          <p:cNvSpPr>
            <a:spLocks noGrp="1" noChangeArrowheads="1"/>
          </p:cNvSpPr>
          <p:nvPr>
            <p:ph type="ctrTitle"/>
          </p:nvPr>
        </p:nvSpPr>
        <p:spPr>
          <a:xfrm>
            <a:off x="685800" y="2263775"/>
            <a:ext cx="7772400" cy="1470025"/>
          </a:xfrm>
        </p:spPr>
        <p:txBody>
          <a:bodyPr/>
          <a:lstStyle>
            <a:lvl1pP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171234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4549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6858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685800"/>
            <a:ext cx="4495800" cy="4191000"/>
          </a:xfrm>
        </p:spPr>
        <p:txBody>
          <a:bodyPr/>
          <a:lstStyle/>
          <a:p>
            <a:pPr lvl="0"/>
            <a:endParaRPr lang="en-US" noProof="0" smtClean="0"/>
          </a:p>
        </p:txBody>
      </p:sp>
    </p:spTree>
    <p:extLst>
      <p:ext uri="{BB962C8B-B14F-4D97-AF65-F5344CB8AC3E}">
        <p14:creationId xmlns:p14="http://schemas.microsoft.com/office/powerpoint/2010/main" val="1866165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55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0" y="533400"/>
            <a:ext cx="9144000" cy="4191000"/>
          </a:xfrm>
        </p:spPr>
        <p:txBody>
          <a:bodyPr/>
          <a:lstStyle/>
          <a:p>
            <a:pPr lvl="0"/>
            <a:endParaRPr lang="en-US" noProof="0" smtClean="0"/>
          </a:p>
        </p:txBody>
      </p:sp>
    </p:spTree>
    <p:extLst>
      <p:ext uri="{BB962C8B-B14F-4D97-AF65-F5344CB8AC3E}">
        <p14:creationId xmlns:p14="http://schemas.microsoft.com/office/powerpoint/2010/main" val="1095644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6628" y="3001621"/>
            <a:ext cx="5589871" cy="1470025"/>
          </a:xfrm>
        </p:spPr>
        <p:txBody>
          <a:bodyPr>
            <a:noAutofit/>
          </a:bodyPr>
          <a:lstStyle>
            <a:lvl1pPr algn="l">
              <a:defRPr sz="5000">
                <a:solidFill>
                  <a:schemeClr val="tx1"/>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246627" y="4848777"/>
            <a:ext cx="5589872"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a:solidFill>
                  <a:schemeClr val="tx2"/>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719324"/>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648282"/>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678490" y="1600200"/>
            <a:ext cx="700831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pic>
        <p:nvPicPr>
          <p:cNvPr id="4" name="Picture 3"/>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75989" y="0"/>
            <a:ext cx="1089763" cy="3165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0586" y="745973"/>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820586" y="1687300"/>
            <a:ext cx="6866214"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4300" y="1616260"/>
            <a:ext cx="6113643" cy="1470025"/>
          </a:xfrm>
        </p:spPr>
        <p:txBody>
          <a:bodyPr anchor="t">
            <a:noAutofit/>
          </a:bodyPr>
          <a:lstStyle>
            <a:lvl1pPr algn="ctr">
              <a:defRPr sz="6000">
                <a:latin typeface=""/>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369518" y="86747"/>
            <a:ext cx="8229600" cy="802971"/>
          </a:xfrm>
        </p:spPr>
        <p:txBody>
          <a:bodyPr/>
          <a:lstStyle>
            <a:lvl1pPr>
              <a:defRPr sz="3200" b="1">
                <a:latin typeface="Arial" pitchFamily="34" charset="0"/>
                <a:cs typeface="Arial" pitchFamily="34" charset="0"/>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839766" y="664249"/>
            <a:ext cx="7352256" cy="914400"/>
          </a:xfrm>
        </p:spPr>
        <p:txBody>
          <a:bodyPr/>
          <a:lstStyle>
            <a:lvl1pPr marL="0" indent="0" algn="ct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hart Placeholder 5"/>
          <p:cNvSpPr>
            <a:spLocks noGrp="1"/>
          </p:cNvSpPr>
          <p:nvPr>
            <p:ph type="chart" sz="quarter" idx="11"/>
          </p:nvPr>
        </p:nvSpPr>
        <p:spPr>
          <a:xfrm>
            <a:off x="2180312" y="2104634"/>
            <a:ext cx="4708525" cy="2266950"/>
          </a:xfrm>
        </p:spPr>
        <p:txBody>
          <a:bodyPr/>
          <a:lstStyle/>
          <a:p>
            <a:endParaRPr lang="en-US"/>
          </a:p>
        </p:txBody>
      </p:sp>
    </p:spTree>
    <p:extLst>
      <p:ext uri="{BB962C8B-B14F-4D97-AF65-F5344CB8AC3E}">
        <p14:creationId xmlns:p14="http://schemas.microsoft.com/office/powerpoint/2010/main" val="547330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5989" y="0"/>
            <a:ext cx="1089763" cy="316564"/>
          </a:xfrm>
          <a:prstGeom prst="rect">
            <a:avLst/>
          </a:prstGeom>
        </p:spPr>
      </p:pic>
      <p:sp>
        <p:nvSpPr>
          <p:cNvPr id="6" name="Title 5"/>
          <p:cNvSpPr>
            <a:spLocks noGrp="1"/>
          </p:cNvSpPr>
          <p:nvPr>
            <p:ph type="title"/>
          </p:nvPr>
        </p:nvSpPr>
        <p:spPr>
          <a:xfrm>
            <a:off x="594987" y="315629"/>
            <a:ext cx="8229600" cy="1143000"/>
          </a:xfrm>
        </p:spPr>
        <p:txBody>
          <a:bodyPr/>
          <a:lstStyle>
            <a:lvl1pPr>
              <a:defRPr sz="32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879602" y="2003426"/>
            <a:ext cx="6011863" cy="3019425"/>
          </a:xfrm>
        </p:spPr>
        <p:txBody>
          <a:bodyPr/>
          <a:lstStyle>
            <a:lvl1pPr marL="342900" indent="-342900">
              <a:buFont typeface="Wingdings" pitchFamily="2" charset="2"/>
              <a:buChar char="Ø"/>
              <a:defRPr sz="2800">
                <a:solidFill>
                  <a:schemeClr val="tx1">
                    <a:lumMod val="75000"/>
                    <a:lumOff val="25000"/>
                  </a:schemeClr>
                </a:solidFill>
                <a:latin typeface="Arial" pitchFamily="34" charset="0"/>
                <a:cs typeface="Arial" pitchFamily="34" charset="0"/>
              </a:defRPr>
            </a:lvl1pPr>
            <a:lvl2pPr marL="742950" indent="-285750">
              <a:buFont typeface="Wingdings" pitchFamily="2" charset="2"/>
              <a:buChar char="Ø"/>
              <a:defRPr sz="2800">
                <a:solidFill>
                  <a:srgbClr val="C00000"/>
                </a:solidFill>
                <a:latin typeface="Arial" pitchFamily="34" charset="0"/>
                <a:cs typeface="Arial" pitchFamily="34" charset="0"/>
              </a:defRPr>
            </a:lvl2pPr>
            <a:lvl3pPr marL="1143000" indent="-228600">
              <a:buFont typeface="Wingdings" pitchFamily="2" charset="2"/>
              <a:buChar char="Ø"/>
              <a:defRPr sz="2800">
                <a:solidFill>
                  <a:schemeClr val="tx1">
                    <a:lumMod val="75000"/>
                    <a:lumOff val="25000"/>
                  </a:schemeClr>
                </a:solidFill>
                <a:latin typeface="Arial" pitchFamily="34" charset="0"/>
                <a:cs typeface="Arial" pitchFamily="34" charset="0"/>
              </a:defRPr>
            </a:lvl3pPr>
            <a:lvl4pPr marL="1600200" indent="-228600">
              <a:buFont typeface="Wingdings" pitchFamily="2" charset="2"/>
              <a:buChar char="Ø"/>
              <a:defRPr sz="2800">
                <a:solidFill>
                  <a:schemeClr val="tx1">
                    <a:lumMod val="75000"/>
                    <a:lumOff val="25000"/>
                  </a:schemeClr>
                </a:solidFill>
                <a:latin typeface="Arial" pitchFamily="34" charset="0"/>
                <a:cs typeface="Arial" pitchFamily="34" charset="0"/>
              </a:defRPr>
            </a:lvl4pPr>
            <a:lvl5pPr marL="2057400" indent="-228600">
              <a:buFont typeface="Wingdings" pitchFamily="2" charset="2"/>
              <a:buChar char="Ø"/>
              <a:defRPr sz="2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85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12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6628" y="3001621"/>
            <a:ext cx="5589871" cy="1470025"/>
          </a:xfrm>
        </p:spPr>
        <p:txBody>
          <a:bodyPr>
            <a:noAutofit/>
          </a:bodyPr>
          <a:lstStyle>
            <a:lvl1pPr algn="l">
              <a:defRPr sz="5000">
                <a:solidFill>
                  <a:schemeClr val="tx1"/>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246627" y="4848777"/>
            <a:ext cx="5589872"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6375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a:solidFill>
                  <a:schemeClr val="tx2"/>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6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719324"/>
            <a:ext cx="7008309" cy="698313"/>
          </a:xfrm>
        </p:spPr>
        <p:txBody>
          <a:bodyPr anchor="t">
            <a:normAutofit/>
          </a:bodyPr>
          <a:lstStyle>
            <a:lvl1pPr algn="l">
              <a:defRPr sz="240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SzPct val="50000"/>
              <a:buFont typeface="Arial" pitchFamily="34" charset="0"/>
              <a:buNone/>
              <a:defRPr sz="2000">
                <a:latin typeface=""/>
              </a:defRPr>
            </a:lvl1pPr>
            <a:lvl2pPr>
              <a:buClr>
                <a:schemeClr val="accent2"/>
              </a:buClr>
              <a:buSzPct val="50000"/>
              <a:buFontTx/>
              <a:buBlip>
                <a:blip r:embed="rId3"/>
              </a:buBlip>
              <a:defRPr sz="2000">
                <a:solidFill>
                  <a:schemeClr val="accent2"/>
                </a:solidFill>
              </a:defRPr>
            </a:lvl2pPr>
            <a:lvl3pPr>
              <a:buSzPct val="50000"/>
              <a:buFontTx/>
              <a:buBlip>
                <a:blip r:embed="rId4"/>
              </a:buBlip>
              <a:defRPr sz="1600">
                <a:latin typeface=""/>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788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490" y="648282"/>
            <a:ext cx="7008309" cy="698313"/>
          </a:xfrm>
        </p:spPr>
        <p:txBody>
          <a:bodyPr anchor="t">
            <a:normAutofit/>
          </a:bodyPr>
          <a:lstStyle>
            <a:lvl1pPr algn="l">
              <a:defRPr sz="240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8490" y="1600200"/>
            <a:ext cx="700831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86692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0586" y="745973"/>
            <a:ext cx="7008309" cy="698313"/>
          </a:xfrm>
        </p:spPr>
        <p:txBody>
          <a:bodyPr anchor="t">
            <a:normAutofit/>
          </a:bodyPr>
          <a:lstStyle>
            <a:lvl1pPr algn="l">
              <a:defRPr sz="240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0586" y="1687300"/>
            <a:ext cx="6866214"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16076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20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131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4572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4572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690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5966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4572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533400"/>
            <a:ext cx="4495800" cy="4191000"/>
          </a:xfrm>
        </p:spPr>
        <p:txBody>
          <a:bodyPr/>
          <a:lstStyle/>
          <a:p>
            <a:pPr lvl="0"/>
            <a:endParaRPr lang="en-US" noProof="0" smtClean="0"/>
          </a:p>
        </p:txBody>
      </p:sp>
    </p:spTree>
    <p:extLst>
      <p:ext uri="{BB962C8B-B14F-4D97-AF65-F5344CB8AC3E}">
        <p14:creationId xmlns:p14="http://schemas.microsoft.com/office/powerpoint/2010/main" val="4244143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4572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195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6628" y="3001621"/>
            <a:ext cx="5589871" cy="1470025"/>
          </a:xfrm>
        </p:spPr>
        <p:txBody>
          <a:bodyPr>
            <a:noAutofit/>
          </a:bodyPr>
          <a:lstStyle>
            <a:lvl1pPr algn="l">
              <a:defRPr sz="5000">
                <a:solidFill>
                  <a:schemeClr val="tx1"/>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246627" y="4848777"/>
            <a:ext cx="5589872"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34034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967" y="2371105"/>
            <a:ext cx="5603850" cy="1470025"/>
          </a:xfrm>
        </p:spPr>
        <p:txBody>
          <a:bodyPr>
            <a:noAutofit/>
          </a:bodyPr>
          <a:lstStyle>
            <a:lvl1pPr algn="l">
              <a:defRPr sz="5000">
                <a:solidFill>
                  <a:schemeClr val="tx2"/>
                </a:solidFill>
                <a:latin typeface=""/>
              </a:defRPr>
            </a:lvl1pPr>
          </a:lstStyle>
          <a:p>
            <a:r>
              <a:rPr lang="en-US" smtClean="0"/>
              <a:t>Click to edit Master title style</a:t>
            </a:r>
            <a:endParaRPr lang="en-US" dirty="0"/>
          </a:p>
        </p:txBody>
      </p:sp>
      <p:sp>
        <p:nvSpPr>
          <p:cNvPr id="3" name="Subtitle 2"/>
          <p:cNvSpPr>
            <a:spLocks noGrp="1"/>
          </p:cNvSpPr>
          <p:nvPr>
            <p:ph type="subTitle" idx="1"/>
          </p:nvPr>
        </p:nvSpPr>
        <p:spPr>
          <a:xfrm>
            <a:off x="3303695" y="4182736"/>
            <a:ext cx="5211571" cy="1752600"/>
          </a:xfrm>
        </p:spPr>
        <p:txBody>
          <a:bodyPr>
            <a:normAutofit/>
          </a:bodyPr>
          <a:lstStyle>
            <a:lvl1pPr marL="0" indent="0" algn="l">
              <a:buNone/>
              <a:defRPr sz="2400">
                <a:solidFill>
                  <a:schemeClr val="tx2"/>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7954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008309" cy="698313"/>
          </a:xfrm>
        </p:spPr>
        <p:txBody>
          <a:bodyPr anchor="t">
            <a:normAutofit/>
          </a:bodyPr>
          <a:lstStyle>
            <a:lvl1pPr algn="l">
              <a:defRPr sz="3000">
                <a:solidFill>
                  <a:schemeClr val="tx1"/>
                </a:solidFill>
                <a:latin typeface=""/>
              </a:defRPr>
            </a:lvl1pPr>
          </a:lstStyle>
          <a:p>
            <a:r>
              <a:rPr lang="en-US" smtClean="0"/>
              <a:t>Click to edit Master title style</a:t>
            </a:r>
            <a:endParaRPr lang="en-US" dirty="0"/>
          </a:p>
        </p:txBody>
      </p:sp>
      <p:sp>
        <p:nvSpPr>
          <p:cNvPr id="3" name="Content Placeholder 2"/>
          <p:cNvSpPr>
            <a:spLocks noGrp="1"/>
          </p:cNvSpPr>
          <p:nvPr>
            <p:ph idx="1"/>
          </p:nvPr>
        </p:nvSpPr>
        <p:spPr>
          <a:xfrm>
            <a:off x="1828800" y="457200"/>
            <a:ext cx="733425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54567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08309" cy="698313"/>
          </a:xfrm>
        </p:spPr>
        <p:txBody>
          <a:bodyPr anchor="t">
            <a:normAutofit/>
          </a:bodyPr>
          <a:lstStyle>
            <a:lvl1pPr algn="l">
              <a:defRPr sz="300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6400" y="685800"/>
            <a:ext cx="7008310" cy="4525963"/>
          </a:xfrm>
        </p:spPr>
        <p:txBody>
          <a:bodyPr/>
          <a:lstStyle>
            <a:lvl1pPr>
              <a:buSzPct val="50000"/>
              <a:buFontTx/>
              <a:buBlip>
                <a:blip r:embed="rId3"/>
              </a:buBlip>
              <a:defRPr sz="2400">
                <a:latin typeface=""/>
              </a:defRPr>
            </a:lvl1pPr>
            <a:lvl2pPr>
              <a:buClr>
                <a:schemeClr val="accent2"/>
              </a:buClr>
              <a:buSzPct val="50000"/>
              <a:buFontTx/>
              <a:buBlip>
                <a:blip r:embed="rId4"/>
              </a:buBlip>
              <a:defRPr sz="2000">
                <a:solidFill>
                  <a:schemeClr val="accent2"/>
                </a:solidFill>
              </a:defRPr>
            </a:lvl2pPr>
            <a:lvl3pPr>
              <a:buSzPct val="50000"/>
              <a:buFontTx/>
              <a:buBlip>
                <a:blip r:embed="rId5"/>
              </a:buBlip>
              <a:defRPr sz="1600">
                <a:latin typeface=""/>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78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698313"/>
          </a:xfrm>
        </p:spPr>
        <p:txBody>
          <a:bodyPr anchor="t">
            <a:normAutofit/>
          </a:bodyPr>
          <a:lstStyle>
            <a:lvl1pPr algn="ctr">
              <a:defRPr sz="3000">
                <a:solidFill>
                  <a:schemeClr val="tx1"/>
                </a:solidFill>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5000" y="762000"/>
            <a:ext cx="6858000" cy="4525963"/>
          </a:xfrm>
        </p:spPr>
        <p:txBody>
          <a:bodyPr/>
          <a:lstStyle>
            <a:lvl1pPr algn="ctr">
              <a:buSzPct val="50000"/>
              <a:buFontTx/>
              <a:buBlip>
                <a:blip r:embed="rId3"/>
              </a:buBlip>
              <a:defRPr sz="2400">
                <a:latin typeface=""/>
              </a:defRPr>
            </a:lvl1pPr>
            <a:lvl2pPr algn="ctr">
              <a:buClr>
                <a:schemeClr val="accent2"/>
              </a:buClr>
              <a:buSzPct val="50000"/>
              <a:buFontTx/>
              <a:buBlip>
                <a:blip r:embed="rId4"/>
              </a:buBlip>
              <a:defRPr sz="2000">
                <a:solidFill>
                  <a:schemeClr val="accent2"/>
                </a:solidFill>
              </a:defRPr>
            </a:lvl2pPr>
            <a:lvl3pPr algn="ctr">
              <a:buSzPct val="50000"/>
              <a:buFontTx/>
              <a:buBlip>
                <a:blip r:embed="rId5"/>
              </a:buBlip>
              <a:defRPr sz="1600">
                <a:latin typeface=""/>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0983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3200"/>
            <a:ext cx="7008309" cy="698313"/>
          </a:xfrm>
        </p:spPr>
        <p:txBody>
          <a:bodyPr anchor="t">
            <a:normAutofit/>
          </a:bodyPr>
          <a:lstStyle>
            <a:lvl1pPr algn="ctr">
              <a:defRPr sz="3000">
                <a:solidFill>
                  <a:schemeClr val="tx1"/>
                </a:solidFill>
                <a:latin typeface=""/>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7844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4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2012 CALIFORNIA ASSOCIATION OF REALTORS®</a:t>
            </a:r>
          </a:p>
        </p:txBody>
      </p:sp>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0"/>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883953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2514601"/>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9" y="3730626"/>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7" y="2305376"/>
            <a:ext cx="6113643"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498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0" y="609600"/>
            <a:ext cx="91440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8746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6858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685800"/>
            <a:ext cx="4495800" cy="4191000"/>
          </a:xfrm>
        </p:spPr>
        <p:txBody>
          <a:bodyPr/>
          <a:lstStyle/>
          <a:p>
            <a:pPr lvl="0"/>
            <a:endParaRPr lang="en-US" noProof="0" smtClean="0"/>
          </a:p>
        </p:txBody>
      </p:sp>
    </p:spTree>
    <p:extLst>
      <p:ext uri="{BB962C8B-B14F-4D97-AF65-F5344CB8AC3E}">
        <p14:creationId xmlns:p14="http://schemas.microsoft.com/office/powerpoint/2010/main" val="31243330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738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390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111746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15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0" y="533400"/>
            <a:ext cx="4495800" cy="4191000"/>
          </a:xfrm>
        </p:spPr>
        <p:txBody>
          <a:bodyPr/>
          <a:lstStyle/>
          <a:p>
            <a:pPr lvl="0"/>
            <a:endParaRPr lang="en-US" noProof="0" smtClean="0"/>
          </a:p>
        </p:txBody>
      </p:sp>
      <p:sp>
        <p:nvSpPr>
          <p:cNvPr id="4" name="Text Placeholder 3"/>
          <p:cNvSpPr>
            <a:spLocks noGrp="1"/>
          </p:cNvSpPr>
          <p:nvPr>
            <p:ph type="body"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171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2012 CALIFORNIA ASSOCIATION OF REALTORS®</a:t>
            </a:r>
          </a:p>
        </p:txBody>
      </p:sp>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0"/>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01533912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0" y="457200"/>
            <a:ext cx="91440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4851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5334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533400"/>
            <a:ext cx="4495800" cy="4191000"/>
          </a:xfrm>
        </p:spPr>
        <p:txBody>
          <a:bodyPr/>
          <a:lstStyle/>
          <a:p>
            <a:pPr lvl="0"/>
            <a:endParaRPr lang="en-US" noProof="0" smtClean="0"/>
          </a:p>
        </p:txBody>
      </p:sp>
    </p:spTree>
    <p:extLst>
      <p:ext uri="{BB962C8B-B14F-4D97-AF65-F5344CB8AC3E}">
        <p14:creationId xmlns:p14="http://schemas.microsoft.com/office/powerpoint/2010/main" val="342732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0" y="533400"/>
            <a:ext cx="4495800" cy="4191000"/>
          </a:xfrm>
        </p:spPr>
        <p:txBody>
          <a:bodyPr/>
          <a:lstStyle/>
          <a:p>
            <a:pPr lvl="0"/>
            <a:endParaRPr lang="en-US" noProof="0" smtClean="0"/>
          </a:p>
        </p:txBody>
      </p:sp>
      <p:sp>
        <p:nvSpPr>
          <p:cNvPr id="4" name="Text Placeholder 3"/>
          <p:cNvSpPr>
            <a:spLocks noGrp="1"/>
          </p:cNvSpPr>
          <p:nvPr>
            <p:ph type="body"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51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5334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68799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5334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5334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2773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948589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2012 CALIFORNIA ASSOCIATION OF REALTORS®</a:t>
            </a:r>
          </a:p>
        </p:txBody>
      </p:sp>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0"/>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79089807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0" y="694259"/>
            <a:ext cx="91440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61432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6858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685800"/>
            <a:ext cx="4495800" cy="4191000"/>
          </a:xfrm>
        </p:spPr>
        <p:txBody>
          <a:bodyPr/>
          <a:lstStyle/>
          <a:p>
            <a:pPr lvl="0"/>
            <a:endParaRPr lang="en-US" noProof="0" smtClean="0"/>
          </a:p>
        </p:txBody>
      </p:sp>
    </p:spTree>
    <p:extLst>
      <p:ext uri="{BB962C8B-B14F-4D97-AF65-F5344CB8AC3E}">
        <p14:creationId xmlns:p14="http://schemas.microsoft.com/office/powerpoint/2010/main" val="39358533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222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7752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575794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02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070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Copyright"/>
          <p:cNvSpPr txBox="1">
            <a:spLocks noChangeArrowheads="1"/>
          </p:cNvSpPr>
          <p:nvPr userDrawn="1"/>
        </p:nvSpPr>
        <p:spPr bwMode="auto">
          <a:xfrm>
            <a:off x="609600" y="548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defTabSz="914400" eaLnBrk="1" hangingPunct="1">
              <a:spcBef>
                <a:spcPct val="50000"/>
              </a:spcBef>
              <a:defRPr/>
            </a:pPr>
            <a:r>
              <a:rPr lang="en-US" sz="1200" dirty="0" smtClean="0">
                <a:solidFill>
                  <a:prstClr val="black"/>
                </a:solidFill>
              </a:rPr>
              <a:t>The copyright laws of the United States (Title 17 U.S. Code) forbid the unauthorized reproduction of this report by any means, including facsimile or computerized formats.  Copyright © 2012 CALIFORNIA ASSOCIATION OF REALTORS®</a:t>
            </a:r>
          </a:p>
        </p:txBody>
      </p:sp>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endParaRPr lang="en-US" dirty="0"/>
          </a:p>
        </p:txBody>
      </p:sp>
      <p:sp>
        <p:nvSpPr>
          <p:cNvPr id="8" name="Rectangle 6"/>
          <p:cNvSpPr>
            <a:spLocks noGrp="1" noChangeArrowheads="1"/>
          </p:cNvSpPr>
          <p:nvPr>
            <p:ph type="subTitle" idx="1"/>
          </p:nvPr>
        </p:nvSpPr>
        <p:spPr>
          <a:xfrm>
            <a:off x="2362200" y="3886200"/>
            <a:ext cx="6172200" cy="746919"/>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20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416436672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60218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0" y="609600"/>
            <a:ext cx="9144000" cy="5249341"/>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6579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0" y="6858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685800"/>
            <a:ext cx="4495800" cy="4191000"/>
          </a:xfrm>
        </p:spPr>
        <p:txBody>
          <a:bodyPr/>
          <a:lstStyle/>
          <a:p>
            <a:pPr lvl="0"/>
            <a:endParaRPr lang="en-US" noProof="0" smtClean="0"/>
          </a:p>
        </p:txBody>
      </p:sp>
    </p:spTree>
    <p:extLst>
      <p:ext uri="{BB962C8B-B14F-4D97-AF65-F5344CB8AC3E}">
        <p14:creationId xmlns:p14="http://schemas.microsoft.com/office/powerpoint/2010/main" val="2622707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66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8410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2514600"/>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27138" y="3730625"/>
            <a:ext cx="676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16017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217613" y="674688"/>
            <a:ext cx="6762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4558" y="2305375"/>
            <a:ext cx="6113642" cy="1470025"/>
          </a:xfrm>
        </p:spPr>
        <p:txBody>
          <a:bodyPr anchor="t">
            <a:noAutofit/>
          </a:bodyPr>
          <a:lstStyle>
            <a:lvl1pPr algn="l">
              <a:defRPr sz="4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982714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80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0" y="533400"/>
            <a:ext cx="4495800" cy="4191000"/>
          </a:xfrm>
        </p:spPr>
        <p:txBody>
          <a:bodyPr/>
          <a:lstStyle/>
          <a:p>
            <a:pPr lvl="0"/>
            <a:endParaRPr lang="en-US" noProof="0" smtClean="0"/>
          </a:p>
        </p:txBody>
      </p:sp>
      <p:sp>
        <p:nvSpPr>
          <p:cNvPr id="4" name="Text Placeholder 3"/>
          <p:cNvSpPr>
            <a:spLocks noGrp="1"/>
          </p:cNvSpPr>
          <p:nvPr>
            <p:ph type="body"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30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5989" y="0"/>
            <a:ext cx="1089763" cy="316564"/>
          </a:xfrm>
          <a:prstGeom prst="rect">
            <a:avLst/>
          </a:prstGeom>
        </p:spPr>
      </p:pic>
      <p:sp>
        <p:nvSpPr>
          <p:cNvPr id="6" name="Title 5"/>
          <p:cNvSpPr>
            <a:spLocks noGrp="1"/>
          </p:cNvSpPr>
          <p:nvPr>
            <p:ph type="title"/>
          </p:nvPr>
        </p:nvSpPr>
        <p:spPr>
          <a:xfrm>
            <a:off x="594986" y="315629"/>
            <a:ext cx="8229600" cy="1143000"/>
          </a:xfrm>
        </p:spPr>
        <p:txBody>
          <a:bodyPr/>
          <a:lstStyle>
            <a:lvl1pPr>
              <a:defRPr sz="32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1879600" y="2003425"/>
            <a:ext cx="6011863" cy="3019425"/>
          </a:xfrm>
        </p:spPr>
        <p:txBody>
          <a:bodyPr/>
          <a:lstStyle>
            <a:lvl1pPr marL="342900" indent="-342900">
              <a:buFont typeface="Wingdings" pitchFamily="2" charset="2"/>
              <a:buChar char="Ø"/>
              <a:defRPr sz="2800">
                <a:solidFill>
                  <a:schemeClr val="tx1">
                    <a:lumMod val="75000"/>
                    <a:lumOff val="25000"/>
                  </a:schemeClr>
                </a:solidFill>
                <a:latin typeface="Arial" pitchFamily="34" charset="0"/>
                <a:cs typeface="Arial" pitchFamily="34" charset="0"/>
              </a:defRPr>
            </a:lvl1pPr>
            <a:lvl2pPr marL="742950" indent="-285750">
              <a:buFont typeface="Wingdings" pitchFamily="2" charset="2"/>
              <a:buChar char="Ø"/>
              <a:defRPr sz="2800">
                <a:solidFill>
                  <a:srgbClr val="C00000"/>
                </a:solidFill>
                <a:latin typeface="Arial" pitchFamily="34" charset="0"/>
                <a:cs typeface="Arial" pitchFamily="34" charset="0"/>
              </a:defRPr>
            </a:lvl2pPr>
            <a:lvl3pPr marL="1143000" indent="-228600">
              <a:buFont typeface="Wingdings" pitchFamily="2" charset="2"/>
              <a:buChar char="Ø"/>
              <a:defRPr sz="2800">
                <a:solidFill>
                  <a:schemeClr val="tx1">
                    <a:lumMod val="75000"/>
                    <a:lumOff val="25000"/>
                  </a:schemeClr>
                </a:solidFill>
                <a:latin typeface="Arial" pitchFamily="34" charset="0"/>
                <a:cs typeface="Arial" pitchFamily="34" charset="0"/>
              </a:defRPr>
            </a:lvl3pPr>
            <a:lvl4pPr marL="1600200" indent="-228600">
              <a:buFont typeface="Wingdings" pitchFamily="2" charset="2"/>
              <a:buChar char="Ø"/>
              <a:defRPr sz="2800">
                <a:solidFill>
                  <a:schemeClr val="tx1">
                    <a:lumMod val="75000"/>
                    <a:lumOff val="25000"/>
                  </a:schemeClr>
                </a:solidFill>
                <a:latin typeface="Arial" pitchFamily="34" charset="0"/>
                <a:cs typeface="Arial" pitchFamily="34" charset="0"/>
              </a:defRPr>
            </a:lvl4pPr>
            <a:lvl5pPr marL="2057400" indent="-228600">
              <a:buFont typeface="Wingdings" pitchFamily="2" charset="2"/>
              <a:buChar char="Ø"/>
              <a:defRPr sz="280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942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701"/>
            <a:ext cx="9144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609601"/>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936F847C-23E0-48EF-AE0E-1034618CDF38}" type="datetimeFigureOut">
              <a:rPr lang="en-US"/>
              <a:pPr>
                <a:defRPr/>
              </a:pPr>
              <a:t>3/6/2012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41D401E2-7CE0-435A-B50D-3725D7C7CC1A}" type="slidenum">
              <a:rPr lang="en-US"/>
              <a:pPr>
                <a:defRPr/>
              </a:pPr>
              <a:t>‹#›</a:t>
            </a:fld>
            <a:endParaRPr lang="en-US"/>
          </a:p>
        </p:txBody>
      </p:sp>
    </p:spTree>
    <p:extLst>
      <p:ext uri="{BB962C8B-B14F-4D97-AF65-F5344CB8AC3E}">
        <p14:creationId xmlns:p14="http://schemas.microsoft.com/office/powerpoint/2010/main" val="14470148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10" r:id="rId7"/>
    <p:sldLayoutId id="2147483720" r:id="rId8"/>
    <p:sldLayoutId id="2147483721" r:id="rId9"/>
    <p:sldLayoutId id="2147483724" r:id="rId1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700"/>
            <a:ext cx="8229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685800"/>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AE6BD92E-53E7-4B15-9ED3-99FE3ACE4766}"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B1D1B7A2-F1A6-4E18-87AD-67C028A38BDA}" type="slidenum">
              <a:rPr lang="en-US"/>
              <a:pPr>
                <a:defRPr/>
              </a:pPr>
              <a:t>‹#›</a:t>
            </a:fld>
            <a:endParaRPr lang="en-US"/>
          </a:p>
        </p:txBody>
      </p:sp>
    </p:spTree>
    <p:extLst>
      <p:ext uri="{BB962C8B-B14F-4D97-AF65-F5344CB8AC3E}">
        <p14:creationId xmlns:p14="http://schemas.microsoft.com/office/powerpoint/2010/main" val="4270234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Lst>
  <p:transition spd="med"/>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700"/>
            <a:ext cx="9144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609600"/>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D49B0EC8-CF24-4A84-A18B-FE31183CFA32}"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24B58D9B-44CF-45DB-A5E5-1847A22A9F47}" type="slidenum">
              <a:rPr lang="en-US"/>
              <a:pPr>
                <a:defRPr/>
              </a:pPr>
              <a:t>‹#›</a:t>
            </a:fld>
            <a:endParaRPr lang="en-US"/>
          </a:p>
        </p:txBody>
      </p:sp>
    </p:spTree>
    <p:extLst>
      <p:ext uri="{BB962C8B-B14F-4D97-AF65-F5344CB8AC3E}">
        <p14:creationId xmlns:p14="http://schemas.microsoft.com/office/powerpoint/2010/main" val="20748675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transition spd="med"/>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938"/>
            <a:ext cx="82296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533401"/>
            <a:ext cx="82296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65ABE607-3FB5-4F31-8484-8EFE6321B77A}" type="datetimeFigureOut">
              <a:rPr lang="en-US"/>
              <a:pPr>
                <a:defRPr/>
              </a:pPr>
              <a:t>3/6/2012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5DB5CD01-25DB-42BE-AE6D-14F26DB9564D}" type="slidenum">
              <a:rPr lang="en-US"/>
              <a:pPr>
                <a:defRPr/>
              </a:pPr>
              <a:t>‹#›</a:t>
            </a:fld>
            <a:endParaRPr lang="en-US"/>
          </a:p>
        </p:txBody>
      </p:sp>
    </p:spTree>
    <p:extLst>
      <p:ext uri="{BB962C8B-B14F-4D97-AF65-F5344CB8AC3E}">
        <p14:creationId xmlns:p14="http://schemas.microsoft.com/office/powerpoint/2010/main" val="1413448955"/>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5" r:id="rId3"/>
    <p:sldLayoutId id="2147483716" r:id="rId4"/>
    <p:sldLayoutId id="2147483717" r:id="rId5"/>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28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2800" b="1">
          <a:solidFill>
            <a:srgbClr val="C00000"/>
          </a:solidFill>
          <a:latin typeface="Arial" charset="0"/>
          <a:cs typeface="Arial" charset="0"/>
        </a:defRPr>
      </a:lvl2pPr>
      <a:lvl3pPr algn="ctr" defTabSz="457200" rtl="0" eaLnBrk="0" fontAlgn="base" hangingPunct="0">
        <a:spcBef>
          <a:spcPct val="0"/>
        </a:spcBef>
        <a:spcAft>
          <a:spcPct val="0"/>
        </a:spcAft>
        <a:defRPr sz="2800" b="1">
          <a:solidFill>
            <a:srgbClr val="C00000"/>
          </a:solidFill>
          <a:latin typeface="Arial" charset="0"/>
          <a:cs typeface="Arial" charset="0"/>
        </a:defRPr>
      </a:lvl3pPr>
      <a:lvl4pPr algn="ctr" defTabSz="457200" rtl="0" eaLnBrk="0" fontAlgn="base" hangingPunct="0">
        <a:spcBef>
          <a:spcPct val="0"/>
        </a:spcBef>
        <a:spcAft>
          <a:spcPct val="0"/>
        </a:spcAft>
        <a:defRPr sz="2800" b="1">
          <a:solidFill>
            <a:srgbClr val="C00000"/>
          </a:solidFill>
          <a:latin typeface="Arial" charset="0"/>
          <a:cs typeface="Arial" charset="0"/>
        </a:defRPr>
      </a:lvl4pPr>
      <a:lvl5pPr algn="ctr" defTabSz="457200" rtl="0" eaLnBrk="0" fontAlgn="base" hangingPunct="0">
        <a:spcBef>
          <a:spcPct val="0"/>
        </a:spcBef>
        <a:spcAft>
          <a:spcPct val="0"/>
        </a:spcAft>
        <a:defRPr sz="28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6AD1E6-4F10-41B4-BABF-77B90E39806D}" type="datetimeFigureOut">
              <a:rPr lang="en-US">
                <a:solidFill>
                  <a:srgbClr val="002240">
                    <a:tint val="75000"/>
                  </a:srgbClr>
                </a:solidFill>
              </a:rPr>
              <a:pPr>
                <a:defRPr/>
              </a:pPr>
              <a:t>3/6/2012</a:t>
            </a:fld>
            <a:endParaRPr lang="en-US">
              <a:solidFill>
                <a:srgbClr val="0022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22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43861D-D7FC-4FE3-A90C-581A2ABD0108}" type="slidenum">
              <a:rPr lang="en-US">
                <a:solidFill>
                  <a:srgbClr val="002240">
                    <a:tint val="75000"/>
                  </a:srgbClr>
                </a:solidFill>
              </a:rPr>
              <a:pPr>
                <a:defRPr/>
              </a:pPr>
              <a:t>‹#›</a:t>
            </a:fld>
            <a:endParaRPr lang="en-US">
              <a:solidFill>
                <a:srgbClr val="002240">
                  <a:tint val="75000"/>
                </a:srgbClr>
              </a:solidFill>
            </a:endParaRPr>
          </a:p>
        </p:txBody>
      </p:sp>
    </p:spTree>
    <p:extLst>
      <p:ext uri="{BB962C8B-B14F-4D97-AF65-F5344CB8AC3E}">
        <p14:creationId xmlns:p14="http://schemas.microsoft.com/office/powerpoint/2010/main" val="35780579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805"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066800"/>
            <a:ext cx="82296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324E32E2-B935-4070-939F-C2606B360DD7}"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8F9B67E1-038E-441A-AB42-D69D476F4FE5}" type="slidenum">
              <a:rPr lang="en-US"/>
              <a:pPr>
                <a:defRPr/>
              </a:pPr>
              <a:t>‹#›</a:t>
            </a:fld>
            <a:endParaRPr lang="en-US"/>
          </a:p>
        </p:txBody>
      </p:sp>
    </p:spTree>
    <p:extLst>
      <p:ext uri="{BB962C8B-B14F-4D97-AF65-F5344CB8AC3E}">
        <p14:creationId xmlns:p14="http://schemas.microsoft.com/office/powerpoint/2010/main" val="23772399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2B9B2E-393B-45BD-A9B7-137EEEAFB2C4}" type="datetimeFigureOut">
              <a:rPr lang="en-US" smtClean="0"/>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A9F0616-0180-4486-B4C0-220F1BD6C1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51" r:id="rId7"/>
    <p:sldLayoutId id="2147483692" r:id="rId8"/>
    <p:sldLayoutId id="2147483691" r:id="rId9"/>
    <p:sldLayoutId id="2147483774"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914400">
              <a:defRPr/>
            </a:pPr>
            <a:fld id="{716AD1E6-4F10-41B4-BABF-77B90E39806D}" type="datetimeFigureOut">
              <a:rPr lang="en-US">
                <a:solidFill>
                  <a:srgbClr val="002240">
                    <a:tint val="75000"/>
                  </a:srgbClr>
                </a:solidFill>
              </a:rPr>
              <a:pPr defTabSz="914400">
                <a:defRPr/>
              </a:pPr>
              <a:t>3/6/2012</a:t>
            </a:fld>
            <a:endParaRPr lang="en-US">
              <a:solidFill>
                <a:srgbClr val="0022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srgbClr val="0022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defRPr/>
            </a:pPr>
            <a:fld id="{AC43861D-D7FC-4FE3-A90C-581A2ABD0108}" type="slidenum">
              <a:rPr lang="en-US">
                <a:solidFill>
                  <a:srgbClr val="002240">
                    <a:tint val="75000"/>
                  </a:srgbClr>
                </a:solidFill>
              </a:rPr>
              <a:pPr defTabSz="914400">
                <a:defRPr/>
              </a:pPr>
              <a:t>‹#›</a:t>
            </a:fld>
            <a:endParaRPr lang="en-US">
              <a:solidFill>
                <a:srgbClr val="002240">
                  <a:tint val="75000"/>
                </a:srgbClr>
              </a:solidFill>
            </a:endParaRPr>
          </a:p>
        </p:txBody>
      </p:sp>
    </p:spTree>
    <p:extLst>
      <p:ext uri="{BB962C8B-B14F-4D97-AF65-F5344CB8AC3E}">
        <p14:creationId xmlns:p14="http://schemas.microsoft.com/office/powerpoint/2010/main" val="15092887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6AD1E6-4F10-41B4-BABF-77B90E39806D}" type="datetimeFigureOut">
              <a:rPr lang="en-US">
                <a:solidFill>
                  <a:srgbClr val="002240">
                    <a:tint val="75000"/>
                  </a:srgbClr>
                </a:solidFill>
              </a:rPr>
              <a:pPr>
                <a:defRPr/>
              </a:pPr>
              <a:t>3/6/2012</a:t>
            </a:fld>
            <a:endParaRPr lang="en-US">
              <a:solidFill>
                <a:srgbClr val="0022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22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43861D-D7FC-4FE3-A90C-581A2ABD0108}" type="slidenum">
              <a:rPr lang="en-US">
                <a:solidFill>
                  <a:srgbClr val="002240">
                    <a:tint val="75000"/>
                  </a:srgbClr>
                </a:solidFill>
              </a:rPr>
              <a:pPr>
                <a:defRPr/>
              </a:pPr>
              <a:t>‹#›</a:t>
            </a:fld>
            <a:endParaRPr lang="en-US">
              <a:solidFill>
                <a:srgbClr val="002240">
                  <a:tint val="75000"/>
                </a:srgbClr>
              </a:solidFill>
            </a:endParaRPr>
          </a:p>
        </p:txBody>
      </p:sp>
    </p:spTree>
    <p:extLst>
      <p:ext uri="{BB962C8B-B14F-4D97-AF65-F5344CB8AC3E}">
        <p14:creationId xmlns:p14="http://schemas.microsoft.com/office/powerpoint/2010/main" val="275553949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700"/>
            <a:ext cx="9144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609600"/>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737D4172-CC19-403E-AA16-C296C8A315C1}"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1C9DC77A-9058-4A32-90AB-EA73F1BFACCD}" type="slidenum">
              <a:rPr lang="en-US"/>
              <a:pPr>
                <a:defRPr/>
              </a:pPr>
              <a:t>‹#›</a:t>
            </a:fld>
            <a:endParaRPr lang="en-US"/>
          </a:p>
        </p:txBody>
      </p:sp>
    </p:spTree>
    <p:extLst>
      <p:ext uri="{BB962C8B-B14F-4D97-AF65-F5344CB8AC3E}">
        <p14:creationId xmlns:p14="http://schemas.microsoft.com/office/powerpoint/2010/main" val="151583458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Lst>
  <p:transition spd="med"/>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700"/>
            <a:ext cx="8229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457200"/>
            <a:ext cx="91440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29857494-F56E-4D9B-AFFE-7100F100BE3E}"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3CD8EEAD-D2B0-4ED4-B342-C9B08502E9FE}" type="slidenum">
              <a:rPr lang="en-US"/>
              <a:pPr>
                <a:defRPr/>
              </a:pPr>
              <a:t>‹#›</a:t>
            </a:fld>
            <a:endParaRPr lang="en-US"/>
          </a:p>
        </p:txBody>
      </p:sp>
    </p:spTree>
    <p:extLst>
      <p:ext uri="{BB962C8B-B14F-4D97-AF65-F5344CB8AC3E}">
        <p14:creationId xmlns:p14="http://schemas.microsoft.com/office/powerpoint/2010/main" val="59011411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Lst>
  <p:transition spd="med"/>
  <p:timing>
    <p:tnLst>
      <p:par>
        <p:cTn id="1" dur="indefinite" restart="never" nodeType="tmRoot"/>
      </p:par>
    </p:tnLst>
  </p:timing>
  <p:txStyles>
    <p:titleStyle>
      <a:lvl1pPr algn="ctr" defTabSz="457200" rtl="0" eaLnBrk="0" fontAlgn="base" hangingPunct="0">
        <a:spcBef>
          <a:spcPct val="0"/>
        </a:spcBef>
        <a:spcAft>
          <a:spcPct val="0"/>
        </a:spcAft>
        <a:defRPr sz="3200" b="1" kern="1200">
          <a:solidFill>
            <a:srgbClr val="C00000"/>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C00000"/>
          </a:solidFill>
          <a:latin typeface="Arial" charset="0"/>
          <a:cs typeface="Arial" charset="0"/>
        </a:defRPr>
      </a:lvl2pPr>
      <a:lvl3pPr algn="ctr" defTabSz="457200" rtl="0" eaLnBrk="0" fontAlgn="base" hangingPunct="0">
        <a:spcBef>
          <a:spcPct val="0"/>
        </a:spcBef>
        <a:spcAft>
          <a:spcPct val="0"/>
        </a:spcAft>
        <a:defRPr sz="3200" b="1">
          <a:solidFill>
            <a:srgbClr val="C00000"/>
          </a:solidFill>
          <a:latin typeface="Arial" charset="0"/>
          <a:cs typeface="Arial" charset="0"/>
        </a:defRPr>
      </a:lvl3pPr>
      <a:lvl4pPr algn="ctr" defTabSz="457200" rtl="0" eaLnBrk="0" fontAlgn="base" hangingPunct="0">
        <a:spcBef>
          <a:spcPct val="0"/>
        </a:spcBef>
        <a:spcAft>
          <a:spcPct val="0"/>
        </a:spcAft>
        <a:defRPr sz="3200" b="1">
          <a:solidFill>
            <a:srgbClr val="C00000"/>
          </a:solidFill>
          <a:latin typeface="Arial" charset="0"/>
          <a:cs typeface="Arial" charset="0"/>
        </a:defRPr>
      </a:lvl4pPr>
      <a:lvl5pPr algn="ctr" defTabSz="457200" rtl="0" eaLnBrk="0" fontAlgn="base" hangingPunct="0">
        <a:spcBef>
          <a:spcPct val="0"/>
        </a:spcBef>
        <a:spcAft>
          <a:spcPct val="0"/>
        </a:spcAft>
        <a:defRPr sz="3200" b="1">
          <a:solidFill>
            <a:srgbClr val="C00000"/>
          </a:solidFill>
          <a:latin typeface="Arial" charset="0"/>
          <a:cs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ctr" defTabSz="457200" rtl="0" eaLnBrk="0" fontAlgn="base" hangingPunct="0">
        <a:spcBef>
          <a:spcPct val="20000"/>
        </a:spcBef>
        <a:spcAft>
          <a:spcPct val="0"/>
        </a:spcAft>
        <a:buFont typeface="Wingdings" pitchFamily="2" charset="2"/>
        <a:defRPr sz="2400" kern="1200">
          <a:solidFill>
            <a:srgbClr val="404040"/>
          </a:solidFill>
          <a:latin typeface="Arial" pitchFamily="34" charset="0"/>
          <a:ea typeface="+mn-ea"/>
          <a:cs typeface="Arial" pitchFamily="34" charset="0"/>
        </a:defRPr>
      </a:lvl1pPr>
      <a:lvl2pPr marL="914400" indent="-457200" algn="l" defTabSz="457200" rtl="0" eaLnBrk="0" fontAlgn="base" hangingPunct="0">
        <a:spcBef>
          <a:spcPct val="20000"/>
        </a:spcBef>
        <a:spcAft>
          <a:spcPct val="0"/>
        </a:spcAft>
        <a:buFont typeface="Wingdings" pitchFamily="2" charset="2"/>
        <a:buChar char="Ø"/>
        <a:defRPr sz="2800" kern="1200">
          <a:solidFill>
            <a:srgbClr val="C00000"/>
          </a:solidFill>
          <a:latin typeface="+mn-lt"/>
          <a:ea typeface="+mn-ea"/>
          <a:cs typeface="Arial" charset="0"/>
        </a:defRPr>
      </a:lvl2pPr>
      <a:lvl3pPr marL="1257300" indent="-342900" algn="l" defTabSz="457200" rtl="0" eaLnBrk="0" fontAlgn="base" hangingPunct="0">
        <a:spcBef>
          <a:spcPct val="20000"/>
        </a:spcBef>
        <a:spcAft>
          <a:spcPct val="0"/>
        </a:spcAft>
        <a:buFont typeface="Wingdings" pitchFamily="2" charset="2"/>
        <a:buChar char="Ø"/>
        <a:defRPr sz="2400" kern="1200">
          <a:solidFill>
            <a:srgbClr val="595959"/>
          </a:solidFill>
          <a:latin typeface="+mn-lt"/>
          <a:ea typeface="+mn-ea"/>
          <a:cs typeface="Arial" charset="0"/>
        </a:defRPr>
      </a:lvl3pPr>
      <a:lvl4pPr marL="17145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4pPr>
      <a:lvl5pPr marL="2171700" indent="-342900" algn="l" defTabSz="457200" rtl="0" eaLnBrk="0" fontAlgn="base" hangingPunct="0">
        <a:spcBef>
          <a:spcPct val="20000"/>
        </a:spcBef>
        <a:spcAft>
          <a:spcPct val="0"/>
        </a:spcAft>
        <a:buFont typeface="Wingdings" pitchFamily="2" charset="2"/>
        <a:buChar char="Ø"/>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5.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1.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embeddings/Microsoft_Excel_97-2003_Worksheet4.xls"/><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4.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4.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Microsoft_Excel_97-2003_Worksheet5.xls"/><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0.xml"/><Relationship Id="rId1" Type="http://schemas.openxmlformats.org/officeDocument/2006/relationships/vmlDrawing" Target="../drawings/vmlDrawing10.vml"/><Relationship Id="rId5" Type="http://schemas.openxmlformats.org/officeDocument/2006/relationships/image" Target="../media/image24.png"/><Relationship Id="rId4" Type="http://schemas.openxmlformats.org/officeDocument/2006/relationships/oleObject" Target="../embeddings/Microsoft_Excel_97-2003_Worksheet6.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0.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0.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Microsoft_Excel_97-2003_Worksheet7.xls"/><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4.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5.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0.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6.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xml"/><Relationship Id="rId1" Type="http://schemas.openxmlformats.org/officeDocument/2006/relationships/vmlDrawing" Target="../drawings/vmlDrawing15.vml"/><Relationship Id="rId5" Type="http://schemas.openxmlformats.org/officeDocument/2006/relationships/image" Target="../media/image43.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image" Target="../media/image44.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45.e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image" Target="../media/image46.emf"/><Relationship Id="rId5" Type="http://schemas.openxmlformats.org/officeDocument/2006/relationships/oleObject" Target="../embeddings/Microsoft_Excel_97-2003_Worksheet8.xls"/><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0.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b="1" dirty="0" smtClean="0">
                <a:solidFill>
                  <a:schemeClr val="tx2"/>
                </a:solidFill>
              </a:rPr>
              <a:t>California Real Estate Market Update</a:t>
            </a:r>
            <a:endParaRPr lang="en-US" sz="3200" b="1" dirty="0">
              <a:solidFill>
                <a:schemeClr val="tx2"/>
              </a:solidFill>
            </a:endParaRPr>
          </a:p>
        </p:txBody>
      </p:sp>
      <p:sp>
        <p:nvSpPr>
          <p:cNvPr id="8" name="Subtitle 7"/>
          <p:cNvSpPr>
            <a:spLocks noGrp="1"/>
          </p:cNvSpPr>
          <p:nvPr>
            <p:ph type="subTitle" idx="1"/>
          </p:nvPr>
        </p:nvSpPr>
        <p:spPr>
          <a:xfrm>
            <a:off x="95003" y="5026907"/>
            <a:ext cx="6710816" cy="1219514"/>
          </a:xfrm>
        </p:spPr>
        <p:txBody>
          <a:bodyPr>
            <a:noAutofit/>
          </a:bodyPr>
          <a:lstStyle/>
          <a:p>
            <a:r>
              <a:rPr lang="en-US" b="1" dirty="0" smtClean="0">
                <a:latin typeface="Arial" charset="0"/>
              </a:rPr>
              <a:t>Senate Transportation Committee </a:t>
            </a:r>
          </a:p>
          <a:p>
            <a:r>
              <a:rPr lang="en-US" b="1" dirty="0" smtClean="0">
                <a:latin typeface="Arial" charset="0"/>
              </a:rPr>
              <a:t>March 7, 2012</a:t>
            </a:r>
          </a:p>
          <a:p>
            <a:r>
              <a:rPr lang="en-US" b="1" dirty="0" smtClean="0">
                <a:latin typeface="Arial" charset="0"/>
              </a:rPr>
              <a:t>Leslie </a:t>
            </a:r>
            <a:r>
              <a:rPr lang="en-US" b="1" dirty="0">
                <a:latin typeface="Arial" charset="0"/>
              </a:rPr>
              <a:t>Appleton-Young, </a:t>
            </a:r>
            <a:r>
              <a:rPr lang="en-US" dirty="0">
                <a:latin typeface="Arial" charset="0"/>
              </a:rPr>
              <a:t>Chief </a:t>
            </a:r>
            <a:r>
              <a:rPr lang="en-US" dirty="0" smtClean="0">
                <a:latin typeface="Arial" charset="0"/>
              </a:rPr>
              <a:t>Economist</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58" name="shapeMedHomePrice"/>
          <p:cNvGraphicFramePr>
            <a:graphicFrameLocks noGrp="1" noChangeAspect="1"/>
          </p:cNvGraphicFramePr>
          <p:nvPr>
            <p:ph type="chart" sz="half" idx="4294967295"/>
          </p:nvPr>
        </p:nvGraphicFramePr>
        <p:xfrm>
          <a:off x="487363" y="1295400"/>
          <a:ext cx="8199437" cy="4808538"/>
        </p:xfrm>
        <a:graphic>
          <a:graphicData uri="http://schemas.openxmlformats.org/presentationml/2006/ole">
            <mc:AlternateContent xmlns:mc="http://schemas.openxmlformats.org/markup-compatibility/2006">
              <mc:Choice xmlns:v="urn:schemas-microsoft-com:vml" Requires="v">
                <p:oleObj spid="_x0000_s934922" name="Chart" r:id="rId4" imgW="8610735" imgH="5048385" progId="MSGraph.Chart.8">
                  <p:embed followColorScheme="full"/>
                </p:oleObj>
              </mc:Choice>
              <mc:Fallback>
                <p:oleObj name="Chart" r:id="rId4" imgW="8610735" imgH="5048385" progId="MSGraph.Chart.8">
                  <p:embed followColorScheme="full"/>
                  <p:pic>
                    <p:nvPicPr>
                      <p:cNvPr id="0" name=""/>
                      <p:cNvPicPr>
                        <a:picLocks noChangeAspect="1" noChangeArrowheads="1"/>
                      </p:cNvPicPr>
                      <p:nvPr/>
                    </p:nvPicPr>
                    <p:blipFill>
                      <a:blip r:embed="rId5"/>
                      <a:srcRect/>
                      <a:stretch>
                        <a:fillRect/>
                      </a:stretch>
                    </p:blipFill>
                    <p:spPr bwMode="auto">
                      <a:xfrm>
                        <a:off x="487363" y="1295400"/>
                        <a:ext cx="8199437" cy="480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59" name="slideTitMedHomePrice"/>
          <p:cNvSpPr>
            <a:spLocks noGrp="1" noChangeArrowheads="1"/>
          </p:cNvSpPr>
          <p:nvPr>
            <p:ph type="title" idx="4294967295"/>
          </p:nvPr>
        </p:nvSpPr>
        <p:spPr/>
        <p:txBody>
          <a:bodyPr/>
          <a:lstStyle/>
          <a:p>
            <a:pPr eaLnBrk="1" hangingPunct="1"/>
            <a:r>
              <a:rPr lang="en-US" smtClean="0">
                <a:latin typeface="Arial" charset="0"/>
                <a:cs typeface="Arial" charset="0"/>
              </a:rPr>
              <a:t>Median Price of Existing Detached Homes</a:t>
            </a:r>
          </a:p>
        </p:txBody>
      </p:sp>
      <p:sp>
        <p:nvSpPr>
          <p:cNvPr id="19460" name="slideSubtitMedHomePrice"/>
          <p:cNvSpPr>
            <a:spLocks noGrp="1" noChangeArrowheads="1"/>
          </p:cNvSpPr>
          <p:nvPr>
            <p:ph type="body" idx="4294967295"/>
          </p:nvPr>
        </p:nvSpPr>
        <p:spPr>
          <a:xfrm>
            <a:off x="0" y="457200"/>
            <a:ext cx="9144000" cy="533400"/>
          </a:xfrm>
        </p:spPr>
        <p:txBody>
          <a:bodyPr/>
          <a:lstStyle/>
          <a:p>
            <a:pPr eaLnBrk="1" hangingPunct="1"/>
            <a:r>
              <a:rPr lang="en-US" smtClean="0">
                <a:latin typeface="Arial" charset="0"/>
                <a:cs typeface="Arial" charset="0"/>
              </a:rPr>
              <a:t>California, January 2012: $268,280, Down 3.9% YTY</a:t>
            </a:r>
          </a:p>
        </p:txBody>
      </p:sp>
      <p:sp>
        <p:nvSpPr>
          <p:cNvPr id="19461" name="Text Box 4"/>
          <p:cNvSpPr txBox="1">
            <a:spLocks noChangeArrowheads="1"/>
          </p:cNvSpPr>
          <p:nvPr/>
        </p:nvSpPr>
        <p:spPr bwMode="auto">
          <a:xfrm>
            <a:off x="533400" y="6324600"/>
            <a:ext cx="3719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19462" name="Line 5"/>
          <p:cNvSpPr>
            <a:spLocks noChangeShapeType="1"/>
          </p:cNvSpPr>
          <p:nvPr/>
        </p:nvSpPr>
        <p:spPr bwMode="auto">
          <a:xfrm>
            <a:off x="5791200" y="1905000"/>
            <a:ext cx="0" cy="228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en-US" sz="2400" smtClean="0">
              <a:solidFill>
                <a:prstClr val="black"/>
              </a:solidFill>
              <a:latin typeface="Times New Roman" pitchFamily="18" charset="0"/>
            </a:endParaRPr>
          </a:p>
        </p:txBody>
      </p:sp>
    </p:spTree>
    <p:extLst>
      <p:ext uri="{BB962C8B-B14F-4D97-AF65-F5344CB8AC3E}">
        <p14:creationId xmlns:p14="http://schemas.microsoft.com/office/powerpoint/2010/main" val="341060124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09600"/>
          </a:xfrm>
        </p:spPr>
        <p:txBody>
          <a:bodyPr/>
          <a:lstStyle/>
          <a:p>
            <a:pPr eaLnBrk="1" hangingPunct="1"/>
            <a:r>
              <a:rPr lang="en-US" smtClean="0">
                <a:latin typeface="Arial" charset="0"/>
                <a:cs typeface="Arial" charset="0"/>
              </a:rPr>
              <a:t>Trough vs. Current Price – January 2012</a:t>
            </a:r>
          </a:p>
        </p:txBody>
      </p:sp>
      <p:graphicFrame>
        <p:nvGraphicFramePr>
          <p:cNvPr id="23555" name="Object 3"/>
          <p:cNvGraphicFramePr>
            <a:graphicFrameLocks noChangeAspect="1"/>
          </p:cNvGraphicFramePr>
          <p:nvPr/>
        </p:nvGraphicFramePr>
        <p:xfrm>
          <a:off x="914400" y="1262063"/>
          <a:ext cx="7369175" cy="3824287"/>
        </p:xfrm>
        <a:graphic>
          <a:graphicData uri="http://schemas.openxmlformats.org/presentationml/2006/ole">
            <mc:AlternateContent xmlns:mc="http://schemas.openxmlformats.org/markup-compatibility/2006">
              <mc:Choice xmlns:v="urn:schemas-microsoft-com:vml" Requires="v">
                <p:oleObj spid="_x0000_s943110" name="Worksheet" r:id="rId5" imgW="7181951" imgH="3667191" progId="Excel.Sheet.8">
                  <p:embed/>
                </p:oleObj>
              </mc:Choice>
              <mc:Fallback>
                <p:oleObj name="Worksheet" r:id="rId5" imgW="7181951" imgH="366719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62063"/>
                        <a:ext cx="7369175" cy="3824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Text Box 4"/>
          <p:cNvSpPr txBox="1">
            <a:spLocks noChangeArrowheads="1"/>
          </p:cNvSpPr>
          <p:nvPr/>
        </p:nvSpPr>
        <p:spPr bwMode="auto">
          <a:xfrm>
            <a:off x="152400" y="6477000"/>
            <a:ext cx="3719513"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srgbClr val="000000"/>
                </a:solidFill>
                <a:latin typeface="Arial" charset="0"/>
              </a:rPr>
              <a:t>SOURCE: California Association of REALTORS®</a:t>
            </a:r>
          </a:p>
        </p:txBody>
      </p:sp>
      <p:sp>
        <p:nvSpPr>
          <p:cNvPr id="23557" name="Text Placeholder 1"/>
          <p:cNvSpPr txBox="1">
            <a:spLocks/>
          </p:cNvSpPr>
          <p:nvPr/>
        </p:nvSpPr>
        <p:spPr bwMode="auto">
          <a:xfrm>
            <a:off x="-15875" y="457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Font typeface="Wingdings" pitchFamily="2" charset="2"/>
              <a:buNone/>
            </a:pPr>
            <a:r>
              <a:rPr lang="en-US" smtClean="0">
                <a:solidFill>
                  <a:srgbClr val="404040"/>
                </a:solidFill>
                <a:latin typeface="Arial" charset="0"/>
                <a:cs typeface="Arial" charset="0"/>
              </a:rPr>
              <a:t>Bay Area</a:t>
            </a:r>
          </a:p>
        </p:txBody>
      </p:sp>
    </p:spTree>
    <p:extLst>
      <p:ext uri="{BB962C8B-B14F-4D97-AF65-F5344CB8AC3E}">
        <p14:creationId xmlns:p14="http://schemas.microsoft.com/office/powerpoint/2010/main" val="15225809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smtClean="0">
                <a:latin typeface="Arial" charset="0"/>
                <a:cs typeface="Arial" charset="0"/>
              </a:rPr>
              <a:t>Trough vs. Current Price – January 2012</a:t>
            </a:r>
          </a:p>
        </p:txBody>
      </p:sp>
      <p:sp>
        <p:nvSpPr>
          <p:cNvPr id="24579" name="Text Placeholder 1"/>
          <p:cNvSpPr>
            <a:spLocks noGrp="1"/>
          </p:cNvSpPr>
          <p:nvPr>
            <p:ph type="body" sz="half" idx="1"/>
          </p:nvPr>
        </p:nvSpPr>
        <p:spPr>
          <a:xfrm>
            <a:off x="-15875" y="457200"/>
            <a:ext cx="9144000" cy="4191000"/>
          </a:xfrm>
        </p:spPr>
        <p:txBody>
          <a:bodyPr/>
          <a:lstStyle/>
          <a:p>
            <a:pPr marL="0" indent="0"/>
            <a:r>
              <a:rPr lang="en-US" smtClean="0">
                <a:latin typeface="Arial" charset="0"/>
                <a:cs typeface="Arial" charset="0"/>
              </a:rPr>
              <a:t>Central Valley</a:t>
            </a:r>
          </a:p>
        </p:txBody>
      </p:sp>
      <p:graphicFrame>
        <p:nvGraphicFramePr>
          <p:cNvPr id="24580" name="Object 3"/>
          <p:cNvGraphicFramePr>
            <a:graphicFrameLocks noChangeAspect="1"/>
          </p:cNvGraphicFramePr>
          <p:nvPr/>
        </p:nvGraphicFramePr>
        <p:xfrm>
          <a:off x="914400" y="1219200"/>
          <a:ext cx="7272338" cy="3525838"/>
        </p:xfrm>
        <a:graphic>
          <a:graphicData uri="http://schemas.openxmlformats.org/presentationml/2006/ole">
            <mc:AlternateContent xmlns:mc="http://schemas.openxmlformats.org/markup-compatibility/2006">
              <mc:Choice xmlns:v="urn:schemas-microsoft-com:vml" Requires="v">
                <p:oleObj spid="_x0000_s944134" name="Worksheet" r:id="rId5" imgW="7086735" imgH="3381338" progId="Excel.Sheet.8">
                  <p:embed/>
                </p:oleObj>
              </mc:Choice>
              <mc:Fallback>
                <p:oleObj name="Worksheet" r:id="rId5" imgW="7086735" imgH="3381338"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7272338" cy="3525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Text Box 4"/>
          <p:cNvSpPr txBox="1">
            <a:spLocks noChangeArrowheads="1"/>
          </p:cNvSpPr>
          <p:nvPr/>
        </p:nvSpPr>
        <p:spPr bwMode="auto">
          <a:xfrm>
            <a:off x="152400" y="6477000"/>
            <a:ext cx="3719513"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srgbClr val="000000"/>
                </a:solidFill>
                <a:latin typeface="Arial" charset="0"/>
              </a:rPr>
              <a:t>SOURCE: California Association of REALTORS®</a:t>
            </a:r>
          </a:p>
        </p:txBody>
      </p:sp>
    </p:spTree>
    <p:extLst>
      <p:ext uri="{BB962C8B-B14F-4D97-AF65-F5344CB8AC3E}">
        <p14:creationId xmlns:p14="http://schemas.microsoft.com/office/powerpoint/2010/main" val="1751202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smtClean="0">
                <a:latin typeface="Arial" charset="0"/>
                <a:cs typeface="Arial" charset="0"/>
              </a:rPr>
              <a:t>Trough vs. Current Price – January 2012</a:t>
            </a:r>
          </a:p>
        </p:txBody>
      </p:sp>
      <p:sp>
        <p:nvSpPr>
          <p:cNvPr id="25603" name="Text Placeholder 1"/>
          <p:cNvSpPr>
            <a:spLocks noGrp="1"/>
          </p:cNvSpPr>
          <p:nvPr>
            <p:ph type="body" sz="half" idx="1"/>
          </p:nvPr>
        </p:nvSpPr>
        <p:spPr>
          <a:xfrm>
            <a:off x="-15875" y="457200"/>
            <a:ext cx="9144000" cy="4191000"/>
          </a:xfrm>
        </p:spPr>
        <p:txBody>
          <a:bodyPr/>
          <a:lstStyle/>
          <a:p>
            <a:pPr marL="0" indent="0"/>
            <a:r>
              <a:rPr lang="en-US" smtClean="0">
                <a:latin typeface="Arial" charset="0"/>
                <a:cs typeface="Arial" charset="0"/>
              </a:rPr>
              <a:t>Southern California</a:t>
            </a:r>
          </a:p>
        </p:txBody>
      </p:sp>
      <p:graphicFrame>
        <p:nvGraphicFramePr>
          <p:cNvPr id="25604" name="Object 3"/>
          <p:cNvGraphicFramePr>
            <a:graphicFrameLocks noChangeAspect="1"/>
          </p:cNvGraphicFramePr>
          <p:nvPr/>
        </p:nvGraphicFramePr>
        <p:xfrm>
          <a:off x="914400" y="1219200"/>
          <a:ext cx="7272338" cy="3824288"/>
        </p:xfrm>
        <a:graphic>
          <a:graphicData uri="http://schemas.openxmlformats.org/presentationml/2006/ole">
            <mc:AlternateContent xmlns:mc="http://schemas.openxmlformats.org/markup-compatibility/2006">
              <mc:Choice xmlns:v="urn:schemas-microsoft-com:vml" Requires="v">
                <p:oleObj spid="_x0000_s945158" name="Worksheet" r:id="rId5" imgW="7086735" imgH="3667191" progId="Excel.Sheet.8">
                  <p:embed/>
                </p:oleObj>
              </mc:Choice>
              <mc:Fallback>
                <p:oleObj name="Worksheet" r:id="rId5" imgW="7086735" imgH="366719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7272338" cy="3824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4"/>
          <p:cNvSpPr txBox="1">
            <a:spLocks noChangeArrowheads="1"/>
          </p:cNvSpPr>
          <p:nvPr/>
        </p:nvSpPr>
        <p:spPr bwMode="auto">
          <a:xfrm>
            <a:off x="152400" y="6477000"/>
            <a:ext cx="3719513"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srgbClr val="000000"/>
                </a:solidFill>
                <a:latin typeface="Arial" charset="0"/>
              </a:rPr>
              <a:t>SOURCE: California Association of REALTORS®</a:t>
            </a:r>
          </a:p>
        </p:txBody>
      </p:sp>
    </p:spTree>
    <p:extLst>
      <p:ext uri="{BB962C8B-B14F-4D97-AF65-F5344CB8AC3E}">
        <p14:creationId xmlns:p14="http://schemas.microsoft.com/office/powerpoint/2010/main" val="24017323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57200" y="12700"/>
            <a:ext cx="8229600" cy="601663"/>
          </a:xfrm>
        </p:spPr>
        <p:txBody>
          <a:bodyPr/>
          <a:lstStyle/>
          <a:p>
            <a:pPr eaLnBrk="1" hangingPunct="1"/>
            <a:r>
              <a:rPr lang="en-US" smtClean="0">
                <a:latin typeface="Arial" charset="0"/>
                <a:cs typeface="Arial" charset="0"/>
              </a:rPr>
              <a:t>Unsold Inventory Index</a:t>
            </a:r>
          </a:p>
        </p:txBody>
      </p:sp>
      <p:sp>
        <p:nvSpPr>
          <p:cNvPr id="21507" name="Rectangle 10"/>
          <p:cNvSpPr>
            <a:spLocks noGrp="1" noChangeArrowheads="1"/>
          </p:cNvSpPr>
          <p:nvPr>
            <p:ph idx="1"/>
          </p:nvPr>
        </p:nvSpPr>
        <p:spPr>
          <a:xfrm>
            <a:off x="0" y="457200"/>
            <a:ext cx="9144000" cy="457200"/>
          </a:xfrm>
        </p:spPr>
        <p:txBody>
          <a:bodyPr/>
          <a:lstStyle/>
          <a:p>
            <a:pPr eaLnBrk="1" hangingPunct="1"/>
            <a:r>
              <a:rPr lang="en-US" smtClean="0">
                <a:latin typeface="Arial" charset="0"/>
                <a:cs typeface="Arial" charset="0"/>
              </a:rPr>
              <a:t>California, January 2012: 5.5 Months</a:t>
            </a:r>
          </a:p>
        </p:txBody>
      </p:sp>
      <p:graphicFrame>
        <p:nvGraphicFramePr>
          <p:cNvPr id="21508" name="Object 3"/>
          <p:cNvGraphicFramePr>
            <a:graphicFrameLocks noGrp="1" noChangeAspect="1"/>
          </p:cNvGraphicFramePr>
          <p:nvPr>
            <p:ph type="chart" sz="half" idx="4294967295"/>
          </p:nvPr>
        </p:nvGraphicFramePr>
        <p:xfrm>
          <a:off x="457200" y="1219200"/>
          <a:ext cx="8424863" cy="4992688"/>
        </p:xfrm>
        <a:graphic>
          <a:graphicData uri="http://schemas.openxmlformats.org/presentationml/2006/ole">
            <mc:AlternateContent xmlns:mc="http://schemas.openxmlformats.org/markup-compatibility/2006">
              <mc:Choice xmlns:v="urn:schemas-microsoft-com:vml" Requires="v">
                <p:oleObj spid="_x0000_s935946" name="Chart" r:id="rId4" imgW="8582143" imgH="5086485" progId="MSGraph.Chart.8">
                  <p:embed followColorScheme="full"/>
                </p:oleObj>
              </mc:Choice>
              <mc:Fallback>
                <p:oleObj name="Chart" r:id="rId4" imgW="8582143" imgH="5086485" progId="MSGraph.Chart.8">
                  <p:embed followColorScheme="full"/>
                  <p:pic>
                    <p:nvPicPr>
                      <p:cNvPr id="0" name=""/>
                      <p:cNvPicPr>
                        <a:picLocks noChangeAspect="1" noChangeArrowheads="1"/>
                      </p:cNvPicPr>
                      <p:nvPr/>
                    </p:nvPicPr>
                    <p:blipFill>
                      <a:blip r:embed="rId5"/>
                      <a:srcRect/>
                      <a:stretch>
                        <a:fillRect/>
                      </a:stretch>
                    </p:blipFill>
                    <p:spPr bwMode="auto">
                      <a:xfrm>
                        <a:off x="457200" y="1219200"/>
                        <a:ext cx="8424863" cy="49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09" name="Text Box 4"/>
          <p:cNvSpPr txBox="1">
            <a:spLocks noChangeArrowheads="1"/>
          </p:cNvSpPr>
          <p:nvPr/>
        </p:nvSpPr>
        <p:spPr bwMode="auto">
          <a:xfrm>
            <a:off x="166688" y="6400800"/>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21510" name="Text Box 5"/>
          <p:cNvSpPr txBox="1">
            <a:spLocks noChangeArrowheads="1"/>
          </p:cNvSpPr>
          <p:nvPr/>
        </p:nvSpPr>
        <p:spPr bwMode="auto">
          <a:xfrm>
            <a:off x="304800" y="1371600"/>
            <a:ext cx="2192338"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a:r>
              <a:rPr lang="en-US" sz="1400" b="1" smtClean="0">
                <a:solidFill>
                  <a:prstClr val="black"/>
                </a:solidFill>
                <a:latin typeface="Arial" charset="0"/>
              </a:rPr>
              <a:t>MONTHS</a:t>
            </a:r>
          </a:p>
        </p:txBody>
      </p:sp>
    </p:spTree>
    <p:extLst>
      <p:ext uri="{BB962C8B-B14F-4D97-AF65-F5344CB8AC3E}">
        <p14:creationId xmlns:p14="http://schemas.microsoft.com/office/powerpoint/2010/main" val="19913315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533400" y="1752600"/>
          <a:ext cx="8091488" cy="3132138"/>
        </p:xfrm>
        <a:graphic>
          <a:graphicData uri="http://schemas.openxmlformats.org/presentationml/2006/ole">
            <mc:AlternateContent xmlns:mc="http://schemas.openxmlformats.org/markup-compatibility/2006">
              <mc:Choice xmlns:v="urn:schemas-microsoft-com:vml" Requires="v">
                <p:oleObj spid="_x0000_s939017" name="Worksheet" r:id="rId5" imgW="4629184" imgH="1781045" progId="Excel.Sheet.8">
                  <p:embed/>
                </p:oleObj>
              </mc:Choice>
              <mc:Fallback>
                <p:oleObj name="Worksheet" r:id="rId5" imgW="4629184" imgH="178104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52600"/>
                        <a:ext cx="8091488"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Rectangle 3"/>
          <p:cNvSpPr>
            <a:spLocks noGrp="1" noChangeArrowheads="1"/>
          </p:cNvSpPr>
          <p:nvPr>
            <p:ph type="title"/>
          </p:nvPr>
        </p:nvSpPr>
        <p:spPr>
          <a:xfrm>
            <a:off x="0" y="152400"/>
            <a:ext cx="9144000" cy="609600"/>
          </a:xfrm>
        </p:spPr>
        <p:txBody>
          <a:bodyPr/>
          <a:lstStyle/>
          <a:p>
            <a:pPr eaLnBrk="1" hangingPunct="1"/>
            <a:r>
              <a:rPr lang="en-US" sz="3200" smtClean="0">
                <a:latin typeface="Arial" charset="0"/>
                <a:cs typeface="Arial" charset="0"/>
              </a:rPr>
              <a:t>Unsold Inventory Index (Months)</a:t>
            </a:r>
          </a:p>
        </p:txBody>
      </p:sp>
      <p:sp>
        <p:nvSpPr>
          <p:cNvPr id="23556" name="Text Box 4"/>
          <p:cNvSpPr txBox="1">
            <a:spLocks noChangeArrowheads="1"/>
          </p:cNvSpPr>
          <p:nvPr/>
        </p:nvSpPr>
        <p:spPr bwMode="auto">
          <a:xfrm>
            <a:off x="152400" y="6430963"/>
            <a:ext cx="4219575"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Tree>
    <p:extLst>
      <p:ext uri="{BB962C8B-B14F-4D97-AF65-F5344CB8AC3E}">
        <p14:creationId xmlns:p14="http://schemas.microsoft.com/office/powerpoint/2010/main" val="16371808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0" y="304800"/>
            <a:ext cx="9144000" cy="601663"/>
          </a:xfrm>
        </p:spPr>
        <p:txBody>
          <a:bodyPr/>
          <a:lstStyle/>
          <a:p>
            <a:r>
              <a:rPr lang="en-US" smtClean="0">
                <a:latin typeface="Arial" charset="0"/>
                <a:cs typeface="Arial" charset="0"/>
              </a:rPr>
              <a:t>Tight Supply of Inventory for REO Sales</a:t>
            </a:r>
          </a:p>
        </p:txBody>
      </p:sp>
      <p:graphicFrame>
        <p:nvGraphicFramePr>
          <p:cNvPr id="145411" name="Content Placeholder 2"/>
          <p:cNvGraphicFramePr>
            <a:graphicFrameLocks noGrp="1"/>
          </p:cNvGraphicFramePr>
          <p:nvPr>
            <p:ph idx="1"/>
            <p:extLst>
              <p:ext uri="{D42A27DB-BD31-4B8C-83A1-F6EECF244321}">
                <p14:modId xmlns:p14="http://schemas.microsoft.com/office/powerpoint/2010/main" val="819229781"/>
              </p:ext>
            </p:extLst>
          </p:nvPr>
        </p:nvGraphicFramePr>
        <p:xfrm>
          <a:off x="615950" y="1371600"/>
          <a:ext cx="8075613" cy="4570413"/>
        </p:xfrm>
        <a:graphic>
          <a:graphicData uri="http://schemas.openxmlformats.org/presentationml/2006/ole">
            <mc:AlternateContent xmlns:mc="http://schemas.openxmlformats.org/markup-compatibility/2006">
              <mc:Choice xmlns:v="urn:schemas-microsoft-com:vml" Requires="v">
                <p:oleObj spid="_x0000_s936970" r:id="rId4" imgW="8077900" imgH="4572396" progId="Excel.Chart.8">
                  <p:embed/>
                </p:oleObj>
              </mc:Choice>
              <mc:Fallback>
                <p:oleObj r:id="rId4" imgW="8077900" imgH="457239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1371600"/>
                        <a:ext cx="80756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5412" name="Text Box 5"/>
          <p:cNvSpPr txBox="1">
            <a:spLocks noChangeArrowheads="1"/>
          </p:cNvSpPr>
          <p:nvPr/>
        </p:nvSpPr>
        <p:spPr bwMode="auto">
          <a:xfrm>
            <a:off x="919163" y="6169025"/>
            <a:ext cx="3735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Tree>
    <p:extLst>
      <p:ext uri="{BB962C8B-B14F-4D97-AF65-F5344CB8AC3E}">
        <p14:creationId xmlns:p14="http://schemas.microsoft.com/office/powerpoint/2010/main" val="111576470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12700"/>
            <a:ext cx="9144000" cy="601663"/>
          </a:xfrm>
        </p:spPr>
        <p:txBody>
          <a:bodyPr/>
          <a:lstStyle/>
          <a:p>
            <a:pPr eaLnBrk="1" hangingPunct="1"/>
            <a:r>
              <a:rPr lang="en-US" smtClean="0">
                <a:latin typeface="Arial" charset="0"/>
                <a:cs typeface="Arial" charset="0"/>
              </a:rPr>
              <a:t>Housing Affordability Index</a:t>
            </a:r>
          </a:p>
        </p:txBody>
      </p:sp>
      <p:sp>
        <p:nvSpPr>
          <p:cNvPr id="74755" name="Rectangle 6"/>
          <p:cNvSpPr>
            <a:spLocks noGrp="1" noChangeArrowheads="1"/>
          </p:cNvSpPr>
          <p:nvPr>
            <p:ph idx="1"/>
          </p:nvPr>
        </p:nvSpPr>
        <p:spPr>
          <a:xfrm>
            <a:off x="0" y="457200"/>
            <a:ext cx="9144000" cy="5249863"/>
          </a:xfrm>
        </p:spPr>
        <p:txBody>
          <a:bodyPr/>
          <a:lstStyle/>
          <a:p>
            <a:pPr eaLnBrk="1" hangingPunct="1"/>
            <a:r>
              <a:rPr lang="en-US" smtClean="0">
                <a:latin typeface="Arial" charset="0"/>
                <a:cs typeface="Arial" charset="0"/>
              </a:rPr>
              <a:t>California Vs. U.S.</a:t>
            </a:r>
          </a:p>
        </p:txBody>
      </p:sp>
      <p:graphicFrame>
        <p:nvGraphicFramePr>
          <p:cNvPr id="74756" name="Object 3"/>
          <p:cNvGraphicFramePr>
            <a:graphicFrameLocks noGrp="1" noChangeAspect="1"/>
          </p:cNvGraphicFramePr>
          <p:nvPr>
            <p:ph type="chart" sz="half" idx="4294967295"/>
          </p:nvPr>
        </p:nvGraphicFramePr>
        <p:xfrm>
          <a:off x="542925" y="1296988"/>
          <a:ext cx="8118475" cy="4989512"/>
        </p:xfrm>
        <a:graphic>
          <a:graphicData uri="http://schemas.openxmlformats.org/presentationml/2006/ole">
            <mc:AlternateContent xmlns:mc="http://schemas.openxmlformats.org/markup-compatibility/2006">
              <mc:Choice xmlns:v="urn:schemas-microsoft-com:vml" Requires="v">
                <p:oleObj spid="_x0000_s940041" name="Chart" r:id="rId4" imgW="9439359" imgH="5800657" progId="MSGraph.Chart.8">
                  <p:embed followColorScheme="full"/>
                </p:oleObj>
              </mc:Choice>
              <mc:Fallback>
                <p:oleObj name="Chart" r:id="rId4" imgW="9439359" imgH="5800657" progId="MSGraph.Chart.8">
                  <p:embed followColorScheme="full"/>
                  <p:pic>
                    <p:nvPicPr>
                      <p:cNvPr id="0" name=""/>
                      <p:cNvPicPr>
                        <a:picLocks noChangeAspect="1" noChangeArrowheads="1"/>
                      </p:cNvPicPr>
                      <p:nvPr/>
                    </p:nvPicPr>
                    <p:blipFill>
                      <a:blip r:embed="rId5"/>
                      <a:srcRect/>
                      <a:stretch>
                        <a:fillRect/>
                      </a:stretch>
                    </p:blipFill>
                    <p:spPr bwMode="auto">
                      <a:xfrm>
                        <a:off x="542925" y="1296988"/>
                        <a:ext cx="8118475" cy="498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4757" name="Text Box 4"/>
          <p:cNvSpPr txBox="1">
            <a:spLocks noChangeArrowheads="1"/>
          </p:cNvSpPr>
          <p:nvPr/>
        </p:nvSpPr>
        <p:spPr bwMode="auto">
          <a:xfrm>
            <a:off x="152400" y="6400800"/>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74758" name="Text Box 5"/>
          <p:cNvSpPr txBox="1">
            <a:spLocks noChangeArrowheads="1"/>
          </p:cNvSpPr>
          <p:nvPr/>
        </p:nvSpPr>
        <p:spPr bwMode="auto">
          <a:xfrm>
            <a:off x="304800" y="1295400"/>
            <a:ext cx="35052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400" b="1" smtClean="0">
                <a:solidFill>
                  <a:prstClr val="black"/>
                </a:solidFill>
                <a:latin typeface="Arial" charset="0"/>
              </a:rPr>
              <a:t>% OF HOUSEHOLDS THAT CAN BUY</a:t>
            </a:r>
            <a:endParaRPr lang="en-US" sz="1800" b="1" smtClean="0">
              <a:solidFill>
                <a:prstClr val="black"/>
              </a:solidFill>
              <a:latin typeface="Arial" charset="0"/>
            </a:endParaRPr>
          </a:p>
        </p:txBody>
      </p:sp>
    </p:spTree>
    <p:extLst>
      <p:ext uri="{BB962C8B-B14F-4D97-AF65-F5344CB8AC3E}">
        <p14:creationId xmlns:p14="http://schemas.microsoft.com/office/powerpoint/2010/main" val="38096036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TitMedHomePrice"/>
          <p:cNvSpPr>
            <a:spLocks noGrp="1" noChangeArrowheads="1"/>
          </p:cNvSpPr>
          <p:nvPr>
            <p:ph type="title"/>
          </p:nvPr>
        </p:nvSpPr>
        <p:spPr>
          <a:xfrm>
            <a:off x="1182688" y="260350"/>
            <a:ext cx="7007225" cy="698500"/>
          </a:xfrm>
        </p:spPr>
        <p:txBody>
          <a:bodyPr>
            <a:normAutofit fontScale="90000"/>
          </a:bodyPr>
          <a:lstStyle/>
          <a:p>
            <a:pPr algn="ctr" eaLnBrk="1" hangingPunct="1"/>
            <a:r>
              <a:rPr lang="en-US" sz="2800" dirty="0" smtClean="0"/>
              <a:t>CA Underwater Mortgages</a:t>
            </a:r>
            <a:br>
              <a:rPr lang="en-US" sz="2800" dirty="0" smtClean="0"/>
            </a:br>
            <a:r>
              <a:rPr lang="en-US" sz="2800" dirty="0" smtClean="0"/>
              <a:t>Reverse Wealth Effect v. Squatter Economy </a:t>
            </a:r>
          </a:p>
        </p:txBody>
      </p:sp>
      <p:sp>
        <p:nvSpPr>
          <p:cNvPr id="46083" name="Text Box 6"/>
          <p:cNvSpPr txBox="1">
            <a:spLocks noChangeArrowheads="1"/>
          </p:cNvSpPr>
          <p:nvPr/>
        </p:nvSpPr>
        <p:spPr bwMode="auto">
          <a:xfrm>
            <a:off x="152400" y="6176963"/>
            <a:ext cx="647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1200" b="1"/>
              <a:t>SOURCE: CoreLogic</a:t>
            </a:r>
          </a:p>
        </p:txBody>
      </p:sp>
      <p:sp>
        <p:nvSpPr>
          <p:cNvPr id="46084" name="slideSubtitMedHomePrice"/>
          <p:cNvSpPr>
            <a:spLocks noChangeArrowheads="1"/>
          </p:cNvSpPr>
          <p:nvPr/>
        </p:nvSpPr>
        <p:spPr bwMode="auto">
          <a:xfrm>
            <a:off x="381000" y="609600"/>
            <a:ext cx="8610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chemeClr val="tx1"/>
              </a:buClr>
            </a:pPr>
            <a:endParaRPr lang="en-US" sz="2000" dirty="0">
              <a:solidFill>
                <a:srgbClr val="C00000"/>
              </a:solidFill>
            </a:endParaRPr>
          </a:p>
        </p:txBody>
      </p:sp>
      <p:graphicFrame>
        <p:nvGraphicFramePr>
          <p:cNvPr id="46085" name="Content Placeholder 3"/>
          <p:cNvGraphicFramePr>
            <a:graphicFrameLocks/>
          </p:cNvGraphicFramePr>
          <p:nvPr>
            <p:extLst>
              <p:ext uri="{D42A27DB-BD31-4B8C-83A1-F6EECF244321}">
                <p14:modId xmlns:p14="http://schemas.microsoft.com/office/powerpoint/2010/main" val="1753365866"/>
              </p:ext>
            </p:extLst>
          </p:nvPr>
        </p:nvGraphicFramePr>
        <p:xfrm>
          <a:off x="415925" y="1296988"/>
          <a:ext cx="8670925" cy="4826000"/>
        </p:xfrm>
        <a:graphic>
          <a:graphicData uri="http://schemas.openxmlformats.org/presentationml/2006/ole">
            <mc:AlternateContent xmlns:mc="http://schemas.openxmlformats.org/markup-compatibility/2006">
              <mc:Choice xmlns:v="urn:schemas-microsoft-com:vml" Requires="v">
                <p:oleObj spid="_x0000_s946178" name="Chart" r:id="rId5" imgW="8810608" imgH="4905439" progId="Excel.Chart.8">
                  <p:embed/>
                </p:oleObj>
              </mc:Choice>
              <mc:Fallback>
                <p:oleObj name="Chart" r:id="rId5" imgW="8810608" imgH="4905439" progId="Excel.Chart.8">
                  <p:embed/>
                  <p:pic>
                    <p:nvPicPr>
                      <p:cNvPr id="0" name=""/>
                      <p:cNvPicPr>
                        <a:picLocks noChangeArrowheads="1"/>
                      </p:cNvPicPr>
                      <p:nvPr/>
                    </p:nvPicPr>
                    <p:blipFill>
                      <a:blip r:embed="rId6"/>
                      <a:srcRect/>
                      <a:stretch>
                        <a:fillRect/>
                      </a:stretch>
                    </p:blipFill>
                    <p:spPr bwMode="auto">
                      <a:xfrm>
                        <a:off x="415925" y="1296988"/>
                        <a:ext cx="86709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Rectangle 9"/>
          <p:cNvSpPr>
            <a:spLocks noGrp="1" noChangeArrowheads="1"/>
          </p:cNvSpPr>
          <p:nvPr/>
        </p:nvSpPr>
        <p:spPr bwMode="auto">
          <a:xfrm>
            <a:off x="381000" y="717550"/>
            <a:ext cx="8229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800"/>
          </a:p>
        </p:txBody>
      </p:sp>
    </p:spTree>
    <p:extLst>
      <p:ext uri="{BB962C8B-B14F-4D97-AF65-F5344CB8AC3E}">
        <p14:creationId xmlns:p14="http://schemas.microsoft.com/office/powerpoint/2010/main" val="389541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022" y="2458192"/>
            <a:ext cx="5402441" cy="1323439"/>
          </a:xfrm>
          <a:prstGeom prst="rect">
            <a:avLst/>
          </a:prstGeom>
          <a:noFill/>
        </p:spPr>
        <p:txBody>
          <a:bodyPr wrap="none" rtlCol="0">
            <a:spAutoFit/>
          </a:bodyPr>
          <a:lstStyle/>
          <a:p>
            <a:r>
              <a:rPr lang="en-US" sz="4000" b="1" dirty="0" smtClean="0"/>
              <a:t>Distressed Market:</a:t>
            </a:r>
          </a:p>
          <a:p>
            <a:r>
              <a:rPr lang="en-US" sz="4000" b="1" dirty="0" smtClean="0"/>
              <a:t>Issues and Overview </a:t>
            </a:r>
            <a:endParaRPr lang="en-US" sz="4000" b="1" dirty="0"/>
          </a:p>
        </p:txBody>
      </p:sp>
    </p:spTree>
    <p:extLst>
      <p:ext uri="{BB962C8B-B14F-4D97-AF65-F5344CB8AC3E}">
        <p14:creationId xmlns:p14="http://schemas.microsoft.com/office/powerpoint/2010/main" val="3401829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340566" y="2151410"/>
            <a:ext cx="6923834" cy="1470025"/>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4000" b="1" dirty="0" smtClean="0">
                <a:latin typeface="Arial" pitchFamily="34" charset="0"/>
                <a:cs typeface="Arial" pitchFamily="34" charset="0"/>
              </a:rPr>
              <a:t>California Housing Market</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424004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770" name="Object 2"/>
          <p:cNvGraphicFramePr>
            <a:graphicFrameLocks noGrp="1"/>
          </p:cNvGraphicFramePr>
          <p:nvPr>
            <p:ph type="chart" sz="half" idx="4294967295"/>
          </p:nvPr>
        </p:nvGraphicFramePr>
        <p:xfrm>
          <a:off x="388938" y="1352550"/>
          <a:ext cx="8509000" cy="5048250"/>
        </p:xfrm>
        <a:graphic>
          <a:graphicData uri="http://schemas.openxmlformats.org/presentationml/2006/ole">
            <mc:AlternateContent xmlns:mc="http://schemas.openxmlformats.org/markup-compatibility/2006">
              <mc:Choice xmlns:v="urn:schemas-microsoft-com:vml" Requires="v">
                <p:oleObj spid="_x0000_s941065" name="Chart" r:id="rId4" imgW="8524959" imgH="5057843" progId="MSGraph.Chart.8">
                  <p:embed followColorScheme="full"/>
                </p:oleObj>
              </mc:Choice>
              <mc:Fallback>
                <p:oleObj name="Chart" r:id="rId4" imgW="8524959" imgH="5057843" progId="MSGraph.Chart.8">
                  <p:embed followColorScheme="full"/>
                  <p:pic>
                    <p:nvPicPr>
                      <p:cNvPr id="0" name=""/>
                      <p:cNvPicPr>
                        <a:picLocks noChangeArrowheads="1"/>
                      </p:cNvPicPr>
                      <p:nvPr/>
                    </p:nvPicPr>
                    <p:blipFill>
                      <a:blip r:embed="rId5"/>
                      <a:srcRect/>
                      <a:stretch>
                        <a:fillRect/>
                      </a:stretch>
                    </p:blipFill>
                    <p:spPr bwMode="auto">
                      <a:xfrm>
                        <a:off x="388938" y="1352550"/>
                        <a:ext cx="85090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3"/>
          <p:cNvSpPr>
            <a:spLocks noGrp="1" noChangeArrowheads="1"/>
          </p:cNvSpPr>
          <p:nvPr>
            <p:ph type="title"/>
          </p:nvPr>
        </p:nvSpPr>
        <p:spPr>
          <a:xfrm>
            <a:off x="457200" y="12700"/>
            <a:ext cx="8229600" cy="601663"/>
          </a:xfrm>
        </p:spPr>
        <p:txBody>
          <a:bodyPr/>
          <a:lstStyle/>
          <a:p>
            <a:pPr eaLnBrk="1" hangingPunct="1"/>
            <a:r>
              <a:rPr lang="en-US" smtClean="0">
                <a:latin typeface="Arial" charset="0"/>
                <a:cs typeface="Arial" charset="0"/>
              </a:rPr>
              <a:t>Mortgage Foreclosure &amp; Delinquency Rates</a:t>
            </a:r>
          </a:p>
        </p:txBody>
      </p:sp>
      <p:sp>
        <p:nvSpPr>
          <p:cNvPr id="32772" name="Rectangle 11"/>
          <p:cNvSpPr>
            <a:spLocks noGrp="1" noChangeArrowheads="1"/>
          </p:cNvSpPr>
          <p:nvPr>
            <p:ph idx="1"/>
          </p:nvPr>
        </p:nvSpPr>
        <p:spPr>
          <a:xfrm>
            <a:off x="609600" y="457200"/>
            <a:ext cx="7924800" cy="914400"/>
          </a:xfrm>
        </p:spPr>
        <p:txBody>
          <a:bodyPr/>
          <a:lstStyle/>
          <a:p>
            <a:pPr eaLnBrk="1" hangingPunct="1"/>
            <a:r>
              <a:rPr lang="en-US" smtClean="0">
                <a:latin typeface="Arial" charset="0"/>
                <a:cs typeface="Arial" charset="0"/>
              </a:rPr>
              <a:t>California: Q4-2011</a:t>
            </a:r>
          </a:p>
        </p:txBody>
      </p:sp>
      <p:sp>
        <p:nvSpPr>
          <p:cNvPr id="32773" name="Text Box 4"/>
          <p:cNvSpPr txBox="1">
            <a:spLocks noChangeArrowheads="1"/>
          </p:cNvSpPr>
          <p:nvPr/>
        </p:nvSpPr>
        <p:spPr bwMode="auto">
          <a:xfrm>
            <a:off x="0" y="6400800"/>
            <a:ext cx="3162300"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a:r>
              <a:rPr lang="en-US" sz="1200" b="1" smtClean="0">
                <a:solidFill>
                  <a:prstClr val="black"/>
                </a:solidFill>
                <a:latin typeface="Arial" charset="0"/>
              </a:rPr>
              <a:t>SOURCE: Mortgage Bankers Association</a:t>
            </a:r>
          </a:p>
        </p:txBody>
      </p:sp>
      <p:sp>
        <p:nvSpPr>
          <p:cNvPr id="32774" name="Line 5"/>
          <p:cNvSpPr>
            <a:spLocks noChangeShapeType="1"/>
          </p:cNvSpPr>
          <p:nvPr/>
        </p:nvSpPr>
        <p:spPr bwMode="auto">
          <a:xfrm>
            <a:off x="1219200" y="51816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800" smtClean="0">
              <a:solidFill>
                <a:prstClr val="black"/>
              </a:solidFill>
              <a:latin typeface="Times New Roman" pitchFamily="18" charset="0"/>
            </a:endParaRPr>
          </a:p>
        </p:txBody>
      </p:sp>
      <p:sp>
        <p:nvSpPr>
          <p:cNvPr id="32775" name="Line 6"/>
          <p:cNvSpPr>
            <a:spLocks noChangeShapeType="1"/>
          </p:cNvSpPr>
          <p:nvPr/>
        </p:nvSpPr>
        <p:spPr bwMode="auto">
          <a:xfrm>
            <a:off x="1219200" y="40386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800" smtClean="0">
              <a:solidFill>
                <a:prstClr val="black"/>
              </a:solidFill>
              <a:latin typeface="Times New Roman" pitchFamily="18" charset="0"/>
            </a:endParaRPr>
          </a:p>
        </p:txBody>
      </p:sp>
      <p:sp>
        <p:nvSpPr>
          <p:cNvPr id="32776" name="Text Box 7"/>
          <p:cNvSpPr txBox="1">
            <a:spLocks noChangeArrowheads="1"/>
          </p:cNvSpPr>
          <p:nvPr/>
        </p:nvSpPr>
        <p:spPr bwMode="auto">
          <a:xfrm>
            <a:off x="4191000" y="3048000"/>
            <a:ext cx="3429000"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defTabSz="914400" eaLnBrk="1" hangingPunct="1">
              <a:spcBef>
                <a:spcPct val="50000"/>
              </a:spcBef>
            </a:pPr>
            <a:r>
              <a:rPr lang="en-US" sz="1200" b="1" smtClean="0">
                <a:solidFill>
                  <a:prstClr val="black"/>
                </a:solidFill>
                <a:latin typeface="Arial" charset="0"/>
              </a:rPr>
              <a:t>Delinquencies: Long Run Average: 4.5%</a:t>
            </a:r>
          </a:p>
        </p:txBody>
      </p:sp>
      <p:sp>
        <p:nvSpPr>
          <p:cNvPr id="32777" name="Text Box 8"/>
          <p:cNvSpPr txBox="1">
            <a:spLocks noChangeArrowheads="1"/>
          </p:cNvSpPr>
          <p:nvPr/>
        </p:nvSpPr>
        <p:spPr bwMode="auto">
          <a:xfrm>
            <a:off x="1295400" y="4648200"/>
            <a:ext cx="3810000"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alpha val="89803"/>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defTabSz="914400" eaLnBrk="1" hangingPunct="1">
              <a:spcBef>
                <a:spcPct val="50000"/>
              </a:spcBef>
            </a:pPr>
            <a:r>
              <a:rPr lang="en-US" sz="1200" b="1" smtClean="0">
                <a:solidFill>
                  <a:srgbClr val="FF0000"/>
                </a:solidFill>
                <a:latin typeface="Arial" charset="0"/>
              </a:rPr>
              <a:t>Foreclosure Rate: Long Run Average: 1.3%</a:t>
            </a:r>
          </a:p>
        </p:txBody>
      </p:sp>
      <p:sp>
        <p:nvSpPr>
          <p:cNvPr id="32778" name="Line 9"/>
          <p:cNvSpPr>
            <a:spLocks noChangeShapeType="1"/>
          </p:cNvSpPr>
          <p:nvPr/>
        </p:nvSpPr>
        <p:spPr bwMode="auto">
          <a:xfrm>
            <a:off x="7467600" y="3352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800" smtClean="0">
              <a:solidFill>
                <a:prstClr val="black"/>
              </a:solidFill>
              <a:latin typeface="Times New Roman" pitchFamily="18" charset="0"/>
            </a:endParaRPr>
          </a:p>
        </p:txBody>
      </p:sp>
      <p:sp>
        <p:nvSpPr>
          <p:cNvPr id="32779" name="Line 10"/>
          <p:cNvSpPr>
            <a:spLocks noChangeShapeType="1"/>
          </p:cNvSpPr>
          <p:nvPr/>
        </p:nvSpPr>
        <p:spPr bwMode="auto">
          <a:xfrm flipH="1">
            <a:off x="1981200" y="4953000"/>
            <a:ext cx="1524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800" smtClean="0">
              <a:solidFill>
                <a:prstClr val="black"/>
              </a:solidFill>
              <a:latin typeface="Times New Roman" pitchFamily="18" charset="0"/>
            </a:endParaRPr>
          </a:p>
        </p:txBody>
      </p:sp>
    </p:spTree>
    <p:extLst>
      <p:ext uri="{BB962C8B-B14F-4D97-AF65-F5344CB8AC3E}">
        <p14:creationId xmlns:p14="http://schemas.microsoft.com/office/powerpoint/2010/main" val="7924309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TitMedHomePrice"/>
          <p:cNvSpPr>
            <a:spLocks noGrp="1" noChangeArrowheads="1"/>
          </p:cNvSpPr>
          <p:nvPr>
            <p:ph type="title" idx="4294967295"/>
          </p:nvPr>
        </p:nvSpPr>
        <p:spPr>
          <a:noFill/>
        </p:spPr>
        <p:txBody>
          <a:bodyPr/>
          <a:lstStyle/>
          <a:p>
            <a:pPr eaLnBrk="1" hangingPunct="1"/>
            <a:r>
              <a:rPr lang="en-US" smtClean="0">
                <a:latin typeface="Arial" charset="0"/>
                <a:cs typeface="Arial" charset="0"/>
              </a:rPr>
              <a:t>California Foreclosure Inventories, Jan. 2012</a:t>
            </a:r>
          </a:p>
        </p:txBody>
      </p:sp>
      <p:sp>
        <p:nvSpPr>
          <p:cNvPr id="63491" name="slideSubtitMedHomePrice"/>
          <p:cNvSpPr>
            <a:spLocks noGrp="1" noChangeArrowheads="1"/>
          </p:cNvSpPr>
          <p:nvPr>
            <p:ph type="body" idx="4294967295"/>
          </p:nvPr>
        </p:nvSpPr>
        <p:spPr>
          <a:xfrm>
            <a:off x="0" y="457200"/>
            <a:ext cx="9144000" cy="5249863"/>
          </a:xfrm>
        </p:spPr>
        <p:txBody>
          <a:bodyPr/>
          <a:lstStyle/>
          <a:p>
            <a:pPr eaLnBrk="1" hangingPunct="1"/>
            <a:r>
              <a:rPr lang="en-US" sz="2000" smtClean="0">
                <a:latin typeface="Arial" charset="0"/>
                <a:cs typeface="Arial" charset="0"/>
              </a:rPr>
              <a:t>Preforeclosure: -30.1% YTD • Schedule for Sale: -34.3% YTD • </a:t>
            </a:r>
          </a:p>
          <a:p>
            <a:pPr eaLnBrk="1" hangingPunct="1"/>
            <a:r>
              <a:rPr lang="en-US" sz="2000" smtClean="0">
                <a:latin typeface="Arial" charset="0"/>
                <a:cs typeface="Arial" charset="0"/>
              </a:rPr>
              <a:t>Bank Owned: -11.9% YTD</a:t>
            </a:r>
          </a:p>
        </p:txBody>
      </p:sp>
      <p:graphicFrame>
        <p:nvGraphicFramePr>
          <p:cNvPr id="63492" name="shapeMedHomePrice"/>
          <p:cNvGraphicFramePr>
            <a:graphicFrameLocks noGrp="1" noChangeAspect="1"/>
          </p:cNvGraphicFramePr>
          <p:nvPr>
            <p:ph type="chart" sz="half" idx="4294967295"/>
          </p:nvPr>
        </p:nvGraphicFramePr>
        <p:xfrm>
          <a:off x="314325" y="1308100"/>
          <a:ext cx="8555038" cy="5195888"/>
        </p:xfrm>
        <a:graphic>
          <a:graphicData uri="http://schemas.openxmlformats.org/presentationml/2006/ole">
            <mc:AlternateContent xmlns:mc="http://schemas.openxmlformats.org/markup-compatibility/2006">
              <mc:Choice xmlns:v="urn:schemas-microsoft-com:vml" Requires="v">
                <p:oleObj spid="_x0000_s937994" name="Chart" r:id="rId4" imgW="8782016" imgH="5334000" progId="MSGraph.Chart.8">
                  <p:embed followColorScheme="full"/>
                </p:oleObj>
              </mc:Choice>
              <mc:Fallback>
                <p:oleObj name="Chart" r:id="rId4" imgW="8782016" imgH="5334000" progId="MSGraph.Chart.8">
                  <p:embed followColorScheme="full"/>
                  <p:pic>
                    <p:nvPicPr>
                      <p:cNvPr id="0" name=""/>
                      <p:cNvPicPr>
                        <a:picLocks noChangeAspect="1" noChangeArrowheads="1"/>
                      </p:cNvPicPr>
                      <p:nvPr/>
                    </p:nvPicPr>
                    <p:blipFill>
                      <a:blip r:embed="rId5"/>
                      <a:srcRect/>
                      <a:stretch>
                        <a:fillRect/>
                      </a:stretch>
                    </p:blipFill>
                    <p:spPr bwMode="auto">
                      <a:xfrm>
                        <a:off x="314325" y="1308100"/>
                        <a:ext cx="8555038" cy="51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493" name="Text Box 5"/>
          <p:cNvSpPr txBox="1">
            <a:spLocks noChangeArrowheads="1"/>
          </p:cNvSpPr>
          <p:nvPr/>
        </p:nvSpPr>
        <p:spPr bwMode="auto">
          <a:xfrm>
            <a:off x="152400" y="6430963"/>
            <a:ext cx="2586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ForeclosureRadar.com</a:t>
            </a:r>
          </a:p>
        </p:txBody>
      </p:sp>
      <p:sp>
        <p:nvSpPr>
          <p:cNvPr id="63494" name="Text Box 6"/>
          <p:cNvSpPr txBox="1">
            <a:spLocks noChangeArrowheads="1"/>
          </p:cNvSpPr>
          <p:nvPr/>
        </p:nvSpPr>
        <p:spPr bwMode="auto">
          <a:xfrm>
            <a:off x="1295400" y="1828800"/>
            <a:ext cx="2209800" cy="1277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spcBef>
                <a:spcPct val="50000"/>
              </a:spcBef>
            </a:pPr>
            <a:r>
              <a:rPr lang="en-US" sz="1400" smtClean="0">
                <a:solidFill>
                  <a:prstClr val="black"/>
                </a:solidFill>
              </a:rPr>
              <a:t>6 Month Average:</a:t>
            </a:r>
          </a:p>
          <a:p>
            <a:pPr defTabSz="914400" eaLnBrk="1" hangingPunct="1">
              <a:spcBef>
                <a:spcPct val="50000"/>
              </a:spcBef>
            </a:pPr>
            <a:r>
              <a:rPr lang="en-US" sz="1400" smtClean="0">
                <a:solidFill>
                  <a:prstClr val="black"/>
                </a:solidFill>
              </a:rPr>
              <a:t>Preforeclosure: 104,364</a:t>
            </a:r>
            <a:endParaRPr lang="en-US" sz="1400" b="1" smtClean="0">
              <a:solidFill>
                <a:prstClr val="black"/>
              </a:solidFill>
            </a:endParaRPr>
          </a:p>
          <a:p>
            <a:pPr defTabSz="914400" eaLnBrk="1" hangingPunct="1">
              <a:spcBef>
                <a:spcPct val="50000"/>
              </a:spcBef>
            </a:pPr>
            <a:r>
              <a:rPr lang="en-US" sz="1400" smtClean="0">
                <a:solidFill>
                  <a:prstClr val="black"/>
                </a:solidFill>
              </a:rPr>
              <a:t>Schedule for Sale: 87,112</a:t>
            </a:r>
          </a:p>
          <a:p>
            <a:pPr defTabSz="914400" eaLnBrk="1" hangingPunct="1">
              <a:spcBef>
                <a:spcPct val="50000"/>
              </a:spcBef>
            </a:pPr>
            <a:r>
              <a:rPr lang="en-US" sz="1400" smtClean="0">
                <a:solidFill>
                  <a:prstClr val="black"/>
                </a:solidFill>
              </a:rPr>
              <a:t>Bank Owned: 98,851</a:t>
            </a:r>
          </a:p>
        </p:txBody>
      </p:sp>
    </p:spTree>
    <p:extLst>
      <p:ext uri="{BB962C8B-B14F-4D97-AF65-F5344CB8AC3E}">
        <p14:creationId xmlns:p14="http://schemas.microsoft.com/office/powerpoint/2010/main" val="267974609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2794362" y="150035"/>
            <a:ext cx="7008309" cy="698313"/>
          </a:xfrm>
          <a:noFill/>
        </p:spPr>
        <p:txBody>
          <a:bodyPr/>
          <a:lstStyle/>
          <a:p>
            <a:pPr eaLnBrk="1" hangingPunct="1"/>
            <a:r>
              <a:rPr lang="en-US" sz="2800" dirty="0" smtClean="0"/>
              <a:t>Los Angeles County</a:t>
            </a:r>
            <a:endParaRPr lang="en-US" sz="2800" dirty="0" smtClean="0">
              <a:cs typeface="Arial" charset="0"/>
            </a:endParaRPr>
          </a:p>
        </p:txBody>
      </p:sp>
      <p:sp>
        <p:nvSpPr>
          <p:cNvPr id="26627" name="slideSubtitNewPermits"/>
          <p:cNvSpPr>
            <a:spLocks noGrp="1" noChangeArrowheads="1"/>
          </p:cNvSpPr>
          <p:nvPr>
            <p:ph idx="1"/>
          </p:nvPr>
        </p:nvSpPr>
        <p:spPr>
          <a:xfrm>
            <a:off x="2639984" y="666708"/>
            <a:ext cx="6866214" cy="4525963"/>
          </a:xfrm>
        </p:spPr>
        <p:txBody>
          <a:bodyPr/>
          <a:lstStyle/>
          <a:p>
            <a:pP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13,793</a:t>
            </a:r>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02/23/12.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26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426" y="1153721"/>
            <a:ext cx="5105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32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2568731" y="199709"/>
            <a:ext cx="7008309" cy="698313"/>
          </a:xfrm>
          <a:noFill/>
        </p:spPr>
        <p:txBody>
          <a:bodyPr/>
          <a:lstStyle/>
          <a:p>
            <a:pPr eaLnBrk="1" hangingPunct="1"/>
            <a:r>
              <a:rPr lang="en-US" sz="2800" dirty="0" smtClean="0"/>
              <a:t>Los Angeles County</a:t>
            </a:r>
            <a:endParaRPr lang="en-US" sz="2800" dirty="0" smtClean="0">
              <a:cs typeface="Arial" charset="0"/>
            </a:endParaRPr>
          </a:p>
        </p:txBody>
      </p:sp>
      <p:sp>
        <p:nvSpPr>
          <p:cNvPr id="26627" name="slideSubtitNewPermits"/>
          <p:cNvSpPr>
            <a:spLocks noGrp="1" noChangeArrowheads="1"/>
          </p:cNvSpPr>
          <p:nvPr>
            <p:ph idx="1"/>
          </p:nvPr>
        </p:nvSpPr>
        <p:spPr>
          <a:xfrm>
            <a:off x="2378727" y="737274"/>
            <a:ext cx="6866214" cy="4525963"/>
          </a:xfrm>
        </p:spPr>
        <p:txBody>
          <a:bodyPr/>
          <a:lstStyle/>
          <a:p>
            <a:pPr eaLnBrk="1" hangingPunct="1"/>
            <a:r>
              <a:rPr lang="en-US" sz="2000" dirty="0" smtClean="0">
                <a:solidFill>
                  <a:schemeClr val="tx1"/>
                </a:solidFill>
                <a:cs typeface="Arial" charset="0"/>
              </a:rPr>
              <a:t>Auction</a:t>
            </a:r>
            <a:r>
              <a:rPr lang="en-US" sz="2000" dirty="0">
                <a:solidFill>
                  <a:schemeClr val="tx1"/>
                </a:solidFill>
                <a:cs typeface="Arial" charset="0"/>
              </a:rPr>
              <a:t>: </a:t>
            </a:r>
            <a:r>
              <a:rPr lang="en-US" sz="2000" dirty="0" smtClean="0">
                <a:solidFill>
                  <a:schemeClr val="tx1"/>
                </a:solidFill>
                <a:cs typeface="Arial" charset="0"/>
              </a:rPr>
              <a:t>19,444</a:t>
            </a:r>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02/23/12.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200" y="5591175"/>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720" y="1219200"/>
            <a:ext cx="50577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21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2806237" y="316288"/>
            <a:ext cx="7008309" cy="698313"/>
          </a:xfrm>
          <a:noFill/>
        </p:spPr>
        <p:txBody>
          <a:bodyPr/>
          <a:lstStyle/>
          <a:p>
            <a:pPr eaLnBrk="1" hangingPunct="1"/>
            <a:r>
              <a:rPr lang="en-US" sz="2800" dirty="0" smtClean="0"/>
              <a:t>Los Angeles County</a:t>
            </a:r>
            <a:endParaRPr lang="en-US" sz="2800" dirty="0" smtClean="0">
              <a:cs typeface="Arial" charset="0"/>
            </a:endParaRPr>
          </a:p>
        </p:txBody>
      </p:sp>
      <p:sp>
        <p:nvSpPr>
          <p:cNvPr id="26627" name="slideSubtitNewPermits"/>
          <p:cNvSpPr>
            <a:spLocks noGrp="1" noChangeArrowheads="1"/>
          </p:cNvSpPr>
          <p:nvPr>
            <p:ph idx="1"/>
          </p:nvPr>
        </p:nvSpPr>
        <p:spPr>
          <a:xfrm>
            <a:off x="2592482" y="814893"/>
            <a:ext cx="6866214" cy="4525963"/>
          </a:xfrm>
        </p:spPr>
        <p:txBody>
          <a:bodyPr/>
          <a:lstStyle/>
          <a:p>
            <a:pPr eaLnBrk="1" hangingPunct="1"/>
            <a:r>
              <a:rPr lang="en-US" sz="2000" dirty="0" smtClean="0">
                <a:solidFill>
                  <a:schemeClr val="tx1"/>
                </a:solidFill>
                <a:cs typeface="Arial" charset="0"/>
              </a:rPr>
              <a:t>Bank </a:t>
            </a:r>
            <a:r>
              <a:rPr lang="en-US" sz="2000" dirty="0">
                <a:solidFill>
                  <a:schemeClr val="tx1"/>
                </a:solidFill>
                <a:cs typeface="Arial" charset="0"/>
              </a:rPr>
              <a:t>Owned: </a:t>
            </a:r>
            <a:r>
              <a:rPr lang="en-US" sz="2000" dirty="0" smtClean="0">
                <a:solidFill>
                  <a:schemeClr val="tx1"/>
                </a:solidFill>
                <a:cs typeface="Arial" charset="0"/>
              </a:rPr>
              <a:t>5,490</a:t>
            </a:r>
          </a:p>
          <a:p>
            <a:pPr eaLnBrk="1" hangingPunct="1"/>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02/23/12.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200" y="5591175"/>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973" y="1228725"/>
            <a:ext cx="515302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94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2984368" y="47660"/>
            <a:ext cx="7008309" cy="698313"/>
          </a:xfrm>
          <a:noFill/>
        </p:spPr>
        <p:txBody>
          <a:bodyPr/>
          <a:lstStyle/>
          <a:p>
            <a:pPr eaLnBrk="1" hangingPunct="1"/>
            <a:r>
              <a:rPr lang="en-US" sz="2800" dirty="0" smtClean="0"/>
              <a:t>San Gabriel </a:t>
            </a:r>
            <a:endParaRPr lang="en-US" sz="2800" dirty="0" smtClean="0">
              <a:cs typeface="Arial" charset="0"/>
            </a:endParaRPr>
          </a:p>
        </p:txBody>
      </p:sp>
      <p:sp>
        <p:nvSpPr>
          <p:cNvPr id="26627" name="slideSubtitNewPermits"/>
          <p:cNvSpPr>
            <a:spLocks noGrp="1" noChangeArrowheads="1"/>
          </p:cNvSpPr>
          <p:nvPr>
            <p:ph idx="1"/>
          </p:nvPr>
        </p:nvSpPr>
        <p:spPr>
          <a:xfrm>
            <a:off x="1666207" y="745973"/>
            <a:ext cx="7848600" cy="4525963"/>
          </a:xfrm>
        </p:spPr>
        <p:txBody>
          <a:bodyPr/>
          <a:lstStyle/>
          <a:p>
            <a:pPr eaLnBrk="1" hangingPunct="1"/>
            <a:r>
              <a:rPr lang="en-US" sz="2000" dirty="0" err="1" smtClean="0">
                <a:solidFill>
                  <a:schemeClr val="tx1"/>
                </a:solidFill>
                <a:cs typeface="Arial" charset="0"/>
              </a:rPr>
              <a:t>Preforeclosure</a:t>
            </a:r>
            <a:r>
              <a:rPr lang="en-US" sz="2000" dirty="0" smtClean="0">
                <a:solidFill>
                  <a:schemeClr val="tx1"/>
                </a:solidFill>
                <a:cs typeface="Arial" charset="0"/>
              </a:rPr>
              <a:t>: 30 •  Auction: 46 •  Bank </a:t>
            </a:r>
            <a:r>
              <a:rPr lang="en-US" sz="2000" dirty="0">
                <a:solidFill>
                  <a:schemeClr val="tx1"/>
                </a:solidFill>
                <a:cs typeface="Arial" charset="0"/>
              </a:rPr>
              <a:t>Owned: </a:t>
            </a:r>
            <a:r>
              <a:rPr lang="en-US" sz="2000" dirty="0" smtClean="0">
                <a:solidFill>
                  <a:schemeClr val="tx1"/>
                </a:solidFill>
                <a:cs typeface="Arial" charset="0"/>
              </a:rPr>
              <a:t>10</a:t>
            </a:r>
          </a:p>
          <a:p>
            <a:pPr eaLnBrk="1" hangingPunct="1"/>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02/23/12.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5372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8767" y="1284287"/>
            <a:ext cx="4387094"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82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0"/>
            <a:ext cx="9144000" cy="602184"/>
          </a:xfrm>
          <a:noFill/>
        </p:spPr>
        <p:txBody>
          <a:bodyPr/>
          <a:lstStyle/>
          <a:p>
            <a:pPr algn="ctr" eaLnBrk="1" hangingPunct="1"/>
            <a:r>
              <a:rPr lang="en-US" sz="2800" dirty="0" smtClean="0"/>
              <a:t>Saratoga</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19 •  </a:t>
            </a:r>
            <a:r>
              <a:rPr lang="en-US" sz="2000" dirty="0">
                <a:solidFill>
                  <a:schemeClr val="tx1"/>
                </a:solidFill>
                <a:cs typeface="Arial" charset="0"/>
              </a:rPr>
              <a:t>Auction: </a:t>
            </a:r>
            <a:r>
              <a:rPr lang="en-US" sz="2000" dirty="0" smtClean="0">
                <a:solidFill>
                  <a:schemeClr val="tx1"/>
                </a:solidFill>
                <a:cs typeface="Arial" charset="0"/>
              </a:rPr>
              <a:t>25 •  </a:t>
            </a:r>
            <a:r>
              <a:rPr lang="en-US" sz="2000" dirty="0">
                <a:solidFill>
                  <a:schemeClr val="tx1"/>
                </a:solidFill>
                <a:cs typeface="Arial" charset="0"/>
              </a:rPr>
              <a:t>Bank Owned: </a:t>
            </a:r>
            <a:r>
              <a:rPr lang="en-US" sz="2000" dirty="0" smtClean="0">
                <a:solidFill>
                  <a:schemeClr val="tx1"/>
                </a:solidFill>
                <a:cs typeface="Arial" charset="0"/>
              </a:rPr>
              <a:t>2</a:t>
            </a:r>
          </a:p>
          <a:p>
            <a:pPr eaLnBrk="1" hangingPunct="1"/>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55245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248400"/>
            <a:ext cx="4204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01/30/2012.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1028700"/>
            <a:ext cx="461603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050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0"/>
            <a:ext cx="9144000" cy="602184"/>
          </a:xfrm>
          <a:noFill/>
        </p:spPr>
        <p:txBody>
          <a:bodyPr/>
          <a:lstStyle/>
          <a:p>
            <a:pPr algn="ctr" eaLnBrk="1" hangingPunct="1"/>
            <a:r>
              <a:rPr lang="en-US" sz="2800" dirty="0" smtClean="0"/>
              <a:t>Palo Alto</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8 •  </a:t>
            </a:r>
            <a:r>
              <a:rPr lang="en-US" sz="2000" dirty="0">
                <a:solidFill>
                  <a:schemeClr val="tx1"/>
                </a:solidFill>
                <a:cs typeface="Arial" charset="0"/>
              </a:rPr>
              <a:t>Auction: </a:t>
            </a:r>
            <a:r>
              <a:rPr lang="en-US" sz="2000" dirty="0" smtClean="0">
                <a:solidFill>
                  <a:schemeClr val="tx1"/>
                </a:solidFill>
                <a:cs typeface="Arial" charset="0"/>
              </a:rPr>
              <a:t>13 •  </a:t>
            </a:r>
            <a:r>
              <a:rPr lang="en-US" sz="2000" dirty="0">
                <a:solidFill>
                  <a:schemeClr val="tx1"/>
                </a:solidFill>
                <a:cs typeface="Arial" charset="0"/>
              </a:rPr>
              <a:t>Bank Owned: </a:t>
            </a:r>
            <a:r>
              <a:rPr lang="en-US" sz="2000" dirty="0" smtClean="0">
                <a:solidFill>
                  <a:schemeClr val="tx1"/>
                </a:solidFill>
                <a:cs typeface="Arial" charset="0"/>
              </a:rPr>
              <a:t>0</a:t>
            </a:r>
          </a:p>
          <a:p>
            <a:pPr eaLnBrk="1" hangingPunct="1"/>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381" y="497205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248400"/>
            <a:ext cx="4204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01/30/2012.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0150"/>
            <a:ext cx="56102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99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0"/>
            <a:ext cx="9144000" cy="602184"/>
          </a:xfrm>
          <a:noFill/>
        </p:spPr>
        <p:txBody>
          <a:bodyPr/>
          <a:lstStyle/>
          <a:p>
            <a:pPr algn="ctr" eaLnBrk="1" hangingPunct="1"/>
            <a:r>
              <a:rPr lang="en-US" sz="2800" dirty="0" smtClean="0"/>
              <a:t>San Jose</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1,243 •  </a:t>
            </a:r>
            <a:r>
              <a:rPr lang="en-US" sz="2000" dirty="0">
                <a:solidFill>
                  <a:schemeClr val="tx1"/>
                </a:solidFill>
                <a:cs typeface="Arial" charset="0"/>
              </a:rPr>
              <a:t>Auction: </a:t>
            </a:r>
            <a:r>
              <a:rPr lang="en-US" sz="2000" dirty="0" smtClean="0">
                <a:solidFill>
                  <a:schemeClr val="tx1"/>
                </a:solidFill>
                <a:cs typeface="Arial" charset="0"/>
              </a:rPr>
              <a:t>1,873 •  </a:t>
            </a:r>
            <a:r>
              <a:rPr lang="en-US" sz="2000" dirty="0">
                <a:solidFill>
                  <a:schemeClr val="tx1"/>
                </a:solidFill>
                <a:cs typeface="Arial" charset="0"/>
              </a:rPr>
              <a:t>Bank Owned: </a:t>
            </a:r>
            <a:r>
              <a:rPr lang="en-US" sz="2000" dirty="0" smtClean="0">
                <a:solidFill>
                  <a:schemeClr val="tx1"/>
                </a:solidFill>
                <a:cs typeface="Arial" charset="0"/>
              </a:rPr>
              <a:t>441</a:t>
            </a:r>
          </a:p>
          <a:p>
            <a:pPr eaLnBrk="1" hangingPunct="1"/>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598" y="546735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248400"/>
            <a:ext cx="4204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01/30/2012.</a:t>
            </a:r>
            <a:endParaRPr lang="en-US" sz="1600" b="0" dirty="0">
              <a:solidFill>
                <a:prstClr val="black"/>
              </a:solidFill>
              <a:latin typeface="Times New Roman" charset="0"/>
            </a:endParaRPr>
          </a:p>
          <a:p>
            <a:pPr eaLnBrk="1" hangingPunct="1"/>
            <a:endParaRPr lang="en-US" sz="1600" b="0" dirty="0">
              <a:solidFill>
                <a:prstClr val="black"/>
              </a:solidFill>
              <a:latin typeface="Times New Roman" charset="0"/>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35803" y="990600"/>
            <a:ext cx="5315982"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noFill/>
        </p:spPr>
        <p:txBody>
          <a:bodyPr/>
          <a:lstStyle/>
          <a:p>
            <a:pPr eaLnBrk="1" hangingPunct="1"/>
            <a:r>
              <a:rPr lang="en-US" sz="2800" dirty="0" smtClean="0"/>
              <a:t>San Diego County</a:t>
            </a:r>
            <a:endParaRPr lang="en-US" sz="2800" dirty="0" smtClean="0">
              <a:cs typeface="Arial" charset="0"/>
            </a:endParaRPr>
          </a:p>
        </p:txBody>
      </p:sp>
      <p:sp>
        <p:nvSpPr>
          <p:cNvPr id="26627" name="slideSubtitNewPermits"/>
          <p:cNvSpPr>
            <a:spLocks noGrp="1" noChangeArrowheads="1"/>
          </p:cNvSpPr>
          <p:nvPr>
            <p:ph idx="1"/>
          </p:nvPr>
        </p:nvSpPr>
        <p:spPr>
          <a:xfrm>
            <a:off x="1295400" y="762000"/>
            <a:ext cx="7848600" cy="4525963"/>
          </a:xfrm>
        </p:spPr>
        <p:txBody>
          <a:bodyPr/>
          <a:lstStyle/>
          <a:p>
            <a:pPr eaLnBrk="1" hangingPunct="1"/>
            <a:r>
              <a:rPr lang="en-US" sz="2000" dirty="0" err="1" smtClean="0">
                <a:solidFill>
                  <a:schemeClr val="tx1"/>
                </a:solidFill>
                <a:cs typeface="Arial" charset="0"/>
              </a:rPr>
              <a:t>Preforeclosure</a:t>
            </a:r>
            <a:r>
              <a:rPr lang="en-US" sz="2000" dirty="0" smtClean="0">
                <a:solidFill>
                  <a:schemeClr val="tx1"/>
                </a:solidFill>
                <a:cs typeface="Arial" charset="0"/>
              </a:rPr>
              <a:t>: 4,916</a:t>
            </a:r>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defTabSz="914400" eaLnBrk="1" fontAlgn="auto" hangingPunct="1">
              <a:spcBef>
                <a:spcPts val="0"/>
              </a:spcBef>
              <a:spcAft>
                <a:spcPts val="0"/>
              </a:spcAft>
            </a:pPr>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03/02/12.</a:t>
            </a:r>
            <a:endParaRPr lang="en-US" sz="1600" b="0" dirty="0">
              <a:solidFill>
                <a:prstClr val="black"/>
              </a:solidFill>
              <a:latin typeface="Times New Roman" charset="0"/>
            </a:endParaRPr>
          </a:p>
          <a:p>
            <a:pPr defTabSz="914400" eaLnBrk="1" fontAlgn="auto" hangingPunct="1">
              <a:spcBef>
                <a:spcPts val="0"/>
              </a:spcBef>
              <a:spcAft>
                <a:spcPts val="0"/>
              </a:spcAft>
            </a:pPr>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 y="55626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4" y="1100138"/>
            <a:ext cx="4848225" cy="517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2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2700"/>
            <a:ext cx="9144000" cy="601663"/>
          </a:xfrm>
          <a:noFill/>
        </p:spPr>
        <p:txBody>
          <a:bodyPr/>
          <a:lstStyle/>
          <a:p>
            <a:pPr eaLnBrk="1" hangingPunct="1"/>
            <a:r>
              <a:rPr lang="en-US" dirty="0" smtClean="0">
                <a:latin typeface="Arial" charset="0"/>
                <a:cs typeface="Arial" charset="0"/>
              </a:rPr>
              <a:t>Sales Hit Bottom in 2007, Median Price in 2009</a:t>
            </a:r>
          </a:p>
        </p:txBody>
      </p:sp>
      <p:sp>
        <p:nvSpPr>
          <p:cNvPr id="15363" name="Rectangle 9"/>
          <p:cNvSpPr>
            <a:spLocks noGrp="1" noChangeArrowheads="1"/>
          </p:cNvSpPr>
          <p:nvPr>
            <p:ph idx="1"/>
          </p:nvPr>
        </p:nvSpPr>
        <p:spPr>
          <a:xfrm>
            <a:off x="0" y="457200"/>
            <a:ext cx="9144000" cy="5249863"/>
          </a:xfrm>
        </p:spPr>
        <p:txBody>
          <a:bodyPr/>
          <a:lstStyle/>
          <a:p>
            <a:pPr eaLnBrk="1" hangingPunct="1"/>
            <a:r>
              <a:rPr lang="en-US" smtClean="0">
                <a:latin typeface="Arial" charset="0"/>
                <a:cs typeface="Arial" charset="0"/>
              </a:rPr>
              <a:t>California Sales of Existing Homes and Median Price</a:t>
            </a:r>
          </a:p>
        </p:txBody>
      </p:sp>
      <p:sp>
        <p:nvSpPr>
          <p:cNvPr id="15364" name="Rectangle 3"/>
          <p:cNvSpPr>
            <a:spLocks noChangeArrowheads="1"/>
          </p:cNvSpPr>
          <p:nvPr/>
        </p:nvSpPr>
        <p:spPr bwMode="auto">
          <a:xfrm>
            <a:off x="381000" y="1276350"/>
            <a:ext cx="2209800"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r>
              <a:rPr lang="en-US" sz="1400" b="1" smtClean="0">
                <a:solidFill>
                  <a:prstClr val="black"/>
                </a:solidFill>
              </a:rPr>
              <a:t>UNITS/MEDIAN PRICE $</a:t>
            </a:r>
          </a:p>
        </p:txBody>
      </p:sp>
      <p:sp>
        <p:nvSpPr>
          <p:cNvPr id="15365" name="Text Box 4"/>
          <p:cNvSpPr txBox="1">
            <a:spLocks noChangeArrowheads="1"/>
          </p:cNvSpPr>
          <p:nvPr/>
        </p:nvSpPr>
        <p:spPr bwMode="auto">
          <a:xfrm>
            <a:off x="152400" y="6400800"/>
            <a:ext cx="3719513"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graphicFrame>
        <p:nvGraphicFramePr>
          <p:cNvPr id="15366" name="Object 5"/>
          <p:cNvGraphicFramePr>
            <a:graphicFrameLocks noChangeAspect="1"/>
          </p:cNvGraphicFramePr>
          <p:nvPr>
            <p:extLst>
              <p:ext uri="{D42A27DB-BD31-4B8C-83A1-F6EECF244321}">
                <p14:modId xmlns:p14="http://schemas.microsoft.com/office/powerpoint/2010/main" val="2004923819"/>
              </p:ext>
            </p:extLst>
          </p:nvPr>
        </p:nvGraphicFramePr>
        <p:xfrm>
          <a:off x="304800" y="1524000"/>
          <a:ext cx="8410575" cy="4718050"/>
        </p:xfrm>
        <a:graphic>
          <a:graphicData uri="http://schemas.openxmlformats.org/presentationml/2006/ole">
            <mc:AlternateContent xmlns:mc="http://schemas.openxmlformats.org/markup-compatibility/2006">
              <mc:Choice xmlns:v="urn:schemas-microsoft-com:vml" Requires="v">
                <p:oleObj spid="_x0000_s942086" name="Chart" r:id="rId4" imgW="8477216" imgH="4781685" progId="MSGraph.Chart.8">
                  <p:embed followColorScheme="full"/>
                </p:oleObj>
              </mc:Choice>
              <mc:Fallback>
                <p:oleObj name="Chart" r:id="rId4" imgW="8477216" imgH="4781685" progId="MSGraph.Chart.8">
                  <p:embed followColorScheme="full"/>
                  <p:pic>
                    <p:nvPicPr>
                      <p:cNvPr id="0" name=""/>
                      <p:cNvPicPr>
                        <a:picLocks noChangeAspect="1" noChangeArrowheads="1"/>
                      </p:cNvPicPr>
                      <p:nvPr/>
                    </p:nvPicPr>
                    <p:blipFill>
                      <a:blip r:embed="rId5"/>
                      <a:srcRect/>
                      <a:stretch>
                        <a:fillRect/>
                      </a:stretch>
                    </p:blipFill>
                    <p:spPr bwMode="auto">
                      <a:xfrm>
                        <a:off x="304800" y="1524000"/>
                        <a:ext cx="84105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Line 6"/>
          <p:cNvSpPr>
            <a:spLocks noChangeShapeType="1"/>
          </p:cNvSpPr>
          <p:nvPr/>
        </p:nvSpPr>
        <p:spPr bwMode="auto">
          <a:xfrm>
            <a:off x="3048000" y="2971800"/>
            <a:ext cx="457200" cy="1447800"/>
          </a:xfrm>
          <a:prstGeom prst="line">
            <a:avLst/>
          </a:prstGeom>
          <a:noFill/>
          <a:ln w="571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400" smtClean="0">
              <a:solidFill>
                <a:prstClr val="black"/>
              </a:solidFill>
              <a:latin typeface="Times New Roman" pitchFamily="18" charset="0"/>
            </a:endParaRPr>
          </a:p>
        </p:txBody>
      </p:sp>
      <p:sp>
        <p:nvSpPr>
          <p:cNvPr id="15368" name="Line 7"/>
          <p:cNvSpPr>
            <a:spLocks noChangeShapeType="1"/>
          </p:cNvSpPr>
          <p:nvPr/>
        </p:nvSpPr>
        <p:spPr bwMode="auto">
          <a:xfrm>
            <a:off x="4572000" y="3124200"/>
            <a:ext cx="685800" cy="609600"/>
          </a:xfrm>
          <a:prstGeom prst="line">
            <a:avLst/>
          </a:prstGeom>
          <a:noFill/>
          <a:ln w="571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400" smtClean="0">
              <a:solidFill>
                <a:prstClr val="black"/>
              </a:solidFill>
              <a:latin typeface="Times New Roman" pitchFamily="18" charset="0"/>
            </a:endParaRPr>
          </a:p>
        </p:txBody>
      </p:sp>
      <p:sp>
        <p:nvSpPr>
          <p:cNvPr id="15369" name="Line 8"/>
          <p:cNvSpPr>
            <a:spLocks noChangeShapeType="1"/>
          </p:cNvSpPr>
          <p:nvPr/>
        </p:nvSpPr>
        <p:spPr bwMode="auto">
          <a:xfrm>
            <a:off x="7620000" y="2362200"/>
            <a:ext cx="304800" cy="1371600"/>
          </a:xfrm>
          <a:prstGeom prst="line">
            <a:avLst/>
          </a:prstGeom>
          <a:noFill/>
          <a:ln w="571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400" smtClean="0">
              <a:solidFill>
                <a:prstClr val="black"/>
              </a:solidFill>
              <a:latin typeface="Times New Roman" pitchFamily="18" charset="0"/>
            </a:endParaRPr>
          </a:p>
        </p:txBody>
      </p:sp>
      <p:sp>
        <p:nvSpPr>
          <p:cNvPr id="15370" name="Text Box 10"/>
          <p:cNvSpPr txBox="1">
            <a:spLocks noChangeArrowheads="1"/>
          </p:cNvSpPr>
          <p:nvPr/>
        </p:nvSpPr>
        <p:spPr bwMode="auto">
          <a:xfrm>
            <a:off x="3200400" y="3200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spcBef>
                <a:spcPct val="50000"/>
              </a:spcBef>
            </a:pPr>
            <a:r>
              <a:rPr lang="en-US" sz="2000" smtClean="0">
                <a:solidFill>
                  <a:srgbClr val="FF3300"/>
                </a:solidFill>
              </a:rPr>
              <a:t>-61%</a:t>
            </a:r>
          </a:p>
        </p:txBody>
      </p:sp>
      <p:sp>
        <p:nvSpPr>
          <p:cNvPr id="15371" name="Text Box 11"/>
          <p:cNvSpPr txBox="1">
            <a:spLocks noChangeArrowheads="1"/>
          </p:cNvSpPr>
          <p:nvPr/>
        </p:nvSpPr>
        <p:spPr bwMode="auto">
          <a:xfrm>
            <a:off x="4876800" y="3124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spcBef>
                <a:spcPct val="50000"/>
              </a:spcBef>
            </a:pPr>
            <a:r>
              <a:rPr lang="en-US" sz="2000" smtClean="0">
                <a:solidFill>
                  <a:srgbClr val="FF3300"/>
                </a:solidFill>
              </a:rPr>
              <a:t>-25%</a:t>
            </a:r>
          </a:p>
        </p:txBody>
      </p:sp>
      <p:sp>
        <p:nvSpPr>
          <p:cNvPr id="15372" name="Text Box 12"/>
          <p:cNvSpPr txBox="1">
            <a:spLocks noChangeArrowheads="1"/>
          </p:cNvSpPr>
          <p:nvPr/>
        </p:nvSpPr>
        <p:spPr bwMode="auto">
          <a:xfrm>
            <a:off x="7620000" y="2209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spcBef>
                <a:spcPct val="50000"/>
              </a:spcBef>
            </a:pPr>
            <a:r>
              <a:rPr lang="en-US" sz="2000" smtClean="0">
                <a:solidFill>
                  <a:srgbClr val="FF3300"/>
                </a:solidFill>
              </a:rPr>
              <a:t>-44%</a:t>
            </a:r>
          </a:p>
        </p:txBody>
      </p:sp>
    </p:spTree>
    <p:extLst>
      <p:ext uri="{BB962C8B-B14F-4D97-AF65-F5344CB8AC3E}">
        <p14:creationId xmlns:p14="http://schemas.microsoft.com/office/powerpoint/2010/main" val="35286521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noFill/>
        </p:spPr>
        <p:txBody>
          <a:bodyPr/>
          <a:lstStyle/>
          <a:p>
            <a:pPr eaLnBrk="1" hangingPunct="1"/>
            <a:r>
              <a:rPr lang="en-US" sz="2800" dirty="0" smtClean="0"/>
              <a:t>San Diego County</a:t>
            </a:r>
            <a:endParaRPr lang="en-US" sz="2800" dirty="0" smtClean="0">
              <a:cs typeface="Arial" charset="0"/>
            </a:endParaRPr>
          </a:p>
        </p:txBody>
      </p:sp>
      <p:sp>
        <p:nvSpPr>
          <p:cNvPr id="26627" name="slideSubtitNewPermits"/>
          <p:cNvSpPr>
            <a:spLocks noGrp="1" noChangeArrowheads="1"/>
          </p:cNvSpPr>
          <p:nvPr>
            <p:ph idx="1"/>
          </p:nvPr>
        </p:nvSpPr>
        <p:spPr>
          <a:xfrm>
            <a:off x="1295400" y="762000"/>
            <a:ext cx="7848600" cy="4525963"/>
          </a:xfrm>
        </p:spPr>
        <p:txBody>
          <a:bodyPr/>
          <a:lstStyle/>
          <a:p>
            <a:pPr eaLnBrk="1" hangingPunct="1"/>
            <a:r>
              <a:rPr lang="en-US" sz="2000" dirty="0" smtClean="0">
                <a:solidFill>
                  <a:schemeClr val="tx1"/>
                </a:solidFill>
                <a:cs typeface="Arial" charset="0"/>
              </a:rPr>
              <a:t>Auction: 5,921</a:t>
            </a:r>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defTabSz="914400" eaLnBrk="1" fontAlgn="auto" hangingPunct="1">
              <a:spcBef>
                <a:spcPts val="0"/>
              </a:spcBef>
              <a:spcAft>
                <a:spcPts val="0"/>
              </a:spcAft>
            </a:pPr>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03/02/12.</a:t>
            </a:r>
            <a:endParaRPr lang="en-US" sz="1600" b="0" dirty="0">
              <a:solidFill>
                <a:prstClr val="black"/>
              </a:solidFill>
              <a:latin typeface="Times New Roman" charset="0"/>
            </a:endParaRPr>
          </a:p>
          <a:p>
            <a:pPr defTabSz="914400" eaLnBrk="1" fontAlgn="auto" hangingPunct="1">
              <a:spcBef>
                <a:spcPts val="0"/>
              </a:spcBef>
              <a:spcAft>
                <a:spcPts val="0"/>
              </a:spcAft>
            </a:pPr>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626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1204913"/>
            <a:ext cx="6220661"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81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noFill/>
        </p:spPr>
        <p:txBody>
          <a:bodyPr/>
          <a:lstStyle/>
          <a:p>
            <a:pPr eaLnBrk="1" hangingPunct="1"/>
            <a:r>
              <a:rPr lang="en-US" sz="2800" dirty="0" smtClean="0"/>
              <a:t>San Diego County</a:t>
            </a:r>
            <a:endParaRPr lang="en-US" sz="2800" dirty="0" smtClean="0">
              <a:cs typeface="Arial" charset="0"/>
            </a:endParaRPr>
          </a:p>
        </p:txBody>
      </p:sp>
      <p:sp>
        <p:nvSpPr>
          <p:cNvPr id="26627" name="slideSubtitNewPermits"/>
          <p:cNvSpPr>
            <a:spLocks noGrp="1" noChangeArrowheads="1"/>
          </p:cNvSpPr>
          <p:nvPr>
            <p:ph idx="1"/>
          </p:nvPr>
        </p:nvSpPr>
        <p:spPr>
          <a:xfrm>
            <a:off x="1295400" y="762000"/>
            <a:ext cx="7848600" cy="4525963"/>
          </a:xfrm>
        </p:spPr>
        <p:txBody>
          <a:bodyPr/>
          <a:lstStyle/>
          <a:p>
            <a:pPr eaLnBrk="1" hangingPunct="1"/>
            <a:r>
              <a:rPr lang="en-US" sz="2000" dirty="0" smtClean="0">
                <a:solidFill>
                  <a:schemeClr val="tx1"/>
                </a:solidFill>
                <a:cs typeface="Arial" charset="0"/>
              </a:rPr>
              <a:t>Bank </a:t>
            </a:r>
            <a:r>
              <a:rPr lang="en-US" sz="2000" dirty="0">
                <a:solidFill>
                  <a:schemeClr val="tx1"/>
                </a:solidFill>
                <a:cs typeface="Arial" charset="0"/>
              </a:rPr>
              <a:t>Owned: </a:t>
            </a:r>
            <a:r>
              <a:rPr lang="en-US" sz="2000" dirty="0" smtClean="0">
                <a:solidFill>
                  <a:schemeClr val="tx1"/>
                </a:solidFill>
                <a:cs typeface="Arial" charset="0"/>
              </a:rPr>
              <a:t>1,826</a:t>
            </a:r>
          </a:p>
          <a:p>
            <a:pPr eaLnBrk="1" hangingPunct="1"/>
            <a:endParaRPr lang="en-US" sz="2000" dirty="0">
              <a:solidFill>
                <a:schemeClr val="tx1"/>
              </a:solidFill>
              <a:cs typeface="Arial" charset="0"/>
            </a:endParaRPr>
          </a:p>
        </p:txBody>
      </p:sp>
      <p:sp>
        <p:nvSpPr>
          <p:cNvPr id="10" name="Text Box 4"/>
          <p:cNvSpPr txBox="1">
            <a:spLocks noChangeArrowheads="1"/>
          </p:cNvSpPr>
          <p:nvPr/>
        </p:nvSpPr>
        <p:spPr bwMode="auto">
          <a:xfrm>
            <a:off x="288925" y="6248400"/>
            <a:ext cx="3999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defTabSz="914400" eaLnBrk="1" fontAlgn="auto" hangingPunct="1">
              <a:spcBef>
                <a:spcPts val="0"/>
              </a:spcBef>
              <a:spcAft>
                <a:spcPts val="0"/>
              </a:spcAft>
            </a:pPr>
            <a:r>
              <a:rPr lang="en-US" sz="1600" b="0" dirty="0">
                <a:solidFill>
                  <a:prstClr val="black"/>
                </a:solidFill>
                <a:latin typeface="Times New Roman" charset="0"/>
              </a:rPr>
              <a:t>Source: ForeclosureRadar.com as </a:t>
            </a:r>
            <a:r>
              <a:rPr lang="en-US" sz="1600" b="0" dirty="0" smtClean="0">
                <a:solidFill>
                  <a:prstClr val="black"/>
                </a:solidFill>
                <a:latin typeface="Times New Roman" charset="0"/>
              </a:rPr>
              <a:t>of 03/02/12.</a:t>
            </a:r>
            <a:endParaRPr lang="en-US" sz="1600" b="0" dirty="0">
              <a:solidFill>
                <a:prstClr val="black"/>
              </a:solidFill>
              <a:latin typeface="Times New Roman" charset="0"/>
            </a:endParaRPr>
          </a:p>
          <a:p>
            <a:pPr defTabSz="914400" eaLnBrk="1" fontAlgn="auto" hangingPunct="1">
              <a:spcBef>
                <a:spcPts val="0"/>
              </a:spcBef>
              <a:spcAft>
                <a:spcPts val="0"/>
              </a:spcAft>
            </a:pPr>
            <a:endParaRPr lang="en-US" sz="1600" b="0" dirty="0">
              <a:solidFill>
                <a:prstClr val="black"/>
              </a:solidFill>
              <a:latin typeface="Times New Roman" charset="0"/>
            </a:endParaRPr>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62600"/>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128713"/>
            <a:ext cx="5929312" cy="51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68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7416"/>
            <a:ext cx="9144000" cy="602184"/>
          </a:xfrm>
          <a:noFill/>
        </p:spPr>
        <p:txBody>
          <a:bodyPr/>
          <a:lstStyle/>
          <a:p>
            <a:pPr algn="ctr" eaLnBrk="1" hangingPunct="1"/>
            <a:r>
              <a:rPr lang="en-US" sz="2800" dirty="0" smtClean="0"/>
              <a:t>Sacramento</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2,216 •  </a:t>
            </a:r>
            <a:r>
              <a:rPr lang="en-US" sz="2000" dirty="0">
                <a:solidFill>
                  <a:schemeClr val="tx1"/>
                </a:solidFill>
                <a:cs typeface="Arial" charset="0"/>
              </a:rPr>
              <a:t>Auction: </a:t>
            </a:r>
            <a:r>
              <a:rPr lang="en-US" sz="2000" dirty="0" smtClean="0">
                <a:solidFill>
                  <a:schemeClr val="tx1"/>
                </a:solidFill>
                <a:cs typeface="Arial" charset="0"/>
              </a:rPr>
              <a:t>1,905 •  </a:t>
            </a:r>
            <a:r>
              <a:rPr lang="en-US" sz="2000" dirty="0">
                <a:solidFill>
                  <a:schemeClr val="tx1"/>
                </a:solidFill>
                <a:cs typeface="Arial" charset="0"/>
              </a:rPr>
              <a:t>Bank Owned: </a:t>
            </a:r>
            <a:r>
              <a:rPr lang="en-US" sz="2000" dirty="0" smtClean="0">
                <a:solidFill>
                  <a:schemeClr val="tx1"/>
                </a:solidFill>
                <a:cs typeface="Arial" charset="0"/>
              </a:rPr>
              <a:t>1,560</a:t>
            </a:r>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3047999"/>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521450"/>
            <a:ext cx="39401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of </a:t>
            </a:r>
            <a:r>
              <a:rPr lang="en-US" sz="1600" b="0" dirty="0" smtClean="0">
                <a:solidFill>
                  <a:prstClr val="black"/>
                </a:solidFill>
                <a:latin typeface="Times New Roman" charset="0"/>
              </a:rPr>
              <a:t>08/19/11</a:t>
            </a:r>
            <a:endParaRPr lang="en-US" sz="1600" b="0" dirty="0">
              <a:solidFill>
                <a:prstClr val="black"/>
              </a:solidFill>
              <a:latin typeface="Times New Roman" charset="0"/>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43125" y="813953"/>
            <a:ext cx="4791075" cy="551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66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7416"/>
            <a:ext cx="9144000" cy="602184"/>
          </a:xfrm>
          <a:noFill/>
        </p:spPr>
        <p:txBody>
          <a:bodyPr/>
          <a:lstStyle/>
          <a:p>
            <a:pPr algn="ctr" eaLnBrk="1" hangingPunct="1"/>
            <a:r>
              <a:rPr lang="en-US" sz="2800" dirty="0" smtClean="0"/>
              <a:t>Sacramento</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2,216 •  </a:t>
            </a:r>
            <a:r>
              <a:rPr lang="en-US" sz="2000" dirty="0">
                <a:solidFill>
                  <a:schemeClr val="tx1"/>
                </a:solidFill>
                <a:cs typeface="Arial" charset="0"/>
              </a:rPr>
              <a:t>Auction: </a:t>
            </a:r>
            <a:r>
              <a:rPr lang="en-US" sz="2000" dirty="0" smtClean="0">
                <a:solidFill>
                  <a:schemeClr val="tx1"/>
                </a:solidFill>
                <a:cs typeface="Arial" charset="0"/>
              </a:rPr>
              <a:t>1,905 •  </a:t>
            </a:r>
            <a:r>
              <a:rPr lang="en-US" sz="2000" dirty="0">
                <a:solidFill>
                  <a:schemeClr val="tx1"/>
                </a:solidFill>
                <a:cs typeface="Arial" charset="0"/>
              </a:rPr>
              <a:t>Bank Owned: </a:t>
            </a:r>
            <a:r>
              <a:rPr lang="en-US" sz="2000" dirty="0" smtClean="0">
                <a:solidFill>
                  <a:schemeClr val="tx1"/>
                </a:solidFill>
                <a:cs typeface="Arial" charset="0"/>
              </a:rPr>
              <a:t>1,560</a:t>
            </a:r>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3047999"/>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521450"/>
            <a:ext cx="39401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of </a:t>
            </a:r>
            <a:r>
              <a:rPr lang="en-US" sz="1600" b="0" dirty="0" smtClean="0">
                <a:solidFill>
                  <a:prstClr val="black"/>
                </a:solidFill>
                <a:latin typeface="Times New Roman" charset="0"/>
              </a:rPr>
              <a:t>08/19/11</a:t>
            </a:r>
            <a:endParaRPr lang="en-US" sz="1600" b="0" dirty="0">
              <a:solidFill>
                <a:prstClr val="black"/>
              </a:solidFill>
              <a:latin typeface="Times New Roman" charset="0"/>
            </a:endParaRP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7439" y="862264"/>
            <a:ext cx="4500561" cy="561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87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a:xfrm>
            <a:off x="0" y="7416"/>
            <a:ext cx="9144000" cy="602184"/>
          </a:xfrm>
          <a:noFill/>
        </p:spPr>
        <p:txBody>
          <a:bodyPr/>
          <a:lstStyle/>
          <a:p>
            <a:pPr algn="ctr" eaLnBrk="1" hangingPunct="1"/>
            <a:r>
              <a:rPr lang="en-US" sz="2800" dirty="0" smtClean="0"/>
              <a:t>Sacramento</a:t>
            </a:r>
            <a:endParaRPr lang="en-US" sz="2800" dirty="0" smtClean="0">
              <a:cs typeface="Arial" charset="0"/>
            </a:endParaRPr>
          </a:p>
        </p:txBody>
      </p:sp>
      <p:sp>
        <p:nvSpPr>
          <p:cNvPr id="26627" name="slideSubtitNewPermits"/>
          <p:cNvSpPr>
            <a:spLocks noGrp="1" noChangeArrowheads="1"/>
          </p:cNvSpPr>
          <p:nvPr>
            <p:ph type="body" idx="1"/>
          </p:nvPr>
        </p:nvSpPr>
        <p:spPr>
          <a:xfrm>
            <a:off x="0" y="457200"/>
            <a:ext cx="9144000" cy="762000"/>
          </a:xfrm>
        </p:spPr>
        <p:txBody>
          <a:bodyPr/>
          <a:lstStyle/>
          <a:p>
            <a:pPr algn="ctr" eaLnBrk="1" hangingPunct="1"/>
            <a:r>
              <a:rPr lang="en-US" sz="2000" dirty="0" err="1">
                <a:solidFill>
                  <a:schemeClr val="tx1"/>
                </a:solidFill>
                <a:cs typeface="Arial" charset="0"/>
              </a:rPr>
              <a:t>Preforeclosure</a:t>
            </a:r>
            <a:r>
              <a:rPr lang="en-US" sz="2000" dirty="0">
                <a:solidFill>
                  <a:schemeClr val="tx1"/>
                </a:solidFill>
                <a:cs typeface="Arial" charset="0"/>
              </a:rPr>
              <a:t>: </a:t>
            </a:r>
            <a:r>
              <a:rPr lang="en-US" sz="2000" dirty="0" smtClean="0">
                <a:solidFill>
                  <a:schemeClr val="tx1"/>
                </a:solidFill>
                <a:cs typeface="Arial" charset="0"/>
              </a:rPr>
              <a:t>2,216 •  </a:t>
            </a:r>
            <a:r>
              <a:rPr lang="en-US" sz="2000" dirty="0">
                <a:solidFill>
                  <a:schemeClr val="tx1"/>
                </a:solidFill>
                <a:cs typeface="Arial" charset="0"/>
              </a:rPr>
              <a:t>Auction: </a:t>
            </a:r>
            <a:r>
              <a:rPr lang="en-US" sz="2000" dirty="0" smtClean="0">
                <a:solidFill>
                  <a:schemeClr val="tx1"/>
                </a:solidFill>
                <a:cs typeface="Arial" charset="0"/>
              </a:rPr>
              <a:t>1,905 •  </a:t>
            </a:r>
            <a:r>
              <a:rPr lang="en-US" sz="2000" dirty="0">
                <a:solidFill>
                  <a:schemeClr val="tx1"/>
                </a:solidFill>
                <a:cs typeface="Arial" charset="0"/>
              </a:rPr>
              <a:t>Bank Owned: </a:t>
            </a:r>
            <a:r>
              <a:rPr lang="en-US" sz="2000" dirty="0" smtClean="0">
                <a:solidFill>
                  <a:schemeClr val="tx1"/>
                </a:solidFill>
                <a:cs typeface="Arial" charset="0"/>
              </a:rPr>
              <a:t>1,560</a:t>
            </a:r>
            <a:endParaRPr lang="en-US" sz="2000" dirty="0">
              <a:solidFill>
                <a:schemeClr val="tx1"/>
              </a:solidFill>
              <a:cs typeface="Arial" charset="0"/>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3047999"/>
            <a:ext cx="109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88925" y="6521450"/>
            <a:ext cx="39401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0"/>
              </a:spcBef>
              <a:spcAft>
                <a:spcPct val="0"/>
              </a:spcAft>
              <a:defRPr sz="1000" b="1">
                <a:solidFill>
                  <a:schemeClr val="tx1"/>
                </a:solidFill>
                <a:latin typeface="Arial" charset="0"/>
              </a:defRPr>
            </a:lvl6pPr>
            <a:lvl7pPr marL="2971800" indent="-228600" algn="ctr" eaLnBrk="0" fontAlgn="base" hangingPunct="0">
              <a:spcBef>
                <a:spcPct val="0"/>
              </a:spcBef>
              <a:spcAft>
                <a:spcPct val="0"/>
              </a:spcAft>
              <a:defRPr sz="1000" b="1">
                <a:solidFill>
                  <a:schemeClr val="tx1"/>
                </a:solidFill>
                <a:latin typeface="Arial" charset="0"/>
              </a:defRPr>
            </a:lvl7pPr>
            <a:lvl8pPr marL="3429000" indent="-228600" algn="ctr" eaLnBrk="0" fontAlgn="base" hangingPunct="0">
              <a:spcBef>
                <a:spcPct val="0"/>
              </a:spcBef>
              <a:spcAft>
                <a:spcPct val="0"/>
              </a:spcAft>
              <a:defRPr sz="1000" b="1">
                <a:solidFill>
                  <a:schemeClr val="tx1"/>
                </a:solidFill>
                <a:latin typeface="Arial" charset="0"/>
              </a:defRPr>
            </a:lvl8pPr>
            <a:lvl9pPr marL="3886200" indent="-228600" algn="ctr" eaLnBrk="0" fontAlgn="base" hangingPunct="0">
              <a:spcBef>
                <a:spcPct val="0"/>
              </a:spcBef>
              <a:spcAft>
                <a:spcPct val="0"/>
              </a:spcAft>
              <a:defRPr sz="1000" b="1">
                <a:solidFill>
                  <a:schemeClr val="tx1"/>
                </a:solidFill>
                <a:latin typeface="Arial" charset="0"/>
              </a:defRPr>
            </a:lvl9pPr>
          </a:lstStyle>
          <a:p>
            <a:pPr eaLnBrk="1" hangingPunct="1"/>
            <a:r>
              <a:rPr lang="en-US" sz="1600" b="0" dirty="0">
                <a:solidFill>
                  <a:prstClr val="black"/>
                </a:solidFill>
                <a:latin typeface="Times New Roman" charset="0"/>
              </a:rPr>
              <a:t>Source: ForeclosureRadar.com as of </a:t>
            </a:r>
            <a:r>
              <a:rPr lang="en-US" sz="1600" b="0" dirty="0" smtClean="0">
                <a:solidFill>
                  <a:prstClr val="black"/>
                </a:solidFill>
                <a:latin typeface="Times New Roman" charset="0"/>
              </a:rPr>
              <a:t>08/19/11</a:t>
            </a:r>
            <a:endParaRPr lang="en-US" sz="1600" b="0" dirty="0">
              <a:solidFill>
                <a:prstClr val="black"/>
              </a:solidFill>
              <a:latin typeface="Times New Roman" charset="0"/>
            </a:endParaRPr>
          </a:p>
        </p:txBody>
      </p:sp>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7244" y="838200"/>
            <a:ext cx="4388356" cy="562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78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000" dirty="0" smtClean="0"/>
              <a:t>2011 Annual Housing Market Survey</a:t>
            </a:r>
            <a:endParaRPr lang="en-US" sz="4000" dirty="0"/>
          </a:p>
        </p:txBody>
      </p:sp>
    </p:spTree>
    <p:extLst>
      <p:ext uri="{BB962C8B-B14F-4D97-AF65-F5344CB8AC3E}">
        <p14:creationId xmlns:p14="http://schemas.microsoft.com/office/powerpoint/2010/main" val="312689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677988" y="719138"/>
            <a:ext cx="7008812" cy="698500"/>
          </a:xfrm>
        </p:spPr>
        <p:txBody>
          <a:bodyPr/>
          <a:lstStyle/>
          <a:p>
            <a:r>
              <a:rPr lang="en-US" dirty="0" smtClean="0">
                <a:latin typeface="Arial" pitchFamily="34" charset="0"/>
                <a:cs typeface="Arial" pitchFamily="34" charset="0"/>
              </a:rPr>
              <a:t>Equity vs. REO vs. Short Sales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84242245"/>
              </p:ext>
            </p:extLst>
          </p:nvPr>
        </p:nvGraphicFramePr>
        <p:xfrm>
          <a:off x="1219200" y="1524000"/>
          <a:ext cx="6938856" cy="4079240"/>
        </p:xfrm>
        <a:graphic>
          <a:graphicData uri="http://schemas.openxmlformats.org/drawingml/2006/table">
            <a:tbl>
              <a:tblPr firstRow="1" bandRow="1">
                <a:tableStyleId>{5C22544A-7EE6-4342-B048-85BDC9FD1C3A}</a:tableStyleId>
              </a:tblPr>
              <a:tblGrid>
                <a:gridCol w="3118993"/>
                <a:gridCol w="1380002"/>
                <a:gridCol w="1158431"/>
                <a:gridCol w="1281430"/>
              </a:tblGrid>
              <a:tr h="370840">
                <a:tc>
                  <a:txBody>
                    <a:bodyPr/>
                    <a:lstStyle/>
                    <a:p>
                      <a:endParaRPr lang="en-US" dirty="0"/>
                    </a:p>
                  </a:txBody>
                  <a:tcPr/>
                </a:tc>
                <a:tc>
                  <a:txBody>
                    <a:bodyPr/>
                    <a:lstStyle/>
                    <a:p>
                      <a:pPr algn="ctr"/>
                      <a:r>
                        <a:rPr lang="en-US" dirty="0" smtClean="0"/>
                        <a:t>Equity Sales</a:t>
                      </a:r>
                      <a:endParaRPr lang="en-US" dirty="0"/>
                    </a:p>
                  </a:txBody>
                  <a:tcPr/>
                </a:tc>
                <a:tc>
                  <a:txBody>
                    <a:bodyPr/>
                    <a:lstStyle/>
                    <a:p>
                      <a:pPr algn="ctr"/>
                      <a:r>
                        <a:rPr lang="en-US" dirty="0" smtClean="0"/>
                        <a:t>REO Sales</a:t>
                      </a:r>
                      <a:endParaRPr lang="en-US" dirty="0"/>
                    </a:p>
                  </a:txBody>
                  <a:tcPr/>
                </a:tc>
                <a:tc>
                  <a:txBody>
                    <a:bodyPr/>
                    <a:lstStyle/>
                    <a:p>
                      <a:pPr algn="ctr"/>
                      <a:r>
                        <a:rPr lang="en-US" dirty="0" smtClean="0"/>
                        <a:t>Short Sales</a:t>
                      </a:r>
                      <a:endParaRPr lang="en-US" dirty="0"/>
                    </a:p>
                  </a:txBody>
                  <a:tcPr/>
                </a:tc>
              </a:tr>
              <a:tr h="370840">
                <a:tc>
                  <a:txBody>
                    <a:bodyPr/>
                    <a:lstStyle/>
                    <a:p>
                      <a:r>
                        <a:rPr lang="en-US" dirty="0" smtClean="0"/>
                        <a:t>Share of Total Sales</a:t>
                      </a:r>
                    </a:p>
                  </a:txBody>
                  <a:tcPr/>
                </a:tc>
                <a:tc>
                  <a:txBody>
                    <a:bodyPr/>
                    <a:lstStyle/>
                    <a:p>
                      <a:pPr algn="ctr"/>
                      <a:r>
                        <a:rPr lang="en-US" dirty="0" smtClean="0"/>
                        <a:t>58.7%</a:t>
                      </a:r>
                      <a:endParaRPr lang="en-US" dirty="0"/>
                    </a:p>
                  </a:txBody>
                  <a:tcPr/>
                </a:tc>
                <a:tc>
                  <a:txBody>
                    <a:bodyPr/>
                    <a:lstStyle/>
                    <a:p>
                      <a:pPr algn="ctr"/>
                      <a:r>
                        <a:rPr lang="en-US" dirty="0" smtClean="0"/>
                        <a:t>19.7%</a:t>
                      </a:r>
                      <a:endParaRPr lang="en-US" dirty="0"/>
                    </a:p>
                  </a:txBody>
                  <a:tcPr/>
                </a:tc>
                <a:tc>
                  <a:txBody>
                    <a:bodyPr/>
                    <a:lstStyle/>
                    <a:p>
                      <a:pPr algn="ctr"/>
                      <a:r>
                        <a:rPr lang="en-US" dirty="0" smtClean="0"/>
                        <a:t>20.2%</a:t>
                      </a:r>
                      <a:endParaRPr lang="en-US" dirty="0"/>
                    </a:p>
                  </a:txBody>
                  <a:tcPr/>
                </a:tc>
              </a:tr>
              <a:tr h="370840">
                <a:tc>
                  <a:txBody>
                    <a:bodyPr/>
                    <a:lstStyle/>
                    <a:p>
                      <a:r>
                        <a:rPr lang="en-US" dirty="0" smtClean="0"/>
                        <a:t>Median Home Price</a:t>
                      </a:r>
                      <a:endParaRPr lang="en-US" dirty="0"/>
                    </a:p>
                  </a:txBody>
                  <a:tcPr/>
                </a:tc>
                <a:tc>
                  <a:txBody>
                    <a:bodyPr/>
                    <a:lstStyle/>
                    <a:p>
                      <a:pPr algn="ctr"/>
                      <a:r>
                        <a:rPr lang="en-US" dirty="0" smtClean="0"/>
                        <a:t>$431,000</a:t>
                      </a:r>
                      <a:endParaRPr lang="en-US" dirty="0"/>
                    </a:p>
                  </a:txBody>
                  <a:tcPr/>
                </a:tc>
                <a:tc>
                  <a:txBody>
                    <a:bodyPr/>
                    <a:lstStyle/>
                    <a:p>
                      <a:pPr algn="ctr"/>
                      <a:r>
                        <a:rPr lang="en-US" dirty="0" smtClean="0"/>
                        <a:t>$240,000</a:t>
                      </a:r>
                      <a:endParaRPr lang="en-US" dirty="0"/>
                    </a:p>
                  </a:txBody>
                  <a:tcPr/>
                </a:tc>
                <a:tc>
                  <a:txBody>
                    <a:bodyPr/>
                    <a:lstStyle/>
                    <a:p>
                      <a:pPr algn="ctr"/>
                      <a:r>
                        <a:rPr lang="en-US" dirty="0" smtClean="0"/>
                        <a:t>$287,000</a:t>
                      </a:r>
                      <a:endParaRPr lang="en-US" dirty="0"/>
                    </a:p>
                  </a:txBody>
                  <a:tcPr/>
                </a:tc>
              </a:tr>
              <a:tr h="370840">
                <a:tc>
                  <a:txBody>
                    <a:bodyPr/>
                    <a:lstStyle/>
                    <a:p>
                      <a:r>
                        <a:rPr lang="en-US" dirty="0" smtClean="0"/>
                        <a:t>Square Footage</a:t>
                      </a:r>
                      <a:endParaRPr lang="en-US" dirty="0"/>
                    </a:p>
                  </a:txBody>
                  <a:tcPr/>
                </a:tc>
                <a:tc>
                  <a:txBody>
                    <a:bodyPr/>
                    <a:lstStyle/>
                    <a:p>
                      <a:pPr algn="ctr"/>
                      <a:r>
                        <a:rPr lang="en-US" dirty="0" smtClean="0"/>
                        <a:t>1,783</a:t>
                      </a:r>
                      <a:endParaRPr lang="en-US" dirty="0"/>
                    </a:p>
                  </a:txBody>
                  <a:tcPr/>
                </a:tc>
                <a:tc>
                  <a:txBody>
                    <a:bodyPr/>
                    <a:lstStyle/>
                    <a:p>
                      <a:pPr algn="ctr"/>
                      <a:r>
                        <a:rPr lang="en-US" dirty="0" smtClean="0"/>
                        <a:t>1,500</a:t>
                      </a:r>
                      <a:endParaRPr lang="en-US" dirty="0"/>
                    </a:p>
                  </a:txBody>
                  <a:tcPr/>
                </a:tc>
                <a:tc>
                  <a:txBody>
                    <a:bodyPr/>
                    <a:lstStyle/>
                    <a:p>
                      <a:pPr algn="ctr"/>
                      <a:r>
                        <a:rPr lang="en-US" dirty="0" smtClean="0"/>
                        <a:t>1,600</a:t>
                      </a:r>
                      <a:endParaRPr lang="en-US" dirty="0"/>
                    </a:p>
                  </a:txBody>
                  <a:tcPr/>
                </a:tc>
              </a:tr>
              <a:tr h="370840">
                <a:tc>
                  <a:txBody>
                    <a:bodyPr/>
                    <a:lstStyle/>
                    <a:p>
                      <a:r>
                        <a:rPr lang="en-US" dirty="0" smtClean="0"/>
                        <a:t>Price / SF</a:t>
                      </a:r>
                      <a:endParaRPr lang="en-US" dirty="0"/>
                    </a:p>
                  </a:txBody>
                  <a:tcPr/>
                </a:tc>
                <a:tc>
                  <a:txBody>
                    <a:bodyPr/>
                    <a:lstStyle/>
                    <a:p>
                      <a:pPr algn="ctr"/>
                      <a:r>
                        <a:rPr lang="en-US" dirty="0" smtClean="0"/>
                        <a:t>$250</a:t>
                      </a:r>
                      <a:endParaRPr lang="en-US" dirty="0"/>
                    </a:p>
                  </a:txBody>
                  <a:tcPr/>
                </a:tc>
                <a:tc>
                  <a:txBody>
                    <a:bodyPr/>
                    <a:lstStyle/>
                    <a:p>
                      <a:pPr algn="ctr"/>
                      <a:r>
                        <a:rPr lang="en-US" dirty="0" smtClean="0"/>
                        <a:t>$112</a:t>
                      </a:r>
                      <a:endParaRPr lang="en-US" dirty="0"/>
                    </a:p>
                  </a:txBody>
                  <a:tcPr/>
                </a:tc>
                <a:tc>
                  <a:txBody>
                    <a:bodyPr/>
                    <a:lstStyle/>
                    <a:p>
                      <a:pPr algn="ctr"/>
                      <a:r>
                        <a:rPr lang="en-US" dirty="0" smtClean="0"/>
                        <a:t>$175</a:t>
                      </a:r>
                      <a:endParaRPr lang="en-US" dirty="0"/>
                    </a:p>
                  </a:txBody>
                  <a:tcPr/>
                </a:tc>
              </a:tr>
              <a:tr h="370840">
                <a:tc>
                  <a:txBody>
                    <a:bodyPr/>
                    <a:lstStyle/>
                    <a:p>
                      <a:r>
                        <a:rPr lang="en-US" dirty="0" smtClean="0"/>
                        <a:t>Sales-to-List</a:t>
                      </a:r>
                      <a:r>
                        <a:rPr lang="en-US" baseline="0" dirty="0" smtClean="0"/>
                        <a:t> Price Ratio</a:t>
                      </a:r>
                      <a:endParaRPr lang="en-US" dirty="0"/>
                    </a:p>
                  </a:txBody>
                  <a:tcPr/>
                </a:tc>
                <a:tc>
                  <a:txBody>
                    <a:bodyPr/>
                    <a:lstStyle/>
                    <a:p>
                      <a:pPr algn="ctr"/>
                      <a:r>
                        <a:rPr lang="en-US" dirty="0" smtClean="0"/>
                        <a:t>95.9%</a:t>
                      </a:r>
                      <a:endParaRPr lang="en-US" dirty="0"/>
                    </a:p>
                  </a:txBody>
                  <a:tcPr/>
                </a:tc>
                <a:tc>
                  <a:txBody>
                    <a:bodyPr/>
                    <a:lstStyle/>
                    <a:p>
                      <a:pPr algn="ctr"/>
                      <a:r>
                        <a:rPr lang="en-US" dirty="0" smtClean="0"/>
                        <a:t>98.0%</a:t>
                      </a:r>
                      <a:endParaRPr lang="en-US" dirty="0"/>
                    </a:p>
                  </a:txBody>
                  <a:tcPr/>
                </a:tc>
                <a:tc>
                  <a:txBody>
                    <a:bodyPr/>
                    <a:lstStyle/>
                    <a:p>
                      <a:pPr algn="ctr"/>
                      <a:r>
                        <a:rPr lang="en-US" dirty="0" smtClean="0"/>
                        <a:t>95.9%</a:t>
                      </a:r>
                      <a:endParaRPr lang="en-US" dirty="0"/>
                    </a:p>
                  </a:txBody>
                  <a:tcPr/>
                </a:tc>
              </a:tr>
              <a:tr h="370840">
                <a:tc>
                  <a:txBody>
                    <a:bodyPr/>
                    <a:lstStyle/>
                    <a:p>
                      <a:r>
                        <a:rPr lang="en-US" dirty="0" smtClean="0"/>
                        <a:t>% of Sales With Multiple</a:t>
                      </a:r>
                      <a:r>
                        <a:rPr lang="en-US" baseline="0" dirty="0" smtClean="0"/>
                        <a:t> Offers</a:t>
                      </a:r>
                      <a:endParaRPr lang="en-US" dirty="0"/>
                    </a:p>
                  </a:txBody>
                  <a:tcPr/>
                </a:tc>
                <a:tc>
                  <a:txBody>
                    <a:bodyPr/>
                    <a:lstStyle/>
                    <a:p>
                      <a:pPr algn="ctr"/>
                      <a:r>
                        <a:rPr lang="en-US" dirty="0" smtClean="0"/>
                        <a:t>35.2%</a:t>
                      </a:r>
                      <a:endParaRPr lang="en-US" dirty="0"/>
                    </a:p>
                  </a:txBody>
                  <a:tcPr/>
                </a:tc>
                <a:tc>
                  <a:txBody>
                    <a:bodyPr/>
                    <a:lstStyle/>
                    <a:p>
                      <a:pPr algn="ctr"/>
                      <a:r>
                        <a:rPr lang="en-US" dirty="0" smtClean="0"/>
                        <a:t>58.3%</a:t>
                      </a:r>
                      <a:endParaRPr lang="en-US" dirty="0"/>
                    </a:p>
                  </a:txBody>
                  <a:tcPr/>
                </a:tc>
                <a:tc>
                  <a:txBody>
                    <a:bodyPr/>
                    <a:lstStyle/>
                    <a:p>
                      <a:pPr algn="ctr"/>
                      <a:r>
                        <a:rPr lang="en-US" dirty="0" smtClean="0"/>
                        <a:t>57.5%</a:t>
                      </a:r>
                      <a:endParaRPr lang="en-US" dirty="0"/>
                    </a:p>
                  </a:txBody>
                  <a:tcPr/>
                </a:tc>
              </a:tr>
              <a:tr h="370840">
                <a:tc>
                  <a:txBody>
                    <a:bodyPr/>
                    <a:lstStyle/>
                    <a:p>
                      <a:r>
                        <a:rPr lang="en-US" dirty="0" smtClean="0"/>
                        <a:t>Avg. Number of Offers</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3.6</a:t>
                      </a:r>
                      <a:endParaRPr lang="en-US" dirty="0"/>
                    </a:p>
                  </a:txBody>
                  <a:tcPr/>
                </a:tc>
              </a:tr>
              <a:tr h="370840">
                <a:tc>
                  <a:txBody>
                    <a:bodyPr/>
                    <a:lstStyle/>
                    <a:p>
                      <a:r>
                        <a:rPr lang="en-US" dirty="0" smtClean="0"/>
                        <a:t>% of All Cash Sales</a:t>
                      </a:r>
                      <a:endParaRPr lang="en-US" dirty="0"/>
                    </a:p>
                  </a:txBody>
                  <a:tcPr/>
                </a:tc>
                <a:tc>
                  <a:txBody>
                    <a:bodyPr/>
                    <a:lstStyle/>
                    <a:p>
                      <a:pPr algn="ctr"/>
                      <a:r>
                        <a:rPr lang="en-US" dirty="0" smtClean="0"/>
                        <a:t>25.5%</a:t>
                      </a:r>
                      <a:endParaRPr lang="en-US" dirty="0"/>
                    </a:p>
                  </a:txBody>
                  <a:tcPr/>
                </a:tc>
                <a:tc>
                  <a:txBody>
                    <a:bodyPr/>
                    <a:lstStyle/>
                    <a:p>
                      <a:pPr algn="ctr"/>
                      <a:r>
                        <a:rPr lang="en-US" dirty="0" smtClean="0"/>
                        <a:t>34.0%</a:t>
                      </a:r>
                      <a:endParaRPr lang="en-US" dirty="0"/>
                    </a:p>
                  </a:txBody>
                  <a:tcPr/>
                </a:tc>
                <a:tc>
                  <a:txBody>
                    <a:bodyPr/>
                    <a:lstStyle/>
                    <a:p>
                      <a:pPr algn="ctr"/>
                      <a:r>
                        <a:rPr lang="en-US" dirty="0" smtClean="0"/>
                        <a:t>23.3%</a:t>
                      </a:r>
                      <a:endParaRPr lang="en-US" dirty="0"/>
                    </a:p>
                  </a:txBody>
                  <a:tcPr/>
                </a:tc>
              </a:tr>
              <a:tr h="370840">
                <a:tc>
                  <a:txBody>
                    <a:bodyPr/>
                    <a:lstStyle/>
                    <a:p>
                      <a:r>
                        <a:rPr lang="en-US" dirty="0" smtClean="0"/>
                        <a:t>Days on MLS</a:t>
                      </a:r>
                      <a:endParaRPr lang="en-US" dirty="0"/>
                    </a:p>
                  </a:txBody>
                  <a:tcPr/>
                </a:tc>
                <a:tc>
                  <a:txBody>
                    <a:bodyPr/>
                    <a:lstStyle/>
                    <a:p>
                      <a:pPr algn="ctr"/>
                      <a:r>
                        <a:rPr lang="en-US" dirty="0" smtClean="0"/>
                        <a:t>67</a:t>
                      </a:r>
                      <a:endParaRPr lang="en-US" dirty="0"/>
                    </a:p>
                  </a:txBody>
                  <a:tcPr/>
                </a:tc>
                <a:tc>
                  <a:txBody>
                    <a:bodyPr/>
                    <a:lstStyle/>
                    <a:p>
                      <a:pPr algn="ctr"/>
                      <a:r>
                        <a:rPr lang="en-US" dirty="0" smtClean="0"/>
                        <a:t>50</a:t>
                      </a:r>
                      <a:endParaRPr lang="en-US" dirty="0"/>
                    </a:p>
                  </a:txBody>
                  <a:tcPr/>
                </a:tc>
                <a:tc>
                  <a:txBody>
                    <a:bodyPr/>
                    <a:lstStyle/>
                    <a:p>
                      <a:pPr algn="ctr"/>
                      <a:r>
                        <a:rPr lang="en-US" dirty="0" smtClean="0"/>
                        <a:t>141</a:t>
                      </a:r>
                      <a:endParaRPr lang="en-US" dirty="0"/>
                    </a:p>
                  </a:txBody>
                  <a:tcPr/>
                </a:tc>
              </a:tr>
              <a:tr h="370840">
                <a:tc>
                  <a:txBody>
                    <a:bodyPr/>
                    <a:lstStyle/>
                    <a:p>
                      <a:r>
                        <a:rPr lang="en-US" dirty="0" smtClean="0"/>
                        <a:t>Days in Escrow</a:t>
                      </a:r>
                      <a:endParaRPr lang="en-US" dirty="0"/>
                    </a:p>
                  </a:txBody>
                  <a:tcPr/>
                </a:tc>
                <a:tc>
                  <a:txBody>
                    <a:bodyPr/>
                    <a:lstStyle/>
                    <a:p>
                      <a:pPr algn="ctr"/>
                      <a:r>
                        <a:rPr lang="en-US" dirty="0" smtClean="0"/>
                        <a:t>35</a:t>
                      </a:r>
                      <a:endParaRPr lang="en-US" dirty="0"/>
                    </a:p>
                  </a:txBody>
                  <a:tcPr/>
                </a:tc>
                <a:tc>
                  <a:txBody>
                    <a:bodyPr/>
                    <a:lstStyle/>
                    <a:p>
                      <a:pPr algn="ctr"/>
                      <a:r>
                        <a:rPr lang="en-US" dirty="0" smtClean="0"/>
                        <a:t>35</a:t>
                      </a:r>
                      <a:endParaRPr lang="en-US" dirty="0"/>
                    </a:p>
                  </a:txBody>
                  <a:tcPr/>
                </a:tc>
                <a:tc>
                  <a:txBody>
                    <a:bodyPr/>
                    <a:lstStyle/>
                    <a:p>
                      <a:pPr algn="ctr"/>
                      <a:r>
                        <a:rPr lang="en-US" dirty="0" smtClean="0"/>
                        <a:t>45</a:t>
                      </a:r>
                      <a:endParaRPr lang="en-US" dirty="0"/>
                    </a:p>
                  </a:txBody>
                  <a:tcPr/>
                </a:tc>
              </a:tr>
            </a:tbl>
          </a:graphicData>
        </a:graphic>
      </p:graphicFrame>
    </p:spTree>
    <p:extLst>
      <p:ext uri="{BB962C8B-B14F-4D97-AF65-F5344CB8AC3E}">
        <p14:creationId xmlns:p14="http://schemas.microsoft.com/office/powerpoint/2010/main" val="185184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334376" y="814667"/>
            <a:ext cx="6515099" cy="698313"/>
          </a:xfrm>
        </p:spPr>
        <p:txBody>
          <a:bodyPr>
            <a:noAutofit/>
          </a:bodyPr>
          <a:lstStyle/>
          <a:p>
            <a:pPr algn="ctr"/>
            <a:r>
              <a:rPr lang="en-US" dirty="0" smtClean="0">
                <a:latin typeface="Arial" pitchFamily="34" charset="0"/>
                <a:cs typeface="Arial" pitchFamily="34" charset="0"/>
              </a:rPr>
              <a:t>Proportion of Sellers Planning to Repurchase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77188433"/>
              </p:ext>
            </p:extLst>
          </p:nvPr>
        </p:nvGraphicFramePr>
        <p:xfrm>
          <a:off x="630621" y="1778000"/>
          <a:ext cx="751007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279400" y="6448397"/>
            <a:ext cx="6324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defTabSz="914400" eaLnBrk="1" fontAlgn="auto" hangingPunct="1">
              <a:spcBef>
                <a:spcPts val="0"/>
              </a:spcBef>
              <a:spcAft>
                <a:spcPts val="0"/>
              </a:spcAft>
            </a:pPr>
            <a:r>
              <a:rPr lang="en-US" sz="1200" dirty="0" smtClean="0">
                <a:solidFill>
                  <a:srgbClr val="002240"/>
                </a:solidFill>
                <a:latin typeface="Arial" charset="0"/>
              </a:rPr>
              <a:t>Q. Is the seller planning on purchasing another home?</a:t>
            </a:r>
          </a:p>
        </p:txBody>
      </p:sp>
    </p:spTree>
    <p:extLst>
      <p:ext uri="{BB962C8B-B14F-4D97-AF65-F5344CB8AC3E}">
        <p14:creationId xmlns:p14="http://schemas.microsoft.com/office/powerpoint/2010/main" val="1304226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 y="344384"/>
            <a:ext cx="9144000" cy="1066800"/>
          </a:xfrm>
          <a:noFill/>
        </p:spPr>
        <p:txBody>
          <a:bodyPr/>
          <a:lstStyle/>
          <a:p>
            <a:r>
              <a:rPr lang="en-US" sz="3000" dirty="0" smtClean="0">
                <a:latin typeface="Arial" charset="0"/>
                <a:cs typeface="Arial" charset="0"/>
              </a:rPr>
              <a:t>Reasons Sellers Not Planning to </a:t>
            </a:r>
            <a:br>
              <a:rPr lang="en-US" sz="3000" dirty="0" smtClean="0">
                <a:latin typeface="Arial" charset="0"/>
                <a:cs typeface="Arial" charset="0"/>
              </a:rPr>
            </a:br>
            <a:r>
              <a:rPr lang="en-US" sz="3000" dirty="0" smtClean="0">
                <a:latin typeface="Arial" charset="0"/>
                <a:cs typeface="Arial" charset="0"/>
              </a:rPr>
              <a:t>Buy Another Home</a:t>
            </a:r>
            <a:endParaRPr lang="en-US" sz="3000" b="0" dirty="0" smtClean="0">
              <a:latin typeface="Arial" charset="0"/>
              <a:cs typeface="Arial" charset="0"/>
            </a:endParaRPr>
          </a:p>
        </p:txBody>
      </p:sp>
      <p:sp>
        <p:nvSpPr>
          <p:cNvPr id="64515" name="Text Box 3"/>
          <p:cNvSpPr txBox="1">
            <a:spLocks noChangeArrowheads="1"/>
          </p:cNvSpPr>
          <p:nvPr/>
        </p:nvSpPr>
        <p:spPr bwMode="auto">
          <a:xfrm>
            <a:off x="-1" y="6324600"/>
            <a:ext cx="5498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a:latin typeface="Arial" charset="0"/>
              </a:rPr>
              <a:t>Q. Why is the seller not planning to purchase another home? </a:t>
            </a:r>
          </a:p>
        </p:txBody>
      </p:sp>
      <p:graphicFrame>
        <p:nvGraphicFramePr>
          <p:cNvPr id="398340" name="Object 4"/>
          <p:cNvGraphicFramePr>
            <a:graphicFrameLocks noGrp="1" noChangeAspect="1"/>
          </p:cNvGraphicFramePr>
          <p:nvPr>
            <p:ph type="chart" sz="half" idx="1"/>
            <p:extLst>
              <p:ext uri="{D42A27DB-BD31-4B8C-83A1-F6EECF244321}">
                <p14:modId xmlns:p14="http://schemas.microsoft.com/office/powerpoint/2010/main" val="2177875968"/>
              </p:ext>
            </p:extLst>
          </p:nvPr>
        </p:nvGraphicFramePr>
        <p:xfrm>
          <a:off x="304800" y="457200"/>
          <a:ext cx="8534400" cy="5975350"/>
        </p:xfrm>
        <a:graphic>
          <a:graphicData uri="http://schemas.openxmlformats.org/presentationml/2006/ole">
            <mc:AlternateContent xmlns:mc="http://schemas.openxmlformats.org/markup-compatibility/2006">
              <mc:Choice xmlns:v="urn:schemas-microsoft-com:vml" Requires="v">
                <p:oleObj spid="_x0000_s920620" name="Chart" r:id="rId4" imgW="7972434" imgH="5581687" progId="MSGraph.Chart.8">
                  <p:embed followColorScheme="full"/>
                </p:oleObj>
              </mc:Choice>
              <mc:Fallback>
                <p:oleObj name="Chart" r:id="rId4" imgW="7972434" imgH="5581687" progId="MSGraph.Chart.8">
                  <p:embed followColorScheme="full"/>
                  <p:pic>
                    <p:nvPicPr>
                      <p:cNvPr id="0" name=""/>
                      <p:cNvPicPr>
                        <a:picLocks noChangeAspect="1" noChangeArrowheads="1"/>
                      </p:cNvPicPr>
                      <p:nvPr/>
                    </p:nvPicPr>
                    <p:blipFill>
                      <a:blip r:embed="rId5"/>
                      <a:srcRect/>
                      <a:stretch>
                        <a:fillRect/>
                      </a:stretch>
                    </p:blipFill>
                    <p:spPr bwMode="auto">
                      <a:xfrm>
                        <a:off x="304800" y="457200"/>
                        <a:ext cx="8534400"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7283334"/>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98338"/>
                                        </p:tgtEl>
                                        <p:attrNameLst>
                                          <p:attrName>style.visibility</p:attrName>
                                        </p:attrNameLst>
                                      </p:cBhvr>
                                      <p:to>
                                        <p:strVal val="visible"/>
                                      </p:to>
                                    </p:set>
                                    <p:animEffect transition="in" filter="box(out)">
                                      <p:cBhvr>
                                        <p:cTn id="7" dur="500"/>
                                        <p:tgtEl>
                                          <p:spTgt spid="39833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98340"/>
                                        </p:tgtEl>
                                        <p:attrNameLst>
                                          <p:attrName>style.visibility</p:attrName>
                                        </p:attrNameLst>
                                      </p:cBhvr>
                                      <p:to>
                                        <p:strVal val="visible"/>
                                      </p:to>
                                    </p:set>
                                    <p:animEffect transition="in" filter="blinds(vertical)">
                                      <p:cBhvr>
                                        <p:cTn id="12" dur="500"/>
                                        <p:tgtEl>
                                          <p:spTgt spid="39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autoUpdateAnimBg="0"/>
      <p:bldOleChart spid="398340" grpId="0" bld="series"/>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573486" y="370167"/>
            <a:ext cx="6515099" cy="698313"/>
          </a:xfrm>
          <a:noFill/>
        </p:spPr>
        <p:txBody>
          <a:bodyPr>
            <a:normAutofit fontScale="90000"/>
          </a:bodyPr>
          <a:lstStyle/>
          <a:p>
            <a:pPr algn="ctr"/>
            <a:r>
              <a:rPr lang="en-US" sz="3300" dirty="0" smtClean="0">
                <a:latin typeface="Arial" charset="0"/>
                <a:cs typeface="Arial" charset="0"/>
              </a:rPr>
              <a:t>Reasons For Selling</a:t>
            </a:r>
            <a:r>
              <a:rPr lang="en-US" dirty="0" smtClean="0">
                <a:latin typeface="Arial" charset="0"/>
                <a:cs typeface="Arial" charset="0"/>
              </a:rPr>
              <a:t/>
            </a:r>
            <a:br>
              <a:rPr lang="en-US" dirty="0" smtClean="0">
                <a:latin typeface="Arial" charset="0"/>
                <a:cs typeface="Arial" charset="0"/>
              </a:rPr>
            </a:br>
            <a:r>
              <a:rPr lang="en-US" sz="3100" b="0" dirty="0" smtClean="0">
                <a:latin typeface="Arial" charset="0"/>
                <a:cs typeface="Arial" charset="0"/>
              </a:rPr>
              <a:t>All Home Sellers</a:t>
            </a:r>
          </a:p>
        </p:txBody>
      </p:sp>
      <p:graphicFrame>
        <p:nvGraphicFramePr>
          <p:cNvPr id="305155" name="Object 3"/>
          <p:cNvGraphicFramePr>
            <a:graphicFrameLocks noGrp="1" noChangeAspect="1"/>
          </p:cNvGraphicFramePr>
          <p:nvPr>
            <p:ph idx="1"/>
            <p:extLst>
              <p:ext uri="{D42A27DB-BD31-4B8C-83A1-F6EECF244321}">
                <p14:modId xmlns:p14="http://schemas.microsoft.com/office/powerpoint/2010/main" val="1140733041"/>
              </p:ext>
            </p:extLst>
          </p:nvPr>
        </p:nvGraphicFramePr>
        <p:xfrm>
          <a:off x="740980" y="682525"/>
          <a:ext cx="7783658" cy="6175475"/>
        </p:xfrm>
        <a:graphic>
          <a:graphicData uri="http://schemas.openxmlformats.org/presentationml/2006/ole">
            <mc:AlternateContent xmlns:mc="http://schemas.openxmlformats.org/markup-compatibility/2006">
              <mc:Choice xmlns:v="urn:schemas-microsoft-com:vml" Requires="v">
                <p:oleObj spid="_x0000_s921644" name="Chart" r:id="rId4" imgW="10048819" imgH="7972488" progId="MSGraph.Chart.8">
                  <p:embed followColorScheme="full"/>
                </p:oleObj>
              </mc:Choice>
              <mc:Fallback>
                <p:oleObj name="Chart" r:id="rId4" imgW="10048819" imgH="7972488" progId="MSGraph.Chart.8">
                  <p:embed followColorScheme="full"/>
                  <p:pic>
                    <p:nvPicPr>
                      <p:cNvPr id="0" name=""/>
                      <p:cNvPicPr>
                        <a:picLocks noChangeAspect="1" noChangeArrowheads="1"/>
                      </p:cNvPicPr>
                      <p:nvPr/>
                    </p:nvPicPr>
                    <p:blipFill>
                      <a:blip r:embed="rId5"/>
                      <a:srcRect/>
                      <a:stretch>
                        <a:fillRect/>
                      </a:stretch>
                    </p:blipFill>
                    <p:spPr bwMode="auto">
                      <a:xfrm>
                        <a:off x="740980" y="682525"/>
                        <a:ext cx="7783658" cy="6175475"/>
                      </a:xfrm>
                      <a:prstGeom prst="rect">
                        <a:avLst/>
                      </a:prstGeom>
                      <a:noFill/>
                      <a:ln>
                        <a:noFill/>
                      </a:ln>
                    </p:spPr>
                  </p:pic>
                </p:oleObj>
              </mc:Fallback>
            </mc:AlternateContent>
          </a:graphicData>
        </a:graphic>
      </p:graphicFrame>
      <p:sp>
        <p:nvSpPr>
          <p:cNvPr id="19460" name="Text Box 4"/>
          <p:cNvSpPr txBox="1">
            <a:spLocks noChangeArrowheads="1"/>
          </p:cNvSpPr>
          <p:nvPr/>
        </p:nvSpPr>
        <p:spPr bwMode="auto">
          <a:xfrm>
            <a:off x="0" y="6340475"/>
            <a:ext cx="695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a:latin typeface="Arial" charset="0"/>
              </a:rPr>
              <a:t>Q. What was the single most important reason for selling/buying the property?</a:t>
            </a:r>
          </a:p>
        </p:txBody>
      </p:sp>
    </p:spTree>
    <p:extLst>
      <p:ext uri="{BB962C8B-B14F-4D97-AF65-F5344CB8AC3E}">
        <p14:creationId xmlns:p14="http://schemas.microsoft.com/office/powerpoint/2010/main" val="3291759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685800"/>
          </a:xfrm>
        </p:spPr>
        <p:txBody>
          <a:bodyPr/>
          <a:lstStyle/>
          <a:p>
            <a:pPr eaLnBrk="1" hangingPunct="1"/>
            <a:r>
              <a:rPr lang="en-US" sz="1800" smtClean="0">
                <a:latin typeface="Arial" charset="0"/>
                <a:cs typeface="Arial" charset="0"/>
              </a:rPr>
              <a:t>Sales of Existing Detached Homes and Pacific West Consumer Confidence</a:t>
            </a:r>
          </a:p>
        </p:txBody>
      </p:sp>
      <p:sp>
        <p:nvSpPr>
          <p:cNvPr id="13315" name="slideSubtitSales"/>
          <p:cNvSpPr>
            <a:spLocks noGrp="1" noChangeArrowheads="1"/>
          </p:cNvSpPr>
          <p:nvPr>
            <p:ph type="body" idx="4294967295"/>
          </p:nvPr>
        </p:nvSpPr>
        <p:spPr>
          <a:xfrm>
            <a:off x="0" y="457200"/>
            <a:ext cx="9144000" cy="457200"/>
          </a:xfrm>
        </p:spPr>
        <p:txBody>
          <a:bodyPr/>
          <a:lstStyle/>
          <a:p>
            <a:pPr eaLnBrk="1" hangingPunct="1">
              <a:lnSpc>
                <a:spcPct val="90000"/>
              </a:lnSpc>
            </a:pPr>
            <a:r>
              <a:rPr lang="en-US" sz="1800" smtClean="0">
                <a:latin typeface="Arial" charset="0"/>
                <a:cs typeface="Arial" charset="0"/>
              </a:rPr>
              <a:t>California, January 2012 Sales: 517,740 Units, Down 5.7% YTD, Down 5.7% YTY</a:t>
            </a:r>
          </a:p>
        </p:txBody>
      </p:sp>
      <p:graphicFrame>
        <p:nvGraphicFramePr>
          <p:cNvPr id="13316" name="shapeSales"/>
          <p:cNvGraphicFramePr>
            <a:graphicFrameLocks noGrp="1" noChangeAspect="1"/>
          </p:cNvGraphicFramePr>
          <p:nvPr>
            <p:ph type="chart" sz="half" idx="4294967295"/>
          </p:nvPr>
        </p:nvGraphicFramePr>
        <p:xfrm>
          <a:off x="420688" y="1193800"/>
          <a:ext cx="8113712" cy="4989513"/>
        </p:xfrm>
        <a:graphic>
          <a:graphicData uri="http://schemas.openxmlformats.org/presentationml/2006/ole">
            <mc:AlternateContent xmlns:mc="http://schemas.openxmlformats.org/markup-compatibility/2006">
              <mc:Choice xmlns:v="urn:schemas-microsoft-com:vml" Requires="v">
                <p:oleObj spid="_x0000_s928778" name="Chart" r:id="rId4" imgW="8410592" imgH="5172143" progId="MSGraph.Chart.8">
                  <p:embed followColorScheme="full"/>
                </p:oleObj>
              </mc:Choice>
              <mc:Fallback>
                <p:oleObj name="Chart" r:id="rId4" imgW="8410592" imgH="5172143" progId="MSGraph.Chart.8">
                  <p:embed followColorScheme="full"/>
                  <p:pic>
                    <p:nvPicPr>
                      <p:cNvPr id="0" name=""/>
                      <p:cNvPicPr>
                        <a:picLocks noChangeAspect="1" noChangeArrowheads="1"/>
                      </p:cNvPicPr>
                      <p:nvPr/>
                    </p:nvPicPr>
                    <p:blipFill>
                      <a:blip r:embed="rId5"/>
                      <a:srcRect/>
                      <a:stretch>
                        <a:fillRect/>
                      </a:stretch>
                    </p:blipFill>
                    <p:spPr bwMode="auto">
                      <a:xfrm>
                        <a:off x="420688" y="1193800"/>
                        <a:ext cx="8113712" cy="498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17" name="Text Box 5"/>
          <p:cNvSpPr txBox="1">
            <a:spLocks noChangeArrowheads="1"/>
          </p:cNvSpPr>
          <p:nvPr/>
        </p:nvSpPr>
        <p:spPr bwMode="auto">
          <a:xfrm>
            <a:off x="8110538" y="1219200"/>
            <a:ext cx="728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latin typeface="Arial" charset="0"/>
              </a:rPr>
              <a:t>INDEX</a:t>
            </a:r>
            <a:endParaRPr lang="en-US" sz="1400" b="1"/>
          </a:p>
        </p:txBody>
      </p:sp>
      <p:sp>
        <p:nvSpPr>
          <p:cNvPr id="13318" name="Text Box 6"/>
          <p:cNvSpPr txBox="1">
            <a:spLocks noChangeArrowheads="1"/>
          </p:cNvSpPr>
          <p:nvPr/>
        </p:nvSpPr>
        <p:spPr bwMode="auto">
          <a:xfrm>
            <a:off x="425450" y="1219200"/>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latin typeface="Arial" charset="0"/>
              </a:rPr>
              <a:t>UNITS</a:t>
            </a:r>
            <a:endParaRPr lang="en-US" sz="1400" b="1"/>
          </a:p>
        </p:txBody>
      </p:sp>
      <p:sp>
        <p:nvSpPr>
          <p:cNvPr id="13319" name="Text Box 7"/>
          <p:cNvSpPr txBox="1">
            <a:spLocks noChangeArrowheads="1"/>
          </p:cNvSpPr>
          <p:nvPr/>
        </p:nvSpPr>
        <p:spPr bwMode="auto">
          <a:xfrm>
            <a:off x="182563" y="6248400"/>
            <a:ext cx="5446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latin typeface="Arial" charset="0"/>
              </a:rPr>
              <a:t>SOURCE: California Association of REALTORS®; The Conference Board</a:t>
            </a:r>
          </a:p>
          <a:p>
            <a:endParaRPr lang="en-US" sz="1200" b="1">
              <a:latin typeface="Arial" charset="0"/>
            </a:endParaRPr>
          </a:p>
          <a:p>
            <a:r>
              <a:rPr lang="en-US" sz="1000" b="1">
                <a:latin typeface="Arial" charset="0"/>
              </a:rPr>
              <a:t>*Sales are seasonally adjusted and annualized </a:t>
            </a:r>
          </a:p>
          <a:p>
            <a:endParaRPr lang="en-US" sz="1000" b="1">
              <a:latin typeface="Arial" charset="0"/>
            </a:endParaRPr>
          </a:p>
        </p:txBody>
      </p:sp>
    </p:spTree>
    <p:extLst>
      <p:ext uri="{BB962C8B-B14F-4D97-AF65-F5344CB8AC3E}">
        <p14:creationId xmlns:p14="http://schemas.microsoft.com/office/powerpoint/2010/main" val="15726495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990600" y="702048"/>
            <a:ext cx="7277099" cy="809252"/>
          </a:xfrm>
        </p:spPr>
        <p:txBody>
          <a:bodyPr>
            <a:noAutofit/>
          </a:bodyPr>
          <a:lstStyle/>
          <a:p>
            <a:pPr algn="ctr"/>
            <a:r>
              <a:rPr lang="en-US" dirty="0" smtClean="0"/>
              <a:t>Investments &amp; Second/</a:t>
            </a:r>
            <a:br>
              <a:rPr lang="en-US" dirty="0" smtClean="0"/>
            </a:br>
            <a:r>
              <a:rPr lang="en-US" dirty="0" smtClean="0"/>
              <a:t>Vacation Homes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935282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568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498600" y="719324"/>
            <a:ext cx="6515099" cy="698313"/>
          </a:xfrm>
          <a:noFill/>
        </p:spPr>
        <p:txBody>
          <a:bodyPr/>
          <a:lstStyle/>
          <a:p>
            <a:pPr algn="ctr"/>
            <a:r>
              <a:rPr lang="en-US" dirty="0" smtClean="0">
                <a:latin typeface="Arial" charset="0"/>
                <a:cs typeface="Arial" charset="0"/>
              </a:rPr>
              <a:t>Foreign Buyers</a:t>
            </a:r>
            <a:endParaRPr lang="en-US" sz="2800" b="0" dirty="0" smtClean="0">
              <a:latin typeface="Arial" charset="0"/>
              <a:cs typeface="Arial" charset="0"/>
            </a:endParaRPr>
          </a:p>
        </p:txBody>
      </p:sp>
      <p:graphicFrame>
        <p:nvGraphicFramePr>
          <p:cNvPr id="31747" name="Object 3"/>
          <p:cNvGraphicFramePr>
            <a:graphicFrameLocks noGrp="1" noChangeAspect="1"/>
          </p:cNvGraphicFramePr>
          <p:nvPr>
            <p:ph idx="1"/>
            <p:extLst>
              <p:ext uri="{D42A27DB-BD31-4B8C-83A1-F6EECF244321}">
                <p14:modId xmlns:p14="http://schemas.microsoft.com/office/powerpoint/2010/main" val="4042622664"/>
              </p:ext>
            </p:extLst>
          </p:nvPr>
        </p:nvGraphicFramePr>
        <p:xfrm>
          <a:off x="394139" y="1198179"/>
          <a:ext cx="8860214" cy="5596965"/>
        </p:xfrm>
        <a:graphic>
          <a:graphicData uri="http://schemas.openxmlformats.org/presentationml/2006/ole">
            <mc:AlternateContent xmlns:mc="http://schemas.openxmlformats.org/markup-compatibility/2006">
              <mc:Choice xmlns:v="urn:schemas-microsoft-com:vml" Requires="v">
                <p:oleObj spid="_x0000_s922668" name="Chart" r:id="rId4" imgW="4267225" imgH="2695557" progId="MSGraph.Chart.8">
                  <p:embed followColorScheme="full"/>
                </p:oleObj>
              </mc:Choice>
              <mc:Fallback>
                <p:oleObj name="Chart" r:id="rId4" imgW="4267225" imgH="2695557" progId="MSGraph.Chart.8">
                  <p:embed followColorScheme="full"/>
                  <p:pic>
                    <p:nvPicPr>
                      <p:cNvPr id="0" name=""/>
                      <p:cNvPicPr>
                        <a:picLocks noChangeAspect="1" noChangeArrowheads="1"/>
                      </p:cNvPicPr>
                      <p:nvPr/>
                    </p:nvPicPr>
                    <p:blipFill>
                      <a:blip r:embed="rId5"/>
                      <a:srcRect/>
                      <a:stretch>
                        <a:fillRect/>
                      </a:stretch>
                    </p:blipFill>
                    <p:spPr bwMode="auto">
                      <a:xfrm>
                        <a:off x="394139" y="1198179"/>
                        <a:ext cx="8860214" cy="5596965"/>
                      </a:xfrm>
                      <a:prstGeom prst="rect">
                        <a:avLst/>
                      </a:prstGeom>
                      <a:noFill/>
                      <a:ln>
                        <a:noFill/>
                      </a:ln>
                      <a:effectLst/>
                    </p:spPr>
                  </p:pic>
                </p:oleObj>
              </mc:Fallback>
            </mc:AlternateContent>
          </a:graphicData>
        </a:graphic>
      </p:graphicFrame>
      <p:sp>
        <p:nvSpPr>
          <p:cNvPr id="31748" name="Text Box 4"/>
          <p:cNvSpPr txBox="1">
            <a:spLocks noChangeArrowheads="1"/>
          </p:cNvSpPr>
          <p:nvPr/>
        </p:nvSpPr>
        <p:spPr bwMode="auto">
          <a:xfrm>
            <a:off x="0" y="6324600"/>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400" dirty="0">
                <a:latin typeface="Arial" charset="0"/>
              </a:rPr>
              <a:t>Q. Was the buyer a </a:t>
            </a:r>
            <a:r>
              <a:rPr lang="en-US" sz="1400" dirty="0" smtClean="0">
                <a:latin typeface="Arial" charset="0"/>
              </a:rPr>
              <a:t>foreign </a:t>
            </a:r>
            <a:r>
              <a:rPr lang="en-US" sz="1400" dirty="0">
                <a:latin typeface="Arial" charset="0"/>
              </a:rPr>
              <a:t>buyer?</a:t>
            </a:r>
          </a:p>
        </p:txBody>
      </p:sp>
    </p:spTree>
    <p:extLst>
      <p:ext uri="{BB962C8B-B14F-4D97-AF65-F5344CB8AC3E}">
        <p14:creationId xmlns:p14="http://schemas.microsoft.com/office/powerpoint/2010/main" val="317946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a:lstStyle/>
          <a:p>
            <a:pPr algn="ctr"/>
            <a:r>
              <a:rPr lang="en-US" sz="4000" b="1" dirty="0" smtClean="0"/>
              <a:t>California Housing Market Forecast</a:t>
            </a:r>
          </a:p>
        </p:txBody>
      </p:sp>
    </p:spTree>
    <p:extLst>
      <p:ext uri="{BB962C8B-B14F-4D97-AF65-F5344CB8AC3E}">
        <p14:creationId xmlns:p14="http://schemas.microsoft.com/office/powerpoint/2010/main" val="1397879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a:xfrm>
            <a:off x="0" y="304800"/>
            <a:ext cx="9144000" cy="609600"/>
          </a:xfrm>
          <a:noFill/>
          <a:ln/>
        </p:spPr>
        <p:txBody>
          <a:bodyPr/>
          <a:lstStyle/>
          <a:p>
            <a:pPr algn="ctr">
              <a:lnSpc>
                <a:spcPct val="70000"/>
              </a:lnSpc>
            </a:pPr>
            <a:r>
              <a:rPr lang="en-US"/>
              <a:t>California Housing Market Outlook</a:t>
            </a:r>
          </a:p>
        </p:txBody>
      </p:sp>
      <p:graphicFrame>
        <p:nvGraphicFramePr>
          <p:cNvPr id="1241091" name="Object 3"/>
          <p:cNvGraphicFramePr>
            <a:graphicFrameLocks noChangeAspect="1"/>
          </p:cNvGraphicFramePr>
          <p:nvPr>
            <p:extLst>
              <p:ext uri="{D42A27DB-BD31-4B8C-83A1-F6EECF244321}">
                <p14:modId xmlns:p14="http://schemas.microsoft.com/office/powerpoint/2010/main" val="1206158525"/>
              </p:ext>
            </p:extLst>
          </p:nvPr>
        </p:nvGraphicFramePr>
        <p:xfrm>
          <a:off x="352425" y="1447800"/>
          <a:ext cx="8312150" cy="3884613"/>
        </p:xfrm>
        <a:graphic>
          <a:graphicData uri="http://schemas.openxmlformats.org/presentationml/2006/ole">
            <mc:AlternateContent xmlns:mc="http://schemas.openxmlformats.org/markup-compatibility/2006">
              <mc:Choice xmlns:v="urn:schemas-microsoft-com:vml" Requires="v">
                <p:oleObj spid="_x0000_s927763" name="Worksheet" r:id="rId5" imgW="8943857" imgH="4181349" progId="Excel.Sheet.8">
                  <p:embed/>
                </p:oleObj>
              </mc:Choice>
              <mc:Fallback>
                <p:oleObj name="Worksheet" r:id="rId5" imgW="8943857" imgH="4181349" progId="Excel.Sheet.8">
                  <p:embed/>
                  <p:pic>
                    <p:nvPicPr>
                      <p:cNvPr id="0" name=""/>
                      <p:cNvPicPr>
                        <a:picLocks noChangeAspect="1" noChangeArrowheads="1"/>
                      </p:cNvPicPr>
                      <p:nvPr/>
                    </p:nvPicPr>
                    <p:blipFill>
                      <a:blip r:embed="rId6"/>
                      <a:srcRect/>
                      <a:stretch>
                        <a:fillRect/>
                      </a:stretch>
                    </p:blipFill>
                    <p:spPr bwMode="auto">
                      <a:xfrm>
                        <a:off x="352425" y="1447800"/>
                        <a:ext cx="8312150"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1092" name="Rectangle 4"/>
          <p:cNvSpPr>
            <a:spLocks noGrp="1" noChangeArrowheads="1"/>
          </p:cNvSpPr>
          <p:nvPr>
            <p:ph type="body" idx="1"/>
          </p:nvPr>
        </p:nvSpPr>
        <p:spPr>
          <a:xfrm>
            <a:off x="0" y="838200"/>
            <a:ext cx="9144000" cy="2895600"/>
          </a:xfrm>
        </p:spPr>
        <p:txBody>
          <a:bodyPr/>
          <a:lstStyle/>
          <a:p>
            <a:r>
              <a:rPr lang="en-US" dirty="0"/>
              <a:t> </a:t>
            </a:r>
          </a:p>
        </p:txBody>
      </p:sp>
      <p:sp>
        <p:nvSpPr>
          <p:cNvPr id="1241093" name="Text Box 5"/>
          <p:cNvSpPr txBox="1">
            <a:spLocks noChangeArrowheads="1"/>
          </p:cNvSpPr>
          <p:nvPr/>
        </p:nvSpPr>
        <p:spPr bwMode="auto">
          <a:xfrm>
            <a:off x="123825" y="6400800"/>
            <a:ext cx="4084638"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latin typeface="Arial" charset="0"/>
              </a:rPr>
              <a:t>Source: CALIFORNIA ASSOCIATION OF REALTORS®</a:t>
            </a:r>
          </a:p>
        </p:txBody>
      </p:sp>
      <p:sp>
        <p:nvSpPr>
          <p:cNvPr id="1241094" name="Text Box 6"/>
          <p:cNvSpPr txBox="1">
            <a:spLocks noChangeArrowheads="1"/>
          </p:cNvSpPr>
          <p:nvPr/>
        </p:nvSpPr>
        <p:spPr bwMode="auto">
          <a:xfrm>
            <a:off x="228600" y="591185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dirty="0">
                <a:solidFill>
                  <a:schemeClr val="tx2"/>
                </a:solidFill>
              </a:rPr>
              <a:t>Forecast </a:t>
            </a:r>
            <a:r>
              <a:rPr lang="en-US" sz="1600" dirty="0" smtClean="0">
                <a:solidFill>
                  <a:schemeClr val="tx2"/>
                </a:solidFill>
              </a:rPr>
              <a:t>Date: February 2012</a:t>
            </a:r>
            <a:endParaRPr lang="en-US" sz="1600" dirty="0">
              <a:solidFill>
                <a:schemeClr val="tx2"/>
              </a:solidFill>
            </a:endParaRPr>
          </a:p>
        </p:txBody>
      </p:sp>
    </p:spTree>
    <p:extLst>
      <p:ext uri="{BB962C8B-B14F-4D97-AF65-F5344CB8AC3E}">
        <p14:creationId xmlns:p14="http://schemas.microsoft.com/office/powerpoint/2010/main" val="91797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3600" b="1" dirty="0" smtClean="0"/>
              <a:t>Thank You</a:t>
            </a:r>
            <a:br>
              <a:rPr lang="en-US" sz="3600" b="1" dirty="0" smtClean="0"/>
            </a:br>
            <a:r>
              <a:rPr lang="en-US" sz="3600" b="1" dirty="0" smtClean="0"/>
              <a:t/>
            </a:r>
            <a:br>
              <a:rPr lang="en-US" sz="3600" b="1" dirty="0" smtClean="0"/>
            </a:br>
            <a:r>
              <a:rPr lang="en-US" sz="3600" b="1" dirty="0" smtClean="0"/>
              <a:t>www.car.org/marketdata</a:t>
            </a:r>
            <a:br>
              <a:rPr lang="en-US" sz="3600" b="1" dirty="0" smtClean="0"/>
            </a:br>
            <a:r>
              <a:rPr lang="en-US" sz="3600" b="1" dirty="0" smtClean="0"/>
              <a:t/>
            </a:r>
            <a:br>
              <a:rPr lang="en-US" sz="3600" b="1" dirty="0" smtClean="0"/>
            </a:br>
            <a:r>
              <a:rPr lang="en-US" sz="3600" b="1" dirty="0" smtClean="0"/>
              <a:t>lesliea@car.org</a:t>
            </a:r>
            <a:endParaRPr lang="en-US" sz="3600" b="1" dirty="0"/>
          </a:p>
        </p:txBody>
      </p:sp>
    </p:spTree>
    <p:extLst>
      <p:ext uri="{BB962C8B-B14F-4D97-AF65-F5344CB8AC3E}">
        <p14:creationId xmlns:p14="http://schemas.microsoft.com/office/powerpoint/2010/main" val="284966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Content Placeholder 4"/>
          <p:cNvGraphicFramePr>
            <a:graphicFrameLocks noGrp="1"/>
          </p:cNvGraphicFramePr>
          <p:nvPr>
            <p:ph idx="1"/>
          </p:nvPr>
        </p:nvGraphicFramePr>
        <p:xfrm>
          <a:off x="0" y="685800"/>
          <a:ext cx="9113838" cy="5664200"/>
        </p:xfrm>
        <a:graphic>
          <a:graphicData uri="http://schemas.openxmlformats.org/presentationml/2006/ole">
            <mc:AlternateContent xmlns:mc="http://schemas.openxmlformats.org/markup-compatibility/2006">
              <mc:Choice xmlns:v="urn:schemas-microsoft-com:vml" Requires="v">
                <p:oleObj spid="_x0000_s933898" r:id="rId4" imgW="9114310" imgH="5663675" progId="Excel.Chart.8">
                  <p:embed/>
                </p:oleObj>
              </mc:Choice>
              <mc:Fallback>
                <p:oleObj r:id="rId4" imgW="9114310" imgH="566367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9113838"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1"/>
          <p:cNvSpPr>
            <a:spLocks noGrp="1"/>
          </p:cNvSpPr>
          <p:nvPr>
            <p:ph type="title"/>
          </p:nvPr>
        </p:nvSpPr>
        <p:spPr>
          <a:xfrm>
            <a:off x="0" y="228600"/>
            <a:ext cx="9144000" cy="601663"/>
          </a:xfrm>
        </p:spPr>
        <p:txBody>
          <a:bodyPr/>
          <a:lstStyle/>
          <a:p>
            <a:r>
              <a:rPr lang="en-US" smtClean="0">
                <a:latin typeface="Arial" charset="0"/>
                <a:cs typeface="Arial" charset="0"/>
              </a:rPr>
              <a:t>Share of Distressed Sales to Total Sales</a:t>
            </a:r>
          </a:p>
        </p:txBody>
      </p:sp>
      <p:sp>
        <p:nvSpPr>
          <p:cNvPr id="4" name="Text Box 3"/>
          <p:cNvSpPr txBox="1">
            <a:spLocks noChangeArrowheads="1"/>
          </p:cNvSpPr>
          <p:nvPr/>
        </p:nvSpPr>
        <p:spPr bwMode="auto">
          <a:xfrm>
            <a:off x="152400" y="6430963"/>
            <a:ext cx="3719513"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Tree>
    <p:extLst>
      <p:ext uri="{BB962C8B-B14F-4D97-AF65-F5344CB8AC3E}">
        <p14:creationId xmlns:p14="http://schemas.microsoft.com/office/powerpoint/2010/main" val="42447908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2" name="Text Box 4"/>
          <p:cNvSpPr txBox="1">
            <a:spLocks noChangeArrowheads="1"/>
          </p:cNvSpPr>
          <p:nvPr/>
        </p:nvSpPr>
        <p:spPr bwMode="auto">
          <a:xfrm>
            <a:off x="915988" y="6176963"/>
            <a:ext cx="37195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132099" name="Title 4"/>
          <p:cNvSpPr>
            <a:spLocks noGrp="1"/>
          </p:cNvSpPr>
          <p:nvPr>
            <p:ph type="title"/>
          </p:nvPr>
        </p:nvSpPr>
        <p:spPr>
          <a:xfrm>
            <a:off x="0" y="304800"/>
            <a:ext cx="9144000" cy="601663"/>
          </a:xfrm>
        </p:spPr>
        <p:txBody>
          <a:bodyPr/>
          <a:lstStyle/>
          <a:p>
            <a:r>
              <a:rPr lang="en-US" sz="3200" smtClean="0">
                <a:latin typeface="Arial" charset="0"/>
                <a:cs typeface="Arial" charset="0"/>
              </a:rPr>
              <a:t>REO &amp; Short Sales: Bay Area</a:t>
            </a:r>
            <a:br>
              <a:rPr lang="en-US" sz="3200" smtClean="0">
                <a:latin typeface="Arial" charset="0"/>
                <a:cs typeface="Arial" charset="0"/>
              </a:rPr>
            </a:br>
            <a:r>
              <a:rPr lang="en-US" b="0" smtClean="0">
                <a:latin typeface="Arial" charset="0"/>
                <a:cs typeface="Arial" charset="0"/>
              </a:rPr>
              <a:t>(Percent of Total Sales)</a:t>
            </a:r>
          </a:p>
        </p:txBody>
      </p:sp>
      <p:graphicFrame>
        <p:nvGraphicFramePr>
          <p:cNvPr id="2" name="Object 2"/>
          <p:cNvGraphicFramePr>
            <a:graphicFrameLocks noChangeAspect="1"/>
          </p:cNvGraphicFramePr>
          <p:nvPr/>
        </p:nvGraphicFramePr>
        <p:xfrm>
          <a:off x="-1208088" y="-482600"/>
          <a:ext cx="11687176" cy="819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039977"/>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89252"/>
                                        </p:tgtEl>
                                        <p:attrNameLst>
                                          <p:attrName>style.visibility</p:attrName>
                                        </p:attrNameLst>
                                      </p:cBhvr>
                                      <p:to>
                                        <p:strVal val="visible"/>
                                      </p:to>
                                    </p:set>
                                    <p:animEffect transition="in" filter="randombar(horizontal)">
                                      <p:cBhvr>
                                        <p:cTn id="12" dur="500"/>
                                        <p:tgtEl>
                                          <p:spTgt spid="158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2" grpId="0" autoUpdateAnimBg="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2" name="Text Box 4"/>
          <p:cNvSpPr txBox="1">
            <a:spLocks noChangeArrowheads="1"/>
          </p:cNvSpPr>
          <p:nvPr/>
        </p:nvSpPr>
        <p:spPr bwMode="auto">
          <a:xfrm>
            <a:off x="915988" y="6176963"/>
            <a:ext cx="37195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133123" name="Title 4"/>
          <p:cNvSpPr>
            <a:spLocks noGrp="1"/>
          </p:cNvSpPr>
          <p:nvPr>
            <p:ph type="title"/>
          </p:nvPr>
        </p:nvSpPr>
        <p:spPr>
          <a:xfrm>
            <a:off x="0" y="304800"/>
            <a:ext cx="9144000" cy="601663"/>
          </a:xfrm>
        </p:spPr>
        <p:txBody>
          <a:bodyPr/>
          <a:lstStyle/>
          <a:p>
            <a:r>
              <a:rPr lang="en-US" sz="3200" smtClean="0">
                <a:latin typeface="Arial" charset="0"/>
                <a:cs typeface="Arial" charset="0"/>
              </a:rPr>
              <a:t>REO &amp; Short Sales: Southern California</a:t>
            </a:r>
            <a:br>
              <a:rPr lang="en-US" sz="3200" smtClean="0">
                <a:latin typeface="Arial" charset="0"/>
                <a:cs typeface="Arial" charset="0"/>
              </a:rPr>
            </a:br>
            <a:r>
              <a:rPr lang="en-US" b="0" smtClean="0">
                <a:latin typeface="Arial" charset="0"/>
                <a:cs typeface="Arial" charset="0"/>
              </a:rPr>
              <a:t>(Percent of Total Sales)</a:t>
            </a:r>
          </a:p>
        </p:txBody>
      </p:sp>
      <p:graphicFrame>
        <p:nvGraphicFramePr>
          <p:cNvPr id="2" name="Object 2"/>
          <p:cNvGraphicFramePr>
            <a:graphicFrameLocks noChangeAspect="1"/>
          </p:cNvGraphicFramePr>
          <p:nvPr/>
        </p:nvGraphicFramePr>
        <p:xfrm>
          <a:off x="-1271588" y="-447675"/>
          <a:ext cx="11687176" cy="819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910051"/>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89252"/>
                                        </p:tgtEl>
                                        <p:attrNameLst>
                                          <p:attrName>style.visibility</p:attrName>
                                        </p:attrNameLst>
                                      </p:cBhvr>
                                      <p:to>
                                        <p:strVal val="visible"/>
                                      </p:to>
                                    </p:set>
                                    <p:animEffect transition="in" filter="randombar(horizontal)">
                                      <p:cBhvr>
                                        <p:cTn id="12" dur="500"/>
                                        <p:tgtEl>
                                          <p:spTgt spid="158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2" grpId="0" autoUpdateAnimBg="0"/>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2" name="Text Box 4"/>
          <p:cNvSpPr txBox="1">
            <a:spLocks noChangeArrowheads="1"/>
          </p:cNvSpPr>
          <p:nvPr/>
        </p:nvSpPr>
        <p:spPr bwMode="auto">
          <a:xfrm>
            <a:off x="915988" y="6176963"/>
            <a:ext cx="37195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134147" name="Title 4"/>
          <p:cNvSpPr>
            <a:spLocks noGrp="1"/>
          </p:cNvSpPr>
          <p:nvPr>
            <p:ph type="title"/>
          </p:nvPr>
        </p:nvSpPr>
        <p:spPr>
          <a:xfrm>
            <a:off x="0" y="304800"/>
            <a:ext cx="9144000" cy="601663"/>
          </a:xfrm>
        </p:spPr>
        <p:txBody>
          <a:bodyPr/>
          <a:lstStyle/>
          <a:p>
            <a:r>
              <a:rPr lang="en-US" sz="3200" smtClean="0">
                <a:latin typeface="Arial" charset="0"/>
                <a:cs typeface="Arial" charset="0"/>
              </a:rPr>
              <a:t>REO &amp; Short Sales: Central Valley</a:t>
            </a:r>
            <a:br>
              <a:rPr lang="en-US" sz="3200" smtClean="0">
                <a:latin typeface="Arial" charset="0"/>
                <a:cs typeface="Arial" charset="0"/>
              </a:rPr>
            </a:br>
            <a:r>
              <a:rPr lang="en-US" b="0" smtClean="0">
                <a:latin typeface="Arial" charset="0"/>
                <a:cs typeface="Arial" charset="0"/>
              </a:rPr>
              <a:t>(Percent of Total Sales)</a:t>
            </a:r>
          </a:p>
        </p:txBody>
      </p:sp>
      <p:graphicFrame>
        <p:nvGraphicFramePr>
          <p:cNvPr id="2" name="Object 2"/>
          <p:cNvGraphicFramePr>
            <a:graphicFrameLocks noChangeAspect="1"/>
          </p:cNvGraphicFramePr>
          <p:nvPr/>
        </p:nvGraphicFramePr>
        <p:xfrm>
          <a:off x="-1271588" y="-447675"/>
          <a:ext cx="11687176" cy="819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6212517"/>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89252"/>
                                        </p:tgtEl>
                                        <p:attrNameLst>
                                          <p:attrName>style.visibility</p:attrName>
                                        </p:attrNameLst>
                                      </p:cBhvr>
                                      <p:to>
                                        <p:strVal val="visible"/>
                                      </p:to>
                                    </p:set>
                                    <p:animEffect transition="in" filter="randombar(horizontal)">
                                      <p:cBhvr>
                                        <p:cTn id="12" dur="500"/>
                                        <p:tgtEl>
                                          <p:spTgt spid="158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2" grpId="0" autoUpdateAnimBg="0"/>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2" name="Text Box 4"/>
          <p:cNvSpPr txBox="1">
            <a:spLocks noChangeArrowheads="1"/>
          </p:cNvSpPr>
          <p:nvPr/>
        </p:nvSpPr>
        <p:spPr bwMode="auto">
          <a:xfrm>
            <a:off x="915988" y="6176963"/>
            <a:ext cx="3719512" cy="2746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r>
              <a:rPr lang="en-US" sz="1200" b="1" smtClean="0">
                <a:solidFill>
                  <a:prstClr val="black"/>
                </a:solidFill>
                <a:latin typeface="Arial" charset="0"/>
              </a:rPr>
              <a:t>SOURCE: California Association of REALTORS®</a:t>
            </a:r>
          </a:p>
        </p:txBody>
      </p:sp>
      <p:sp>
        <p:nvSpPr>
          <p:cNvPr id="135171" name="Title 4"/>
          <p:cNvSpPr>
            <a:spLocks noGrp="1"/>
          </p:cNvSpPr>
          <p:nvPr>
            <p:ph type="title"/>
          </p:nvPr>
        </p:nvSpPr>
        <p:spPr>
          <a:xfrm>
            <a:off x="0" y="304800"/>
            <a:ext cx="9144000" cy="601663"/>
          </a:xfrm>
        </p:spPr>
        <p:txBody>
          <a:bodyPr/>
          <a:lstStyle/>
          <a:p>
            <a:r>
              <a:rPr lang="en-US" sz="3200" smtClean="0">
                <a:latin typeface="Arial" charset="0"/>
                <a:cs typeface="Arial" charset="0"/>
              </a:rPr>
              <a:t>REO &amp; Short Sales: Rest of California</a:t>
            </a:r>
            <a:br>
              <a:rPr lang="en-US" sz="3200" smtClean="0">
                <a:latin typeface="Arial" charset="0"/>
                <a:cs typeface="Arial" charset="0"/>
              </a:rPr>
            </a:br>
            <a:r>
              <a:rPr lang="en-US" b="0" smtClean="0">
                <a:latin typeface="Arial" charset="0"/>
                <a:cs typeface="Arial" charset="0"/>
              </a:rPr>
              <a:t>(Percent of Total Sales)</a:t>
            </a:r>
          </a:p>
        </p:txBody>
      </p:sp>
      <p:graphicFrame>
        <p:nvGraphicFramePr>
          <p:cNvPr id="2" name="Object 2"/>
          <p:cNvGraphicFramePr>
            <a:graphicFrameLocks noChangeAspect="1"/>
          </p:cNvGraphicFramePr>
          <p:nvPr/>
        </p:nvGraphicFramePr>
        <p:xfrm>
          <a:off x="-1271588" y="-447675"/>
          <a:ext cx="11687176" cy="819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523553"/>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89252"/>
                                        </p:tgtEl>
                                        <p:attrNameLst>
                                          <p:attrName>style.visibility</p:attrName>
                                        </p:attrNameLst>
                                      </p:cBhvr>
                                      <p:to>
                                        <p:strVal val="visible"/>
                                      </p:to>
                                    </p:set>
                                    <p:animEffect transition="in" filter="randombar(horizontal)">
                                      <p:cBhvr>
                                        <p:cTn id="12" dur="500"/>
                                        <p:tgtEl>
                                          <p:spTgt spid="158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2" grpId="0" autoUpdateAnimBg="0"/>
      <p:bldGraphic spid="2" grpId="0">
        <p:bldAsOne/>
      </p:bldGraphic>
    </p:bldLst>
  </p:timing>
</p:sld>
</file>

<file path=ppt/theme/theme1.xml><?xml version="1.0" encoding="utf-8"?>
<a:theme xmlns:a="http://schemas.openxmlformats.org/drawingml/2006/main" name="1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vo Bubb PPT Template">
  <a:themeElements>
    <a:clrScheme name="Custom 4">
      <a:dk1>
        <a:srgbClr val="002240"/>
      </a:dk1>
      <a:lt1>
        <a:sysClr val="window" lastClr="FFFFFF"/>
      </a:lt1>
      <a:dk2>
        <a:srgbClr val="1F497D"/>
      </a:dk2>
      <a:lt2>
        <a:srgbClr val="131313"/>
      </a:lt2>
      <a:accent1>
        <a:srgbClr val="F5C64D"/>
      </a:accent1>
      <a:accent2>
        <a:srgbClr val="7BB88F"/>
      </a:accent2>
      <a:accent3>
        <a:srgbClr val="92CAC8"/>
      </a:accent3>
      <a:accent4>
        <a:srgbClr val="F3EEE2"/>
      </a:accent4>
      <a:accent5>
        <a:srgbClr val="FFFFFF"/>
      </a:accent5>
      <a:accent6>
        <a:srgbClr val="FFFFFF"/>
      </a:accent6>
      <a:hlink>
        <a:srgbClr val="0000FF"/>
      </a:hlink>
      <a:folHlink>
        <a:srgbClr val="E594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AR_designB">
  <a:themeElements>
    <a:clrScheme name="Custom 4">
      <a:dk1>
        <a:srgbClr val="002240"/>
      </a:dk1>
      <a:lt1>
        <a:sysClr val="window" lastClr="FFFFFF"/>
      </a:lt1>
      <a:dk2>
        <a:srgbClr val="1F497D"/>
      </a:dk2>
      <a:lt2>
        <a:srgbClr val="131313"/>
      </a:lt2>
      <a:accent1>
        <a:srgbClr val="F5C64D"/>
      </a:accent1>
      <a:accent2>
        <a:srgbClr val="7BB88F"/>
      </a:accent2>
      <a:accent3>
        <a:srgbClr val="92CAC8"/>
      </a:accent3>
      <a:accent4>
        <a:srgbClr val="F3EEE2"/>
      </a:accent4>
      <a:accent5>
        <a:srgbClr val="FFFFFF"/>
      </a:accent5>
      <a:accent6>
        <a:srgbClr val="FFFFFF"/>
      </a:accent6>
      <a:hlink>
        <a:srgbClr val="0000FF"/>
      </a:hlink>
      <a:folHlink>
        <a:srgbClr val="E594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vo Bubb PPT Template">
  <a:themeElements>
    <a:clrScheme name="Custom 4">
      <a:dk1>
        <a:srgbClr val="002240"/>
      </a:dk1>
      <a:lt1>
        <a:sysClr val="window" lastClr="FFFFFF"/>
      </a:lt1>
      <a:dk2>
        <a:srgbClr val="1F497D"/>
      </a:dk2>
      <a:lt2>
        <a:srgbClr val="131313"/>
      </a:lt2>
      <a:accent1>
        <a:srgbClr val="F5C64D"/>
      </a:accent1>
      <a:accent2>
        <a:srgbClr val="7BB88F"/>
      </a:accent2>
      <a:accent3>
        <a:srgbClr val="92CAC8"/>
      </a:accent3>
      <a:accent4>
        <a:srgbClr val="F3EEE2"/>
      </a:accent4>
      <a:accent5>
        <a:srgbClr val="FFFFFF"/>
      </a:accent5>
      <a:accent6>
        <a:srgbClr val="FFFFFF"/>
      </a:accent6>
      <a:hlink>
        <a:srgbClr val="0000FF"/>
      </a:hlink>
      <a:folHlink>
        <a:srgbClr val="E594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AR_designB">
  <a:themeElements>
    <a:clrScheme name="Custom 4">
      <a:dk1>
        <a:srgbClr val="002240"/>
      </a:dk1>
      <a:lt1>
        <a:sysClr val="window" lastClr="FFFFFF"/>
      </a:lt1>
      <a:dk2>
        <a:srgbClr val="1F497D"/>
      </a:dk2>
      <a:lt2>
        <a:srgbClr val="131313"/>
      </a:lt2>
      <a:accent1>
        <a:srgbClr val="F5C64D"/>
      </a:accent1>
      <a:accent2>
        <a:srgbClr val="7BB88F"/>
      </a:accent2>
      <a:accent3>
        <a:srgbClr val="92CAC8"/>
      </a:accent3>
      <a:accent4>
        <a:srgbClr val="F3EEE2"/>
      </a:accent4>
      <a:accent5>
        <a:srgbClr val="FFFFFF"/>
      </a:accent5>
      <a:accent6>
        <a:srgbClr val="FFFFFF"/>
      </a:accent6>
      <a:hlink>
        <a:srgbClr val="0000FF"/>
      </a:hlink>
      <a:folHlink>
        <a:srgbClr val="E594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AR_design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CAR_designA.potx</Template>
  <TotalTime>19967</TotalTime>
  <Words>1201</Words>
  <Application>Microsoft Office PowerPoint</Application>
  <PresentationFormat>On-screen Show (4:3)</PresentationFormat>
  <Paragraphs>242</Paragraphs>
  <Slides>44</Slides>
  <Notes>36</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3</vt:i4>
      </vt:variant>
      <vt:variant>
        <vt:lpstr>Slide Titles</vt:lpstr>
      </vt:variant>
      <vt:variant>
        <vt:i4>44</vt:i4>
      </vt:variant>
    </vt:vector>
  </HeadingPairs>
  <TitlesOfParts>
    <vt:vector size="64" baseType="lpstr">
      <vt:lpstr>Arial</vt:lpstr>
      <vt:lpstr>Times New Roman</vt:lpstr>
      <vt:lpstr>Tw Cen MT Condensed</vt:lpstr>
      <vt:lpstr>Calibri</vt:lpstr>
      <vt:lpstr>Wingdings</vt:lpstr>
      <vt:lpstr>Arial Unicode MS</vt:lpstr>
      <vt:lpstr>1_CAR_designA</vt:lpstr>
      <vt:lpstr>2_CAR_designA</vt:lpstr>
      <vt:lpstr>Convo Bubb PPT Template</vt:lpstr>
      <vt:lpstr>3_CAR_designA</vt:lpstr>
      <vt:lpstr>CAR_designB</vt:lpstr>
      <vt:lpstr>1_Convo Bubb PPT Template</vt:lpstr>
      <vt:lpstr>1_CAR_designB</vt:lpstr>
      <vt:lpstr>CAR_designA</vt:lpstr>
      <vt:lpstr>4_CAR_designA</vt:lpstr>
      <vt:lpstr>5_CAR_designA</vt:lpstr>
      <vt:lpstr>6_CAR_designA</vt:lpstr>
      <vt:lpstr>Chart</vt:lpstr>
      <vt:lpstr>Microsoft Excel Chart</vt:lpstr>
      <vt:lpstr>Worksheet</vt:lpstr>
      <vt:lpstr>California Real Estate Market Update</vt:lpstr>
      <vt:lpstr>California Housing Market</vt:lpstr>
      <vt:lpstr>Sales Hit Bottom in 2007, Median Price in 2009</vt:lpstr>
      <vt:lpstr>Sales of Existing Detached Homes and Pacific West Consumer Confidence</vt:lpstr>
      <vt:lpstr>Share of Distressed Sales to Total Sales</vt:lpstr>
      <vt:lpstr>REO &amp; Short Sales: Bay Area (Percent of Total Sales)</vt:lpstr>
      <vt:lpstr>REO &amp; Short Sales: Southern California (Percent of Total Sales)</vt:lpstr>
      <vt:lpstr>REO &amp; Short Sales: Central Valley (Percent of Total Sales)</vt:lpstr>
      <vt:lpstr>REO &amp; Short Sales: Rest of California (Percent of Total Sales)</vt:lpstr>
      <vt:lpstr>Median Price of Existing Detached Homes</vt:lpstr>
      <vt:lpstr>Trough vs. Current Price – January 2012</vt:lpstr>
      <vt:lpstr>Trough vs. Current Price – January 2012</vt:lpstr>
      <vt:lpstr>Trough vs. Current Price – January 2012</vt:lpstr>
      <vt:lpstr>Unsold Inventory Index</vt:lpstr>
      <vt:lpstr>Unsold Inventory Index (Months)</vt:lpstr>
      <vt:lpstr>Tight Supply of Inventory for REO Sales</vt:lpstr>
      <vt:lpstr>Housing Affordability Index</vt:lpstr>
      <vt:lpstr>CA Underwater Mortgages Reverse Wealth Effect v. Squatter Economy </vt:lpstr>
      <vt:lpstr>PowerPoint Presentation</vt:lpstr>
      <vt:lpstr>Mortgage Foreclosure &amp; Delinquency Rates</vt:lpstr>
      <vt:lpstr>California Foreclosure Inventories, Jan. 2012</vt:lpstr>
      <vt:lpstr>Los Angeles County</vt:lpstr>
      <vt:lpstr>Los Angeles County</vt:lpstr>
      <vt:lpstr>Los Angeles County</vt:lpstr>
      <vt:lpstr>San Gabriel </vt:lpstr>
      <vt:lpstr>Saratoga</vt:lpstr>
      <vt:lpstr>Palo Alto</vt:lpstr>
      <vt:lpstr>San Jose</vt:lpstr>
      <vt:lpstr>San Diego County</vt:lpstr>
      <vt:lpstr>San Diego County</vt:lpstr>
      <vt:lpstr>San Diego County</vt:lpstr>
      <vt:lpstr>Sacramento</vt:lpstr>
      <vt:lpstr>Sacramento</vt:lpstr>
      <vt:lpstr>Sacramento</vt:lpstr>
      <vt:lpstr>2011 Annual Housing Market Survey</vt:lpstr>
      <vt:lpstr>Equity vs. REO vs. Short Sales</vt:lpstr>
      <vt:lpstr>Proportion of Sellers Planning to Repurchase</vt:lpstr>
      <vt:lpstr>Reasons Sellers Not Planning to  Buy Another Home</vt:lpstr>
      <vt:lpstr>Reasons For Selling All Home Sellers</vt:lpstr>
      <vt:lpstr>Investments &amp; Second/ Vacation Homes</vt:lpstr>
      <vt:lpstr>Foreign Buyers</vt:lpstr>
      <vt:lpstr>California Housing Market Forecast</vt:lpstr>
      <vt:lpstr>California Housing Market Outlook</vt:lpstr>
      <vt:lpstr>Thank You  www.car.org/marketdata  lesliea@car.org</vt:lpstr>
    </vt:vector>
  </TitlesOfParts>
  <Company>studio 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meiners</dc:creator>
  <cp:lastModifiedBy>Paula Green</cp:lastModifiedBy>
  <cp:revision>901</cp:revision>
  <cp:lastPrinted>2011-09-19T20:17:00Z</cp:lastPrinted>
  <dcterms:created xsi:type="dcterms:W3CDTF">2011-02-15T16:45:22Z</dcterms:created>
  <dcterms:modified xsi:type="dcterms:W3CDTF">2012-03-06T20:33:09Z</dcterms:modified>
</cp:coreProperties>
</file>