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62" r:id="rId2"/>
    <p:sldId id="275" r:id="rId3"/>
    <p:sldId id="265" r:id="rId4"/>
    <p:sldId id="264" r:id="rId5"/>
    <p:sldId id="273" r:id="rId6"/>
    <p:sldId id="261" r:id="rId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7" autoAdjust="0"/>
    <p:restoredTop sz="59707" autoAdjust="0"/>
  </p:normalViewPr>
  <p:slideViewPr>
    <p:cSldViewPr>
      <p:cViewPr>
        <p:scale>
          <a:sx n="66" d="100"/>
          <a:sy n="66" d="100"/>
        </p:scale>
        <p:origin x="-124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5652A90-6004-44B7-A262-2D6C682DEFC8}" type="datetimeFigureOut">
              <a:rPr lang="en-US" smtClean="0"/>
              <a:t>03/19/2013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D48958A-1F68-4C5F-8712-5B830056C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26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B91D9-BDFF-4FC1-AFC0-A6A77B027428}" type="datetimeFigureOut">
              <a:rPr lang="en-US" smtClean="0"/>
              <a:t>03/19/2013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2EC76-F7F9-4DC8-AE07-06C406F3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1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2EC76-F7F9-4DC8-AE07-06C406F310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4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2EC76-F7F9-4DC8-AE07-06C406F310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7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2EC76-F7F9-4DC8-AE07-06C406F310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84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2EC76-F7F9-4DC8-AE07-06C406F310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1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2EC76-F7F9-4DC8-AE07-06C406F310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17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2EC76-F7F9-4DC8-AE07-06C406F310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9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7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6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4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1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8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5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0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1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BFABB-2A74-4944-A1B7-345457B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9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/>
              <a:t>Senate Transportation and Housing Committee </a:t>
            </a:r>
            <a:br>
              <a:rPr lang="en-US" sz="1600" dirty="0" smtClean="0"/>
            </a:br>
            <a:r>
              <a:rPr lang="en-US" sz="1600" dirty="0" smtClean="0"/>
              <a:t>Informational Hearing</a:t>
            </a:r>
            <a:br>
              <a:rPr lang="en-US" sz="1600" dirty="0" smtClean="0"/>
            </a:br>
            <a:r>
              <a:rPr lang="en-US" sz="1600" dirty="0" smtClean="0"/>
              <a:t>March 19, 2013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>AB 32 Implementation: Light Duty Vehicles and Their Fuels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799" y="4191000"/>
            <a:ext cx="7363691" cy="838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           Alberto </a:t>
            </a:r>
            <a:r>
              <a:rPr lang="en-US" sz="2000" dirty="0"/>
              <a:t>Ayala                         </a:t>
            </a:r>
            <a:r>
              <a:rPr lang="en-US" sz="2000" dirty="0" smtClean="0"/>
              <a:t>	         Richard </a:t>
            </a:r>
            <a:r>
              <a:rPr lang="en-US" sz="2000" dirty="0"/>
              <a:t>Corey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Deputy Executive </a:t>
            </a:r>
            <a:r>
              <a:rPr lang="en-US" sz="2000" dirty="0"/>
              <a:t>Officer   </a:t>
            </a:r>
            <a:r>
              <a:rPr lang="en-US" sz="2000" dirty="0" smtClean="0"/>
              <a:t>   </a:t>
            </a:r>
            <a:r>
              <a:rPr lang="en-US" sz="2000" dirty="0"/>
              <a:t> </a:t>
            </a:r>
            <a:r>
              <a:rPr lang="en-US" sz="2000" dirty="0" smtClean="0"/>
              <a:t> 	Deputy </a:t>
            </a:r>
            <a:r>
              <a:rPr lang="en-US" sz="2000" dirty="0"/>
              <a:t>Executive Officer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1891" y="2133600"/>
            <a:ext cx="8229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Zero-Emission Vehicles for Meeting California’s Air Quality and Climate Change Goals</a:t>
            </a:r>
            <a:endParaRPr lang="en-US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Impacts of Air and Climate Pollution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b="1" dirty="0" smtClean="0"/>
              <a:t>Air Pollution</a:t>
            </a:r>
          </a:p>
          <a:p>
            <a:r>
              <a:rPr lang="en-US" sz="2400" dirty="0" smtClean="0"/>
              <a:t>90% of Californians continue to breathe dirty air</a:t>
            </a:r>
          </a:p>
          <a:p>
            <a:pPr lvl="2"/>
            <a:r>
              <a:rPr lang="en-US" dirty="0" smtClean="0"/>
              <a:t>Over 9,000 premature deaths</a:t>
            </a:r>
          </a:p>
          <a:p>
            <a:pPr lvl="2"/>
            <a:r>
              <a:rPr lang="en-US" dirty="0" smtClean="0"/>
              <a:t>Increase in asthma symptoms and hospitalizations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b="1" dirty="0" smtClean="0"/>
              <a:t>Climate Change</a:t>
            </a:r>
          </a:p>
          <a:p>
            <a:r>
              <a:rPr lang="en-US" sz="2400" dirty="0" smtClean="0"/>
              <a:t>A warming climate will have multiple adverse impacts such as:</a:t>
            </a:r>
          </a:p>
          <a:p>
            <a:pPr lvl="2"/>
            <a:r>
              <a:rPr lang="en-US" dirty="0" smtClean="0"/>
              <a:t>Poor air quality made worse</a:t>
            </a:r>
          </a:p>
          <a:p>
            <a:pPr lvl="2"/>
            <a:r>
              <a:rPr lang="en-US" dirty="0" smtClean="0"/>
              <a:t>More severe heat</a:t>
            </a:r>
          </a:p>
          <a:p>
            <a:pPr lvl="2"/>
            <a:r>
              <a:rPr lang="en-US" dirty="0" smtClean="0"/>
              <a:t>Decreasing snowpack</a:t>
            </a:r>
          </a:p>
          <a:p>
            <a:pPr lvl="2"/>
            <a:r>
              <a:rPr lang="en-US" dirty="0" smtClean="0"/>
              <a:t>Increasing threats to agriculture</a:t>
            </a:r>
          </a:p>
          <a:p>
            <a:pPr lvl="2"/>
            <a:r>
              <a:rPr lang="en-US" dirty="0" smtClean="0"/>
              <a:t>Increasing wildfires and rising sea levels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228600"/>
            <a:ext cx="8686800" cy="213642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900" b="1" kern="1200" dirty="0">
                <a:solidFill>
                  <a:schemeClr val="bg1"/>
                </a:solidFill>
                <a:latin typeface="+mn-lt"/>
              </a:rPr>
              <a:t>Air </a:t>
            </a:r>
            <a:r>
              <a:rPr lang="en-US" sz="3900" b="1" kern="1200" dirty="0" smtClean="0">
                <a:solidFill>
                  <a:schemeClr val="bg1"/>
                </a:solidFill>
                <a:latin typeface="+mn-lt"/>
              </a:rPr>
              <a:t>Pollution </a:t>
            </a:r>
            <a:r>
              <a:rPr lang="en-US" sz="3900" b="1" dirty="0" smtClean="0">
                <a:solidFill>
                  <a:schemeClr val="bg1"/>
                </a:solidFill>
              </a:rPr>
              <a:t>and Climate Milestones</a:t>
            </a:r>
            <a:endParaRPr lang="en-US" sz="3900" b="1" kern="1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87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230" y="1905000"/>
            <a:ext cx="6831466" cy="393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03263" y="838200"/>
            <a:ext cx="7848600" cy="6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900" b="1" dirty="0"/>
              <a:t>Air </a:t>
            </a:r>
            <a:r>
              <a:rPr lang="en-US" sz="3900" b="1" dirty="0" smtClean="0"/>
              <a:t>Quality and </a:t>
            </a:r>
            <a:r>
              <a:rPr lang="en-US" sz="3900" b="1" dirty="0"/>
              <a:t>Climate Milestones</a:t>
            </a:r>
          </a:p>
        </p:txBody>
      </p:sp>
    </p:spTree>
    <p:extLst>
      <p:ext uri="{BB962C8B-B14F-4D97-AF65-F5344CB8AC3E}">
        <p14:creationId xmlns:p14="http://schemas.microsoft.com/office/powerpoint/2010/main" val="327646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Nearly all vehicles need to be zero emission by </a:t>
            </a:r>
            <a:r>
              <a:rPr lang="en-US" b="1" dirty="0" smtClean="0"/>
              <a:t>2050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57399"/>
            <a:ext cx="8091377" cy="399918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Key Principles for Reducing Emissions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Policies focus </a:t>
            </a:r>
            <a:r>
              <a:rPr lang="en-US" dirty="0"/>
              <a:t>on Vehicles and </a:t>
            </a:r>
            <a:r>
              <a:rPr lang="en-US" dirty="0" smtClean="0"/>
              <a:t>Fuels.</a:t>
            </a:r>
            <a:endParaRPr lang="en-US" dirty="0"/>
          </a:p>
          <a:p>
            <a:r>
              <a:rPr lang="en-US" dirty="0" smtClean="0"/>
              <a:t>Vehicle </a:t>
            </a:r>
            <a:r>
              <a:rPr lang="en-US" dirty="0"/>
              <a:t>and Fuel technologies need </a:t>
            </a:r>
            <a:r>
              <a:rPr lang="en-US" dirty="0" smtClean="0"/>
              <a:t>to: </a:t>
            </a:r>
            <a:r>
              <a:rPr lang="en-US" dirty="0"/>
              <a:t>(a) use less energy and (b) use cleaner forms of energy. </a:t>
            </a:r>
            <a:r>
              <a:rPr lang="en-US" dirty="0" smtClean="0"/>
              <a:t> This requires a mix of fuels and a transition towards </a:t>
            </a:r>
            <a:r>
              <a:rPr lang="en-US" dirty="0"/>
              <a:t>ZEVs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Two </a:t>
            </a:r>
            <a:r>
              <a:rPr lang="en-US" dirty="0"/>
              <a:t>sets of strategies: (a) c</a:t>
            </a:r>
            <a:r>
              <a:rPr lang="en-US" dirty="0" smtClean="0"/>
              <a:t>leaning </a:t>
            </a:r>
            <a:r>
              <a:rPr lang="en-US" dirty="0"/>
              <a:t>up existing vehicles and </a:t>
            </a:r>
            <a:r>
              <a:rPr lang="en-US" dirty="0" smtClean="0"/>
              <a:t>fuels </a:t>
            </a:r>
            <a:r>
              <a:rPr lang="en-US" dirty="0"/>
              <a:t>and (b) i</a:t>
            </a:r>
            <a:r>
              <a:rPr lang="en-US" dirty="0" smtClean="0"/>
              <a:t>nvesting </a:t>
            </a:r>
            <a:r>
              <a:rPr lang="en-US" dirty="0"/>
              <a:t>in advanced vehicle and fueling technologies. </a:t>
            </a:r>
            <a:endParaRPr lang="en-US" dirty="0" smtClean="0"/>
          </a:p>
          <a:p>
            <a:r>
              <a:rPr lang="en-US" dirty="0" smtClean="0"/>
              <a:t>Three </a:t>
            </a:r>
            <a:r>
              <a:rPr lang="en-US" dirty="0"/>
              <a:t>opportunities for reductions within each strategy: fuel production, fuel composition, and fuel </a:t>
            </a:r>
            <a:r>
              <a:rPr lang="en-US" dirty="0" smtClean="0"/>
              <a:t>consumption.</a:t>
            </a:r>
            <a:endParaRPr lang="en-US" dirty="0"/>
          </a:p>
          <a:p>
            <a:r>
              <a:rPr lang="en-US" dirty="0" smtClean="0"/>
              <a:t>Regulations </a:t>
            </a:r>
            <a:r>
              <a:rPr lang="en-US" dirty="0"/>
              <a:t>and I</a:t>
            </a:r>
            <a:r>
              <a:rPr lang="en-US" dirty="0" smtClean="0"/>
              <a:t>ncentives both </a:t>
            </a:r>
            <a:r>
              <a:rPr lang="en-US" dirty="0"/>
              <a:t>needed.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6E7BFABB-2A74-4944-A1B7-345457BB06B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84238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a typeface="Calibri"/>
              </a:rPr>
              <a:t>Health-based </a:t>
            </a:r>
            <a:r>
              <a:rPr lang="en-US" dirty="0">
                <a:ea typeface="Calibri"/>
              </a:rPr>
              <a:t>air quality standards and </a:t>
            </a:r>
            <a:r>
              <a:rPr lang="en-US" dirty="0" smtClean="0">
                <a:ea typeface="Calibri"/>
              </a:rPr>
              <a:t>GHG emission </a:t>
            </a:r>
            <a:r>
              <a:rPr lang="en-US" dirty="0">
                <a:ea typeface="Calibri"/>
              </a:rPr>
              <a:t>reduction targets </a:t>
            </a:r>
            <a:r>
              <a:rPr lang="en-US" dirty="0" smtClean="0">
                <a:ea typeface="Calibri"/>
              </a:rPr>
              <a:t>drive ARB’s </a:t>
            </a:r>
            <a:r>
              <a:rPr lang="en-US" dirty="0">
                <a:ea typeface="Calibri"/>
              </a:rPr>
              <a:t>approach to addressing these </a:t>
            </a:r>
            <a:r>
              <a:rPr lang="en-US" dirty="0" smtClean="0">
                <a:ea typeface="Calibri"/>
              </a:rPr>
              <a:t>problems</a:t>
            </a:r>
            <a:r>
              <a:rPr lang="en-US" dirty="0">
                <a:ea typeface="Calibri"/>
              </a:rPr>
              <a:t>  </a:t>
            </a:r>
            <a:endParaRPr lang="en-US" dirty="0" smtClean="0">
              <a:ea typeface="Calibri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ea typeface="Calibri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a typeface="Calibri"/>
              </a:rPr>
              <a:t>The </a:t>
            </a:r>
            <a:r>
              <a:rPr lang="en-US" dirty="0">
                <a:ea typeface="Calibri"/>
              </a:rPr>
              <a:t>transportation sector is the largest source of criteria </a:t>
            </a:r>
            <a:r>
              <a:rPr lang="en-US" dirty="0" smtClean="0">
                <a:ea typeface="Calibri"/>
              </a:rPr>
              <a:t>pollution and GHG emissions </a:t>
            </a:r>
            <a:r>
              <a:rPr lang="en-US" dirty="0">
                <a:ea typeface="Calibri"/>
              </a:rPr>
              <a:t>in </a:t>
            </a:r>
            <a:r>
              <a:rPr lang="en-US" dirty="0" smtClean="0">
                <a:ea typeface="Calibri"/>
              </a:rPr>
              <a:t>California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ea typeface="Calibri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a typeface="Calibri"/>
              </a:rPr>
              <a:t>N</a:t>
            </a:r>
            <a:r>
              <a:rPr lang="en-US" dirty="0" smtClean="0">
                <a:ea typeface="Calibri"/>
              </a:rPr>
              <a:t>eed </a:t>
            </a:r>
            <a:r>
              <a:rPr lang="en-US" smtClean="0">
                <a:ea typeface="Calibri"/>
              </a:rPr>
              <a:t>to achieve nearly </a:t>
            </a:r>
            <a:r>
              <a:rPr lang="en-US" dirty="0" smtClean="0">
                <a:ea typeface="Calibri"/>
              </a:rPr>
              <a:t>100% ZEVs powered by renewable, low-carbon fuels.  The transition will require a mix of technologies as gasoline and diesel fuel will be part of the fuel mix for decades to come. </a:t>
            </a:r>
            <a:endParaRPr lang="en-US" dirty="0">
              <a:ea typeface="Calibri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ea typeface="Calibri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a typeface="Calibri"/>
              </a:rPr>
              <a:t>Reducing </a:t>
            </a:r>
            <a:r>
              <a:rPr lang="en-US" dirty="0">
                <a:ea typeface="Calibri"/>
              </a:rPr>
              <a:t>emissions from vehicles and fuels requires a two-pronged approach:  </a:t>
            </a:r>
            <a:endParaRPr lang="en-US" dirty="0" smtClean="0">
              <a:ea typeface="Calibri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ea typeface="Calibri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a typeface="Calibri"/>
              </a:rPr>
              <a:t>Turning </a:t>
            </a:r>
            <a:r>
              <a:rPr lang="en-US" dirty="0">
                <a:ea typeface="Calibri"/>
              </a:rPr>
              <a:t>over the existing vehicle fleet and cleaning up existing fuels to achieve near-term goals </a:t>
            </a:r>
            <a:r>
              <a:rPr lang="en-US" dirty="0" smtClean="0">
                <a:ea typeface="Calibri"/>
              </a:rPr>
              <a:t>and </a:t>
            </a: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a typeface="Calibri"/>
              </a:rPr>
              <a:t>Incentivizing </a:t>
            </a:r>
            <a:r>
              <a:rPr lang="en-US" dirty="0">
                <a:ea typeface="Calibri"/>
              </a:rPr>
              <a:t>the investment in advanced technologies to achieve long-term </a:t>
            </a:r>
            <a:r>
              <a:rPr lang="en-US" dirty="0" smtClean="0">
                <a:ea typeface="Calibri"/>
              </a:rPr>
              <a:t>goals.</a:t>
            </a:r>
            <a:r>
              <a:rPr lang="en-US" dirty="0">
                <a:ea typeface="Calibri"/>
              </a:rPr>
              <a:t>  </a:t>
            </a:r>
            <a:endParaRPr lang="en-US" dirty="0" smtClean="0">
              <a:ea typeface="Calibri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ea typeface="Calibri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a typeface="Calibri"/>
              </a:rPr>
              <a:t>Regulations </a:t>
            </a:r>
            <a:r>
              <a:rPr lang="en-US" dirty="0">
                <a:ea typeface="Calibri"/>
              </a:rPr>
              <a:t>alone cannot address the challenge; a complementary mix of regulations and incentives </a:t>
            </a:r>
            <a:r>
              <a:rPr lang="en-US" dirty="0" smtClean="0">
                <a:ea typeface="Calibri"/>
              </a:rPr>
              <a:t>is needed</a:t>
            </a:r>
            <a:r>
              <a:rPr lang="en-US" dirty="0">
                <a:ea typeface="Calibri"/>
              </a:rPr>
              <a:t>.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BFABB-2A74-4944-A1B7-345457BB06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2604</TotalTime>
  <Words>220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Senate Transportation and Housing Committee  Informational Hearing March 19, 2013 AB 32 Implementation: Light Duty Vehicles and Their Fuels</vt:lpstr>
      <vt:lpstr>Impacts of Air and Climate Pollution</vt:lpstr>
      <vt:lpstr>PowerPoint Presentation</vt:lpstr>
      <vt:lpstr>Nearly all vehicles need to be zero emission by 2050</vt:lpstr>
      <vt:lpstr> Key Principles for Reducing Emissions  </vt:lpstr>
      <vt:lpstr>Conclusions</vt:lpstr>
    </vt:vector>
  </TitlesOfParts>
  <Company>carb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Dominic Bulone</dc:creator>
  <cp:lastModifiedBy>DeVries, Jodi</cp:lastModifiedBy>
  <cp:revision>373</cp:revision>
  <cp:lastPrinted>2013-03-19T17:56:25Z</cp:lastPrinted>
  <dcterms:created xsi:type="dcterms:W3CDTF">2013-03-11T21:04:57Z</dcterms:created>
  <dcterms:modified xsi:type="dcterms:W3CDTF">2013-03-19T23:39:58Z</dcterms:modified>
</cp:coreProperties>
</file>