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349" r:id="rId3"/>
    <p:sldId id="311" r:id="rId4"/>
    <p:sldId id="345" r:id="rId5"/>
    <p:sldId id="350" r:id="rId6"/>
    <p:sldId id="343" r:id="rId7"/>
    <p:sldId id="354" r:id="rId8"/>
    <p:sldId id="353" r:id="rId9"/>
    <p:sldId id="355" r:id="rId10"/>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unwoody" initials="cd" lastIdx="18" clrIdx="0"/>
  <p:cmAuthor id="1" name="Chris White" initials="CW"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E9084"/>
    <a:srgbClr val="01CDE9"/>
    <a:srgbClr val="69E75F"/>
    <a:srgbClr val="315F56"/>
    <a:srgbClr val="B2EBEC"/>
    <a:srgbClr val="008000"/>
    <a:srgbClr val="660066"/>
    <a:srgbClr val="A5002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300" autoAdjust="0"/>
    <p:restoredTop sz="75414" autoAdjust="0"/>
  </p:normalViewPr>
  <p:slideViewPr>
    <p:cSldViewPr>
      <p:cViewPr varScale="1">
        <p:scale>
          <a:sx n="78" d="100"/>
          <a:sy n="78" d="100"/>
        </p:scale>
        <p:origin x="-8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856" y="-108"/>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42273" cy="464681"/>
          </a:xfrm>
          <a:prstGeom prst="rect">
            <a:avLst/>
          </a:prstGeom>
          <a:noFill/>
          <a:ln w="9525">
            <a:noFill/>
            <a:miter lim="800000"/>
            <a:headEnd/>
            <a:tailEnd/>
          </a:ln>
          <a:effectLst/>
        </p:spPr>
        <p:txBody>
          <a:bodyPr vert="horz" wrap="square" lIns="88240" tIns="44120" rIns="88240" bIns="44120" numCol="1" anchor="t" anchorCtr="0" compatLnSpc="1">
            <a:prstTxWarp prst="textNoShape">
              <a:avLst/>
            </a:prstTxWarp>
          </a:bodyPr>
          <a:lstStyle>
            <a:lvl1pPr>
              <a:defRPr sz="1200"/>
            </a:lvl1pPr>
          </a:lstStyle>
          <a:p>
            <a:pPr>
              <a:defRPr/>
            </a:pPr>
            <a:endParaRPr lang="en-US"/>
          </a:p>
        </p:txBody>
      </p:sp>
      <p:sp>
        <p:nvSpPr>
          <p:cNvPr id="81923" name="Rectangle 3"/>
          <p:cNvSpPr>
            <a:spLocks noGrp="1" noChangeArrowheads="1"/>
          </p:cNvSpPr>
          <p:nvPr>
            <p:ph type="dt" sz="quarter" idx="1"/>
          </p:nvPr>
        </p:nvSpPr>
        <p:spPr bwMode="auto">
          <a:xfrm>
            <a:off x="3976129" y="0"/>
            <a:ext cx="3042273" cy="464681"/>
          </a:xfrm>
          <a:prstGeom prst="rect">
            <a:avLst/>
          </a:prstGeom>
          <a:noFill/>
          <a:ln w="9525">
            <a:noFill/>
            <a:miter lim="800000"/>
            <a:headEnd/>
            <a:tailEnd/>
          </a:ln>
          <a:effectLst/>
        </p:spPr>
        <p:txBody>
          <a:bodyPr vert="horz" wrap="square" lIns="88240" tIns="44120" rIns="88240" bIns="44120" numCol="1" anchor="t" anchorCtr="0" compatLnSpc="1">
            <a:prstTxWarp prst="textNoShape">
              <a:avLst/>
            </a:prstTxWarp>
          </a:bodyPr>
          <a:lstStyle>
            <a:lvl1pPr algn="r">
              <a:defRPr sz="1200"/>
            </a:lvl1pPr>
          </a:lstStyle>
          <a:p>
            <a:pPr>
              <a:defRPr/>
            </a:pPr>
            <a:endParaRPr lang="en-US"/>
          </a:p>
        </p:txBody>
      </p:sp>
      <p:sp>
        <p:nvSpPr>
          <p:cNvPr id="81924" name="Rectangle 4"/>
          <p:cNvSpPr>
            <a:spLocks noGrp="1" noChangeArrowheads="1"/>
          </p:cNvSpPr>
          <p:nvPr>
            <p:ph type="ftr" sz="quarter" idx="2"/>
          </p:nvPr>
        </p:nvSpPr>
        <p:spPr bwMode="auto">
          <a:xfrm>
            <a:off x="0" y="8839706"/>
            <a:ext cx="3042273" cy="464681"/>
          </a:xfrm>
          <a:prstGeom prst="rect">
            <a:avLst/>
          </a:prstGeom>
          <a:noFill/>
          <a:ln w="9525">
            <a:noFill/>
            <a:miter lim="800000"/>
            <a:headEnd/>
            <a:tailEnd/>
          </a:ln>
          <a:effectLst/>
        </p:spPr>
        <p:txBody>
          <a:bodyPr vert="horz" wrap="square" lIns="88240" tIns="44120" rIns="88240" bIns="44120" numCol="1" anchor="b" anchorCtr="0" compatLnSpc="1">
            <a:prstTxWarp prst="textNoShape">
              <a:avLst/>
            </a:prstTxWarp>
          </a:bodyPr>
          <a:lstStyle>
            <a:lvl1pPr>
              <a:defRPr sz="1200"/>
            </a:lvl1pPr>
          </a:lstStyle>
          <a:p>
            <a:pPr>
              <a:defRPr/>
            </a:pPr>
            <a:endParaRPr lang="en-US"/>
          </a:p>
        </p:txBody>
      </p:sp>
      <p:sp>
        <p:nvSpPr>
          <p:cNvPr id="81925" name="Rectangle 5"/>
          <p:cNvSpPr>
            <a:spLocks noGrp="1" noChangeArrowheads="1"/>
          </p:cNvSpPr>
          <p:nvPr>
            <p:ph type="sldNum" sz="quarter" idx="3"/>
          </p:nvPr>
        </p:nvSpPr>
        <p:spPr bwMode="auto">
          <a:xfrm>
            <a:off x="3976129" y="8839706"/>
            <a:ext cx="3042273" cy="464681"/>
          </a:xfrm>
          <a:prstGeom prst="rect">
            <a:avLst/>
          </a:prstGeom>
          <a:noFill/>
          <a:ln w="9525">
            <a:noFill/>
            <a:miter lim="800000"/>
            <a:headEnd/>
            <a:tailEnd/>
          </a:ln>
          <a:effectLst/>
        </p:spPr>
        <p:txBody>
          <a:bodyPr vert="horz" wrap="square" lIns="88240" tIns="44120" rIns="88240" bIns="44120" numCol="1" anchor="b" anchorCtr="0" compatLnSpc="1">
            <a:prstTxWarp prst="textNoShape">
              <a:avLst/>
            </a:prstTxWarp>
          </a:bodyPr>
          <a:lstStyle>
            <a:lvl1pPr algn="r">
              <a:defRPr sz="1200"/>
            </a:lvl1pPr>
          </a:lstStyle>
          <a:p>
            <a:pPr>
              <a:defRPr/>
            </a:pPr>
            <a:fld id="{18DF7056-E368-4B7A-A037-5A23423A882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42273" cy="464681"/>
          </a:xfrm>
          <a:prstGeom prst="rect">
            <a:avLst/>
          </a:prstGeom>
          <a:noFill/>
          <a:ln w="9525">
            <a:noFill/>
            <a:miter lim="800000"/>
            <a:headEnd/>
            <a:tailEnd/>
          </a:ln>
          <a:effectLst/>
        </p:spPr>
        <p:txBody>
          <a:bodyPr vert="horz" wrap="square" lIns="93278" tIns="46639" rIns="93278" bIns="46639" numCol="1" anchor="t" anchorCtr="0" compatLnSpc="1">
            <a:prstTxWarp prst="textNoShape">
              <a:avLst/>
            </a:prstTxWarp>
          </a:bodyPr>
          <a:lstStyle>
            <a:lvl1pPr defTabSz="932950">
              <a:defRPr sz="1300"/>
            </a:lvl1pPr>
          </a:lstStyle>
          <a:p>
            <a:pPr>
              <a:defRPr/>
            </a:pPr>
            <a:endParaRPr lang="en-US"/>
          </a:p>
        </p:txBody>
      </p:sp>
      <p:sp>
        <p:nvSpPr>
          <p:cNvPr id="17411" name="Rectangle 3"/>
          <p:cNvSpPr>
            <a:spLocks noGrp="1" noChangeArrowheads="1"/>
          </p:cNvSpPr>
          <p:nvPr>
            <p:ph type="dt" idx="1"/>
          </p:nvPr>
        </p:nvSpPr>
        <p:spPr bwMode="auto">
          <a:xfrm>
            <a:off x="3976129" y="0"/>
            <a:ext cx="3042273" cy="464681"/>
          </a:xfrm>
          <a:prstGeom prst="rect">
            <a:avLst/>
          </a:prstGeom>
          <a:noFill/>
          <a:ln w="9525">
            <a:noFill/>
            <a:miter lim="800000"/>
            <a:headEnd/>
            <a:tailEnd/>
          </a:ln>
          <a:effectLst/>
        </p:spPr>
        <p:txBody>
          <a:bodyPr vert="horz" wrap="square" lIns="93278" tIns="46639" rIns="93278" bIns="46639" numCol="1" anchor="t" anchorCtr="0" compatLnSpc="1">
            <a:prstTxWarp prst="textNoShape">
              <a:avLst/>
            </a:prstTxWarp>
          </a:bodyPr>
          <a:lstStyle>
            <a:lvl1pPr algn="r" defTabSz="932950">
              <a:defRPr sz="1300"/>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702298" y="4420623"/>
            <a:ext cx="5615331" cy="4186743"/>
          </a:xfrm>
          <a:prstGeom prst="rect">
            <a:avLst/>
          </a:prstGeom>
          <a:noFill/>
          <a:ln w="9525">
            <a:noFill/>
            <a:miter lim="800000"/>
            <a:headEnd/>
            <a:tailEnd/>
          </a:ln>
          <a:effectLst/>
        </p:spPr>
        <p:txBody>
          <a:bodyPr vert="horz" wrap="square" lIns="93278" tIns="46639" rIns="93278" bIns="4663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839706"/>
            <a:ext cx="3042273" cy="464681"/>
          </a:xfrm>
          <a:prstGeom prst="rect">
            <a:avLst/>
          </a:prstGeom>
          <a:noFill/>
          <a:ln w="9525">
            <a:noFill/>
            <a:miter lim="800000"/>
            <a:headEnd/>
            <a:tailEnd/>
          </a:ln>
          <a:effectLst/>
        </p:spPr>
        <p:txBody>
          <a:bodyPr vert="horz" wrap="square" lIns="93278" tIns="46639" rIns="93278" bIns="46639" numCol="1" anchor="b" anchorCtr="0" compatLnSpc="1">
            <a:prstTxWarp prst="textNoShape">
              <a:avLst/>
            </a:prstTxWarp>
          </a:bodyPr>
          <a:lstStyle>
            <a:lvl1pPr defTabSz="932950">
              <a:defRPr sz="1300"/>
            </a:lvl1pPr>
          </a:lstStyle>
          <a:p>
            <a:pPr>
              <a:defRPr/>
            </a:pPr>
            <a:endParaRPr lang="en-US"/>
          </a:p>
        </p:txBody>
      </p:sp>
      <p:sp>
        <p:nvSpPr>
          <p:cNvPr id="17415" name="Rectangle 7"/>
          <p:cNvSpPr>
            <a:spLocks noGrp="1" noChangeArrowheads="1"/>
          </p:cNvSpPr>
          <p:nvPr>
            <p:ph type="sldNum" sz="quarter" idx="5"/>
          </p:nvPr>
        </p:nvSpPr>
        <p:spPr bwMode="auto">
          <a:xfrm>
            <a:off x="3976129" y="8839706"/>
            <a:ext cx="3042273" cy="464681"/>
          </a:xfrm>
          <a:prstGeom prst="rect">
            <a:avLst/>
          </a:prstGeom>
          <a:noFill/>
          <a:ln w="9525">
            <a:noFill/>
            <a:miter lim="800000"/>
            <a:headEnd/>
            <a:tailEnd/>
          </a:ln>
          <a:effectLst/>
        </p:spPr>
        <p:txBody>
          <a:bodyPr vert="horz" wrap="square" lIns="93278" tIns="46639" rIns="93278" bIns="46639" numCol="1" anchor="b" anchorCtr="0" compatLnSpc="1">
            <a:prstTxWarp prst="textNoShape">
              <a:avLst/>
            </a:prstTxWarp>
          </a:bodyPr>
          <a:lstStyle>
            <a:lvl1pPr algn="r" defTabSz="932950">
              <a:defRPr sz="1300"/>
            </a:lvl1pPr>
          </a:lstStyle>
          <a:p>
            <a:pPr>
              <a:defRPr/>
            </a:pPr>
            <a:fld id="{10E7B1F4-2D1A-419B-B953-67BCD1999A3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121B08F-4683-43CF-984F-5B59D86DB7F2}" type="slidenum">
              <a:rPr lang="en-US" smtClean="0"/>
              <a:pPr/>
              <a:t>1</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lnSpc>
                <a:spcPct val="150000"/>
              </a:lnSpc>
            </a:pPr>
            <a:r>
              <a:rPr lang="en-US" dirty="0" smtClean="0"/>
              <a:t>Thank</a:t>
            </a:r>
            <a:r>
              <a:rPr lang="en-US" baseline="0" dirty="0" smtClean="0"/>
              <a:t> you for the opportunity to speak today about the California Fuel Cell Partnership and our members’ work to build market foundations for hydrogen fuel cell vehicles.</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the other fuels and vehicles that you’re hearing about today, fuel cell vehicles reduce GHGs and pollutants when compared to conventional gasoline</a:t>
            </a:r>
            <a:r>
              <a:rPr lang="en-US" baseline="0" dirty="0" smtClean="0"/>
              <a:t> vehicles. Today, most hydrogen comes from natural gas, reducing GHGs by about 50%. When the hydrogen comes from renewable sources, it reduces GHGs by nearly 100%.</a:t>
            </a:r>
          </a:p>
          <a:p>
            <a:endParaRPr lang="en-US" baseline="0" dirty="0" smtClean="0"/>
          </a:p>
          <a:p>
            <a:r>
              <a:rPr lang="en-US" baseline="0" dirty="0" smtClean="0"/>
              <a:t>It’s one thing to see it in a chart, and another to see it in action…..</a:t>
            </a:r>
            <a:endParaRPr lang="en-US" dirty="0"/>
          </a:p>
        </p:txBody>
      </p:sp>
      <p:sp>
        <p:nvSpPr>
          <p:cNvPr id="4" name="Slide Number Placeholder 3"/>
          <p:cNvSpPr>
            <a:spLocks noGrp="1"/>
          </p:cNvSpPr>
          <p:nvPr>
            <p:ph type="sldNum" sz="quarter" idx="10"/>
          </p:nvPr>
        </p:nvSpPr>
        <p:spPr/>
        <p:txBody>
          <a:bodyPr/>
          <a:lstStyle/>
          <a:p>
            <a:pPr>
              <a:defRPr/>
            </a:pPr>
            <a:fld id="{10E7B1F4-2D1A-419B-B953-67BCD1999A3E}"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418"/>
            <a:fld id="{F567B748-D033-41D3-AD32-FB6557E7735A}" type="slidenum">
              <a:rPr lang="en-US" smtClean="0"/>
              <a:pPr defTabSz="931418"/>
              <a:t>3</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702298" y="4419084"/>
            <a:ext cx="5615331" cy="4188282"/>
          </a:xfrm>
          <a:noFill/>
          <a:ln/>
        </p:spPr>
        <p:txBody>
          <a:bodyPr/>
          <a:lstStyle/>
          <a:p>
            <a:pPr eaLnBrk="1" hangingPunct="1">
              <a:lnSpc>
                <a:spcPct val="200000"/>
              </a:lnSpc>
              <a:spcBef>
                <a:spcPts val="483"/>
              </a:spcBef>
              <a:spcAft>
                <a:spcPts val="483"/>
              </a:spcAft>
            </a:pPr>
            <a:r>
              <a:rPr lang="en-US" dirty="0" smtClean="0">
                <a:latin typeface="+mn-lt"/>
              </a:rPr>
              <a:t>Honda has been leasing the</a:t>
            </a:r>
            <a:r>
              <a:rPr lang="en-US" baseline="0" dirty="0" smtClean="0">
                <a:latin typeface="+mn-lt"/>
              </a:rPr>
              <a:t> FCX Clarity to customers for more than a year. Honda </a:t>
            </a:r>
            <a:r>
              <a:rPr lang="en-US" b="0" dirty="0" smtClean="0"/>
              <a:t>President &amp; CEO said,  “</a:t>
            </a:r>
            <a:r>
              <a:rPr lang="en-US" dirty="0" smtClean="0"/>
              <a:t>We continue to believe that a fuel cell electric vehicle is the ultimate solution to reduce CO2 emissions. A fuel cell car IS a full electric vehicle.”</a:t>
            </a:r>
            <a:endParaRPr lang="en-US" dirty="0" smtClean="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200000"/>
              </a:lnSpc>
              <a:spcBef>
                <a:spcPct val="30000"/>
              </a:spcBef>
              <a:spcAft>
                <a:spcPct val="0"/>
              </a:spcAft>
              <a:buClrTx/>
              <a:buSzTx/>
              <a:buFontTx/>
              <a:buNone/>
              <a:tabLst/>
              <a:defRPr/>
            </a:pPr>
            <a:r>
              <a:rPr lang="en-US" dirty="0" smtClean="0"/>
              <a:t>Mercedes has just starting leasing their new B-class</a:t>
            </a:r>
            <a:r>
              <a:rPr lang="en-US" baseline="0" dirty="0" smtClean="0"/>
              <a:t> to customers in California and Germany. As a show of durability and range, they drove three of the cars around the world. </a:t>
            </a:r>
            <a:r>
              <a:rPr lang="en-US" sz="1200" baseline="0" dirty="0" smtClean="0"/>
              <a:t>Mercedes said that the entire 20,000-mile journey was the carbon equivalent to three and half minutes of German traffic.</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10E7B1F4-2D1A-419B-B953-67BCD1999A3E}"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200000"/>
              </a:lnSpc>
            </a:pPr>
            <a:r>
              <a:rPr lang="en-US" dirty="0" smtClean="0"/>
              <a:t>AC Transit demonstrated GHG reductions</a:t>
            </a:r>
            <a:r>
              <a:rPr lang="en-US" baseline="0" dirty="0" smtClean="0"/>
              <a:t> with it’s first-generation bus using hydrogen made at an on-site station. Now they are deploying a fleet of 12 third-generation buses using hydrogen made from renewable and conventional sources.</a:t>
            </a:r>
            <a:endParaRPr lang="en-US" dirty="0"/>
          </a:p>
        </p:txBody>
      </p:sp>
      <p:sp>
        <p:nvSpPr>
          <p:cNvPr id="4" name="Slide Number Placeholder 3"/>
          <p:cNvSpPr>
            <a:spLocks noGrp="1"/>
          </p:cNvSpPr>
          <p:nvPr>
            <p:ph type="sldNum" sz="quarter" idx="10"/>
          </p:nvPr>
        </p:nvSpPr>
        <p:spPr/>
        <p:txBody>
          <a:bodyPr/>
          <a:lstStyle/>
          <a:p>
            <a:pPr>
              <a:defRPr/>
            </a:pPr>
            <a:fld id="{10E7B1F4-2D1A-419B-B953-67BCD1999A3E}"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a:lnSpc>
                <a:spcPct val="200000"/>
              </a:lnSpc>
            </a:pPr>
            <a:r>
              <a:rPr lang="en-US" sz="1200" kern="1200" dirty="0" smtClean="0">
                <a:solidFill>
                  <a:schemeClr val="tx1"/>
                </a:solidFill>
                <a:latin typeface="Arial" charset="0"/>
                <a:ea typeface="+mn-ea"/>
                <a:cs typeface="+mn-cs"/>
              </a:rPr>
              <a:t>Fuel cell vehicles</a:t>
            </a:r>
            <a:r>
              <a:rPr lang="en-US" sz="1200" kern="1200" baseline="0" dirty="0" smtClean="0">
                <a:solidFill>
                  <a:schemeClr val="tx1"/>
                </a:solidFill>
                <a:latin typeface="Arial" charset="0"/>
                <a:ea typeface="+mn-ea"/>
                <a:cs typeface="+mn-cs"/>
              </a:rPr>
              <a:t> are coming. We survey our automaker members every year, and they have consistently reported b</a:t>
            </a:r>
            <a:r>
              <a:rPr lang="en-US" sz="1200" kern="1200" dirty="0" smtClean="0">
                <a:solidFill>
                  <a:schemeClr val="tx1"/>
                </a:solidFill>
                <a:latin typeface="Arial" charset="0"/>
                <a:ea typeface="+mn-ea"/>
                <a:cs typeface="+mn-cs"/>
              </a:rPr>
              <a:t>y 2017, more than 50,000 passenger fuel cell vehicles will be on California roads. Hydrogen fuel stations must be available in advance of vehicles so that customers have confidence they can get fuel when and where they need it. </a:t>
            </a:r>
          </a:p>
          <a:p>
            <a:pPr>
              <a:lnSpc>
                <a:spcPct val="200000"/>
              </a:lnSpc>
            </a:pPr>
            <a:endParaRPr lang="en-US" dirty="0" smtClean="0"/>
          </a:p>
        </p:txBody>
      </p:sp>
      <p:sp>
        <p:nvSpPr>
          <p:cNvPr id="17412" name="Slide Number Placeholder 3"/>
          <p:cNvSpPr>
            <a:spLocks noGrp="1"/>
          </p:cNvSpPr>
          <p:nvPr>
            <p:ph type="sldNum" sz="quarter" idx="5"/>
          </p:nvPr>
        </p:nvSpPr>
        <p:spPr>
          <a:noFill/>
        </p:spPr>
        <p:txBody>
          <a:bodyPr/>
          <a:lstStyle/>
          <a:p>
            <a:pPr defTabSz="931298"/>
            <a:fld id="{B3BD111C-6215-4D67-9F1A-F7A6ECBB22F3}" type="slidenum">
              <a:rPr lang="en-US" smtClean="0"/>
              <a:pPr defTabSz="931298"/>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dirty="0" err="1" smtClean="0">
                <a:latin typeface="Arial" charset="0"/>
              </a:rPr>
              <a:t>CaFCP</a:t>
            </a:r>
            <a:r>
              <a:rPr lang="en-US" dirty="0" smtClean="0">
                <a:latin typeface="Arial" charset="0"/>
              </a:rPr>
              <a:t> works </a:t>
            </a:r>
            <a:r>
              <a:rPr lang="en-US" baseline="0" dirty="0" smtClean="0">
                <a:latin typeface="Arial" charset="0"/>
              </a:rPr>
              <a:t>with automakers to identify priority early market communities where stations are needed first. </a:t>
            </a:r>
            <a:r>
              <a:rPr lang="en-US" dirty="0" smtClean="0">
                <a:latin typeface="Arial" charset="0"/>
              </a:rPr>
              <a:t>With 6 stations currently open, four more poised to open in the coming months and 11 new or upgraded stations announced</a:t>
            </a:r>
            <a:r>
              <a:rPr lang="en-US" baseline="0" dirty="0" smtClean="0">
                <a:latin typeface="Arial" charset="0"/>
              </a:rPr>
              <a:t> for funding, </a:t>
            </a:r>
            <a:r>
              <a:rPr lang="en-US" dirty="0" smtClean="0">
                <a:latin typeface="Arial" charset="0"/>
              </a:rPr>
              <a:t>California is on track to have about 20 stations in Southern and Northern California</a:t>
            </a:r>
            <a:r>
              <a:rPr lang="en-US" baseline="0" dirty="0" smtClean="0">
                <a:latin typeface="Arial" charset="0"/>
              </a:rPr>
              <a:t> </a:t>
            </a:r>
            <a:r>
              <a:rPr lang="en-US" dirty="0" smtClean="0">
                <a:latin typeface="Arial" charset="0"/>
              </a:rPr>
              <a:t>by early 2013.  These</a:t>
            </a:r>
            <a:r>
              <a:rPr lang="en-US" baseline="0" dirty="0" smtClean="0">
                <a:latin typeface="Arial" charset="0"/>
              </a:rPr>
              <a:t> stations will provide the foundation for market growth.</a:t>
            </a:r>
            <a:endParaRPr lang="en-US" dirty="0" smtClean="0">
              <a:latin typeface="Arial" charset="0"/>
            </a:endParaRPr>
          </a:p>
          <a:p>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dirty="0" smtClean="0"/>
              <a:t>We need to expand</a:t>
            </a:r>
            <a:r>
              <a:rPr lang="en-US" baseline="0" dirty="0" smtClean="0"/>
              <a:t> the number of fuel stations as vehicle sales ramp up. T</a:t>
            </a:r>
            <a:r>
              <a:rPr lang="en-US" dirty="0" smtClean="0"/>
              <a:t>oday, we are in a similar place as when horseless carriages were first widely introduced about 100 years ago. At that time, filling stations were small and people needed to plan their travel and know exactly where to go to get their fuel. Businesses took risks in selling a new product - gasoline - to a small but growing group of customers.</a:t>
            </a:r>
          </a:p>
          <a:p>
            <a:endParaRPr lang="en-US" baseline="0" dirty="0" smtClean="0"/>
          </a:p>
          <a:p>
            <a:r>
              <a:rPr lang="en-US" baseline="0" dirty="0" smtClean="0"/>
              <a:t>Growing the hydrogen fuel market will require </a:t>
            </a:r>
            <a:r>
              <a:rPr lang="en-US" dirty="0" smtClean="0"/>
              <a:t>a partnership between government and industry. Hydrogen</a:t>
            </a:r>
            <a:r>
              <a:rPr lang="en-US" baseline="0" dirty="0" smtClean="0"/>
              <a:t> suppliers are investing to reduce station equipment costs, reduce station size and develop new sources of hydrogen from renewable and waste </a:t>
            </a:r>
            <a:r>
              <a:rPr lang="en-US" baseline="0" dirty="0" err="1" smtClean="0"/>
              <a:t>feedstocks</a:t>
            </a:r>
            <a:r>
              <a:rPr lang="en-US" baseline="0" dirty="0" smtClean="0"/>
              <a:t>. Government incentives help build customer confidence, assuring FCV drivers that hydrogen will be available in their community. Incentives also support fuel retailers, most of whom are small businesses, during the period when vehicle volumes (and therefore fuel sales) are still growing. </a:t>
            </a:r>
          </a:p>
          <a:p>
            <a:endParaRPr lang="en-US" baseline="0" dirty="0" smtClean="0"/>
          </a:p>
          <a:p>
            <a:endParaRPr lang="en-US" dirty="0" smtClean="0"/>
          </a:p>
        </p:txBody>
      </p:sp>
      <p:sp>
        <p:nvSpPr>
          <p:cNvPr id="22532" name="Slide Number Placeholder 3"/>
          <p:cNvSpPr>
            <a:spLocks noGrp="1"/>
          </p:cNvSpPr>
          <p:nvPr>
            <p:ph type="sldNum" sz="quarter" idx="5"/>
          </p:nvPr>
        </p:nvSpPr>
        <p:spPr>
          <a:noFill/>
        </p:spPr>
        <p:txBody>
          <a:bodyPr/>
          <a:lstStyle/>
          <a:p>
            <a:pPr defTabSz="931863"/>
            <a:fld id="{EB78BD77-C09F-41DA-8A0E-2EDE948BA833}" type="slidenum">
              <a:rPr lang="en-US" smtClean="0"/>
              <a:pPr defTabSz="931863"/>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California’s work to build</a:t>
            </a:r>
            <a:r>
              <a:rPr lang="en-US" baseline="0" dirty="0" smtClean="0"/>
              <a:t> markets for hydrogen fuel cell vehicles is part of a global endeavor to reduce petroleum dependency, reduce greenhouse gas emissions and improve air quality while offering vehicles that meet customer needs and spur innovation. Together with Germany, Japan, Korea, China and other US states such as New York and Hawaii we are sharing </a:t>
            </a:r>
            <a:r>
              <a:rPr lang="en-US" baseline="0" dirty="0" err="1" smtClean="0"/>
              <a:t>learnings</a:t>
            </a:r>
            <a:r>
              <a:rPr lang="en-US" baseline="0" dirty="0" smtClean="0"/>
              <a:t>, growing business and building new solutions that will advance hydrogen  fuel for transportation.</a:t>
            </a:r>
            <a:endParaRPr lang="en-US" dirty="0"/>
          </a:p>
        </p:txBody>
      </p:sp>
      <p:sp>
        <p:nvSpPr>
          <p:cNvPr id="4" name="Slide Number Placeholder 3"/>
          <p:cNvSpPr>
            <a:spLocks noGrp="1"/>
          </p:cNvSpPr>
          <p:nvPr>
            <p:ph type="sldNum" sz="quarter" idx="10"/>
          </p:nvPr>
        </p:nvSpPr>
        <p:spPr/>
        <p:txBody>
          <a:bodyPr/>
          <a:lstStyle/>
          <a:p>
            <a:pPr>
              <a:defRPr/>
            </a:pPr>
            <a:fld id="{10E7B1F4-2D1A-419B-B953-67BCD1999A3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0" y="76200"/>
            <a:ext cx="8915400" cy="1470025"/>
          </a:xfrm>
        </p:spPr>
        <p:txBody>
          <a:bodyPr lIns="274320"/>
          <a:lstStyle>
            <a:lvl1pPr>
              <a:defRPr>
                <a:solidFill>
                  <a:schemeClr val="bg1"/>
                </a:solidFill>
              </a:defRPr>
            </a:lvl1pPr>
          </a:lstStyle>
          <a:p>
            <a:r>
              <a:rPr lang="en-US"/>
              <a:t>Click to edit Master title style</a:t>
            </a:r>
          </a:p>
        </p:txBody>
      </p:sp>
      <p:sp>
        <p:nvSpPr>
          <p:cNvPr id="52227" name="Rectangle 3"/>
          <p:cNvSpPr>
            <a:spLocks noGrp="1" noChangeArrowheads="1"/>
          </p:cNvSpPr>
          <p:nvPr>
            <p:ph type="subTitle" idx="1"/>
          </p:nvPr>
        </p:nvSpPr>
        <p:spPr>
          <a:xfrm>
            <a:off x="2667000" y="1676400"/>
            <a:ext cx="6324600" cy="533400"/>
          </a:xfrm>
        </p:spPr>
        <p:txBody>
          <a:bodyPr lIns="274320"/>
          <a:lstStyle>
            <a:lvl1pPr marL="0" indent="0" algn="r">
              <a:buFontTx/>
              <a:buNone/>
              <a:defRPr sz="2200">
                <a:solidFill>
                  <a:srgbClr val="4D4D4D"/>
                </a:solidFill>
                <a:latin typeface="Arial Narrow" pitchFamily="34" charset="0"/>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A8139685-F28A-4502-8A98-5E31412CD1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96D2D610-3FA0-4A2F-A122-8939A1BA196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678363"/>
          </a:xfrm>
        </p:spPr>
        <p:txBody>
          <a:bodyPr/>
          <a:lstStyle/>
          <a:p>
            <a:pPr lvl="0"/>
            <a:endParaRPr lang="en-US" noProof="0" smtClean="0"/>
          </a:p>
        </p:txBody>
      </p:sp>
      <p:sp>
        <p:nvSpPr>
          <p:cNvPr id="4" name="Rectangle 8"/>
          <p:cNvSpPr>
            <a:spLocks noGrp="1" noChangeArrowheads="1"/>
          </p:cNvSpPr>
          <p:nvPr>
            <p:ph type="sldNum" sz="quarter" idx="10"/>
          </p:nvPr>
        </p:nvSpPr>
        <p:spPr>
          <a:ln/>
        </p:spPr>
        <p:txBody>
          <a:bodyPr/>
          <a:lstStyle>
            <a:lvl1pPr>
              <a:defRPr/>
            </a:lvl1pPr>
          </a:lstStyle>
          <a:p>
            <a:pPr>
              <a:defRPr/>
            </a:pPr>
            <a:fld id="{35814ED2-D2F7-4CD3-82CC-F7822206728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35AE62D0-EA85-4B16-84AC-5E8C4EF6D03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BE8819F1-6A68-4306-9EE6-54C200EA428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063AA416-603C-42DF-99C3-A72EAE1B10F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562A8919-AA09-4805-8214-FFC3FBEF3E3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49B230E8-9AE0-4A39-B8B6-2A777CFD180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DB16805D-A852-442E-896D-5083141442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8C2926F-AFEF-4FC2-9E11-50BD0E7D5CB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595FF855-436F-45C6-9624-322257E5ED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1207" name="Line 7"/>
          <p:cNvSpPr>
            <a:spLocks noChangeShapeType="1"/>
          </p:cNvSpPr>
          <p:nvPr/>
        </p:nvSpPr>
        <p:spPr bwMode="auto">
          <a:xfrm flipH="1">
            <a:off x="0" y="1081088"/>
            <a:ext cx="9144000" cy="0"/>
          </a:xfrm>
          <a:prstGeom prst="line">
            <a:avLst/>
          </a:prstGeom>
          <a:noFill/>
          <a:ln w="9525">
            <a:solidFill>
              <a:srgbClr val="C0C0C0"/>
            </a:solidFill>
            <a:round/>
            <a:headEnd/>
            <a:tailEnd/>
          </a:ln>
          <a:effectLst/>
        </p:spPr>
        <p:txBody>
          <a:bodyPr/>
          <a:lstStyle/>
          <a:p>
            <a:pPr>
              <a:defRPr/>
            </a:pPr>
            <a:endParaRPr lang="en-US"/>
          </a:p>
        </p:txBody>
      </p:sp>
      <p:sp>
        <p:nvSpPr>
          <p:cNvPr id="51208" name="Rectangle 8"/>
          <p:cNvSpPr>
            <a:spLocks noGrp="1" noChangeArrowheads="1"/>
          </p:cNvSpPr>
          <p:nvPr>
            <p:ph type="sldNum" sz="quarter" idx="4"/>
          </p:nvPr>
        </p:nvSpPr>
        <p:spPr bwMode="auto">
          <a:xfrm>
            <a:off x="6553200" y="65341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4D4D4D"/>
                </a:solidFill>
                <a:latin typeface="+mj-lt"/>
              </a:defRPr>
            </a:lvl1pPr>
          </a:lstStyle>
          <a:p>
            <a:pPr>
              <a:defRPr/>
            </a:pPr>
            <a:fld id="{E2AA8FFE-2202-4154-98B0-E10E6A865F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ftr="0" dt="0"/>
  <p:txStyles>
    <p:titleStyle>
      <a:lvl1pPr algn="l" rtl="0" eaLnBrk="0" fontAlgn="base" hangingPunct="0">
        <a:spcBef>
          <a:spcPct val="0"/>
        </a:spcBef>
        <a:spcAft>
          <a:spcPct val="0"/>
        </a:spcAft>
        <a:defRPr sz="3200">
          <a:solidFill>
            <a:srgbClr val="00B1C1"/>
          </a:solidFill>
          <a:latin typeface="+mj-lt"/>
          <a:ea typeface="+mj-ea"/>
          <a:cs typeface="+mj-cs"/>
        </a:defRPr>
      </a:lvl1pPr>
      <a:lvl2pPr algn="l" rtl="0" eaLnBrk="0" fontAlgn="base" hangingPunct="0">
        <a:spcBef>
          <a:spcPct val="0"/>
        </a:spcBef>
        <a:spcAft>
          <a:spcPct val="0"/>
        </a:spcAft>
        <a:defRPr sz="3200">
          <a:solidFill>
            <a:srgbClr val="00B1C1"/>
          </a:solidFill>
          <a:latin typeface="Century Gothic" pitchFamily="34" charset="0"/>
        </a:defRPr>
      </a:lvl2pPr>
      <a:lvl3pPr algn="l" rtl="0" eaLnBrk="0" fontAlgn="base" hangingPunct="0">
        <a:spcBef>
          <a:spcPct val="0"/>
        </a:spcBef>
        <a:spcAft>
          <a:spcPct val="0"/>
        </a:spcAft>
        <a:defRPr sz="3200">
          <a:solidFill>
            <a:srgbClr val="00B1C1"/>
          </a:solidFill>
          <a:latin typeface="Century Gothic" pitchFamily="34" charset="0"/>
        </a:defRPr>
      </a:lvl3pPr>
      <a:lvl4pPr algn="l" rtl="0" eaLnBrk="0" fontAlgn="base" hangingPunct="0">
        <a:spcBef>
          <a:spcPct val="0"/>
        </a:spcBef>
        <a:spcAft>
          <a:spcPct val="0"/>
        </a:spcAft>
        <a:defRPr sz="3200">
          <a:solidFill>
            <a:srgbClr val="00B1C1"/>
          </a:solidFill>
          <a:latin typeface="Century Gothic" pitchFamily="34" charset="0"/>
        </a:defRPr>
      </a:lvl4pPr>
      <a:lvl5pPr algn="l" rtl="0" eaLnBrk="0" fontAlgn="base" hangingPunct="0">
        <a:spcBef>
          <a:spcPct val="0"/>
        </a:spcBef>
        <a:spcAft>
          <a:spcPct val="0"/>
        </a:spcAft>
        <a:defRPr sz="3200">
          <a:solidFill>
            <a:srgbClr val="00B1C1"/>
          </a:solidFill>
          <a:latin typeface="Century Gothic" pitchFamily="34" charset="0"/>
        </a:defRPr>
      </a:lvl5pPr>
      <a:lvl6pPr marL="457200" algn="l" rtl="0" fontAlgn="base">
        <a:spcBef>
          <a:spcPct val="0"/>
        </a:spcBef>
        <a:spcAft>
          <a:spcPct val="0"/>
        </a:spcAft>
        <a:defRPr sz="3200">
          <a:solidFill>
            <a:srgbClr val="00B1C1"/>
          </a:solidFill>
          <a:latin typeface="Century Gothic" pitchFamily="34" charset="0"/>
        </a:defRPr>
      </a:lvl6pPr>
      <a:lvl7pPr marL="914400" algn="l" rtl="0" fontAlgn="base">
        <a:spcBef>
          <a:spcPct val="0"/>
        </a:spcBef>
        <a:spcAft>
          <a:spcPct val="0"/>
        </a:spcAft>
        <a:defRPr sz="3200">
          <a:solidFill>
            <a:srgbClr val="00B1C1"/>
          </a:solidFill>
          <a:latin typeface="Century Gothic" pitchFamily="34" charset="0"/>
        </a:defRPr>
      </a:lvl7pPr>
      <a:lvl8pPr marL="1371600" algn="l" rtl="0" fontAlgn="base">
        <a:spcBef>
          <a:spcPct val="0"/>
        </a:spcBef>
        <a:spcAft>
          <a:spcPct val="0"/>
        </a:spcAft>
        <a:defRPr sz="3200">
          <a:solidFill>
            <a:srgbClr val="00B1C1"/>
          </a:solidFill>
          <a:latin typeface="Century Gothic" pitchFamily="34" charset="0"/>
        </a:defRPr>
      </a:lvl8pPr>
      <a:lvl9pPr marL="1828800" algn="l" rtl="0" fontAlgn="base">
        <a:spcBef>
          <a:spcPct val="0"/>
        </a:spcBef>
        <a:spcAft>
          <a:spcPct val="0"/>
        </a:spcAft>
        <a:defRPr sz="3200">
          <a:solidFill>
            <a:srgbClr val="00B1C1"/>
          </a:solidFill>
          <a:latin typeface="Century Gothic" pitchFamily="34" charset="0"/>
        </a:defRPr>
      </a:lvl9pPr>
    </p:titleStyle>
    <p:bodyStyle>
      <a:lvl1pPr marL="342900" indent="-342900" algn="l" rtl="0" eaLnBrk="0" fontAlgn="base" hangingPunct="0">
        <a:spcBef>
          <a:spcPct val="20000"/>
        </a:spcBef>
        <a:spcAft>
          <a:spcPct val="0"/>
        </a:spcAft>
        <a:buBlip>
          <a:blip r:embed="rId15"/>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11B2A3"/>
        </a:buClr>
        <a:buSzPct val="150000"/>
        <a:buChar char="•"/>
        <a:defRPr sz="2200">
          <a:solidFill>
            <a:schemeClr val="tx1"/>
          </a:solidFill>
          <a:latin typeface="+mn-lt"/>
        </a:defRPr>
      </a:lvl2pPr>
      <a:lvl3pPr marL="1143000" indent="-228600" algn="l" rtl="0" eaLnBrk="0" fontAlgn="base" hangingPunct="0">
        <a:spcBef>
          <a:spcPct val="20000"/>
        </a:spcBef>
        <a:spcAft>
          <a:spcPct val="0"/>
        </a:spcAft>
        <a:buClr>
          <a:srgbClr val="4D4D4D"/>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cdunwoody@cafcp.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US" dirty="0" smtClean="0">
                <a:latin typeface="Arial" charset="0"/>
              </a:rPr>
              <a:t/>
            </a:r>
            <a:br>
              <a:rPr lang="en-US" dirty="0" smtClean="0">
                <a:latin typeface="Arial" charset="0"/>
              </a:rPr>
            </a:br>
            <a:r>
              <a:rPr lang="en-US" dirty="0" smtClean="0"/>
              <a:t>CaFCP: Building Market Foundations	</a:t>
            </a:r>
            <a:br>
              <a:rPr lang="en-US" dirty="0" smtClean="0"/>
            </a:br>
            <a:endParaRPr lang="en-US" dirty="0" smtClean="0"/>
          </a:p>
        </p:txBody>
      </p:sp>
      <p:sp>
        <p:nvSpPr>
          <p:cNvPr id="5123" name="Rectangle 3"/>
          <p:cNvSpPr>
            <a:spLocks noGrp="1" noChangeArrowheads="1"/>
          </p:cNvSpPr>
          <p:nvPr>
            <p:ph type="subTitle" idx="1"/>
          </p:nvPr>
        </p:nvSpPr>
        <p:spPr>
          <a:xfrm>
            <a:off x="2590800" y="1600200"/>
            <a:ext cx="6324600" cy="533400"/>
          </a:xfrm>
        </p:spPr>
        <p:txBody>
          <a:bodyPr/>
          <a:lstStyle/>
          <a:p>
            <a:pPr eaLnBrk="1" hangingPunct="1">
              <a:lnSpc>
                <a:spcPct val="80000"/>
              </a:lnSpc>
            </a:pPr>
            <a:r>
              <a:rPr lang="en-US" sz="1600" dirty="0" smtClean="0"/>
              <a:t>Catherine Dunwoody</a:t>
            </a:r>
          </a:p>
          <a:p>
            <a:pPr eaLnBrk="1" hangingPunct="1">
              <a:lnSpc>
                <a:spcPct val="80000"/>
              </a:lnSpc>
            </a:pPr>
            <a:r>
              <a:rPr lang="en-US" sz="1600" dirty="0" smtClean="0"/>
              <a:t>Executive Director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well to wheels</a:t>
            </a:r>
            <a:endParaRPr lang="en-US" dirty="0"/>
          </a:p>
        </p:txBody>
      </p:sp>
      <p:sp>
        <p:nvSpPr>
          <p:cNvPr id="4" name="Slide Number Placeholder 3"/>
          <p:cNvSpPr>
            <a:spLocks noGrp="1"/>
          </p:cNvSpPr>
          <p:nvPr>
            <p:ph type="sldNum" sz="quarter" idx="10"/>
          </p:nvPr>
        </p:nvSpPr>
        <p:spPr/>
        <p:txBody>
          <a:bodyPr/>
          <a:lstStyle/>
          <a:p>
            <a:pPr>
              <a:defRPr/>
            </a:pPr>
            <a:fld id="{35AE62D0-EA85-4B16-84AC-5E8C4EF6D03A}" type="slidenum">
              <a:rPr lang="en-US" smtClean="0"/>
              <a:pPr>
                <a:defRPr/>
              </a:pPr>
              <a:t>2</a:t>
            </a:fld>
            <a:endParaRPr lang="en-US"/>
          </a:p>
        </p:txBody>
      </p:sp>
      <p:pic>
        <p:nvPicPr>
          <p:cNvPr id="5" name="Picture 3" descr="ratio chart 3"/>
          <p:cNvPicPr>
            <a:picLocks noChangeAspect="1" noChangeArrowheads="1"/>
          </p:cNvPicPr>
          <p:nvPr/>
        </p:nvPicPr>
        <p:blipFill>
          <a:blip r:embed="rId3"/>
          <a:srcRect/>
          <a:stretch>
            <a:fillRect/>
          </a:stretch>
        </p:blipFill>
        <p:spPr bwMode="auto">
          <a:xfrm>
            <a:off x="295275" y="2060575"/>
            <a:ext cx="8553450" cy="2736850"/>
          </a:xfrm>
          <a:prstGeom prst="rect">
            <a:avLst/>
          </a:prstGeom>
          <a:noFill/>
          <a:ln w="9525">
            <a:noFill/>
            <a:miter lim="800000"/>
            <a:headEnd/>
            <a:tailEnd/>
          </a:ln>
        </p:spPr>
      </p:pic>
      <p:sp>
        <p:nvSpPr>
          <p:cNvPr id="6" name="Text Box 4"/>
          <p:cNvSpPr txBox="1">
            <a:spLocks noChangeArrowheads="1"/>
          </p:cNvSpPr>
          <p:nvPr/>
        </p:nvSpPr>
        <p:spPr bwMode="auto">
          <a:xfrm>
            <a:off x="457200" y="5257800"/>
            <a:ext cx="8245475" cy="923330"/>
          </a:xfrm>
          <a:prstGeom prst="rect">
            <a:avLst/>
          </a:prstGeom>
          <a:noFill/>
          <a:ln w="9525" algn="ctr">
            <a:noFill/>
            <a:miter lim="800000"/>
            <a:headEnd/>
            <a:tailEnd/>
          </a:ln>
        </p:spPr>
        <p:txBody>
          <a:bodyPr wrap="square">
            <a:spAutoFit/>
          </a:bodyPr>
          <a:lstStyle/>
          <a:p>
            <a:pPr marL="495300" indent="-495300">
              <a:spcBef>
                <a:spcPct val="50000"/>
              </a:spcBef>
            </a:pPr>
            <a:r>
              <a:rPr lang="en-US" dirty="0">
                <a:ea typeface="ＭＳ Ｐゴシック" pitchFamily="34" charset="-128"/>
              </a:rPr>
              <a:t>Data from CEC-600-2007-004-REV, August </a:t>
            </a:r>
            <a:r>
              <a:rPr lang="en-US" dirty="0" smtClean="0">
                <a:ea typeface="ＭＳ Ｐゴシック" pitchFamily="34" charset="-128"/>
              </a:rPr>
              <a:t>2007</a:t>
            </a:r>
          </a:p>
          <a:p>
            <a:r>
              <a:rPr lang="en-US" dirty="0" smtClean="0">
                <a:ea typeface="ＭＳ Ｐゴシック" pitchFamily="34" charset="-128"/>
              </a:rPr>
              <a:t>GHG data confirmed by DOE</a:t>
            </a:r>
            <a:r>
              <a:rPr lang="en-US" dirty="0" smtClean="0"/>
              <a:t> Record #: 10001, October 2010, Well-to-Wheels Greenhouse Gas Emissions and Petroleum Use for Mid-Size </a:t>
            </a:r>
            <a:r>
              <a:rPr lang="en-US" dirty="0" smtClean="0"/>
              <a:t>LDVs</a:t>
            </a:r>
            <a:endParaRPr lang="en-US" dirty="0">
              <a:ea typeface="ＭＳ Ｐゴシック" pitchFamily="34" charset="-128"/>
            </a:endParaRPr>
          </a:p>
        </p:txBody>
      </p:sp>
      <p:sp>
        <p:nvSpPr>
          <p:cNvPr id="7" name="Text Box 5"/>
          <p:cNvSpPr txBox="1">
            <a:spLocks noChangeArrowheads="1"/>
          </p:cNvSpPr>
          <p:nvPr/>
        </p:nvSpPr>
        <p:spPr bwMode="auto">
          <a:xfrm>
            <a:off x="2819400" y="2800350"/>
            <a:ext cx="1314450" cy="366713"/>
          </a:xfrm>
          <a:prstGeom prst="rect">
            <a:avLst/>
          </a:prstGeom>
          <a:noFill/>
          <a:ln w="9525" algn="ctr">
            <a:noFill/>
            <a:miter lim="800000"/>
            <a:headEnd/>
            <a:tailEnd/>
          </a:ln>
        </p:spPr>
        <p:txBody>
          <a:bodyPr>
            <a:spAutoFit/>
          </a:bodyPr>
          <a:lstStyle/>
          <a:p>
            <a:pPr>
              <a:spcBef>
                <a:spcPct val="50000"/>
              </a:spcBef>
            </a:pPr>
            <a:r>
              <a:rPr lang="en-US" dirty="0" smtClean="0">
                <a:solidFill>
                  <a:srgbClr val="FFFFFF"/>
                </a:solidFill>
              </a:rPr>
              <a:t>42% </a:t>
            </a:r>
            <a:r>
              <a:rPr lang="en-US" dirty="0">
                <a:solidFill>
                  <a:srgbClr val="FFFFFF"/>
                </a:solidFill>
              </a:rPr>
              <a:t>better</a:t>
            </a:r>
          </a:p>
        </p:txBody>
      </p:sp>
      <p:sp>
        <p:nvSpPr>
          <p:cNvPr id="8" name="Text Box 6"/>
          <p:cNvSpPr txBox="1">
            <a:spLocks noChangeArrowheads="1"/>
          </p:cNvSpPr>
          <p:nvPr/>
        </p:nvSpPr>
        <p:spPr bwMode="auto">
          <a:xfrm>
            <a:off x="2971800" y="3257550"/>
            <a:ext cx="1314450" cy="366713"/>
          </a:xfrm>
          <a:prstGeom prst="rect">
            <a:avLst/>
          </a:prstGeom>
          <a:noFill/>
          <a:ln w="9525" algn="ctr">
            <a:noFill/>
            <a:miter lim="800000"/>
            <a:headEnd/>
            <a:tailEnd/>
          </a:ln>
        </p:spPr>
        <p:txBody>
          <a:bodyPr>
            <a:spAutoFit/>
          </a:bodyPr>
          <a:lstStyle/>
          <a:p>
            <a:pPr>
              <a:spcBef>
                <a:spcPct val="50000"/>
              </a:spcBef>
            </a:pPr>
            <a:r>
              <a:rPr lang="en-US" dirty="0" smtClean="0">
                <a:solidFill>
                  <a:srgbClr val="FFFFFF"/>
                </a:solidFill>
              </a:rPr>
              <a:t>54% </a:t>
            </a:r>
            <a:r>
              <a:rPr lang="en-US" dirty="0">
                <a:solidFill>
                  <a:srgbClr val="FFFFFF"/>
                </a:solidFill>
              </a:rPr>
              <a:t>better</a:t>
            </a:r>
          </a:p>
        </p:txBody>
      </p:sp>
      <p:sp>
        <p:nvSpPr>
          <p:cNvPr id="9" name="Text Box 7"/>
          <p:cNvSpPr txBox="1">
            <a:spLocks noChangeArrowheads="1"/>
          </p:cNvSpPr>
          <p:nvPr/>
        </p:nvSpPr>
        <p:spPr bwMode="auto">
          <a:xfrm>
            <a:off x="2971800" y="3714750"/>
            <a:ext cx="1314450" cy="366713"/>
          </a:xfrm>
          <a:prstGeom prst="rect">
            <a:avLst/>
          </a:prstGeom>
          <a:noFill/>
          <a:ln w="9525" algn="ctr">
            <a:noFill/>
            <a:miter lim="800000"/>
            <a:headEnd/>
            <a:tailEnd/>
          </a:ln>
        </p:spPr>
        <p:txBody>
          <a:bodyPr>
            <a:spAutoFit/>
          </a:bodyPr>
          <a:lstStyle/>
          <a:p>
            <a:pPr>
              <a:spcBef>
                <a:spcPct val="50000"/>
              </a:spcBef>
            </a:pPr>
            <a:r>
              <a:rPr lang="en-US" dirty="0">
                <a:solidFill>
                  <a:srgbClr val="FFFFFF"/>
                </a:solidFill>
              </a:rPr>
              <a:t>95% better</a:t>
            </a:r>
          </a:p>
        </p:txBody>
      </p:sp>
      <p:sp>
        <p:nvSpPr>
          <p:cNvPr id="10" name="Text Box 8"/>
          <p:cNvSpPr txBox="1">
            <a:spLocks noChangeArrowheads="1"/>
          </p:cNvSpPr>
          <p:nvPr/>
        </p:nvSpPr>
        <p:spPr bwMode="auto">
          <a:xfrm>
            <a:off x="1352550" y="4171950"/>
            <a:ext cx="1314450" cy="366713"/>
          </a:xfrm>
          <a:prstGeom prst="rect">
            <a:avLst/>
          </a:prstGeom>
          <a:noFill/>
          <a:ln w="9525" algn="ctr">
            <a:noFill/>
            <a:miter lim="800000"/>
            <a:headEnd/>
            <a:tailEnd/>
          </a:ln>
        </p:spPr>
        <p:txBody>
          <a:bodyPr>
            <a:spAutoFit/>
          </a:bodyPr>
          <a:lstStyle/>
          <a:p>
            <a:pPr>
              <a:spcBef>
                <a:spcPct val="50000"/>
              </a:spcBef>
            </a:pPr>
            <a:r>
              <a:rPr lang="en-US" dirty="0" smtClean="0">
                <a:solidFill>
                  <a:srgbClr val="FFFFFF"/>
                </a:solidFill>
              </a:rPr>
              <a:t>76% </a:t>
            </a:r>
            <a:r>
              <a:rPr lang="en-US" dirty="0">
                <a:solidFill>
                  <a:srgbClr val="FFFFFF"/>
                </a:solidFill>
              </a:rPr>
              <a:t>better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0C64850-7C16-4680-A1CC-C0780378BD93}" type="slidenum">
              <a:rPr lang="en-US"/>
              <a:pPr>
                <a:defRPr/>
              </a:pPr>
              <a:t>3</a:t>
            </a:fld>
            <a:endParaRPr lang="en-US"/>
          </a:p>
        </p:txBody>
      </p:sp>
      <p:sp>
        <p:nvSpPr>
          <p:cNvPr id="11267" name="Rectangle 4"/>
          <p:cNvSpPr>
            <a:spLocks noGrp="1" noChangeArrowheads="1"/>
          </p:cNvSpPr>
          <p:nvPr>
            <p:ph type="title"/>
          </p:nvPr>
        </p:nvSpPr>
        <p:spPr>
          <a:noFill/>
        </p:spPr>
        <p:txBody>
          <a:bodyPr/>
          <a:lstStyle/>
          <a:p>
            <a:pPr eaLnBrk="1" hangingPunct="1"/>
            <a:r>
              <a:rPr lang="en-US" dirty="0" smtClean="0"/>
              <a:t>Honda</a:t>
            </a:r>
          </a:p>
        </p:txBody>
      </p:sp>
      <p:pic>
        <p:nvPicPr>
          <p:cNvPr id="11268" name="Picture 4" descr="Jack Cusick UC Irvine H2 Station.JPG"/>
          <p:cNvPicPr>
            <a:picLocks noChangeAspect="1"/>
          </p:cNvPicPr>
          <p:nvPr/>
        </p:nvPicPr>
        <p:blipFill>
          <a:blip r:embed="rId3" cstate="email"/>
          <a:srcRect/>
          <a:stretch>
            <a:fillRect/>
          </a:stretch>
        </p:blipFill>
        <p:spPr bwMode="auto">
          <a:xfrm>
            <a:off x="0" y="1066800"/>
            <a:ext cx="9144000" cy="5791200"/>
          </a:xfrm>
          <a:prstGeom prst="rect">
            <a:avLst/>
          </a:prstGeom>
          <a:noFill/>
          <a:ln w="9525">
            <a:noFill/>
            <a:miter lim="800000"/>
            <a:headEnd/>
            <a:tailEnd/>
          </a:ln>
        </p:spPr>
      </p:pic>
      <p:sp>
        <p:nvSpPr>
          <p:cNvPr id="5" name="TextBox 4"/>
          <p:cNvSpPr txBox="1"/>
          <p:nvPr/>
        </p:nvSpPr>
        <p:spPr>
          <a:xfrm>
            <a:off x="1066800" y="1143000"/>
            <a:ext cx="7010400" cy="2031325"/>
          </a:xfrm>
          <a:prstGeom prst="rect">
            <a:avLst/>
          </a:prstGeom>
          <a:solidFill>
            <a:schemeClr val="bg1"/>
          </a:solidFill>
          <a:ln>
            <a:solidFill>
              <a:schemeClr val="tx2"/>
            </a:solidFill>
          </a:ln>
          <a:effectLst>
            <a:outerShdw blurRad="50800" dist="38100" dir="2700000" algn="tl" rotWithShape="0">
              <a:prstClr val="black">
                <a:alpha val="40000"/>
              </a:prstClr>
            </a:outerShdw>
          </a:effectLst>
        </p:spPr>
        <p:txBody>
          <a:bodyPr wrap="square" rtlCol="0" anchor="ctr">
            <a:spAutoFit/>
          </a:bodyPr>
          <a:lstStyle/>
          <a:p>
            <a:pPr algn="ctr">
              <a:lnSpc>
                <a:spcPct val="150000"/>
              </a:lnSpc>
            </a:pPr>
            <a:r>
              <a:rPr lang="en-US" sz="2800" dirty="0" smtClean="0"/>
              <a:t>“We continue to believe that a fuel cell electric vehicle is the ultimate solution to reduce CO</a:t>
            </a:r>
            <a:r>
              <a:rPr lang="en-US" sz="2800" baseline="-25000" dirty="0" smtClean="0"/>
              <a:t>2</a:t>
            </a:r>
            <a:r>
              <a:rPr lang="en-US" sz="2800" dirty="0" smtClean="0"/>
              <a:t> emissions.”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mercedes-benz-f-cell-front-three-quarters-view.jpg"/>
          <p:cNvPicPr>
            <a:picLocks noGrp="1" noChangeAspect="1"/>
          </p:cNvPicPr>
          <p:nvPr>
            <p:ph idx="1"/>
          </p:nvPr>
        </p:nvPicPr>
        <p:blipFill>
          <a:blip r:embed="rId3"/>
          <a:stretch>
            <a:fillRect/>
          </a:stretch>
        </p:blipFill>
        <p:spPr>
          <a:xfrm>
            <a:off x="0" y="1143000"/>
            <a:ext cx="9144000" cy="5718049"/>
          </a:xfrm>
        </p:spPr>
      </p:pic>
      <p:sp>
        <p:nvSpPr>
          <p:cNvPr id="2" name="Title 1"/>
          <p:cNvSpPr>
            <a:spLocks noGrp="1"/>
          </p:cNvSpPr>
          <p:nvPr>
            <p:ph type="title"/>
          </p:nvPr>
        </p:nvSpPr>
        <p:spPr/>
        <p:txBody>
          <a:bodyPr/>
          <a:lstStyle/>
          <a:p>
            <a:r>
              <a:rPr lang="en-US" dirty="0" smtClean="0"/>
              <a:t>Mercedes</a:t>
            </a:r>
            <a:endParaRPr lang="en-US" dirty="0"/>
          </a:p>
        </p:txBody>
      </p:sp>
      <p:sp>
        <p:nvSpPr>
          <p:cNvPr id="4" name="Slide Number Placeholder 3"/>
          <p:cNvSpPr>
            <a:spLocks noGrp="1"/>
          </p:cNvSpPr>
          <p:nvPr>
            <p:ph type="sldNum" sz="quarter" idx="10"/>
          </p:nvPr>
        </p:nvSpPr>
        <p:spPr/>
        <p:txBody>
          <a:bodyPr/>
          <a:lstStyle/>
          <a:p>
            <a:pPr>
              <a:defRPr/>
            </a:pPr>
            <a:fld id="{35AE62D0-EA85-4B16-84AC-5E8C4EF6D03A}" type="slidenum">
              <a:rPr lang="en-US" smtClean="0"/>
              <a:pPr>
                <a:defRPr/>
              </a:pPr>
              <a:t>4</a:t>
            </a:fld>
            <a:endParaRPr lang="en-US"/>
          </a:p>
        </p:txBody>
      </p:sp>
      <p:sp>
        <p:nvSpPr>
          <p:cNvPr id="6" name="TextBox 5"/>
          <p:cNvSpPr txBox="1"/>
          <p:nvPr/>
        </p:nvSpPr>
        <p:spPr>
          <a:xfrm>
            <a:off x="1066800" y="1143000"/>
            <a:ext cx="7010400" cy="2031325"/>
          </a:xfrm>
          <a:prstGeom prst="rect">
            <a:avLst/>
          </a:prstGeom>
          <a:solidFill>
            <a:schemeClr val="bg1"/>
          </a:solidFill>
          <a:ln>
            <a:solidFill>
              <a:schemeClr val="tx2"/>
            </a:solidFill>
          </a:ln>
          <a:effectLst>
            <a:outerShdw blurRad="50800" dist="38100" dir="2700000" algn="tl" rotWithShape="0">
              <a:prstClr val="black">
                <a:alpha val="40000"/>
              </a:prstClr>
            </a:outerShdw>
          </a:effectLst>
        </p:spPr>
        <p:txBody>
          <a:bodyPr wrap="square" rtlCol="0" anchor="ctr">
            <a:spAutoFit/>
          </a:bodyPr>
          <a:lstStyle/>
          <a:p>
            <a:pPr algn="ctr">
              <a:lnSpc>
                <a:spcPct val="150000"/>
              </a:lnSpc>
            </a:pPr>
            <a:r>
              <a:rPr lang="en-US" sz="2800" dirty="0" smtClean="0"/>
              <a:t>“The entire 20,000-mile journey is the carbon equivalent to three and half minutes of German traffic.”</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C Bus at Treasure Island.jpg"/>
          <p:cNvPicPr>
            <a:picLocks noChangeAspect="1"/>
          </p:cNvPicPr>
          <p:nvPr/>
        </p:nvPicPr>
        <p:blipFill>
          <a:blip r:embed="rId3"/>
          <a:srcRect r="17722" b="17083"/>
          <a:stretch>
            <a:fillRect/>
          </a:stretch>
        </p:blipFill>
        <p:spPr>
          <a:xfrm>
            <a:off x="304800" y="1173232"/>
            <a:ext cx="8458200" cy="5684768"/>
          </a:xfrm>
          <a:prstGeom prst="rect">
            <a:avLst/>
          </a:prstGeom>
          <a:ln>
            <a:noFill/>
          </a:ln>
          <a:effectLst/>
        </p:spPr>
      </p:pic>
      <p:sp>
        <p:nvSpPr>
          <p:cNvPr id="2" name="Title 1"/>
          <p:cNvSpPr>
            <a:spLocks noGrp="1"/>
          </p:cNvSpPr>
          <p:nvPr>
            <p:ph type="title"/>
          </p:nvPr>
        </p:nvSpPr>
        <p:spPr/>
        <p:txBody>
          <a:bodyPr/>
          <a:lstStyle/>
          <a:p>
            <a:r>
              <a:rPr lang="en-US" dirty="0" smtClean="0"/>
              <a:t>AC Transit</a:t>
            </a:r>
            <a:endParaRPr lang="en-US" dirty="0"/>
          </a:p>
        </p:txBody>
      </p:sp>
      <p:sp>
        <p:nvSpPr>
          <p:cNvPr id="4" name="Slide Number Placeholder 3"/>
          <p:cNvSpPr>
            <a:spLocks noGrp="1"/>
          </p:cNvSpPr>
          <p:nvPr>
            <p:ph type="sldNum" sz="quarter" idx="10"/>
          </p:nvPr>
        </p:nvSpPr>
        <p:spPr/>
        <p:txBody>
          <a:bodyPr/>
          <a:lstStyle/>
          <a:p>
            <a:pPr>
              <a:defRPr/>
            </a:pPr>
            <a:fld id="{35AE62D0-EA85-4B16-84AC-5E8C4EF6D03A}" type="slidenum">
              <a:rPr lang="en-US" smtClean="0"/>
              <a:pPr>
                <a:defRPr/>
              </a:pPr>
              <a:t>5</a:t>
            </a:fld>
            <a:endParaRPr lang="en-US"/>
          </a:p>
        </p:txBody>
      </p:sp>
      <p:sp>
        <p:nvSpPr>
          <p:cNvPr id="5" name="TextBox 4"/>
          <p:cNvSpPr txBox="1"/>
          <p:nvPr/>
        </p:nvSpPr>
        <p:spPr>
          <a:xfrm>
            <a:off x="1143000" y="1143000"/>
            <a:ext cx="7010400" cy="1384995"/>
          </a:xfrm>
          <a:prstGeom prst="rect">
            <a:avLst/>
          </a:prstGeom>
          <a:solidFill>
            <a:schemeClr val="bg1"/>
          </a:solidFill>
          <a:ln>
            <a:solidFill>
              <a:schemeClr val="tx2"/>
            </a:solidFill>
          </a:ln>
          <a:effectLst>
            <a:outerShdw blurRad="50800" dist="38100" dir="2700000" algn="tl" rotWithShape="0">
              <a:prstClr val="black">
                <a:alpha val="40000"/>
              </a:prstClr>
            </a:outerShdw>
          </a:effectLst>
        </p:spPr>
        <p:txBody>
          <a:bodyPr wrap="square" rtlCol="0" anchor="ctr">
            <a:spAutoFit/>
          </a:bodyPr>
          <a:lstStyle/>
          <a:p>
            <a:pPr algn="ctr">
              <a:lnSpc>
                <a:spcPct val="150000"/>
              </a:lnSpc>
            </a:pPr>
            <a:r>
              <a:rPr lang="en-US" sz="2800" dirty="0" smtClean="0"/>
              <a:t>“Our first generation bus reduced GHGs by 43% using hydrogen from natural gas.”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dirty="0" smtClean="0"/>
              <a:t>December 2010 automaker survey</a:t>
            </a:r>
          </a:p>
        </p:txBody>
      </p:sp>
      <p:sp>
        <p:nvSpPr>
          <p:cNvPr id="4" name="Slide Number Placeholder 3"/>
          <p:cNvSpPr>
            <a:spLocks noGrp="1"/>
          </p:cNvSpPr>
          <p:nvPr>
            <p:ph type="sldNum" sz="quarter" idx="10"/>
          </p:nvPr>
        </p:nvSpPr>
        <p:spPr/>
        <p:txBody>
          <a:bodyPr/>
          <a:lstStyle/>
          <a:p>
            <a:pPr>
              <a:defRPr/>
            </a:pPr>
            <a:fld id="{94741619-875A-421D-8E7B-09E680502694}" type="slidenum">
              <a:rPr lang="en-US" smtClean="0"/>
              <a:pPr>
                <a:defRPr/>
              </a:pPr>
              <a:t>6</a:t>
            </a:fld>
            <a:endParaRPr lang="en-US" dirty="0"/>
          </a:p>
        </p:txBody>
      </p:sp>
      <p:graphicFrame>
        <p:nvGraphicFramePr>
          <p:cNvPr id="1026" name="Chart 4"/>
          <p:cNvGraphicFramePr>
            <a:graphicFrameLocks/>
          </p:cNvGraphicFramePr>
          <p:nvPr/>
        </p:nvGraphicFramePr>
        <p:xfrm>
          <a:off x="381000" y="1676400"/>
          <a:ext cx="8382000" cy="4064000"/>
        </p:xfrm>
        <a:graphic>
          <a:graphicData uri="http://schemas.openxmlformats.org/presentationml/2006/ole">
            <p:oleObj spid="_x0000_s1026" r:id="rId4" imgW="8382727" imgH="4066384" progId="Excel.Sheet.8">
              <p:embed/>
            </p:oleObj>
          </a:graphicData>
        </a:graphic>
      </p:graphicFrame>
      <p:sp>
        <p:nvSpPr>
          <p:cNvPr id="5" name="TextBox 4"/>
          <p:cNvSpPr txBox="1"/>
          <p:nvPr/>
        </p:nvSpPr>
        <p:spPr>
          <a:xfrm rot="16200000">
            <a:off x="-1415533" y="3168135"/>
            <a:ext cx="3352800" cy="369332"/>
          </a:xfrm>
          <a:prstGeom prst="rect">
            <a:avLst/>
          </a:prstGeom>
          <a:noFill/>
        </p:spPr>
        <p:txBody>
          <a:bodyPr wrap="square" rtlCol="0">
            <a:spAutoFit/>
          </a:bodyPr>
          <a:lstStyle/>
          <a:p>
            <a:r>
              <a:rPr lang="en-US" dirty="0" smtClean="0"/>
              <a:t>Number of FCVs on road in CA</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Grp="1" noChangeArrowheads="1"/>
          </p:cNvSpPr>
          <p:nvPr>
            <p:ph type="title"/>
          </p:nvPr>
        </p:nvSpPr>
        <p:spPr/>
        <p:txBody>
          <a:bodyPr/>
          <a:lstStyle/>
          <a:p>
            <a:r>
              <a:rPr lang="en-US" smtClean="0"/>
              <a:t>Cluster deployment in early years</a:t>
            </a:r>
          </a:p>
        </p:txBody>
      </p:sp>
      <p:pic>
        <p:nvPicPr>
          <p:cNvPr id="17411" name="Content Placeholder 9" descr="Hydrogen_Station_Ceremony_4.jpg"/>
          <p:cNvPicPr>
            <a:picLocks noChangeAspect="1"/>
          </p:cNvPicPr>
          <p:nvPr/>
        </p:nvPicPr>
        <p:blipFill>
          <a:blip r:embed="rId3"/>
          <a:srcRect l="28056"/>
          <a:stretch>
            <a:fillRect/>
          </a:stretch>
        </p:blipFill>
        <p:spPr bwMode="auto">
          <a:xfrm>
            <a:off x="304800" y="1143000"/>
            <a:ext cx="2667000" cy="2471738"/>
          </a:xfrm>
          <a:prstGeom prst="rect">
            <a:avLst/>
          </a:prstGeom>
          <a:noFill/>
          <a:ln w="9525">
            <a:noFill/>
            <a:miter lim="800000"/>
            <a:headEnd/>
            <a:tailEnd/>
          </a:ln>
        </p:spPr>
      </p:pic>
      <p:pic>
        <p:nvPicPr>
          <p:cNvPr id="17412" name="Picture 6" descr="FV Dispenser 2.JPG"/>
          <p:cNvPicPr>
            <a:picLocks noChangeAspect="1"/>
          </p:cNvPicPr>
          <p:nvPr/>
        </p:nvPicPr>
        <p:blipFill>
          <a:blip r:embed="rId4"/>
          <a:srcRect/>
          <a:stretch>
            <a:fillRect/>
          </a:stretch>
        </p:blipFill>
        <p:spPr bwMode="auto">
          <a:xfrm>
            <a:off x="304800" y="3886200"/>
            <a:ext cx="2514600" cy="1885950"/>
          </a:xfrm>
          <a:prstGeom prst="rect">
            <a:avLst/>
          </a:prstGeom>
          <a:noFill/>
          <a:ln w="9525">
            <a:noFill/>
            <a:miter lim="800000"/>
            <a:headEnd/>
            <a:tailEnd/>
          </a:ln>
        </p:spPr>
      </p:pic>
      <p:pic>
        <p:nvPicPr>
          <p:cNvPr id="17413" name="Content Placeholder 4" descr="CSULA%20Hydro%20Image%20final_Page_1_Image_0001.jpg"/>
          <p:cNvPicPr>
            <a:picLocks noChangeAspect="1"/>
          </p:cNvPicPr>
          <p:nvPr/>
        </p:nvPicPr>
        <p:blipFill>
          <a:blip r:embed="rId5"/>
          <a:srcRect/>
          <a:stretch>
            <a:fillRect/>
          </a:stretch>
        </p:blipFill>
        <p:spPr bwMode="auto">
          <a:xfrm>
            <a:off x="3505200" y="1219200"/>
            <a:ext cx="3581400" cy="1620838"/>
          </a:xfrm>
          <a:prstGeom prst="rect">
            <a:avLst/>
          </a:prstGeom>
          <a:noFill/>
          <a:ln w="9525">
            <a:noFill/>
            <a:miter lim="800000"/>
            <a:headEnd/>
            <a:tailEnd/>
          </a:ln>
        </p:spPr>
      </p:pic>
      <p:pic>
        <p:nvPicPr>
          <p:cNvPr id="17414" name="Picture 6" descr="SouthernCalifornia.jpg"/>
          <p:cNvPicPr>
            <a:picLocks noChangeAspect="1"/>
          </p:cNvPicPr>
          <p:nvPr/>
        </p:nvPicPr>
        <p:blipFill>
          <a:blip r:embed="rId6"/>
          <a:srcRect/>
          <a:stretch>
            <a:fillRect/>
          </a:stretch>
        </p:blipFill>
        <p:spPr bwMode="auto">
          <a:xfrm>
            <a:off x="3114675" y="3052763"/>
            <a:ext cx="5986463" cy="3582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srcRect/>
          <a:stretch>
            <a:fillRect/>
          </a:stretch>
        </p:blipFill>
        <p:spPr bwMode="auto">
          <a:xfrm>
            <a:off x="152400" y="4157132"/>
            <a:ext cx="1447800" cy="643467"/>
          </a:xfrm>
          <a:prstGeom prst="rect">
            <a:avLst/>
          </a:prstGeom>
          <a:noFill/>
          <a:ln w="9525">
            <a:noFill/>
            <a:miter lim="800000"/>
            <a:headEnd/>
            <a:tailEnd/>
          </a:ln>
          <a:effectLst/>
        </p:spPr>
      </p:pic>
      <p:sp>
        <p:nvSpPr>
          <p:cNvPr id="14338" name="Title 1"/>
          <p:cNvSpPr>
            <a:spLocks noGrp="1"/>
          </p:cNvSpPr>
          <p:nvPr>
            <p:ph type="title"/>
          </p:nvPr>
        </p:nvSpPr>
        <p:spPr/>
        <p:txBody>
          <a:bodyPr/>
          <a:lstStyle/>
          <a:p>
            <a:r>
              <a:rPr lang="en-US" smtClean="0"/>
              <a:t>Growing the market</a:t>
            </a:r>
          </a:p>
        </p:txBody>
      </p:sp>
      <p:pic>
        <p:nvPicPr>
          <p:cNvPr id="14339" name="Content Placeholder 6" descr="1917standard.jpg"/>
          <p:cNvPicPr>
            <a:picLocks noChangeAspect="1"/>
          </p:cNvPicPr>
          <p:nvPr/>
        </p:nvPicPr>
        <p:blipFill>
          <a:blip r:embed="rId4"/>
          <a:srcRect/>
          <a:stretch>
            <a:fillRect/>
          </a:stretch>
        </p:blipFill>
        <p:spPr bwMode="auto">
          <a:xfrm>
            <a:off x="152400" y="1219200"/>
            <a:ext cx="4227513" cy="2667000"/>
          </a:xfrm>
          <a:prstGeom prst="rect">
            <a:avLst/>
          </a:prstGeom>
          <a:noFill/>
          <a:ln w="9525">
            <a:noFill/>
            <a:miter lim="800000"/>
            <a:headEnd/>
            <a:tailEnd/>
          </a:ln>
        </p:spPr>
      </p:pic>
      <p:pic>
        <p:nvPicPr>
          <p:cNvPr id="14340" name="Content Placeholder 4" descr="gas station.jpg"/>
          <p:cNvPicPr>
            <a:picLocks noChangeAspect="1"/>
          </p:cNvPicPr>
          <p:nvPr/>
        </p:nvPicPr>
        <p:blipFill>
          <a:blip r:embed="rId5"/>
          <a:srcRect/>
          <a:stretch>
            <a:fillRect/>
          </a:stretch>
        </p:blipFill>
        <p:spPr bwMode="auto">
          <a:xfrm>
            <a:off x="4648200" y="4038600"/>
            <a:ext cx="4038600" cy="2584450"/>
          </a:xfrm>
          <a:prstGeom prst="rect">
            <a:avLst/>
          </a:prstGeom>
          <a:noFill/>
          <a:ln w="9525">
            <a:noFill/>
            <a:miter lim="800000"/>
            <a:headEnd/>
            <a:tailEnd/>
          </a:ln>
        </p:spPr>
      </p:pic>
      <p:sp>
        <p:nvSpPr>
          <p:cNvPr id="7" name="Curved Down Arrow 6"/>
          <p:cNvSpPr/>
          <p:nvPr/>
        </p:nvSpPr>
        <p:spPr>
          <a:xfrm rot="2873270">
            <a:off x="4429126" y="2284412"/>
            <a:ext cx="2374900" cy="8731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 name="TextBox 8"/>
          <p:cNvSpPr txBox="1">
            <a:spLocks noChangeArrowheads="1"/>
          </p:cNvSpPr>
          <p:nvPr/>
        </p:nvSpPr>
        <p:spPr bwMode="auto">
          <a:xfrm>
            <a:off x="6096000" y="1295400"/>
            <a:ext cx="3048000" cy="1477328"/>
          </a:xfrm>
          <a:prstGeom prst="rect">
            <a:avLst/>
          </a:prstGeom>
          <a:noFill/>
          <a:ln w="9525">
            <a:noFill/>
            <a:miter lim="800000"/>
            <a:headEnd/>
            <a:tailEnd/>
          </a:ln>
        </p:spPr>
        <p:txBody>
          <a:bodyPr wrap="square">
            <a:spAutoFit/>
          </a:bodyPr>
          <a:lstStyle/>
          <a:p>
            <a:pPr marL="228600" indent="-228600"/>
            <a:r>
              <a:rPr lang="en-US" dirty="0" smtClean="0"/>
              <a:t>Government support to:</a:t>
            </a:r>
          </a:p>
          <a:p>
            <a:pPr marL="228600" indent="-228600">
              <a:buFont typeface="Wingdings" pitchFamily="2" charset="2"/>
              <a:buChar char="ü"/>
            </a:pPr>
            <a:r>
              <a:rPr lang="en-US" dirty="0" smtClean="0"/>
              <a:t>Provide early market coverage </a:t>
            </a:r>
          </a:p>
          <a:p>
            <a:pPr marL="228600" indent="-228600">
              <a:buFont typeface="Wingdings" pitchFamily="2" charset="2"/>
              <a:buChar char="ü"/>
            </a:pPr>
            <a:r>
              <a:rPr lang="en-US" dirty="0" smtClean="0"/>
              <a:t>Support retailers as fuel demand grows</a:t>
            </a:r>
          </a:p>
        </p:txBody>
      </p:sp>
      <p:pic>
        <p:nvPicPr>
          <p:cNvPr id="10" name="Picture 9" descr="!!LindeModLogo.jpg"/>
          <p:cNvPicPr>
            <a:picLocks noChangeAspect="1"/>
          </p:cNvPicPr>
          <p:nvPr/>
        </p:nvPicPr>
        <p:blipFill>
          <a:blip r:embed="rId6" cstate="print"/>
          <a:stretch>
            <a:fillRect/>
          </a:stretch>
        </p:blipFill>
        <p:spPr>
          <a:xfrm>
            <a:off x="152400" y="4905410"/>
            <a:ext cx="1676400" cy="466690"/>
          </a:xfrm>
          <a:prstGeom prst="rect">
            <a:avLst/>
          </a:prstGeom>
        </p:spPr>
      </p:pic>
      <p:pic>
        <p:nvPicPr>
          <p:cNvPr id="11" name="Picture 10" descr="AL Large LOGO.jpg"/>
          <p:cNvPicPr>
            <a:picLocks noChangeAspect="1"/>
          </p:cNvPicPr>
          <p:nvPr/>
        </p:nvPicPr>
        <p:blipFill>
          <a:blip r:embed="rId7" cstate="print"/>
          <a:stretch>
            <a:fillRect/>
          </a:stretch>
        </p:blipFill>
        <p:spPr>
          <a:xfrm>
            <a:off x="76200" y="5672328"/>
            <a:ext cx="1676400" cy="480568"/>
          </a:xfrm>
          <a:prstGeom prst="rect">
            <a:avLst/>
          </a:prstGeom>
        </p:spPr>
      </p:pic>
      <p:pic>
        <p:nvPicPr>
          <p:cNvPr id="38915" name="Picture 3"/>
          <p:cNvPicPr>
            <a:picLocks noChangeAspect="1" noChangeArrowheads="1"/>
          </p:cNvPicPr>
          <p:nvPr/>
        </p:nvPicPr>
        <p:blipFill>
          <a:blip r:embed="rId8"/>
          <a:srcRect/>
          <a:stretch>
            <a:fillRect/>
          </a:stretch>
        </p:blipFill>
        <p:spPr bwMode="auto">
          <a:xfrm>
            <a:off x="152400" y="6172200"/>
            <a:ext cx="1543050" cy="685800"/>
          </a:xfrm>
          <a:prstGeom prst="rect">
            <a:avLst/>
          </a:prstGeom>
          <a:noFill/>
          <a:ln w="9525">
            <a:noFill/>
            <a:miter lim="800000"/>
            <a:headEnd/>
            <a:tailEnd/>
          </a:ln>
          <a:effectLst/>
        </p:spPr>
      </p:pic>
      <p:sp>
        <p:nvSpPr>
          <p:cNvPr id="14" name="TextBox 13"/>
          <p:cNvSpPr txBox="1">
            <a:spLocks noChangeArrowheads="1"/>
          </p:cNvSpPr>
          <p:nvPr/>
        </p:nvSpPr>
        <p:spPr bwMode="auto">
          <a:xfrm>
            <a:off x="1981200" y="4667071"/>
            <a:ext cx="2667000" cy="1200329"/>
          </a:xfrm>
          <a:prstGeom prst="rect">
            <a:avLst/>
          </a:prstGeom>
          <a:noFill/>
          <a:ln w="9525">
            <a:noFill/>
            <a:miter lim="800000"/>
            <a:headEnd/>
            <a:tailEnd/>
          </a:ln>
        </p:spPr>
        <p:txBody>
          <a:bodyPr wrap="square">
            <a:spAutoFit/>
          </a:bodyPr>
          <a:lstStyle/>
          <a:p>
            <a:pPr marL="228600" indent="-228600"/>
            <a:r>
              <a:rPr lang="en-US" dirty="0" smtClean="0"/>
              <a:t>Investments to:</a:t>
            </a:r>
          </a:p>
          <a:p>
            <a:pPr marL="228600" indent="-228600">
              <a:buFont typeface="Wingdings" pitchFamily="2" charset="2"/>
              <a:buChar char="ü"/>
            </a:pPr>
            <a:r>
              <a:rPr lang="en-US" dirty="0" smtClean="0"/>
              <a:t>Reduce cost</a:t>
            </a:r>
            <a:endParaRPr lang="en-US" dirty="0"/>
          </a:p>
          <a:p>
            <a:pPr marL="228600" indent="-228600">
              <a:buFont typeface="Wingdings" pitchFamily="2" charset="2"/>
              <a:buChar char="ü"/>
            </a:pPr>
            <a:r>
              <a:rPr lang="en-US" dirty="0" smtClean="0"/>
              <a:t>Reduce footprint</a:t>
            </a:r>
          </a:p>
          <a:p>
            <a:pPr marL="228600" indent="-228600">
              <a:buFont typeface="Wingdings" pitchFamily="2" charset="2"/>
              <a:buChar char="ü"/>
            </a:pPr>
            <a:r>
              <a:rPr lang="en-US" dirty="0" smtClean="0"/>
              <a:t>Develop new supply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Designed with the world in mind</a:t>
            </a:r>
            <a:endParaRPr lang="en-US" dirty="0"/>
          </a:p>
        </p:txBody>
      </p:sp>
      <p:pic>
        <p:nvPicPr>
          <p:cNvPr id="5" name="Content Placeholder 4" descr="CaFCP World v5-tshirt-out.png"/>
          <p:cNvPicPr>
            <a:picLocks noGrp="1" noChangeAspect="1"/>
          </p:cNvPicPr>
          <p:nvPr>
            <p:ph idx="1"/>
          </p:nvPr>
        </p:nvPicPr>
        <p:blipFill>
          <a:blip r:embed="rId3"/>
          <a:stretch>
            <a:fillRect/>
          </a:stretch>
        </p:blipFill>
        <p:spPr>
          <a:xfrm>
            <a:off x="1981201" y="1143000"/>
            <a:ext cx="5181600" cy="5562600"/>
          </a:xfrm>
        </p:spPr>
      </p:pic>
      <p:sp>
        <p:nvSpPr>
          <p:cNvPr id="4" name="Slide Number Placeholder 3"/>
          <p:cNvSpPr>
            <a:spLocks noGrp="1"/>
          </p:cNvSpPr>
          <p:nvPr>
            <p:ph type="sldNum" sz="quarter" idx="10"/>
          </p:nvPr>
        </p:nvSpPr>
        <p:spPr/>
        <p:txBody>
          <a:bodyPr/>
          <a:lstStyle/>
          <a:p>
            <a:pPr>
              <a:defRPr/>
            </a:pPr>
            <a:fld id="{35AE62D0-EA85-4B16-84AC-5E8C4EF6D03A}" type="slidenum">
              <a:rPr lang="en-US" smtClean="0"/>
              <a:pPr>
                <a:defRPr/>
              </a:pPr>
              <a:t>9</a:t>
            </a:fld>
            <a:endParaRPr lang="en-US"/>
          </a:p>
        </p:txBody>
      </p:sp>
      <p:sp>
        <p:nvSpPr>
          <p:cNvPr id="6" name="Rectangle 3"/>
          <p:cNvSpPr txBox="1">
            <a:spLocks noChangeArrowheads="1"/>
          </p:cNvSpPr>
          <p:nvPr/>
        </p:nvSpPr>
        <p:spPr bwMode="auto">
          <a:xfrm>
            <a:off x="0" y="6019800"/>
            <a:ext cx="42672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90000"/>
              </a:lnSpc>
              <a:spcBef>
                <a:spcPct val="20000"/>
              </a:spcBef>
              <a:spcAft>
                <a:spcPct val="0"/>
              </a:spcAft>
              <a:buClrTx/>
              <a:buSzTx/>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Catherine Dunwoody</a:t>
            </a:r>
          </a:p>
          <a:p>
            <a:pPr marL="342900" marR="0" lvl="0" indent="-342900" defTabSz="914400" rtl="0" eaLnBrk="1" fontAlgn="base" latinLnBrk="0" hangingPunct="1">
              <a:lnSpc>
                <a:spcPct val="90000"/>
              </a:lnSpc>
              <a:spcBef>
                <a:spcPct val="20000"/>
              </a:spcBef>
              <a:spcAft>
                <a:spcPct val="0"/>
              </a:spcAft>
              <a:buClrTx/>
              <a:buSzTx/>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hlinkClick r:id="rId4"/>
              </a:rPr>
              <a:t>cdunwoody@cafcp.org</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Rectangle 3"/>
          <p:cNvSpPr txBox="1">
            <a:spLocks noChangeArrowheads="1"/>
          </p:cNvSpPr>
          <p:nvPr/>
        </p:nvSpPr>
        <p:spPr bwMode="auto">
          <a:xfrm>
            <a:off x="5410200" y="6172200"/>
            <a:ext cx="42672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www.cafcp.org</a:t>
            </a:r>
          </a:p>
        </p:txBody>
      </p:sp>
    </p:spTree>
  </p:cSld>
  <p:clrMapOvr>
    <a:masterClrMapping/>
  </p:clrMapOvr>
</p:sld>
</file>

<file path=ppt/theme/theme1.xml><?xml version="1.0" encoding="utf-8"?>
<a:theme xmlns:a="http://schemas.openxmlformats.org/drawingml/2006/main" name="CaFCPDesign">
  <a:themeElements>
    <a:clrScheme name="CaFCPDesign 14">
      <a:dk1>
        <a:srgbClr val="292929"/>
      </a:dk1>
      <a:lt1>
        <a:srgbClr val="FFFFFF"/>
      </a:lt1>
      <a:dk2>
        <a:srgbClr val="292929"/>
      </a:dk2>
      <a:lt2>
        <a:srgbClr val="808080"/>
      </a:lt2>
      <a:accent1>
        <a:srgbClr val="BBE0E3"/>
      </a:accent1>
      <a:accent2>
        <a:srgbClr val="B0E37E"/>
      </a:accent2>
      <a:accent3>
        <a:srgbClr val="FFFFFF"/>
      </a:accent3>
      <a:accent4>
        <a:srgbClr val="212121"/>
      </a:accent4>
      <a:accent5>
        <a:srgbClr val="DAEDEF"/>
      </a:accent5>
      <a:accent6>
        <a:srgbClr val="9FCE72"/>
      </a:accent6>
      <a:hlink>
        <a:srgbClr val="009999"/>
      </a:hlink>
      <a:folHlink>
        <a:srgbClr val="FF9900"/>
      </a:folHlink>
    </a:clrScheme>
    <a:fontScheme name="CaFCPDesign">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FCP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FCP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FCP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FCP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FCP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FCP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FCP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FCP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FCP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FCP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FCP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FCP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FCPDesign 13">
        <a:dk1>
          <a:srgbClr val="292929"/>
        </a:dk1>
        <a:lt1>
          <a:srgbClr val="FFFFFF"/>
        </a:lt1>
        <a:dk2>
          <a:srgbClr val="292929"/>
        </a:dk2>
        <a:lt2>
          <a:srgbClr val="808080"/>
        </a:lt2>
        <a:accent1>
          <a:srgbClr val="BBE0E3"/>
        </a:accent1>
        <a:accent2>
          <a:srgbClr val="339933"/>
        </a:accent2>
        <a:accent3>
          <a:srgbClr val="FFFFFF"/>
        </a:accent3>
        <a:accent4>
          <a:srgbClr val="212121"/>
        </a:accent4>
        <a:accent5>
          <a:srgbClr val="DAEDEF"/>
        </a:accent5>
        <a:accent6>
          <a:srgbClr val="2D8A2D"/>
        </a:accent6>
        <a:hlink>
          <a:srgbClr val="009999"/>
        </a:hlink>
        <a:folHlink>
          <a:srgbClr val="FF9900"/>
        </a:folHlink>
      </a:clrScheme>
      <a:clrMap bg1="lt1" tx1="dk1" bg2="lt2" tx2="dk2" accent1="accent1" accent2="accent2" accent3="accent3" accent4="accent4" accent5="accent5" accent6="accent6" hlink="hlink" folHlink="folHlink"/>
    </a:extraClrScheme>
    <a:extraClrScheme>
      <a:clrScheme name="CaFCPDesign 14">
        <a:dk1>
          <a:srgbClr val="292929"/>
        </a:dk1>
        <a:lt1>
          <a:srgbClr val="FFFFFF"/>
        </a:lt1>
        <a:dk2>
          <a:srgbClr val="292929"/>
        </a:dk2>
        <a:lt2>
          <a:srgbClr val="808080"/>
        </a:lt2>
        <a:accent1>
          <a:srgbClr val="BBE0E3"/>
        </a:accent1>
        <a:accent2>
          <a:srgbClr val="B0E37E"/>
        </a:accent2>
        <a:accent3>
          <a:srgbClr val="FFFFFF"/>
        </a:accent3>
        <a:accent4>
          <a:srgbClr val="212121"/>
        </a:accent4>
        <a:accent5>
          <a:srgbClr val="DAEDEF"/>
        </a:accent5>
        <a:accent6>
          <a:srgbClr val="9FCE72"/>
        </a:accent6>
        <a:hlink>
          <a:srgbClr val="009999"/>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4587</TotalTime>
  <Words>793</Words>
  <Application>Microsoft Office PowerPoint</Application>
  <PresentationFormat>On-screen Show (4:3)</PresentationFormat>
  <Paragraphs>58</Paragraphs>
  <Slides>9</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CaFCPDesign</vt:lpstr>
      <vt:lpstr>Microsoft Office Excel 97-2003 Worksheet</vt:lpstr>
      <vt:lpstr> CaFCP: Building Market Foundations  </vt:lpstr>
      <vt:lpstr>From well to wheels</vt:lpstr>
      <vt:lpstr>Honda</vt:lpstr>
      <vt:lpstr>Mercedes</vt:lpstr>
      <vt:lpstr>AC Transit</vt:lpstr>
      <vt:lpstr>December 2010 automaker survey</vt:lpstr>
      <vt:lpstr>Cluster deployment in early years</vt:lpstr>
      <vt:lpstr>Growing the market</vt:lpstr>
      <vt:lpstr>Designed with the world in mind</vt:lpstr>
    </vt:vector>
  </TitlesOfParts>
  <Company>cafcp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lwerner</dc:creator>
  <cp:lastModifiedBy>cdunwoody</cp:lastModifiedBy>
  <cp:revision>275</cp:revision>
  <dcterms:created xsi:type="dcterms:W3CDTF">2009-02-16T16:37:45Z</dcterms:created>
  <dcterms:modified xsi:type="dcterms:W3CDTF">2011-10-21T17:23:23Z</dcterms:modified>
</cp:coreProperties>
</file>