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82" r:id="rId4"/>
    <p:sldId id="269" r:id="rId5"/>
    <p:sldId id="280" r:id="rId6"/>
    <p:sldId id="281" r:id="rId7"/>
    <p:sldId id="283" r:id="rId8"/>
    <p:sldId id="287" r:id="rId9"/>
    <p:sldId id="286" r:id="rId10"/>
    <p:sldId id="288" r:id="rId11"/>
    <p:sldId id="271" r:id="rId12"/>
    <p:sldId id="270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EF167-024A-48EC-8DDA-100202B1209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5CB62-7173-4419-8259-F3BD93BC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BBB1C-D632-4D54-A369-5C8063A233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5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508091-8D5D-4A5D-A9CF-0FACDD14D10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pers.ca.gov/eip-docs/about/pubs/employer/2013-state-valuation.pdf" TargetMode="External"/><Relationship Id="rId2" Type="http://schemas.openxmlformats.org/officeDocument/2006/relationships/hyperlink" Target="http://www.calpers.ca.gov/eip-docs/about/pubs/employer/2011-st-body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1"/>
            <a:ext cx="8458200" cy="2667000"/>
          </a:xfrm>
        </p:spPr>
        <p:txBody>
          <a:bodyPr>
            <a:normAutofit fontScale="90000"/>
          </a:bodyPr>
          <a:lstStyle/>
          <a:p>
            <a:pPr eaLnBrk="0" hangingPunct="0">
              <a:tabLst>
                <a:tab pos="6115050" algn="r"/>
              </a:tabLst>
            </a:pPr>
            <a:r>
              <a:rPr lang="en-US" sz="3600" b="1" dirty="0" smtClean="0">
                <a:solidFill>
                  <a:schemeClr val="bg2"/>
                </a:solidFill>
                <a:latin typeface="Times New Roman" pitchFamily="18" charset="0"/>
              </a:rPr>
              <a:t>Report on State Actuarial Valuation</a:t>
            </a:r>
            <a:br>
              <a:rPr lang="en-US" sz="3600" b="1" dirty="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 smtClean="0">
                <a:solidFill>
                  <a:schemeClr val="bg2"/>
                </a:solidFill>
                <a:latin typeface="Times New Roman" pitchFamily="18" charset="0"/>
              </a:rPr>
              <a:t>Joint </a:t>
            </a:r>
            <a: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  <a:t>Hearing</a:t>
            </a:r>
            <a:b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  <a:t>Assembly Public Employees, Retirement and Social Security Committee</a:t>
            </a:r>
            <a:b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  <a:t>Senate Public Employment and Retirement Committee</a:t>
            </a:r>
            <a:b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 smtClean="0">
                <a:solidFill>
                  <a:schemeClr val="bg2"/>
                </a:solidFill>
                <a:latin typeface="Times New Roman" pitchFamily="18" charset="0"/>
              </a:rPr>
              <a:t>March </a:t>
            </a:r>
            <a: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  <a:t>4, </a:t>
            </a:r>
            <a:r>
              <a:rPr lang="en-US" sz="2200" b="1" dirty="0" smtClean="0">
                <a:solidFill>
                  <a:schemeClr val="bg2"/>
                </a:solidFill>
                <a:latin typeface="Times New Roman" pitchFamily="18" charset="0"/>
              </a:rPr>
              <a:t>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943600" cy="17526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David Lamoureux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Member of the California Actuarial Advisory Panel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Deputy Chief Actuary, CalPERS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7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en-US" dirty="0"/>
              <a:t>Role Played By Investment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Liability reflects only portion of benefits paid by contributions (cash)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Does not reflect benefits paid by investment return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The higher investment return the less cash is needed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The lower investment return the more cash is needed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Actual </a:t>
            </a:r>
            <a:r>
              <a:rPr lang="en-US" sz="2400" dirty="0"/>
              <a:t>returns are unknown so must use an assumption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If actual returns are lower than assumed future contributions must be higher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If actual returns are higher than assumed future contributions must be lower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See Risk Analysis Section of Valuation Report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200" dirty="0" smtClean="0"/>
              <a:t>Pages 57 through 71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86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Role Played By Amortization 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Goal is to </a:t>
            </a:r>
            <a:r>
              <a:rPr lang="en-US" sz="2400" dirty="0" smtClean="0"/>
              <a:t>be 100 % funded i.e. no unfunded liability</a:t>
            </a:r>
            <a:endParaRPr lang="en-US" sz="2400" dirty="0"/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Target </a:t>
            </a:r>
            <a:r>
              <a:rPr lang="en-US" sz="2400" dirty="0"/>
              <a:t>not a certainty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Time </a:t>
            </a:r>
            <a:r>
              <a:rPr lang="en-US" sz="2400" dirty="0"/>
              <a:t>to get to </a:t>
            </a:r>
            <a:r>
              <a:rPr lang="en-US" sz="2400" dirty="0" smtClean="0"/>
              <a:t>100% funded is </a:t>
            </a:r>
            <a:r>
              <a:rPr lang="en-US" sz="2400" dirty="0"/>
              <a:t>amortization period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Shorter </a:t>
            </a:r>
            <a:r>
              <a:rPr lang="en-US" sz="2400" dirty="0"/>
              <a:t>period 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Higher </a:t>
            </a:r>
            <a:r>
              <a:rPr lang="en-US" sz="2400" dirty="0"/>
              <a:t>contribution rates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Current tax payers pay </a:t>
            </a:r>
            <a:r>
              <a:rPr lang="en-US" sz="2400" dirty="0" smtClean="0"/>
              <a:t>more toward current </a:t>
            </a:r>
            <a:r>
              <a:rPr lang="en-US" sz="2400" dirty="0"/>
              <a:t>unfunded liability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Longer </a:t>
            </a:r>
            <a:r>
              <a:rPr lang="en-US" sz="2400" dirty="0"/>
              <a:t>period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Lower contribution rates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Future tax payers pay </a:t>
            </a:r>
            <a:r>
              <a:rPr lang="en-US" sz="2400" dirty="0" smtClean="0"/>
              <a:t>more toward current </a:t>
            </a:r>
            <a:r>
              <a:rPr lang="en-US" sz="2400" dirty="0"/>
              <a:t>unfunded liability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64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Role Played By Amortization Periods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844822"/>
              </p:ext>
            </p:extLst>
          </p:nvPr>
        </p:nvGraphicFramePr>
        <p:xfrm>
          <a:off x="457200" y="1752600"/>
          <a:ext cx="822960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421925"/>
                <a:gridCol w="2150076"/>
              </a:tblGrid>
              <a:tr h="170398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en-US" sz="240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Average Amortization Period</a:t>
                      </a:r>
                      <a:endParaRPr lang="en-US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Estimated Average Remaining Service Period </a:t>
                      </a:r>
                      <a:endParaRPr lang="en-US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05711">
                <a:tc>
                  <a:txBody>
                    <a:bodyPr/>
                    <a:lstStyle/>
                    <a:p>
                      <a:pPr marL="457200" indent="-457200" rtl="0">
                        <a:buSzPts val="2100"/>
                        <a:buFont typeface="Wingdings"/>
                        <a:buChar char="n"/>
                      </a:pPr>
                      <a:r>
                        <a:rPr lang="en-US" sz="2400" dirty="0" smtClean="0"/>
                        <a:t>State Miscellaneous</a:t>
                      </a:r>
                      <a:endParaRPr lang="en-US" sz="2400" kern="12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405711">
                <a:tc>
                  <a:txBody>
                    <a:bodyPr/>
                    <a:lstStyle/>
                    <a:p>
                      <a:pPr marL="457200" indent="-457200" rtl="0">
                        <a:buSzPts val="2100"/>
                        <a:buFont typeface="Wingdings"/>
                        <a:buChar char="n"/>
                      </a:pPr>
                      <a:r>
                        <a:rPr lang="en-US" sz="2400" dirty="0" smtClean="0"/>
                        <a:t>State Industrial</a:t>
                      </a:r>
                      <a:endParaRPr lang="en-US" sz="2400" kern="12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405711">
                <a:tc>
                  <a:txBody>
                    <a:bodyPr/>
                    <a:lstStyle/>
                    <a:p>
                      <a:pPr marL="457200" indent="-457200" rtl="0">
                        <a:buSzPts val="2100"/>
                        <a:buFont typeface="Wingdings"/>
                        <a:buChar char="n"/>
                      </a:pPr>
                      <a:r>
                        <a:rPr lang="en-US" sz="2400" dirty="0" smtClean="0"/>
                        <a:t>State Safety</a:t>
                      </a:r>
                      <a:endParaRPr lang="en-US" sz="2400" kern="12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730280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100"/>
                        <a:buFont typeface="Wingdings"/>
                        <a:buChar char="n"/>
                        <a:tabLst/>
                        <a:defRPr/>
                      </a:pPr>
                      <a:r>
                        <a:rPr lang="en-US" sz="2400" dirty="0" smtClean="0"/>
                        <a:t>State Peace Officers &amp; Firefighters </a:t>
                      </a:r>
                      <a:endParaRPr lang="en-US" sz="2400" kern="12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405711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100"/>
                        <a:buFont typeface="Wingdings"/>
                        <a:buChar char="n"/>
                        <a:tabLst/>
                        <a:defRPr/>
                      </a:pPr>
                      <a:r>
                        <a:rPr lang="en-US" sz="2400" dirty="0" smtClean="0"/>
                        <a:t>CHP</a:t>
                      </a:r>
                      <a:endParaRPr lang="en-US" sz="2400" kern="12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784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0" hangingPunct="0">
              <a:tabLst>
                <a:tab pos="6115050" algn="r"/>
              </a:tabLst>
            </a:pPr>
            <a:r>
              <a:rPr lang="en-US" b="1" dirty="0" smtClean="0">
                <a:solidFill>
                  <a:schemeClr val="bg2"/>
                </a:solidFill>
                <a:latin typeface="Times New Roman" pitchFamily="18" charset="0"/>
              </a:rPr>
              <a:t>Questions</a:t>
            </a:r>
            <a:r>
              <a:rPr lang="en-US" b="1" dirty="0">
                <a:solidFill>
                  <a:srgbClr val="0C4F98"/>
                </a:solidFill>
                <a:latin typeface="Times New Roman" pitchFamily="18" charset="0"/>
              </a:rPr>
              <a:t/>
            </a:r>
            <a:br>
              <a:rPr lang="en-US" b="1" dirty="0">
                <a:solidFill>
                  <a:srgbClr val="0C4F98"/>
                </a:solidFill>
                <a:latin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>
              <a:tabLst>
                <a:tab pos="6342063" algn="dec"/>
              </a:tabLst>
            </a:pPr>
            <a:r>
              <a:rPr lang="en-US" dirty="0"/>
              <a:t>Brief History of CAAP 	</a:t>
            </a:r>
          </a:p>
          <a:p>
            <a:pPr>
              <a:tabLst>
                <a:tab pos="6342063" algn="dec"/>
              </a:tabLst>
            </a:pPr>
            <a:r>
              <a:rPr lang="en-US" dirty="0"/>
              <a:t>Government Code §20229		</a:t>
            </a:r>
          </a:p>
          <a:p>
            <a:pPr>
              <a:tabLst>
                <a:tab pos="6342063" algn="dec"/>
              </a:tabLst>
            </a:pPr>
            <a:r>
              <a:rPr lang="en-US" dirty="0"/>
              <a:t>Main Results	</a:t>
            </a:r>
          </a:p>
          <a:p>
            <a:pPr>
              <a:tabLst>
                <a:tab pos="6342063" algn="dec"/>
              </a:tabLst>
            </a:pPr>
            <a:r>
              <a:rPr lang="en-US" dirty="0"/>
              <a:t>Role of Investment Return	</a:t>
            </a:r>
          </a:p>
          <a:p>
            <a:pPr>
              <a:tabLst>
                <a:tab pos="6342063" algn="dec"/>
              </a:tabLst>
            </a:pPr>
            <a:r>
              <a:rPr lang="en-US" dirty="0"/>
              <a:t>Role of Amortization Period		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8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r>
              <a:rPr lang="en-US" dirty="0"/>
              <a:t>CAAP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California Actuarial Advisory Panel (CAAP)</a:t>
            </a:r>
          </a:p>
          <a:p>
            <a:endParaRPr lang="en-US" dirty="0"/>
          </a:p>
          <a:p>
            <a:r>
              <a:rPr lang="en-US" dirty="0" smtClean="0"/>
              <a:t>Legislation </a:t>
            </a:r>
            <a:r>
              <a:rPr lang="en-US" dirty="0"/>
              <a:t>to create Panel was recommended by Public Employee Post-Employment Benefits Commission in January </a:t>
            </a:r>
            <a:r>
              <a:rPr lang="en-US" dirty="0" smtClean="0"/>
              <a:t>2008</a:t>
            </a:r>
          </a:p>
          <a:p>
            <a:endParaRPr lang="en-US" dirty="0" smtClean="0"/>
          </a:p>
          <a:p>
            <a:r>
              <a:rPr lang="en-US" dirty="0" smtClean="0"/>
              <a:t>Panel </a:t>
            </a:r>
            <a:r>
              <a:rPr lang="en-US" dirty="0"/>
              <a:t>was established with enactment of SB 1123.</a:t>
            </a:r>
          </a:p>
          <a:p>
            <a:endParaRPr lang="en-US" dirty="0" smtClean="0"/>
          </a:p>
          <a:p>
            <a:r>
              <a:rPr lang="en-US" dirty="0" smtClean="0"/>
              <a:t>Pursuant </a:t>
            </a:r>
            <a:r>
              <a:rPr lang="en-US" dirty="0"/>
              <a:t>to Government Code section 7507.2(a):</a:t>
            </a:r>
          </a:p>
          <a:p>
            <a:pPr marL="402336" lvl="1" indent="0">
              <a:buNone/>
            </a:pPr>
            <a:r>
              <a:rPr lang="en-US" dirty="0" smtClean="0"/>
              <a:t>…</a:t>
            </a:r>
            <a:r>
              <a:rPr lang="en-US" dirty="0"/>
              <a:t>the panel shall provide impartial and independent information on pensions, other postemployment benefits, and best practices to public agencies…</a:t>
            </a:r>
          </a:p>
          <a:p>
            <a:endParaRPr lang="en-US" dirty="0" smtClean="0"/>
          </a:p>
          <a:p>
            <a:r>
              <a:rPr lang="en-US" dirty="0" smtClean="0"/>
              <a:t>Housed </a:t>
            </a:r>
            <a:r>
              <a:rPr lang="en-US" dirty="0"/>
              <a:t>in the State Controller’s Office.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5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 dirty="0"/>
              <a:t>Government Code §20229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Requires CalPERS Board provide annual report which includes certain information for State employees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Liabilities and contribution rates using an investment return assumption that is 2% higher and 2% lower than assumed</a:t>
            </a:r>
          </a:p>
          <a:p>
            <a:pPr marL="411480" lvl="1" indent="0">
              <a:lnSpc>
                <a:spcPct val="80000"/>
              </a:lnSpc>
              <a:buNone/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Contribution rates calculated by paying down unfunded liability over the average remaining service period of State employees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Requirement </a:t>
            </a:r>
            <a:r>
              <a:rPr lang="en-US" sz="2000" dirty="0"/>
              <a:t>met with publication of </a:t>
            </a:r>
            <a:r>
              <a:rPr lang="en-US" sz="2000" dirty="0" smtClean="0"/>
              <a:t>the State June </a:t>
            </a:r>
            <a:r>
              <a:rPr lang="en-US" sz="2000" dirty="0"/>
              <a:t>30, </a:t>
            </a:r>
            <a:r>
              <a:rPr lang="en-US" sz="2000" dirty="0" smtClean="0"/>
              <a:t>2013 </a:t>
            </a:r>
            <a:r>
              <a:rPr lang="en-US" sz="2000" dirty="0"/>
              <a:t>Actuarial Valuation </a:t>
            </a:r>
            <a:r>
              <a:rPr lang="en-US" sz="2000" dirty="0" smtClean="0"/>
              <a:t>Report</a:t>
            </a:r>
            <a:endParaRPr lang="en-US" sz="2000" dirty="0"/>
          </a:p>
          <a:p>
            <a:pPr lvl="1">
              <a:lnSpc>
                <a:spcPct val="80000"/>
              </a:lnSpc>
            </a:pPr>
            <a:endParaRPr lang="en-US" sz="1600" dirty="0" smtClean="0">
              <a:hlinkClick r:id="rId2"/>
            </a:endParaRPr>
          </a:p>
          <a:p>
            <a:pPr marL="676656" lvl="2" indent="0">
              <a:lnSpc>
                <a:spcPct val="80000"/>
              </a:lnSpc>
              <a:buNone/>
            </a:pP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www.calpers.ca.gov/eip-docs/about/pubs/employer/2013-state-valuation.pdf</a:t>
            </a:r>
            <a:endParaRPr lang="en-US" sz="1400" dirty="0" smtClean="0"/>
          </a:p>
          <a:p>
            <a:pPr marL="411480" lvl="1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7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 dirty="0"/>
              <a:t>Government Code §20229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Requires </a:t>
            </a:r>
            <a:r>
              <a:rPr lang="en-US" sz="2400" dirty="0"/>
              <a:t>CAAP Chair (or designee) present information to this joint legislative hearing: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Explain </a:t>
            </a:r>
            <a:r>
              <a:rPr lang="en-US" sz="2000" dirty="0"/>
              <a:t>the role played by the investment return assumption and amortization period in the calculation of contribution rates.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Describe </a:t>
            </a:r>
            <a:r>
              <a:rPr lang="en-US" sz="2000" dirty="0"/>
              <a:t>the consequences to future State budgets if the investment return assumptions are not realized.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Report </a:t>
            </a:r>
            <a:r>
              <a:rPr lang="en-US" sz="2000" dirty="0"/>
              <a:t>whether the Board’s amortization period exceeds the estimated average remaining service periods of employees covered by the contributions.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9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10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Results from State Valuation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dirty="0"/>
              <a:t>Most recent valuation report is June 30, 2013</a:t>
            </a:r>
          </a:p>
          <a:p>
            <a:endParaRPr lang="en-US" dirty="0" smtClean="0"/>
          </a:p>
          <a:p>
            <a:r>
              <a:rPr lang="en-US" dirty="0" smtClean="0"/>
              <a:t>Report covers five </a:t>
            </a:r>
            <a:r>
              <a:rPr lang="en-US" dirty="0"/>
              <a:t>different retirement plans:</a:t>
            </a:r>
          </a:p>
          <a:p>
            <a:pPr lvl="1"/>
            <a:r>
              <a:rPr lang="en-US" dirty="0"/>
              <a:t>State </a:t>
            </a:r>
            <a:r>
              <a:rPr lang="en-US" dirty="0" smtClean="0"/>
              <a:t>Miscellaneous (Tier 1 and Tier 2)</a:t>
            </a:r>
            <a:endParaRPr lang="en-US" dirty="0"/>
          </a:p>
          <a:p>
            <a:pPr lvl="1"/>
            <a:r>
              <a:rPr lang="en-US" dirty="0" smtClean="0"/>
              <a:t>State </a:t>
            </a:r>
            <a:r>
              <a:rPr lang="en-US" dirty="0"/>
              <a:t>Industrial</a:t>
            </a:r>
          </a:p>
          <a:p>
            <a:pPr lvl="1"/>
            <a:r>
              <a:rPr lang="en-US" dirty="0"/>
              <a:t>State Safety</a:t>
            </a:r>
          </a:p>
          <a:p>
            <a:pPr lvl="1"/>
            <a:r>
              <a:rPr lang="en-US" dirty="0"/>
              <a:t>State Peace Officers and Firefighters</a:t>
            </a:r>
          </a:p>
          <a:p>
            <a:pPr lvl="1"/>
            <a:r>
              <a:rPr lang="en-US" dirty="0"/>
              <a:t>California Highway </a:t>
            </a:r>
            <a:r>
              <a:rPr lang="en-US" dirty="0" smtClean="0"/>
              <a:t>patrol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391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10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Results from State Valuation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pPr marL="109728" indent="0">
              <a:lnSpc>
                <a:spcPct val="80000"/>
              </a:lnSpc>
              <a:buNone/>
              <a:tabLst>
                <a:tab pos="7315200" algn="r"/>
              </a:tabLst>
            </a:pPr>
            <a:r>
              <a:rPr lang="en-US" sz="2400" dirty="0" smtClean="0"/>
              <a:t>As of June 30, 2013</a:t>
            </a:r>
          </a:p>
          <a:p>
            <a:pPr marL="109728" indent="0">
              <a:lnSpc>
                <a:spcPct val="80000"/>
              </a:lnSpc>
              <a:buNone/>
              <a:tabLst>
                <a:tab pos="7315200" algn="r"/>
              </a:tabLst>
            </a:pPr>
            <a:endParaRPr lang="en-US" sz="2400" dirty="0" smtClean="0"/>
          </a:p>
          <a:p>
            <a:pPr marL="109728" indent="0">
              <a:lnSpc>
                <a:spcPct val="80000"/>
              </a:lnSpc>
              <a:buNone/>
              <a:tabLst>
                <a:tab pos="7315200" algn="r"/>
              </a:tabLst>
            </a:pPr>
            <a:r>
              <a:rPr lang="en-US" sz="2400" dirty="0" smtClean="0"/>
              <a:t>All State plans combined: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Actuarial </a:t>
            </a:r>
            <a:r>
              <a:rPr lang="en-US" sz="2400" dirty="0"/>
              <a:t>Accrued Liability	</a:t>
            </a:r>
            <a:r>
              <a:rPr lang="en-US" sz="2400" dirty="0" smtClean="0"/>
              <a:t>$147.4 billions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Market Value of Assets                           $97.5  billions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Unfunded Liability</a:t>
            </a:r>
            <a:r>
              <a:rPr lang="en-US" sz="2400" dirty="0"/>
              <a:t>	</a:t>
            </a:r>
            <a:r>
              <a:rPr lang="en-US" sz="2400" dirty="0" smtClean="0"/>
              <a:t>$49.9 billions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Funded Ratio	66.1%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Funded status is estimated to be 72% on June 30, 2014</a:t>
            </a:r>
          </a:p>
          <a:p>
            <a:pPr marL="109728" indent="0">
              <a:lnSpc>
                <a:spcPct val="80000"/>
              </a:lnSpc>
              <a:buNone/>
              <a:tabLst>
                <a:tab pos="7315200" algn="r"/>
              </a:tabLst>
            </a:pPr>
            <a:endParaRPr lang="en-US" sz="2400" dirty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err="1" smtClean="0"/>
              <a:t>Avg</a:t>
            </a:r>
            <a:r>
              <a:rPr lang="en-US" sz="2400" dirty="0" smtClean="0"/>
              <a:t> employer contribution rate for 14-15          26.190%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43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9"/>
          <a:stretch/>
        </p:blipFill>
        <p:spPr bwMode="auto">
          <a:xfrm>
            <a:off x="944021" y="1164661"/>
            <a:ext cx="6915704" cy="483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B97DDFA-DE09-4195-9AD4-714587269B2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94010" y="2420554"/>
            <a:ext cx="1534300" cy="14982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85702" y="3583937"/>
            <a:ext cx="1819683" cy="8732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02794" y="3790282"/>
            <a:ext cx="182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Benefits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913236" y="3790282"/>
            <a:ext cx="2369259" cy="667263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47684" y="3790282"/>
            <a:ext cx="235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Contributions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50879" y="2750907"/>
            <a:ext cx="1820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Investment Returns</a:t>
            </a:r>
            <a:endParaRPr lang="en-US" sz="2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en-US" dirty="0"/>
              <a:t>Role Played By Investment Return</a:t>
            </a:r>
          </a:p>
        </p:txBody>
      </p:sp>
    </p:spTree>
    <p:extLst>
      <p:ext uri="{BB962C8B-B14F-4D97-AF65-F5344CB8AC3E}">
        <p14:creationId xmlns:p14="http://schemas.microsoft.com/office/powerpoint/2010/main" val="22397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Actual investment returns </a:t>
            </a:r>
            <a:r>
              <a:rPr lang="en-US" sz="2400" dirty="0"/>
              <a:t>are unknown so must use an </a:t>
            </a:r>
            <a:r>
              <a:rPr lang="en-US" sz="2400" dirty="0" smtClean="0"/>
              <a:t>assumption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200" dirty="0" smtClean="0"/>
              <a:t>Investment return assumptions used by CalPERS is 7.5%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200" dirty="0" smtClean="0"/>
              <a:t>Called the “discount rate” assumption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endParaRPr lang="en-US" sz="2200" dirty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/>
              <a:t>If actual returns are lower than assumed future contributions must be higher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If </a:t>
            </a:r>
            <a:r>
              <a:rPr lang="en-US" sz="2400" dirty="0"/>
              <a:t>actual returns are higher than assumed future contributions must be lower</a:t>
            </a:r>
          </a:p>
          <a:p>
            <a:pPr>
              <a:lnSpc>
                <a:spcPct val="80000"/>
              </a:lnSpc>
              <a:tabLst>
                <a:tab pos="7315200" algn="r"/>
              </a:tabLst>
            </a:pPr>
            <a:endParaRPr lang="en-US" sz="2400" dirty="0" smtClean="0"/>
          </a:p>
          <a:p>
            <a:pPr>
              <a:lnSpc>
                <a:spcPct val="80000"/>
              </a:lnSpc>
              <a:tabLst>
                <a:tab pos="7315200" algn="r"/>
              </a:tabLst>
            </a:pPr>
            <a:r>
              <a:rPr lang="en-US" sz="2400" dirty="0" smtClean="0"/>
              <a:t>See Risk Analysis Section of Valuation Report</a:t>
            </a:r>
          </a:p>
          <a:p>
            <a:pPr lvl="1">
              <a:lnSpc>
                <a:spcPct val="80000"/>
              </a:lnSpc>
              <a:tabLst>
                <a:tab pos="7315200" algn="r"/>
              </a:tabLst>
            </a:pPr>
            <a:r>
              <a:rPr lang="en-US" sz="2200" dirty="0" smtClean="0"/>
              <a:t>Pages 57 through 71</a:t>
            </a:r>
            <a:endParaRPr lang="en-US" sz="22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en-US" dirty="0"/>
              <a:t>Role Played By Investment Return</a:t>
            </a:r>
          </a:p>
        </p:txBody>
      </p:sp>
    </p:spTree>
    <p:extLst>
      <p:ext uri="{BB962C8B-B14F-4D97-AF65-F5344CB8AC3E}">
        <p14:creationId xmlns:p14="http://schemas.microsoft.com/office/powerpoint/2010/main" val="1154105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1475</TotalTime>
  <Words>557</Words>
  <Application>Microsoft Office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Report on State Actuarial Valuation  Joint Hearing Assembly Public Employees, Retirement and Social Security Committee Senate Public Employment and Retirement Committee  March 4, 2015</vt:lpstr>
      <vt:lpstr>Agenda</vt:lpstr>
      <vt:lpstr>CAAP</vt:lpstr>
      <vt:lpstr>Government Code §20229</vt:lpstr>
      <vt:lpstr>Government Code §20229</vt:lpstr>
      <vt:lpstr>Main Results from State Valuation Report</vt:lpstr>
      <vt:lpstr>Main Results from State Valuation Report</vt:lpstr>
      <vt:lpstr>Role Played By Investment Return</vt:lpstr>
      <vt:lpstr>Role Played By Investment Return</vt:lpstr>
      <vt:lpstr>Role Played By Investment Return</vt:lpstr>
      <vt:lpstr>Role Played By Amortization Periods</vt:lpstr>
      <vt:lpstr>Role Played By Amortization Periods</vt:lpstr>
      <vt:lpstr>Questions </vt:lpstr>
    </vt:vector>
  </TitlesOfParts>
  <Company>CalPERS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Lamoureux</dc:creator>
  <cp:lastModifiedBy>David Lamoureux</cp:lastModifiedBy>
  <cp:revision>17</cp:revision>
  <dcterms:created xsi:type="dcterms:W3CDTF">2015-03-02T19:44:18Z</dcterms:created>
  <dcterms:modified xsi:type="dcterms:W3CDTF">2015-03-03T20:24:45Z</dcterms:modified>
</cp:coreProperties>
</file>