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84" r:id="rId2"/>
  </p:sldMasterIdLst>
  <p:sldIdLst>
    <p:sldId id="257" r:id="rId3"/>
    <p:sldId id="272" r:id="rId4"/>
    <p:sldId id="256" r:id="rId5"/>
    <p:sldId id="258" r:id="rId6"/>
    <p:sldId id="259" r:id="rId7"/>
    <p:sldId id="275" r:id="rId8"/>
    <p:sldId id="260" r:id="rId9"/>
    <p:sldId id="261" r:id="rId10"/>
    <p:sldId id="262" r:id="rId11"/>
    <p:sldId id="263" r:id="rId12"/>
    <p:sldId id="264" r:id="rId13"/>
    <p:sldId id="265" r:id="rId14"/>
    <p:sldId id="273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nes, Kayleigh" initials="BK" lastIdx="2" clrIdx="0">
    <p:extLst>
      <p:ext uri="{19B8F6BF-5375-455C-9EA6-DF929625EA0E}">
        <p15:presenceInfo xmlns:p15="http://schemas.microsoft.com/office/powerpoint/2012/main" userId="S-1-5-21-757159059-286507118-1232953683-19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12" y="60"/>
      </p:cViewPr>
      <p:guideLst>
        <p:guide orient="horz" pos="2160"/>
        <p:guide pos="288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ational"/>
                <a:ea typeface="+mn-ea"/>
                <a:cs typeface="+mn-cs"/>
              </a:defRPr>
            </a:pPr>
            <a:r>
              <a:rPr lang="en-US" sz="1800" dirty="0"/>
              <a:t>Short and Long Run Cost Decrease </a:t>
            </a:r>
          </a:p>
          <a:p>
            <a:pPr>
              <a:defRPr/>
            </a:pPr>
            <a:r>
              <a:rPr lang="en-US" sz="1800" dirty="0"/>
              <a:t>High Deductible vs Traditional Plan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ational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598941525751903E-2"/>
          <c:y val="0.22823779193205945"/>
          <c:w val="0.87934641366550492"/>
          <c:h val="0.725053078556263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ational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Sheet1!$B$2:$D$2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Sheet1!$B$3:$D$3</c:f>
              <c:numCache>
                <c:formatCode>0.00%</c:formatCode>
                <c:ptCount val="3"/>
                <c:pt idx="0" formatCode="0%">
                  <c:v>-0.22</c:v>
                </c:pt>
                <c:pt idx="1">
                  <c:v>-0.13500000000000001</c:v>
                </c:pt>
                <c:pt idx="2">
                  <c:v>-8.5000000000000006E-2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117328"/>
        <c:axId val="299985184"/>
      </c:barChart>
      <c:catAx>
        <c:axId val="18511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ational"/>
                <a:ea typeface="+mn-ea"/>
                <a:cs typeface="+mn-cs"/>
              </a:defRPr>
            </a:pPr>
            <a:endParaRPr lang="en-US"/>
          </a:p>
        </c:txPr>
        <c:crossAx val="299985184"/>
        <c:crosses val="autoZero"/>
        <c:auto val="0"/>
        <c:lblAlgn val="ctr"/>
        <c:lblOffset val="100"/>
        <c:noMultiLvlLbl val="0"/>
      </c:catAx>
      <c:valAx>
        <c:axId val="299985184"/>
        <c:scaling>
          <c:orientation val="minMax"/>
          <c:max val="0"/>
          <c:min val="-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ational"/>
                <a:ea typeface="+mn-ea"/>
                <a:cs typeface="+mn-cs"/>
              </a:defRPr>
            </a:pPr>
            <a:endParaRPr lang="en-US"/>
          </a:p>
        </c:txPr>
        <c:crossAx val="18511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just">
        <a:defRPr>
          <a:latin typeface="National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ational"/>
                <a:ea typeface="+mn-ea"/>
                <a:cs typeface="+mn-cs"/>
              </a:defRPr>
            </a:pPr>
            <a:r>
              <a:rPr lang="en-US"/>
              <a:t>Screening Rates Over Three Post Years Conditional on Not Screening in the Pre-Year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ational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HDHP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Sheet1!$B$3:$D$3</c:f>
              <c:strCache>
                <c:ptCount val="3"/>
                <c:pt idx="0">
                  <c:v>Mammogram</c:v>
                </c:pt>
                <c:pt idx="1">
                  <c:v>FOB Test</c:v>
                </c:pt>
                <c:pt idx="2">
                  <c:v>Colonoscopy</c:v>
                </c:pt>
              </c:strCache>
            </c:strRef>
          </c:cat>
          <c:val>
            <c:numRef>
              <c:f>Sheet1!$B$4:$D$4</c:f>
              <c:numCache>
                <c:formatCode>0.00%</c:formatCode>
                <c:ptCount val="3"/>
                <c:pt idx="0" formatCode="0%">
                  <c:v>0.43</c:v>
                </c:pt>
                <c:pt idx="1">
                  <c:v>5.1999999999999998E-2</c:v>
                </c:pt>
                <c:pt idx="2" formatCode="0%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Sheet1!$B$3:$D$3</c:f>
              <c:strCache>
                <c:ptCount val="3"/>
                <c:pt idx="0">
                  <c:v>Mammogram</c:v>
                </c:pt>
                <c:pt idx="1">
                  <c:v>FOB Test</c:v>
                </c:pt>
                <c:pt idx="2">
                  <c:v>Colonoscopy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 formatCode="0.00%">
                  <c:v>0.40200000000000002</c:v>
                </c:pt>
                <c:pt idx="1">
                  <c:v>0.05</c:v>
                </c:pt>
                <c:pt idx="2" formatCode="0.00%">
                  <c:v>5.5E-2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985968"/>
        <c:axId val="299986360"/>
      </c:barChart>
      <c:catAx>
        <c:axId val="29998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ational"/>
                <a:ea typeface="+mn-ea"/>
                <a:cs typeface="+mn-cs"/>
              </a:defRPr>
            </a:pPr>
            <a:endParaRPr lang="en-US"/>
          </a:p>
        </c:txPr>
        <c:crossAx val="299986360"/>
        <c:crosses val="autoZero"/>
        <c:auto val="1"/>
        <c:lblAlgn val="ctr"/>
        <c:lblOffset val="100"/>
        <c:noMultiLvlLbl val="0"/>
      </c:catAx>
      <c:valAx>
        <c:axId val="2999863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ational"/>
                <a:ea typeface="+mn-ea"/>
                <a:cs typeface="+mn-cs"/>
              </a:defRPr>
            </a:pPr>
            <a:endParaRPr lang="en-US"/>
          </a:p>
        </c:txPr>
        <c:crossAx val="29998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ational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National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aseline="0"/>
            </a:pPr>
            <a:r>
              <a:rPr lang="en-US" sz="1500" baseline="0"/>
              <a:t>% of claims for low-cost providers</a:t>
            </a:r>
          </a:p>
        </c:rich>
      </c:tx>
      <c:layout>
        <c:manualLayout>
          <c:xMode val="edge"/>
          <c:yMode val="edge"/>
          <c:x val="0.21445117525855101"/>
          <c:y val="2.48756218905473E-2"/>
        </c:manualLayout>
      </c:layout>
      <c:overlay val="0"/>
      <c:spPr>
        <a:solidFill>
          <a:schemeClr val="bg2"/>
        </a:solidFill>
      </c:spPr>
    </c:title>
    <c:autoTitleDeleted val="0"/>
    <c:plotArea>
      <c:layout>
        <c:manualLayout>
          <c:layoutTarget val="inner"/>
          <c:xMode val="edge"/>
          <c:yMode val="edge"/>
          <c:x val="0.26457391163396737"/>
          <c:y val="0.25422579589939487"/>
          <c:w val="0.7180072443438632"/>
          <c:h val="0.710016386653349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Trad. Plan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Chest X-ray</c:v>
                </c:pt>
                <c:pt idx="1">
                  <c:v>Mammogram</c:v>
                </c:pt>
                <c:pt idx="2">
                  <c:v>Pelvic Ultrasound</c:v>
                </c:pt>
                <c:pt idx="3">
                  <c:v>Office Visit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0.46</c:v>
                </c:pt>
                <c:pt idx="1">
                  <c:v>0.46</c:v>
                </c:pt>
                <c:pt idx="2">
                  <c:v>0.35</c:v>
                </c:pt>
                <c:pt idx="3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Deductible Plan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-1.1612428533680943E-16"/>
                  <c:y val="-7.3753100751671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Chest X-ray</c:v>
                </c:pt>
                <c:pt idx="1">
                  <c:v>Mammogram</c:v>
                </c:pt>
                <c:pt idx="2">
                  <c:v>Pelvic Ultrasound</c:v>
                </c:pt>
                <c:pt idx="3">
                  <c:v>Office Visit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0.46</c:v>
                </c:pt>
                <c:pt idx="1">
                  <c:v>0.47</c:v>
                </c:pt>
                <c:pt idx="2">
                  <c:v>0.36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9987928"/>
        <c:axId val="299988320"/>
      </c:barChart>
      <c:catAx>
        <c:axId val="2999879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99988320"/>
        <c:crosses val="autoZero"/>
        <c:auto val="1"/>
        <c:lblAlgn val="ctr"/>
        <c:lblOffset val="100"/>
        <c:noMultiLvlLbl val="0"/>
      </c:catAx>
      <c:valAx>
        <c:axId val="2999883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999879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bg2">
          <a:lumMod val="25000"/>
        </a:schemeClr>
      </a:solidFill>
    </a:ln>
  </c:spPr>
  <c:txPr>
    <a:bodyPr/>
    <a:lstStyle/>
    <a:p>
      <a:pPr>
        <a:defRPr sz="1800">
          <a:latin typeface="National"/>
          <a:cs typeface="Book Antiqua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ational"/>
                <a:ea typeface="+mn-ea"/>
                <a:cs typeface="+mn-cs"/>
              </a:defRPr>
            </a:pPr>
            <a:r>
              <a:rPr lang="en-US"/>
              <a:t>Relative Difference in Prices Between Searcher and Nonsearchers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ational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Search &lt;14 days before claim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Sheet1!$C$12:$E$12</c:f>
              <c:strCache>
                <c:ptCount val="3"/>
                <c:pt idx="0">
                  <c:v>Laboratory Tests</c:v>
                </c:pt>
                <c:pt idx="1">
                  <c:v>Advanced Imaging</c:v>
                </c:pt>
                <c:pt idx="2">
                  <c:v>Clinician Office Visits</c:v>
                </c:pt>
              </c:strCache>
            </c:strRef>
          </c:cat>
          <c:val>
            <c:numRef>
              <c:f>Sheet1!$C$13:$E$13</c:f>
              <c:numCache>
                <c:formatCode>0.00%</c:formatCode>
                <c:ptCount val="3"/>
                <c:pt idx="0">
                  <c:v>0.13930000000000001</c:v>
                </c:pt>
                <c:pt idx="1">
                  <c:v>0.13150000000000001</c:v>
                </c:pt>
                <c:pt idx="2">
                  <c:v>1.0200000000000001E-2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271968"/>
        <c:axId val="301272360"/>
      </c:barChart>
      <c:catAx>
        <c:axId val="30127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ational"/>
                <a:ea typeface="+mn-ea"/>
                <a:cs typeface="+mn-cs"/>
              </a:defRPr>
            </a:pPr>
            <a:endParaRPr lang="en-US"/>
          </a:p>
        </c:txPr>
        <c:crossAx val="301272360"/>
        <c:crosses val="autoZero"/>
        <c:auto val="1"/>
        <c:lblAlgn val="ctr"/>
        <c:lblOffset val="100"/>
        <c:noMultiLvlLbl val="0"/>
      </c:catAx>
      <c:valAx>
        <c:axId val="301272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ational"/>
                <a:ea typeface="+mn-ea"/>
                <a:cs typeface="+mn-cs"/>
              </a:defRPr>
            </a:pPr>
            <a:endParaRPr lang="en-US"/>
          </a:p>
        </c:txPr>
        <c:crossAx val="30127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ational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ational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>
          <a:latin typeface="National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>
            <a:lvl1pPr>
              <a:defRPr sz="3600" b="1">
                <a:latin typeface="Nation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b="1">
                <a:latin typeface="National"/>
              </a:defRPr>
            </a:lvl1pPr>
            <a:lvl2pPr>
              <a:buClr>
                <a:schemeClr val="accent1">
                  <a:lumMod val="75000"/>
                </a:schemeClr>
              </a:buClr>
              <a:defRPr sz="2800" b="1">
                <a:latin typeface="Nation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ational"/>
              </a:defRPr>
            </a:lvl1pPr>
          </a:lstStyle>
          <a:p>
            <a:fld id="{FC7B8DAA-6C47-4E27-805A-87138618852A}" type="datetime1">
              <a:rPr lang="en-US" smtClean="0"/>
              <a:t>3/17/2015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ational"/>
              </a:defRPr>
            </a:lvl1pPr>
          </a:lstStyle>
          <a:p>
            <a:fld id="{FBD837BA-BBC4-9541-AA8A-A62A09201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35" y="1142204"/>
            <a:ext cx="707405" cy="15544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ation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2" y="6304044"/>
            <a:ext cx="1828800" cy="548640"/>
          </a:xfrm>
          <a:prstGeom prst="rect">
            <a:avLst/>
          </a:prstGeom>
        </p:spPr>
      </p:pic>
      <p:pic>
        <p:nvPicPr>
          <p:cNvPr id="13" name="Picture 12" descr="bar3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2205"/>
            <a:ext cx="8382000" cy="1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21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2" y="1816100"/>
            <a:ext cx="2640628" cy="45831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134598"/>
            <a:ext cx="8227220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1" name="Content Placeholder 2"/>
          <p:cNvSpPr>
            <a:spLocks noGrp="1"/>
          </p:cNvSpPr>
          <p:nvPr>
            <p:ph idx="11"/>
          </p:nvPr>
        </p:nvSpPr>
        <p:spPr>
          <a:xfrm>
            <a:off x="3256668" y="1816100"/>
            <a:ext cx="2640628" cy="45831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3" name="Content Placeholder 2"/>
          <p:cNvSpPr>
            <a:spLocks noGrp="1"/>
          </p:cNvSpPr>
          <p:nvPr>
            <p:ph idx="12"/>
          </p:nvPr>
        </p:nvSpPr>
        <p:spPr>
          <a:xfrm>
            <a:off x="6043787" y="1816100"/>
            <a:ext cx="2640628" cy="45831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457731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8684419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/>
        </p:nvGrpSpPr>
        <p:grpSpPr>
          <a:xfrm>
            <a:off x="7986158" y="6873247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7287901" y="6873247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6589644" y="6873247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5891387" y="6873247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5193130" y="6873247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4494873" y="6873247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3796616" y="6873247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3098359" y="6873247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2400102" y="6873247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1701845" y="6873247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1003588" y="6873247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/>
        </p:nvCxnSpPr>
        <p:spPr>
          <a:xfrm rot="5400000">
            <a:off x="-90267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 rot="5400000">
            <a:off x="-166467" y="5940709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 rot="5400000">
            <a:off x="-166467" y="5467067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 rot="5400000">
            <a:off x="-166467" y="4993425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 rot="5400000">
            <a:off x="-166467" y="4519783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 rot="5400000">
            <a:off x="-166467" y="4046141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 rot="5400000">
            <a:off x="-166467" y="3572499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 rot="5400000">
            <a:off x="-166467" y="3098857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 rot="5400000">
            <a:off x="-166467" y="2625215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 rot="5400000">
            <a:off x="-166467" y="2151573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 rot="5400000">
            <a:off x="-166467" y="1677931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 rot="5400000">
            <a:off x="-166467" y="997340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/>
        </p:nvCxnSpPr>
        <p:spPr>
          <a:xfrm rot="5400000">
            <a:off x="-90267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9227541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/>
        </p:nvGrpSpPr>
        <p:grpSpPr>
          <a:xfrm rot="5400000">
            <a:off x="9151341" y="5940709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 rot="5400000">
            <a:off x="9151341" y="5467067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 rot="5400000">
            <a:off x="9151341" y="4993425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 rot="5400000">
            <a:off x="9151341" y="4519783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 rot="5400000">
            <a:off x="9151341" y="4046141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 rot="5400000">
            <a:off x="9151341" y="3572499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 rot="5400000">
            <a:off x="9151341" y="3098857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 rot="5400000">
            <a:off x="9151341" y="2625215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9151341" y="2151573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/>
        </p:nvGrpSpPr>
        <p:grpSpPr>
          <a:xfrm rot="5400000">
            <a:off x="9151341" y="1677931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 rot="5400000">
            <a:off x="9151341" y="997340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rot="5400000">
            <a:off x="9227541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6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/>
          <p:cNvSpPr/>
          <p:nvPr/>
        </p:nvSpPr>
        <p:spPr>
          <a:xfrm>
            <a:off x="8258114" y="6441439"/>
            <a:ext cx="284480" cy="498495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3253580" y="1480038"/>
            <a:ext cx="5382420" cy="71452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1" name="Content Placeholder 2"/>
          <p:cNvSpPr>
            <a:spLocks noGrp="1"/>
          </p:cNvSpPr>
          <p:nvPr>
            <p:ph idx="11"/>
          </p:nvPr>
        </p:nvSpPr>
        <p:spPr>
          <a:xfrm>
            <a:off x="3256668" y="2377439"/>
            <a:ext cx="5379332" cy="3352801"/>
          </a:xfrm>
        </p:spPr>
        <p:txBody>
          <a:bodyPr/>
          <a:lstStyle>
            <a:lvl1pPr>
              <a:lnSpc>
                <a:spcPct val="100000"/>
              </a:lnSpc>
              <a:defRPr sz="1300" b="0" i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defRPr sz="1300" b="0" i="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100000"/>
              </a:lnSpc>
              <a:defRPr sz="1300" b="0" i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100000"/>
              </a:lnSpc>
              <a:defRPr sz="1300" b="0" i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457731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8684419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/>
        </p:nvGrpSpPr>
        <p:grpSpPr>
          <a:xfrm>
            <a:off x="7986158" y="6873247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7287901" y="6873247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6589644" y="6873247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5891387" y="6873247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5193130" y="6873247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4494873" y="6873247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3796616" y="6873247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3098359" y="6873247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2400102" y="6873247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1701845" y="6873247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1003588" y="6873247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/>
        </p:nvCxnSpPr>
        <p:spPr>
          <a:xfrm rot="5400000">
            <a:off x="-90267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 rot="5400000">
            <a:off x="-166467" y="5940709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 rot="5400000">
            <a:off x="-166467" y="5467067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 rot="5400000">
            <a:off x="-166467" y="4993425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 rot="5400000">
            <a:off x="-166467" y="4519783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 rot="5400000">
            <a:off x="-166467" y="4046141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 rot="5400000">
            <a:off x="-166467" y="3572499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 rot="5400000">
            <a:off x="-166467" y="3098857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 rot="5400000">
            <a:off x="-166467" y="2625215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 rot="5400000">
            <a:off x="-166467" y="2151573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 rot="5400000">
            <a:off x="-166467" y="1677931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 rot="5400000">
            <a:off x="-166467" y="997340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/>
        </p:nvCxnSpPr>
        <p:spPr>
          <a:xfrm rot="5400000">
            <a:off x="-90267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9227541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/>
        </p:nvGrpSpPr>
        <p:grpSpPr>
          <a:xfrm rot="5400000">
            <a:off x="9151341" y="5940709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 rot="5400000">
            <a:off x="9151341" y="5467067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 rot="5400000">
            <a:off x="9151341" y="4993425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 rot="5400000">
            <a:off x="9151341" y="4519783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 rot="5400000">
            <a:off x="9151341" y="4046141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 rot="5400000">
            <a:off x="9151341" y="3572499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 rot="5400000">
            <a:off x="9151341" y="3098857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 rot="5400000">
            <a:off x="9151341" y="2625215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9151341" y="2151573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/>
        </p:nvGrpSpPr>
        <p:grpSpPr>
          <a:xfrm rot="5400000">
            <a:off x="9151341" y="1677931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 rot="5400000">
            <a:off x="9151341" y="997340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rot="5400000">
            <a:off x="9227541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Content Placeholder 2"/>
          <p:cNvSpPr>
            <a:spLocks noGrp="1"/>
          </p:cNvSpPr>
          <p:nvPr>
            <p:ph idx="18"/>
          </p:nvPr>
        </p:nvSpPr>
        <p:spPr>
          <a:xfrm>
            <a:off x="3256668" y="5852159"/>
            <a:ext cx="5379332" cy="518161"/>
          </a:xfrm>
        </p:spPr>
        <p:txBody>
          <a:bodyPr/>
          <a:lstStyle>
            <a:lvl1pPr>
              <a:lnSpc>
                <a:spcPct val="100000"/>
              </a:lnSpc>
              <a:defRPr sz="900" b="0" i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defRPr sz="900" b="0" i="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100000"/>
              </a:lnSpc>
              <a:defRPr sz="900" b="0" i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100000"/>
              </a:lnSpc>
              <a:defRPr sz="900" b="0" i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100000"/>
              </a:lnSpc>
              <a:defRPr sz="900" b="0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0" name="Text Placeholder 8"/>
          <p:cNvSpPr txBox="1">
            <a:spLocks/>
          </p:cNvSpPr>
          <p:nvPr/>
        </p:nvSpPr>
        <p:spPr>
          <a:xfrm>
            <a:off x="8056881" y="6426303"/>
            <a:ext cx="518160" cy="5536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600" b="1" i="0" kern="1200">
                <a:solidFill>
                  <a:schemeClr val="accent5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5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8765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/>
          <p:cNvSpPr/>
          <p:nvPr/>
        </p:nvSpPr>
        <p:spPr>
          <a:xfrm>
            <a:off x="8258114" y="6441439"/>
            <a:ext cx="284480" cy="498495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3253580" y="1480038"/>
            <a:ext cx="5382420" cy="71452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1" name="Content Placeholder 2"/>
          <p:cNvSpPr>
            <a:spLocks noGrp="1"/>
          </p:cNvSpPr>
          <p:nvPr>
            <p:ph idx="11"/>
          </p:nvPr>
        </p:nvSpPr>
        <p:spPr>
          <a:xfrm>
            <a:off x="3256668" y="2377439"/>
            <a:ext cx="5379332" cy="3352801"/>
          </a:xfrm>
        </p:spPr>
        <p:txBody>
          <a:bodyPr/>
          <a:lstStyle>
            <a:lvl1pPr>
              <a:lnSpc>
                <a:spcPct val="100000"/>
              </a:lnSpc>
              <a:defRPr sz="1300" b="0" i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defRPr sz="1300" b="0" i="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100000"/>
              </a:lnSpc>
              <a:defRPr sz="1300" b="0" i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100000"/>
              </a:lnSpc>
              <a:defRPr sz="1300" b="0" i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457731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8684419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/>
        </p:nvGrpSpPr>
        <p:grpSpPr>
          <a:xfrm>
            <a:off x="7986158" y="6873247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7287901" y="6873247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6589644" y="6873247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5891387" y="6873247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5193130" y="6873247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4494873" y="6873247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3796616" y="6873247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3098359" y="6873247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2400102" y="6873247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1701845" y="6873247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1003588" y="6873247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/>
        </p:nvCxnSpPr>
        <p:spPr>
          <a:xfrm rot="5400000">
            <a:off x="-90267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 rot="5400000">
            <a:off x="-166467" y="5940709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 rot="5400000">
            <a:off x="-166467" y="5467067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 rot="5400000">
            <a:off x="-166467" y="4993425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 rot="5400000">
            <a:off x="-166467" y="4519783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 rot="5400000">
            <a:off x="-166467" y="4046141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 rot="5400000">
            <a:off x="-166467" y="3572499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 rot="5400000">
            <a:off x="-166467" y="3098857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 rot="5400000">
            <a:off x="-166467" y="2625215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 rot="5400000">
            <a:off x="-166467" y="2151573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 rot="5400000">
            <a:off x="-166467" y="1677931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 rot="5400000">
            <a:off x="-166467" y="997340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/>
        </p:nvCxnSpPr>
        <p:spPr>
          <a:xfrm rot="5400000">
            <a:off x="-90267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9227541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/>
        </p:nvGrpSpPr>
        <p:grpSpPr>
          <a:xfrm rot="5400000">
            <a:off x="9151341" y="5940709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 rot="5400000">
            <a:off x="9151341" y="5467067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 rot="5400000">
            <a:off x="9151341" y="4993425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 rot="5400000">
            <a:off x="9151341" y="4519783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 rot="5400000">
            <a:off x="9151341" y="4046141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 rot="5400000">
            <a:off x="9151341" y="3572499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 rot="5400000">
            <a:off x="9151341" y="3098857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 rot="5400000">
            <a:off x="9151341" y="2625215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9151341" y="2151573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/>
        </p:nvGrpSpPr>
        <p:grpSpPr>
          <a:xfrm rot="5400000">
            <a:off x="9151341" y="1677931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 rot="5400000">
            <a:off x="9151341" y="997340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rot="5400000">
            <a:off x="9227541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Content Placeholder 2"/>
          <p:cNvSpPr>
            <a:spLocks noGrp="1"/>
          </p:cNvSpPr>
          <p:nvPr>
            <p:ph idx="18"/>
          </p:nvPr>
        </p:nvSpPr>
        <p:spPr>
          <a:xfrm>
            <a:off x="3256668" y="5852159"/>
            <a:ext cx="5379332" cy="518161"/>
          </a:xfrm>
        </p:spPr>
        <p:txBody>
          <a:bodyPr/>
          <a:lstStyle>
            <a:lvl1pPr>
              <a:lnSpc>
                <a:spcPct val="100000"/>
              </a:lnSpc>
              <a:defRPr sz="900" b="0" i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defRPr sz="900" b="0" i="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100000"/>
              </a:lnSpc>
              <a:defRPr sz="900" b="0" i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100000"/>
              </a:lnSpc>
              <a:defRPr sz="900" b="0" i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100000"/>
              </a:lnSpc>
              <a:defRPr sz="900" b="0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3" name="Text Placeholder 8"/>
          <p:cNvSpPr txBox="1">
            <a:spLocks/>
          </p:cNvSpPr>
          <p:nvPr/>
        </p:nvSpPr>
        <p:spPr>
          <a:xfrm>
            <a:off x="8056881" y="6426303"/>
            <a:ext cx="518160" cy="5536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600" b="1" i="0" kern="1200">
                <a:solidFill>
                  <a:schemeClr val="accent5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5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3594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/>
          <p:cNvSpPr/>
          <p:nvPr/>
        </p:nvSpPr>
        <p:spPr>
          <a:xfrm>
            <a:off x="8258114" y="6441439"/>
            <a:ext cx="284480" cy="498495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0" y="1966763"/>
            <a:ext cx="9144000" cy="3210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32842" y="1974669"/>
            <a:ext cx="8256631" cy="3185541"/>
          </a:xfrm>
        </p:spPr>
        <p:txBody>
          <a:bodyPr anchor="ctr">
            <a:noAutofit/>
          </a:bodyPr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76" name="Straight Connector 275"/>
          <p:cNvCxnSpPr/>
          <p:nvPr/>
        </p:nvCxnSpPr>
        <p:spPr>
          <a:xfrm>
            <a:off x="457731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8684419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/>
        </p:nvGrpSpPr>
        <p:grpSpPr>
          <a:xfrm>
            <a:off x="7986158" y="6873247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7287901" y="6873247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6589644" y="6873247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5891387" y="6873247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5193130" y="6873247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4494873" y="6873247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3796616" y="6873247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3098359" y="6873247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2400102" y="6873247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1701845" y="6873247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1003588" y="6873247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/>
        </p:nvCxnSpPr>
        <p:spPr>
          <a:xfrm rot="5400000">
            <a:off x="-90267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 rot="5400000">
            <a:off x="-166467" y="5940709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 rot="5400000">
            <a:off x="-166467" y="5467067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 rot="5400000">
            <a:off x="-166467" y="4993425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 rot="5400000">
            <a:off x="-166467" y="4519783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 rot="5400000">
            <a:off x="-166467" y="4046141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 rot="5400000">
            <a:off x="-166467" y="3572499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 rot="5400000">
            <a:off x="-166467" y="3098857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 rot="5400000">
            <a:off x="-166467" y="2625215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 rot="5400000">
            <a:off x="-166467" y="2151573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 rot="5400000">
            <a:off x="-166467" y="1677931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 rot="5400000">
            <a:off x="-166467" y="997340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/>
        </p:nvCxnSpPr>
        <p:spPr>
          <a:xfrm rot="5400000">
            <a:off x="-90267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9227541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/>
        </p:nvGrpSpPr>
        <p:grpSpPr>
          <a:xfrm rot="5400000">
            <a:off x="9151341" y="5940709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 rot="5400000">
            <a:off x="9151341" y="5467067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 rot="5400000">
            <a:off x="9151341" y="4993425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 rot="5400000">
            <a:off x="9151341" y="4519783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 rot="5400000">
            <a:off x="9151341" y="4046141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 rot="5400000">
            <a:off x="9151341" y="3572499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 rot="5400000">
            <a:off x="9151341" y="3098857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 rot="5400000">
            <a:off x="9151341" y="2625215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9151341" y="2151573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/>
        </p:nvGrpSpPr>
        <p:grpSpPr>
          <a:xfrm rot="5400000">
            <a:off x="9151341" y="1677931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 rot="5400000">
            <a:off x="9151341" y="997340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rot="5400000">
            <a:off x="9227541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4" name="Picture 153" descr="bar3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582"/>
            <a:ext cx="9144000" cy="45719"/>
          </a:xfrm>
          <a:prstGeom prst="rect">
            <a:avLst/>
          </a:prstGeom>
        </p:spPr>
      </p:pic>
      <p:pic>
        <p:nvPicPr>
          <p:cNvPr id="155" name="Picture 154" descr="bar3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6222"/>
            <a:ext cx="9144000" cy="45719"/>
          </a:xfrm>
          <a:prstGeom prst="rect">
            <a:avLst/>
          </a:prstGeom>
        </p:spPr>
      </p:pic>
      <p:pic>
        <p:nvPicPr>
          <p:cNvPr id="4" name="Picture 3" descr="ba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8020"/>
            <a:ext cx="9144000" cy="63083"/>
          </a:xfrm>
          <a:prstGeom prst="rect">
            <a:avLst/>
          </a:prstGeom>
        </p:spPr>
      </p:pic>
      <p:pic>
        <p:nvPicPr>
          <p:cNvPr id="158" name="Picture 157" descr="ba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8100"/>
            <a:ext cx="9144000" cy="63083"/>
          </a:xfrm>
          <a:prstGeom prst="rect">
            <a:avLst/>
          </a:prstGeom>
        </p:spPr>
      </p:pic>
      <p:sp>
        <p:nvSpPr>
          <p:cNvPr id="160" name="Text Placeholder 8"/>
          <p:cNvSpPr txBox="1">
            <a:spLocks/>
          </p:cNvSpPr>
          <p:nvPr/>
        </p:nvSpPr>
        <p:spPr>
          <a:xfrm>
            <a:off x="8056881" y="6426303"/>
            <a:ext cx="518160" cy="5536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600" b="1" i="0" kern="1200">
                <a:solidFill>
                  <a:schemeClr val="accent5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5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1827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457731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8684419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/>
        </p:nvGrpSpPr>
        <p:grpSpPr>
          <a:xfrm>
            <a:off x="7986158" y="6873247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7287901" y="6873247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6589644" y="6873247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5891387" y="6873247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5193130" y="6873247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4494873" y="6873247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3796616" y="6873247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3098359" y="6873247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2400102" y="6873247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1701845" y="6873247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1003588" y="6873247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/>
        </p:nvCxnSpPr>
        <p:spPr>
          <a:xfrm rot="5400000">
            <a:off x="-90267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 rot="5400000">
            <a:off x="-166467" y="5940709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 rot="5400000">
            <a:off x="-166467" y="5467067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 rot="5400000">
            <a:off x="-166467" y="4993425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 rot="5400000">
            <a:off x="-166467" y="4519783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 rot="5400000">
            <a:off x="-166467" y="4046141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 rot="5400000">
            <a:off x="-166467" y="3572499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 rot="5400000">
            <a:off x="-166467" y="3098857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 rot="5400000">
            <a:off x="-166467" y="2625215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 rot="5400000">
            <a:off x="-166467" y="2151573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 rot="5400000">
            <a:off x="-166467" y="1677931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 rot="5400000">
            <a:off x="-166467" y="997340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/>
        </p:nvCxnSpPr>
        <p:spPr>
          <a:xfrm rot="5400000">
            <a:off x="-90267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9227541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/>
        </p:nvGrpSpPr>
        <p:grpSpPr>
          <a:xfrm rot="5400000">
            <a:off x="9151341" y="5940709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 rot="5400000">
            <a:off x="9151341" y="5467067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 rot="5400000">
            <a:off x="9151341" y="4993425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 rot="5400000">
            <a:off x="9151341" y="4519783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 rot="5400000">
            <a:off x="9151341" y="4046141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 rot="5400000">
            <a:off x="9151341" y="3572499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 rot="5400000">
            <a:off x="9151341" y="3098857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 rot="5400000">
            <a:off x="9151341" y="2625215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9151341" y="2151573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/>
        </p:nvGrpSpPr>
        <p:grpSpPr>
          <a:xfrm rot="5400000">
            <a:off x="9151341" y="1677931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 rot="5400000">
            <a:off x="9151341" y="997340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rot="5400000">
            <a:off x="9227541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144"/>
          <p:cNvSpPr/>
          <p:nvPr/>
        </p:nvSpPr>
        <p:spPr>
          <a:xfrm>
            <a:off x="8258114" y="6441439"/>
            <a:ext cx="284480" cy="498495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Text Placeholder 8"/>
          <p:cNvSpPr txBox="1">
            <a:spLocks/>
          </p:cNvSpPr>
          <p:nvPr/>
        </p:nvSpPr>
        <p:spPr>
          <a:xfrm>
            <a:off x="8056881" y="6426303"/>
            <a:ext cx="518160" cy="5536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600" b="1" i="0" kern="1200">
                <a:solidFill>
                  <a:schemeClr val="accent5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5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0905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1" name="Content Placeholder 2"/>
          <p:cNvSpPr>
            <a:spLocks noGrp="1"/>
          </p:cNvSpPr>
          <p:nvPr>
            <p:ph idx="11"/>
          </p:nvPr>
        </p:nvSpPr>
        <p:spPr>
          <a:xfrm>
            <a:off x="452508" y="2753359"/>
            <a:ext cx="8183492" cy="375921"/>
          </a:xfrm>
        </p:spPr>
        <p:txBody>
          <a:bodyPr/>
          <a:lstStyle>
            <a:lvl1pPr marL="0" indent="0">
              <a:lnSpc>
                <a:spcPct val="100000"/>
              </a:lnSpc>
              <a:buSzPct val="80000"/>
              <a:buFontTx/>
              <a:buNone/>
              <a:defRPr sz="20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0" indent="0">
              <a:lnSpc>
                <a:spcPct val="100000"/>
              </a:lnSpc>
              <a:buSzPct val="80000"/>
              <a:buFontTx/>
              <a:buNone/>
              <a:defRPr sz="2000" b="0" i="0">
                <a:solidFill>
                  <a:srgbClr val="FFFFFF"/>
                </a:solidFill>
                <a:latin typeface="Arial Narrow"/>
                <a:cs typeface="Arial Narrow"/>
              </a:defRPr>
            </a:lvl2pPr>
            <a:lvl3pPr marL="0" indent="0">
              <a:lnSpc>
                <a:spcPct val="100000"/>
              </a:lnSpc>
              <a:buSzPct val="80000"/>
              <a:buFontTx/>
              <a:buNone/>
              <a:defRPr sz="2000" b="0" i="0">
                <a:solidFill>
                  <a:srgbClr val="FFFFFF"/>
                </a:solidFill>
                <a:latin typeface="Arial Narrow"/>
                <a:cs typeface="Arial Narrow"/>
              </a:defRPr>
            </a:lvl3pPr>
            <a:lvl4pPr marL="0" indent="0">
              <a:lnSpc>
                <a:spcPct val="100000"/>
              </a:lnSpc>
              <a:buSzPct val="80000"/>
              <a:buFontTx/>
              <a:buNone/>
              <a:defRPr sz="2000" b="0" i="0">
                <a:solidFill>
                  <a:srgbClr val="FFFFFF"/>
                </a:solidFill>
                <a:latin typeface="Arial Narrow"/>
                <a:cs typeface="Arial Narrow"/>
              </a:defRPr>
            </a:lvl4pPr>
            <a:lvl5pPr marL="0" indent="0">
              <a:lnSpc>
                <a:spcPct val="100000"/>
              </a:lnSpc>
              <a:buSzPct val="80000"/>
              <a:buFontTx/>
              <a:buNone/>
              <a:defRPr sz="2000" b="0" i="0">
                <a:solidFill>
                  <a:srgbClr val="FFFFFF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457731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8684419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/>
        </p:nvGrpSpPr>
        <p:grpSpPr>
          <a:xfrm>
            <a:off x="7986158" y="6873247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7287901" y="6873247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6589644" y="6873247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5891387" y="6873247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5193130" y="6873247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4494873" y="6873247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3796616" y="6873247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3098359" y="6873247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2400102" y="6873247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1701845" y="6873247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1003588" y="6873247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/>
        </p:nvCxnSpPr>
        <p:spPr>
          <a:xfrm rot="5400000">
            <a:off x="-90267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 rot="5400000">
            <a:off x="-166467" y="5940709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 rot="5400000">
            <a:off x="-166467" y="5467067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 rot="5400000">
            <a:off x="-166467" y="4993425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 rot="5400000">
            <a:off x="-166467" y="4519783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 rot="5400000">
            <a:off x="-166467" y="4046141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 rot="5400000">
            <a:off x="-166467" y="3572499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 rot="5400000">
            <a:off x="-166467" y="3098857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 rot="5400000">
            <a:off x="-166467" y="2625215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 rot="5400000">
            <a:off x="-166467" y="2151573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 rot="5400000">
            <a:off x="-166467" y="1677931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 rot="5400000">
            <a:off x="-166467" y="997340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/>
        </p:nvCxnSpPr>
        <p:spPr>
          <a:xfrm rot="5400000">
            <a:off x="-90267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9227541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/>
        </p:nvGrpSpPr>
        <p:grpSpPr>
          <a:xfrm rot="5400000">
            <a:off x="9151341" y="5940709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 rot="5400000">
            <a:off x="9151341" y="5467067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 rot="5400000">
            <a:off x="9151341" y="4993425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 rot="5400000">
            <a:off x="9151341" y="4519783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 rot="5400000">
            <a:off x="9151341" y="4046141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 rot="5400000">
            <a:off x="9151341" y="3572499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 rot="5400000">
            <a:off x="9151341" y="3098857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 rot="5400000">
            <a:off x="9151341" y="2625215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9151341" y="2151573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/>
        </p:nvGrpSpPr>
        <p:grpSpPr>
          <a:xfrm rot="5400000">
            <a:off x="9151341" y="1677931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 rot="5400000">
            <a:off x="9151341" y="997340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rot="5400000">
            <a:off x="9227541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144"/>
          <p:cNvSpPr/>
          <p:nvPr/>
        </p:nvSpPr>
        <p:spPr>
          <a:xfrm>
            <a:off x="8249920" y="6441440"/>
            <a:ext cx="284480" cy="41656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Text Placeholder 8"/>
          <p:cNvSpPr txBox="1">
            <a:spLocks/>
          </p:cNvSpPr>
          <p:nvPr/>
        </p:nvSpPr>
        <p:spPr>
          <a:xfrm>
            <a:off x="8056881" y="6426303"/>
            <a:ext cx="518160" cy="5536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600" b="1" i="0" kern="1200">
                <a:solidFill>
                  <a:schemeClr val="accent5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5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02</a:t>
            </a:r>
          </a:p>
        </p:txBody>
      </p:sp>
      <p:cxnSp>
        <p:nvCxnSpPr>
          <p:cNvPr id="154" name="Straight Connector 153"/>
          <p:cNvCxnSpPr/>
          <p:nvPr/>
        </p:nvCxnSpPr>
        <p:spPr>
          <a:xfrm>
            <a:off x="458288" y="3174274"/>
            <a:ext cx="8228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9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731" y="454006"/>
            <a:ext cx="8226689" cy="325575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6000" b="0" cap="none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457731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8684419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/>
        </p:nvGrpSpPr>
        <p:grpSpPr>
          <a:xfrm>
            <a:off x="7986158" y="6873247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7287901" y="6873247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6589644" y="6873247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5891387" y="6873247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5193130" y="6873247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4494873" y="6873247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3796616" y="6873247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3098359" y="6873247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2400102" y="6873247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1701845" y="6873247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1003588" y="6873247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/>
        </p:nvCxnSpPr>
        <p:spPr>
          <a:xfrm rot="5400000">
            <a:off x="-90267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 rot="5400000">
            <a:off x="-166467" y="5940709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 rot="5400000">
            <a:off x="-166467" y="5467067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 rot="5400000">
            <a:off x="-166467" y="4993425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 rot="5400000">
            <a:off x="-166467" y="4519783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 rot="5400000">
            <a:off x="-166467" y="4046141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 rot="5400000">
            <a:off x="-166467" y="3572499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 rot="5400000">
            <a:off x="-166467" y="3098857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 rot="5400000">
            <a:off x="-166467" y="2625215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 rot="5400000">
            <a:off x="-166467" y="2151573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 rot="5400000">
            <a:off x="-166467" y="1677931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 rot="5400000">
            <a:off x="-166467" y="997340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/>
        </p:nvCxnSpPr>
        <p:spPr>
          <a:xfrm rot="5400000">
            <a:off x="-90267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9227541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/>
        </p:nvGrpSpPr>
        <p:grpSpPr>
          <a:xfrm rot="5400000">
            <a:off x="9151341" y="5940709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 rot="5400000">
            <a:off x="9151341" y="5467067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 rot="5400000">
            <a:off x="9151341" y="4993425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 rot="5400000">
            <a:off x="9151341" y="4519783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 rot="5400000">
            <a:off x="9151341" y="4046141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 rot="5400000">
            <a:off x="9151341" y="3572499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 rot="5400000">
            <a:off x="9151341" y="3098857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 rot="5400000">
            <a:off x="9151341" y="2625215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9151341" y="2151573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/>
        </p:nvGrpSpPr>
        <p:grpSpPr>
          <a:xfrm rot="5400000">
            <a:off x="9151341" y="1677931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 rot="5400000">
            <a:off x="9151341" y="997340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rot="5400000">
            <a:off x="9227541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TextBox 149"/>
          <p:cNvSpPr txBox="1"/>
          <p:nvPr/>
        </p:nvSpPr>
        <p:spPr>
          <a:xfrm>
            <a:off x="8138559" y="6567050"/>
            <a:ext cx="5458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fld id="{567A4CEE-210B-4A43-8E57-98E37E0AC15F}" type="slidenum">
              <a:rPr lang="en-US" sz="800" smtClean="0">
                <a:solidFill>
                  <a:srgbClr val="FFFFFF"/>
                </a:solidFill>
                <a:latin typeface="Arial"/>
              </a:rPr>
              <a:pPr algn="r" defTabSz="914400"/>
              <a:t>‹#›</a:t>
            </a:fld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4530996"/>
            <a:ext cx="5438508" cy="1663401"/>
          </a:xfrm>
        </p:spPr>
        <p:txBody>
          <a:bodyPr>
            <a:noAutofit/>
          </a:bodyPr>
          <a:lstStyle>
            <a:lvl1pPr marL="171450" indent="-17145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sz="1600" i="1">
                <a:solidFill>
                  <a:schemeClr val="bg1"/>
                </a:solidFill>
                <a:latin typeface="+mn-lt"/>
              </a:defRPr>
            </a:lvl1pPr>
            <a:lvl2pPr marL="171450" indent="-17145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sz="1600" i="1">
                <a:solidFill>
                  <a:schemeClr val="bg1"/>
                </a:solidFill>
                <a:latin typeface="+mn-lt"/>
              </a:defRPr>
            </a:lvl2pPr>
            <a:lvl3pPr marL="171450" indent="-17145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sz="1600" i="1">
                <a:solidFill>
                  <a:schemeClr val="bg1"/>
                </a:solidFill>
                <a:latin typeface="+mn-lt"/>
              </a:defRPr>
            </a:lvl3pPr>
            <a:lvl4pPr marL="171450" indent="-17145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sz="1600" i="1">
                <a:solidFill>
                  <a:schemeClr val="bg1"/>
                </a:solidFill>
                <a:latin typeface="+mn-lt"/>
              </a:defRPr>
            </a:lvl4pPr>
            <a:lvl5pPr marL="171450" indent="-17145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sz="1600" i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043787" y="4183401"/>
            <a:ext cx="2640634" cy="2215810"/>
          </a:xfrm>
        </p:spPr>
        <p:txBody>
          <a:bodyPr anchor="ctr">
            <a:noAutofit/>
          </a:bodyPr>
          <a:lstStyle>
            <a:lvl1pPr algn="r">
              <a:buFontTx/>
              <a:buNone/>
              <a:defRPr sz="13300" b="1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4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8788" y="4028802"/>
            <a:ext cx="5438508" cy="50800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180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0" inden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160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 marL="0" inden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160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 marL="0" inden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160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 marL="0" inden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160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5" name="Picture 4" descr="bar3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3182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731" y="454006"/>
            <a:ext cx="8226689" cy="325575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6000" b="0" cap="none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457731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8684419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/>
        </p:nvGrpSpPr>
        <p:grpSpPr>
          <a:xfrm>
            <a:off x="7986158" y="6873247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7287901" y="6873247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6589644" y="6873247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5891387" y="6873247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5193130" y="6873247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4494873" y="6873247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3796616" y="6873247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3098359" y="6873247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2400102" y="6873247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1701845" y="6873247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1003588" y="6873247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/>
        </p:nvCxnSpPr>
        <p:spPr>
          <a:xfrm rot="5400000">
            <a:off x="-90267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 rot="5400000">
            <a:off x="-166467" y="5940709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 rot="5400000">
            <a:off x="-166467" y="5467067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 rot="5400000">
            <a:off x="-166467" y="4993425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 rot="5400000">
            <a:off x="-166467" y="4519783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 rot="5400000">
            <a:off x="-166467" y="4046141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 rot="5400000">
            <a:off x="-166467" y="3572499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 rot="5400000">
            <a:off x="-166467" y="3098857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 rot="5400000">
            <a:off x="-166467" y="2625215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 rot="5400000">
            <a:off x="-166467" y="2151573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 rot="5400000">
            <a:off x="-166467" y="1677931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 rot="5400000">
            <a:off x="-166467" y="997340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/>
        </p:nvCxnSpPr>
        <p:spPr>
          <a:xfrm rot="5400000">
            <a:off x="-90267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9227541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/>
        </p:nvGrpSpPr>
        <p:grpSpPr>
          <a:xfrm rot="5400000">
            <a:off x="9151341" y="5940709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 rot="5400000">
            <a:off x="9151341" y="5467067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 rot="5400000">
            <a:off x="9151341" y="4993425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 rot="5400000">
            <a:off x="9151341" y="4519783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 rot="5400000">
            <a:off x="9151341" y="4046141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 rot="5400000">
            <a:off x="9151341" y="3572499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 rot="5400000">
            <a:off x="9151341" y="3098857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 rot="5400000">
            <a:off x="9151341" y="2625215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9151341" y="2151573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/>
        </p:nvGrpSpPr>
        <p:grpSpPr>
          <a:xfrm rot="5400000">
            <a:off x="9151341" y="1677931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 rot="5400000">
            <a:off x="9151341" y="997340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rot="5400000">
            <a:off x="9227541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TextBox 149"/>
          <p:cNvSpPr txBox="1"/>
          <p:nvPr/>
        </p:nvSpPr>
        <p:spPr>
          <a:xfrm>
            <a:off x="8138559" y="6567050"/>
            <a:ext cx="5458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fld id="{567A4CEE-210B-4A43-8E57-98E37E0AC15F}" type="slidenum">
              <a:rPr lang="en-US" sz="800" smtClean="0">
                <a:solidFill>
                  <a:srgbClr val="FFFFFF"/>
                </a:solidFill>
                <a:latin typeface="Arial"/>
              </a:rPr>
              <a:pPr algn="r" defTabSz="914400"/>
              <a:t>‹#›</a:t>
            </a:fld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4530996"/>
            <a:ext cx="5438508" cy="1663401"/>
          </a:xfrm>
        </p:spPr>
        <p:txBody>
          <a:bodyPr>
            <a:noAutofit/>
          </a:bodyPr>
          <a:lstStyle>
            <a:lvl1pPr marL="171450" indent="-17145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sz="1600" i="1">
                <a:solidFill>
                  <a:schemeClr val="bg1"/>
                </a:solidFill>
                <a:latin typeface="+mn-lt"/>
              </a:defRPr>
            </a:lvl1pPr>
            <a:lvl2pPr marL="171450" indent="-17145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sz="1600" i="1">
                <a:solidFill>
                  <a:schemeClr val="bg1"/>
                </a:solidFill>
                <a:latin typeface="+mn-lt"/>
              </a:defRPr>
            </a:lvl2pPr>
            <a:lvl3pPr marL="171450" indent="-17145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sz="1600" i="1">
                <a:solidFill>
                  <a:schemeClr val="bg1"/>
                </a:solidFill>
                <a:latin typeface="+mn-lt"/>
              </a:defRPr>
            </a:lvl3pPr>
            <a:lvl4pPr marL="171450" indent="-17145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sz="1600" i="1">
                <a:solidFill>
                  <a:schemeClr val="bg1"/>
                </a:solidFill>
                <a:latin typeface="+mn-lt"/>
              </a:defRPr>
            </a:lvl4pPr>
            <a:lvl5pPr marL="171450" indent="-17145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sz="1600" i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043787" y="4183401"/>
            <a:ext cx="2640634" cy="2215810"/>
          </a:xfrm>
        </p:spPr>
        <p:txBody>
          <a:bodyPr anchor="ctr">
            <a:noAutofit/>
          </a:bodyPr>
          <a:lstStyle>
            <a:lvl1pPr algn="r">
              <a:buFontTx/>
              <a:buNone/>
              <a:defRPr sz="13300" b="1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4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8788" y="4028802"/>
            <a:ext cx="5438508" cy="50800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180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0" inden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160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 marL="0" inden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160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 marL="0" inden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160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 marL="0" inden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160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5" name="Picture 4" descr="bar3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3182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6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Pag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8000" y="2068364"/>
            <a:ext cx="8275053" cy="164431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6000" cap="none" spc="-15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457731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8684419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/>
        </p:nvGrpSpPr>
        <p:grpSpPr>
          <a:xfrm>
            <a:off x="7986158" y="6873247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7287901" y="6873247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6589644" y="6873247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5891387" y="6873247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5193130" y="6873247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4494873" y="6873247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3796616" y="6873247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3098359" y="6873247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2400102" y="6873247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1701845" y="6873247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1003588" y="6873247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/>
        </p:nvCxnSpPr>
        <p:spPr>
          <a:xfrm rot="5400000">
            <a:off x="-90267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 rot="5400000">
            <a:off x="-166467" y="5940709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 rot="5400000">
            <a:off x="-166467" y="5467067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 rot="5400000">
            <a:off x="-166467" y="4993425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 rot="5400000">
            <a:off x="-166467" y="4519783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 rot="5400000">
            <a:off x="-166467" y="4046141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 rot="5400000">
            <a:off x="-166467" y="3572499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 rot="5400000">
            <a:off x="-166467" y="3098857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 rot="5400000">
            <a:off x="-166467" y="2625215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 rot="5400000">
            <a:off x="-166467" y="2151573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 rot="5400000">
            <a:off x="-166467" y="1677931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 rot="5400000">
            <a:off x="-166467" y="997340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/>
        </p:nvCxnSpPr>
        <p:spPr>
          <a:xfrm rot="5400000">
            <a:off x="-90267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9227541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/>
        </p:nvGrpSpPr>
        <p:grpSpPr>
          <a:xfrm rot="5400000">
            <a:off x="9151341" y="5940709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 rot="5400000">
            <a:off x="9151341" y="5467067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 rot="5400000">
            <a:off x="9151341" y="4993425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 rot="5400000">
            <a:off x="9151341" y="4519783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 rot="5400000">
            <a:off x="9151341" y="4046141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 rot="5400000">
            <a:off x="9151341" y="3572499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 rot="5400000">
            <a:off x="9151341" y="3098857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 rot="5400000">
            <a:off x="9151341" y="2625215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9151341" y="2151573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/>
        </p:nvGrpSpPr>
        <p:grpSpPr>
          <a:xfrm rot="5400000">
            <a:off x="9151341" y="1677931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 rot="5400000">
            <a:off x="9151341" y="997340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rot="5400000">
            <a:off x="9227541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Text Placeholder 6"/>
          <p:cNvSpPr>
            <a:spLocks noGrp="1"/>
          </p:cNvSpPr>
          <p:nvPr>
            <p:ph type="body" sz="quarter" idx="14"/>
          </p:nvPr>
        </p:nvSpPr>
        <p:spPr bwMode="gray">
          <a:xfrm>
            <a:off x="508000" y="3796658"/>
            <a:ext cx="5700520" cy="668420"/>
          </a:xfrm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​"/>
              <a:defRPr sz="2200" i="1">
                <a:solidFill>
                  <a:schemeClr val="tx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​"/>
              <a:defRPr sz="16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​"/>
              <a:defRPr sz="16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​"/>
              <a:defRPr sz="16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​"/>
              <a:defRPr sz="1600" i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 Pag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" name="Straight Connector 275"/>
          <p:cNvCxnSpPr/>
          <p:nvPr/>
        </p:nvCxnSpPr>
        <p:spPr>
          <a:xfrm>
            <a:off x="457731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8684419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/>
        </p:nvGrpSpPr>
        <p:grpSpPr>
          <a:xfrm>
            <a:off x="7986158" y="6873247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7287901" y="6873247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6589644" y="6873247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5891387" y="6873247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5193130" y="6873247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4494873" y="6873247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3796616" y="6873247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3098359" y="6873247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2400102" y="6873247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1701845" y="6873247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1003588" y="6873247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/>
        </p:nvCxnSpPr>
        <p:spPr>
          <a:xfrm rot="5400000">
            <a:off x="-90267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 rot="5400000">
            <a:off x="-166467" y="5940709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 rot="5400000">
            <a:off x="-166467" y="5467067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 rot="5400000">
            <a:off x="-166467" y="4993425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 rot="5400000">
            <a:off x="-166467" y="4519783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 rot="5400000">
            <a:off x="-166467" y="4046141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 rot="5400000">
            <a:off x="-166467" y="3572499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 rot="5400000">
            <a:off x="-166467" y="3098857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 rot="5400000">
            <a:off x="-166467" y="2625215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 rot="5400000">
            <a:off x="-166467" y="2151573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 rot="5400000">
            <a:off x="-166467" y="1677931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 rot="5400000">
            <a:off x="-166467" y="997340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/>
        </p:nvCxnSpPr>
        <p:spPr>
          <a:xfrm rot="5400000">
            <a:off x="-90267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9227541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/>
        </p:nvGrpSpPr>
        <p:grpSpPr>
          <a:xfrm rot="5400000">
            <a:off x="9151341" y="5940709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 rot="5400000">
            <a:off x="9151341" y="5467067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 rot="5400000">
            <a:off x="9151341" y="4993425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 rot="5400000">
            <a:off x="9151341" y="4519783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 rot="5400000">
            <a:off x="9151341" y="4046141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 rot="5400000">
            <a:off x="9151341" y="3572499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 rot="5400000">
            <a:off x="9151341" y="3098857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 rot="5400000">
            <a:off x="9151341" y="2625215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9151341" y="2151573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/>
        </p:nvGrpSpPr>
        <p:grpSpPr>
          <a:xfrm rot="5400000">
            <a:off x="9151341" y="1677931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 rot="5400000">
            <a:off x="9151341" y="997340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rot="5400000">
            <a:off x="9227541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36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>
            <a:lvl1pPr>
              <a:defRPr sz="3600" b="1">
                <a:latin typeface="Nation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56616" cy="4525963"/>
          </a:xfrm>
        </p:spPr>
        <p:txBody>
          <a:bodyPr>
            <a:normAutofit/>
          </a:bodyPr>
          <a:lstStyle>
            <a:lvl1pPr marL="342900" indent="-34290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b="1">
                <a:latin typeface="National"/>
              </a:defRPr>
            </a:lvl1pPr>
            <a:lvl2pPr>
              <a:buClr>
                <a:schemeClr val="accent1">
                  <a:lumMod val="75000"/>
                </a:schemeClr>
              </a:buClr>
              <a:defRPr sz="2800" b="1">
                <a:latin typeface="Nation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ational"/>
              </a:defRPr>
            </a:lvl1pPr>
          </a:lstStyle>
          <a:p>
            <a:fld id="{FC7B8DAA-6C47-4E27-805A-87138618852A}" type="datetime1">
              <a:rPr lang="en-US" smtClean="0"/>
              <a:t>3/17/2015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ational"/>
              </a:defRPr>
            </a:lvl1pPr>
          </a:lstStyle>
          <a:p>
            <a:fld id="{FBD837BA-BBC4-9541-AA8A-A62A09201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35" y="1142204"/>
            <a:ext cx="707405" cy="153991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ation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2" y="6304044"/>
            <a:ext cx="1828800" cy="548640"/>
          </a:xfrm>
          <a:prstGeom prst="rect">
            <a:avLst/>
          </a:prstGeom>
        </p:spPr>
      </p:pic>
      <p:pic>
        <p:nvPicPr>
          <p:cNvPr id="13" name="Picture 12" descr="bar3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2205"/>
            <a:ext cx="8382000" cy="15399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90334" y="1600200"/>
            <a:ext cx="3996466" cy="4525963"/>
          </a:xfrm>
        </p:spPr>
        <p:txBody>
          <a:bodyPr>
            <a:normAutofit/>
          </a:bodyPr>
          <a:lstStyle>
            <a:lvl1pPr marL="342900" indent="-34290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b="1">
                <a:latin typeface="National"/>
              </a:defRPr>
            </a:lvl1pPr>
            <a:lvl2pPr>
              <a:buClr>
                <a:schemeClr val="accent1">
                  <a:lumMod val="75000"/>
                </a:schemeClr>
              </a:buClr>
              <a:defRPr sz="2800" b="1">
                <a:latin typeface="Nation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326846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over Pag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" name="Straight Connector 275"/>
          <p:cNvCxnSpPr/>
          <p:nvPr/>
        </p:nvCxnSpPr>
        <p:spPr>
          <a:xfrm>
            <a:off x="457731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8684419" y="687324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/>
        </p:nvGrpSpPr>
        <p:grpSpPr>
          <a:xfrm>
            <a:off x="7986158" y="6873247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7287901" y="6873247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6589644" y="6873247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5891387" y="6873247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5193130" y="6873247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4494873" y="6873247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3796616" y="6873247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3098359" y="6873247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2400102" y="6873247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1701845" y="6873247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1003588" y="6873247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/>
        </p:nvCxnSpPr>
        <p:spPr>
          <a:xfrm rot="5400000">
            <a:off x="-90267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 rot="5400000">
            <a:off x="-166467" y="5940709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 rot="5400000">
            <a:off x="-166467" y="5467067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 rot="5400000">
            <a:off x="-166467" y="4993425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 rot="5400000">
            <a:off x="-166467" y="4519783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 rot="5400000">
            <a:off x="-166467" y="4046141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 rot="5400000">
            <a:off x="-166467" y="3572499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 rot="5400000">
            <a:off x="-166467" y="3098857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 rot="5400000">
            <a:off x="-166467" y="2625215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 rot="5400000">
            <a:off x="-166467" y="2151573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 rot="5400000">
            <a:off x="-166467" y="1677931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 rot="5400000">
            <a:off x="-166467" y="997340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/>
        </p:nvCxnSpPr>
        <p:spPr>
          <a:xfrm rot="5400000">
            <a:off x="-90267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9227541" y="392949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/>
        </p:nvGrpSpPr>
        <p:grpSpPr>
          <a:xfrm rot="5400000">
            <a:off x="9151341" y="5940709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 rot="5400000">
            <a:off x="9151341" y="5467067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 rot="5400000">
            <a:off x="9151341" y="4993425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 rot="5400000">
            <a:off x="9151341" y="4519783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 rot="5400000">
            <a:off x="9151341" y="4046141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 rot="5400000">
            <a:off x="9151341" y="3572499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 rot="5400000">
            <a:off x="9151341" y="3098857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 rot="5400000">
            <a:off x="9151341" y="2625215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9151341" y="2151573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/>
        </p:nvGrpSpPr>
        <p:grpSpPr>
          <a:xfrm rot="5400000">
            <a:off x="9151341" y="1677931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 rot="5400000">
            <a:off x="9151341" y="997340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rot="5400000">
            <a:off x="9227541" y="6338154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89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54"/>
          <p:cNvSpPr/>
          <p:nvPr/>
        </p:nvSpPr>
        <p:spPr>
          <a:xfrm>
            <a:off x="8258114" y="6441439"/>
            <a:ext cx="284480" cy="498495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134598"/>
            <a:ext cx="8227220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-151325" y="-141165"/>
            <a:ext cx="9439923" cy="7136527"/>
            <a:chOff x="-151325" y="-141165"/>
            <a:chExt cx="9439923" cy="7136527"/>
          </a:xfrm>
        </p:grpSpPr>
        <p:grpSp>
          <p:nvGrpSpPr>
            <p:cNvPr id="159" name="Group 158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68" name="Straight Connector 267"/>
              <p:cNvCxnSpPr/>
              <p:nvPr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0" name="Group 269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1" name="Straight Connector 30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" name="Group 270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Group 271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27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Straight Connector 29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27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Straight Connector 28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7" name="Group 276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7" name="Straight Connector 28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277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3" name="Straight Connector 28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0" name="Group 159"/>
            <p:cNvGrpSpPr/>
            <p:nvPr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33" name="Straight Connector 232"/>
              <p:cNvCxnSpPr/>
              <p:nvPr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23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23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236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237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238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239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240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Straight Connector 25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Group 241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" name="Group 24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5" name="Straight Connector 244"/>
              <p:cNvCxnSpPr/>
              <p:nvPr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/>
            <p:cNvGrpSpPr/>
            <p:nvPr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" name="Group 198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99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0" name="Straight Connector 209"/>
              <p:cNvCxnSpPr/>
              <p:nvPr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" name="Group 16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oup 169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70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3" name="Group 17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4" name="Text Placeholder 8"/>
          <p:cNvSpPr txBox="1">
            <a:spLocks/>
          </p:cNvSpPr>
          <p:nvPr/>
        </p:nvSpPr>
        <p:spPr>
          <a:xfrm>
            <a:off x="8056881" y="6426303"/>
            <a:ext cx="518160" cy="5536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600" b="1" i="0" kern="1200">
                <a:solidFill>
                  <a:schemeClr val="accent5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5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8213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ORG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54"/>
          <p:cNvSpPr/>
          <p:nvPr/>
        </p:nvSpPr>
        <p:spPr>
          <a:xfrm>
            <a:off x="8258114" y="6441439"/>
            <a:ext cx="284480" cy="498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err="1" smtClean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-151325" y="-141165"/>
            <a:ext cx="9439923" cy="7136527"/>
            <a:chOff x="-151325" y="-141165"/>
            <a:chExt cx="9439923" cy="7136527"/>
          </a:xfrm>
        </p:grpSpPr>
        <p:grpSp>
          <p:nvGrpSpPr>
            <p:cNvPr id="159" name="Group 158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68" name="Straight Connector 267"/>
              <p:cNvCxnSpPr/>
              <p:nvPr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0" name="Group 269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1" name="Straight Connector 30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" name="Group 270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Group 271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27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Straight Connector 29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27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Straight Connector 28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7" name="Group 276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7" name="Straight Connector 28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277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3" name="Straight Connector 28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0" name="Group 159"/>
            <p:cNvGrpSpPr/>
            <p:nvPr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33" name="Straight Connector 232"/>
              <p:cNvCxnSpPr/>
              <p:nvPr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23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23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236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237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238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239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240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Straight Connector 25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Group 241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" name="Group 24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5" name="Straight Connector 244"/>
              <p:cNvCxnSpPr/>
              <p:nvPr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/>
            <p:cNvGrpSpPr/>
            <p:nvPr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" name="Group 198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99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0" name="Straight Connector 209"/>
              <p:cNvCxnSpPr/>
              <p:nvPr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" name="Group 16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oup 169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70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3" name="Group 17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ext Placeholder 8"/>
          <p:cNvSpPr txBox="1">
            <a:spLocks/>
          </p:cNvSpPr>
          <p:nvPr/>
        </p:nvSpPr>
        <p:spPr>
          <a:xfrm>
            <a:off x="8056881" y="6426303"/>
            <a:ext cx="518160" cy="5536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600" b="1" i="0" kern="1200">
                <a:solidFill>
                  <a:schemeClr val="accent5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5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02</a:t>
            </a:r>
          </a:p>
        </p:txBody>
      </p:sp>
      <p:pic>
        <p:nvPicPr>
          <p:cNvPr id="424" name="Picture 423" descr="schaeffer-informal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98" y="341937"/>
            <a:ext cx="2361288" cy="372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731" y="457200"/>
            <a:ext cx="3225269" cy="252506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 smtClean="0"/>
              <a:t>Organization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54"/>
          <p:cNvSpPr/>
          <p:nvPr/>
        </p:nvSpPr>
        <p:spPr>
          <a:xfrm>
            <a:off x="8258114" y="6441439"/>
            <a:ext cx="284480" cy="498495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1300" b="0" i="0">
                <a:solidFill>
                  <a:schemeClr val="bg1"/>
                </a:solidFill>
                <a:latin typeface="+mj-lt"/>
              </a:defRPr>
            </a:lvl1pPr>
            <a:lvl2pPr>
              <a:defRPr sz="1300" b="0" i="0">
                <a:solidFill>
                  <a:schemeClr val="bg1"/>
                </a:solidFill>
                <a:latin typeface="+mj-lt"/>
              </a:defRPr>
            </a:lvl2pPr>
            <a:lvl3pPr>
              <a:defRPr sz="1300" b="0" i="0">
                <a:solidFill>
                  <a:schemeClr val="bg1"/>
                </a:solidFill>
                <a:latin typeface="+mj-lt"/>
              </a:defRPr>
            </a:lvl3pPr>
            <a:lvl4pPr>
              <a:defRPr sz="1300" b="0" i="0">
                <a:solidFill>
                  <a:schemeClr val="bg1"/>
                </a:solidFill>
                <a:latin typeface="+mj-lt"/>
              </a:defRPr>
            </a:lvl4pPr>
            <a:lvl5pPr>
              <a:defRPr sz="1300" b="0" i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-151325" y="-141165"/>
            <a:ext cx="9439923" cy="7136527"/>
            <a:chOff x="-151325" y="-141165"/>
            <a:chExt cx="9439923" cy="7136527"/>
          </a:xfrm>
        </p:grpSpPr>
        <p:grpSp>
          <p:nvGrpSpPr>
            <p:cNvPr id="159" name="Group 158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68" name="Straight Connector 267"/>
              <p:cNvCxnSpPr/>
              <p:nvPr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0" name="Group 269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1" name="Straight Connector 30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" name="Group 270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Group 271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27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Straight Connector 29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27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Straight Connector 28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7" name="Group 276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7" name="Straight Connector 28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277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3" name="Straight Connector 28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0" name="Group 159"/>
            <p:cNvGrpSpPr/>
            <p:nvPr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33" name="Straight Connector 232"/>
              <p:cNvCxnSpPr/>
              <p:nvPr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23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23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236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237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238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239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240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Straight Connector 25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Group 241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" name="Group 24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5" name="Straight Connector 244"/>
              <p:cNvCxnSpPr/>
              <p:nvPr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/>
            <p:cNvGrpSpPr/>
            <p:nvPr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" name="Group 198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99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0" name="Straight Connector 209"/>
              <p:cNvCxnSpPr/>
              <p:nvPr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" name="Group 16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oup 169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70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3" name="Group 17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ext Placeholder 8"/>
          <p:cNvSpPr txBox="1">
            <a:spLocks/>
          </p:cNvSpPr>
          <p:nvPr/>
        </p:nvSpPr>
        <p:spPr>
          <a:xfrm>
            <a:off x="8056881" y="6426303"/>
            <a:ext cx="518160" cy="5536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600" b="1" i="0" kern="1200">
                <a:solidFill>
                  <a:schemeClr val="accent5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5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295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134598"/>
            <a:ext cx="8227220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"/>
          </p:nvPr>
        </p:nvSpPr>
        <p:spPr>
          <a:xfrm>
            <a:off x="457732" y="1816100"/>
            <a:ext cx="4037143" cy="45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4" name="Content Placeholder 2"/>
          <p:cNvSpPr>
            <a:spLocks noGrp="1"/>
          </p:cNvSpPr>
          <p:nvPr>
            <p:ph idx="12"/>
          </p:nvPr>
        </p:nvSpPr>
        <p:spPr>
          <a:xfrm>
            <a:off x="4647276" y="1816100"/>
            <a:ext cx="4037143" cy="45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303" name="Group 302"/>
          <p:cNvGrpSpPr/>
          <p:nvPr/>
        </p:nvGrpSpPr>
        <p:grpSpPr>
          <a:xfrm>
            <a:off x="-151325" y="-141165"/>
            <a:ext cx="9439923" cy="7136527"/>
            <a:chOff x="-151325" y="-141165"/>
            <a:chExt cx="9439923" cy="7136527"/>
          </a:xfrm>
        </p:grpSpPr>
        <p:grpSp>
          <p:nvGrpSpPr>
            <p:cNvPr id="304" name="Group 303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5" name="Group 41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6" name="Straight Connector 4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6" name="Group 41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4" name="Straight Connector 44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Straight Connector 44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7" name="Group 416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2" name="Straight Connector 44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8" name="Group 417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0" name="Straight Connector 43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Connector 44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9" name="Group 418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8" name="Straight Connector 43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0" name="Group 419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6" name="Straight Connector 4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1" name="Group 420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4" name="Straight Connector 4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2" name="Group 421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2" name="Straight Connector 43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" name="Group 42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0" name="Straight Connector 42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4" name="Group 42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8" name="Straight Connector 42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5" name="Group 42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6" name="Straight Connector 42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5" name="Group 304"/>
            <p:cNvGrpSpPr/>
            <p:nvPr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378" name="Straight Connector 377"/>
              <p:cNvCxnSpPr/>
              <p:nvPr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9" name="Group 378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1" name="Straight Connector 41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" name="Group 379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" name="Group 380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7" name="Straight Connector 40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" name="Group 381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3" name="Group 38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3" name="Straight Connector 40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" name="Group 38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1" name="Straight Connector 40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" name="Group 38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9" name="Straight Connector 39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" name="Group 38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7" name="Straight Connector 39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" name="Group 386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" name="Group 387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3" name="Straight Connector 39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" name="Group 388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1" name="Straight Connector 39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0" name="Straight Connector 389"/>
              <p:cNvCxnSpPr/>
              <p:nvPr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6" name="Group 305"/>
            <p:cNvGrpSpPr/>
            <p:nvPr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343" name="Straight Connector 342"/>
              <p:cNvCxnSpPr/>
              <p:nvPr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4" name="Group 34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6" name="Straight Connector 37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5" name="Group 34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4" name="Straight Connector 37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6" name="Group 34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2" name="Straight Connector 37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7" name="Group 346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8" name="Group 347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9" name="Group 348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6" name="Straight Connector 36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349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4" name="Straight Connector 36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1" name="Group 350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2" name="Straight Connector 36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2" name="Group 351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3" name="Group 35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58" name="Straight Connector 35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4" name="Group 35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56" name="Straight Connector 35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5" name="Straight Connector 354"/>
              <p:cNvCxnSpPr/>
              <p:nvPr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" name="Group 306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308" name="Straight Connector 307"/>
              <p:cNvCxnSpPr/>
              <p:nvPr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0" name="Group 309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1" name="Straight Connector 34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1" name="Group 310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9" name="Straight Connector 33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2" name="Group 311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3" name="Group 31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5" name="Straight Connector 3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4" name="Group 31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5" name="Group 31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6" name="Group 31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9" name="Straight Connector 32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" name="Group 316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7" name="Straight Connector 3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8" name="Group 317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5" name="Straight Connector 32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9" name="Group 318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3" name="Straight Connector 32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0" name="Group 319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1" name="Straight Connector 3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4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2" y="1816100"/>
            <a:ext cx="2640628" cy="45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134598"/>
            <a:ext cx="8227220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1" name="Content Placeholder 2"/>
          <p:cNvSpPr>
            <a:spLocks noGrp="1"/>
          </p:cNvSpPr>
          <p:nvPr>
            <p:ph idx="11"/>
          </p:nvPr>
        </p:nvSpPr>
        <p:spPr>
          <a:xfrm>
            <a:off x="3256668" y="1816100"/>
            <a:ext cx="5430132" cy="45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66" name="Group 165"/>
          <p:cNvGrpSpPr/>
          <p:nvPr/>
        </p:nvGrpSpPr>
        <p:grpSpPr>
          <a:xfrm>
            <a:off x="-151325" y="-141165"/>
            <a:ext cx="9439923" cy="7136527"/>
            <a:chOff x="-151325" y="-141165"/>
            <a:chExt cx="9439923" cy="7136527"/>
          </a:xfrm>
        </p:grpSpPr>
        <p:grpSp>
          <p:nvGrpSpPr>
            <p:cNvPr id="167" name="Group 166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76" name="Straight Connector 275"/>
              <p:cNvCxnSpPr/>
              <p:nvPr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8" name="Group 277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9" name="Straight Connector 30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7" name="Straight Connector 30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5" name="Straight Connector 30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1" name="Group 280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281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1" name="Straight Connector 30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28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Straight Connector 29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Group 286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Straight Connector 28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8" name="Group 167"/>
            <p:cNvGrpSpPr/>
            <p:nvPr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41" name="Straight Connector 240"/>
              <p:cNvCxnSpPr/>
              <p:nvPr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2" name="Group 241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4" name="Straight Connector 27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2" name="Straight Connector 27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" name="Group 243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0" name="Straight Connector 26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5" name="Group 24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249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3" name="Straight Connector 252"/>
              <p:cNvCxnSpPr/>
              <p:nvPr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/>
            <p:cNvGrpSpPr/>
            <p:nvPr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" name="Group 206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7" name="Straight Connector 2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5" name="Straight Connector 2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Group 211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oup 213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21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8" name="Straight Connector 217"/>
              <p:cNvCxnSpPr/>
              <p:nvPr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" name="Group 172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 17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75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2" y="1816100"/>
            <a:ext cx="5439564" cy="45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134598"/>
            <a:ext cx="8227220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2"/>
          </p:nvPr>
        </p:nvSpPr>
        <p:spPr>
          <a:xfrm>
            <a:off x="6043787" y="1816100"/>
            <a:ext cx="2640628" cy="45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66" name="Group 165"/>
          <p:cNvGrpSpPr/>
          <p:nvPr/>
        </p:nvGrpSpPr>
        <p:grpSpPr>
          <a:xfrm>
            <a:off x="-151325" y="-141165"/>
            <a:ext cx="9439923" cy="7136527"/>
            <a:chOff x="-151325" y="-141165"/>
            <a:chExt cx="9439923" cy="7136527"/>
          </a:xfrm>
        </p:grpSpPr>
        <p:grpSp>
          <p:nvGrpSpPr>
            <p:cNvPr id="167" name="Group 166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76" name="Straight Connector 275"/>
              <p:cNvCxnSpPr/>
              <p:nvPr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8" name="Group 277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9" name="Straight Connector 30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7" name="Straight Connector 30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5" name="Straight Connector 30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1" name="Group 280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281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1" name="Straight Connector 30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28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Straight Connector 29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Group 286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Straight Connector 28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8" name="Group 167"/>
            <p:cNvGrpSpPr/>
            <p:nvPr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41" name="Straight Connector 240"/>
              <p:cNvCxnSpPr/>
              <p:nvPr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2" name="Group 241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4" name="Straight Connector 27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2" name="Straight Connector 27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" name="Group 243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0" name="Straight Connector 26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5" name="Group 24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249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3" name="Straight Connector 252"/>
              <p:cNvCxnSpPr/>
              <p:nvPr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/>
            <p:cNvGrpSpPr/>
            <p:nvPr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" name="Group 206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7" name="Straight Connector 2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5" name="Straight Connector 2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Group 211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oup 213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21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8" name="Straight Connector 217"/>
              <p:cNvCxnSpPr/>
              <p:nvPr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" name="Group 172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 17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9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D064-69C1-4994-8F29-C921A97D9EF7}" type="datetime1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837BA-BBC4-9541-AA8A-A62A09201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8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4" r:id="rId3"/>
  </p:sldLayoutIdLst>
  <p:transition spd="slow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731" y="457200"/>
            <a:ext cx="8226689" cy="5249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31" y="1816100"/>
            <a:ext cx="8226689" cy="4583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1" name="TextBox 230"/>
          <p:cNvSpPr txBox="1"/>
          <p:nvPr/>
        </p:nvSpPr>
        <p:spPr>
          <a:xfrm>
            <a:off x="8138559" y="6567050"/>
            <a:ext cx="545862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4400"/>
            <a:fld id="{567A4CEE-210B-4A43-8E57-98E37E0AC15F}" type="slidenum">
              <a:rPr lang="en-US" sz="800" smtClean="0">
                <a:solidFill>
                  <a:srgbClr val="757575"/>
                </a:solidFill>
                <a:latin typeface="Arial"/>
              </a:rPr>
              <a:pPr algn="r" defTabSz="914400"/>
              <a:t>‹#›</a:t>
            </a:fld>
            <a:endParaRPr lang="en-US" sz="800" dirty="0">
              <a:solidFill>
                <a:srgbClr val="757575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6453" y="6567048"/>
            <a:ext cx="2120044" cy="191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4400"/>
            <a:r>
              <a:rPr lang="en-US" sz="800" dirty="0" smtClean="0">
                <a:solidFill>
                  <a:srgbClr val="757575"/>
                </a:solidFill>
                <a:latin typeface="Arial"/>
              </a:rPr>
              <a:t>© USC Schaeffer Center 2015</a:t>
            </a:r>
            <a:endParaRPr lang="en-US" sz="800" dirty="0">
              <a:solidFill>
                <a:srgbClr val="75757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25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10" r:id="rId13"/>
    <p:sldLayoutId id="2147483711" r:id="rId14"/>
    <p:sldLayoutId id="2147483712" r:id="rId15"/>
    <p:sldLayoutId id="214748371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500" i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500" i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100" kern="1200">
          <a:solidFill>
            <a:schemeClr val="bg2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100" i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7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093783"/>
            <a:ext cx="8275053" cy="1145099"/>
          </a:xfrm>
        </p:spPr>
        <p:txBody>
          <a:bodyPr/>
          <a:lstStyle/>
          <a:p>
            <a:r>
              <a:rPr lang="en-US" sz="5400" dirty="0"/>
              <a:t>High Deductible Health Plans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8000" y="3588403"/>
            <a:ext cx="5700520" cy="909456"/>
          </a:xfrm>
        </p:spPr>
        <p:txBody>
          <a:bodyPr/>
          <a:lstStyle/>
          <a:p>
            <a:pPr algn="ctr"/>
            <a:r>
              <a:rPr lang="en-US" dirty="0"/>
              <a:t>Neeraj Sood</a:t>
            </a:r>
          </a:p>
          <a:p>
            <a:pPr algn="ctr"/>
            <a:r>
              <a:rPr lang="en-US" dirty="0"/>
              <a:t>Associate Professor and Director of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1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HDHPs reduce use of medications </a:t>
            </a:r>
            <a:br>
              <a:rPr lang="en-US" sz="3200" dirty="0" smtClean="0"/>
            </a:br>
            <a:r>
              <a:rPr lang="en-US" sz="3200" dirty="0" smtClean="0"/>
              <a:t>for chronic illness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712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HDHP enrollees </a:t>
            </a:r>
            <a:r>
              <a:rPr lang="en-US" sz="1800" dirty="0" smtClean="0"/>
              <a:t>can lower </a:t>
            </a:r>
            <a:r>
              <a:rPr lang="en-US" sz="1800" dirty="0"/>
              <a:t>prescription drug costs </a:t>
            </a:r>
            <a:r>
              <a:rPr lang="en-US" sz="1800" dirty="0" smtClean="0"/>
              <a:t>by:</a:t>
            </a:r>
          </a:p>
          <a:p>
            <a:pPr lvl="1"/>
            <a:r>
              <a:rPr lang="en-US" sz="1800" dirty="0" smtClean="0"/>
              <a:t>Stocking </a:t>
            </a:r>
            <a:r>
              <a:rPr lang="en-US" sz="1800" dirty="0"/>
              <a:t>up before switching, </a:t>
            </a:r>
            <a:endParaRPr lang="en-US" sz="1800" dirty="0" smtClean="0"/>
          </a:p>
          <a:p>
            <a:pPr lvl="1"/>
            <a:r>
              <a:rPr lang="en-US" sz="1800" dirty="0" smtClean="0"/>
              <a:t>Using </a:t>
            </a:r>
            <a:r>
              <a:rPr lang="en-US" sz="1800" dirty="0"/>
              <a:t>lower cost </a:t>
            </a:r>
            <a:r>
              <a:rPr lang="en-US" sz="1800" dirty="0" smtClean="0"/>
              <a:t>alternatives such as generics</a:t>
            </a:r>
          </a:p>
          <a:p>
            <a:pPr lvl="1"/>
            <a:r>
              <a:rPr lang="en-US" sz="1800" dirty="0" smtClean="0"/>
              <a:t>Reducing use or days supply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 smtClean="0"/>
              <a:t>We find that reduced use accounts for majority of cost savings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HDHP enrollees reduce use of statins, antihypertensive and diabetes drugs by about 7.5%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/>
              <a:t>When prescriptions are exempt from the deductible, drug utilization is also reduced but not by as much </a:t>
            </a:r>
          </a:p>
          <a:p>
            <a:pPr lvl="1"/>
            <a:r>
              <a:rPr lang="en-US" sz="1800" dirty="0"/>
              <a:t>Reduction in use was </a:t>
            </a:r>
            <a:r>
              <a:rPr lang="en-US" sz="1800" dirty="0" smtClean="0"/>
              <a:t>roughly half for </a:t>
            </a:r>
            <a:r>
              <a:rPr lang="en-US" sz="1800" dirty="0"/>
              <a:t>Rx exempt HDHPs than HDHPs that were not exempt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37BA-BBC4-9541-AA8A-A62A09201BA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973765"/>
            <a:ext cx="8096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National"/>
              </a:rPr>
              <a:t>Source: </a:t>
            </a:r>
            <a:r>
              <a:rPr lang="en-US" sz="1000" i="1" dirty="0" err="1" smtClean="0">
                <a:latin typeface="National"/>
              </a:rPr>
              <a:t>Huckfeldt</a:t>
            </a:r>
            <a:r>
              <a:rPr lang="en-US" sz="1000" i="1" dirty="0" smtClean="0">
                <a:latin typeface="National"/>
              </a:rPr>
              <a:t>, PJ., </a:t>
            </a:r>
            <a:r>
              <a:rPr lang="en-US" sz="1000" i="1" dirty="0" err="1" smtClean="0">
                <a:latin typeface="National"/>
              </a:rPr>
              <a:t>Haviland</a:t>
            </a:r>
            <a:r>
              <a:rPr lang="en-US" sz="1000" i="1" dirty="0" smtClean="0">
                <a:latin typeface="National"/>
              </a:rPr>
              <a:t>, A., </a:t>
            </a:r>
            <a:r>
              <a:rPr lang="en-US" sz="1000" i="1" dirty="0" err="1" smtClean="0">
                <a:latin typeface="National"/>
              </a:rPr>
              <a:t>Mehrotra</a:t>
            </a:r>
            <a:r>
              <a:rPr lang="en-US" sz="1000" i="1" dirty="0" smtClean="0">
                <a:latin typeface="National"/>
              </a:rPr>
              <a:t>, A., Wagner, Z., Sood, N. (2015)</a:t>
            </a:r>
            <a:r>
              <a:rPr lang="en-US" sz="1000" i="1" dirty="0">
                <a:latin typeface="National"/>
              </a:rPr>
              <a:t> Patient Responses to Incentives in Consumer-directed Health Plans: Evidence from </a:t>
            </a:r>
            <a:r>
              <a:rPr lang="en-US" sz="1000" i="1" dirty="0" smtClean="0">
                <a:latin typeface="National"/>
              </a:rPr>
              <a:t>Pharmaceuticals. </a:t>
            </a:r>
            <a:r>
              <a:rPr lang="en-US" sz="1000" i="1" dirty="0">
                <a:latin typeface="National"/>
              </a:rPr>
              <a:t>NBER Working Paper No. 20927</a:t>
            </a:r>
          </a:p>
          <a:p>
            <a:r>
              <a:rPr lang="en-US" sz="1000" dirty="0" smtClean="0">
                <a:latin typeface="Book Antiqua" panose="02040602050305030304" pitchFamily="18" charset="0"/>
              </a:rPr>
              <a:t>  </a:t>
            </a:r>
            <a:endParaRPr lang="en-US" sz="1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113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HDHPs do not increase ER visits and </a:t>
            </a:r>
            <a:br>
              <a:rPr lang="en-US" dirty="0" smtClean="0"/>
            </a:br>
            <a:r>
              <a:rPr lang="en-US" dirty="0" smtClean="0"/>
              <a:t>inpatient </a:t>
            </a:r>
            <a:r>
              <a:rPr lang="en-US" dirty="0"/>
              <a:t>c</a:t>
            </a:r>
            <a:r>
              <a:rPr lang="en-US" dirty="0" smtClean="0"/>
              <a:t>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Higher deductibles might mean that people forgo needed care increasing ER and inpatient costs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We find evidence that outpatient and drug costs decreased in the first three years after switching to HDHP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However, we find little evidence of increase in inpatient costs and ER visit costs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37BA-BBC4-9541-AA8A-A62A09201B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679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HDHPs are not associated with price 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413"/>
            <a:ext cx="8229600" cy="4525963"/>
          </a:xfrm>
        </p:spPr>
        <p:txBody>
          <a:bodyPr/>
          <a:lstStyle/>
          <a:p>
            <a:r>
              <a:rPr lang="en-US" sz="2000" dirty="0" smtClean="0"/>
              <a:t>Price shopping is when consumers search for lower cost health care providers</a:t>
            </a:r>
          </a:p>
          <a:p>
            <a:r>
              <a:rPr lang="en-US" sz="2000" dirty="0" smtClean="0"/>
              <a:t>There </a:t>
            </a:r>
            <a:r>
              <a:rPr lang="en-US" sz="2000" dirty="0"/>
              <a:t>is little to no evidence of increased price shopping for HDHP enrollees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37BA-BBC4-9541-AA8A-A62A09201BA6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645800"/>
              </p:ext>
            </p:extLst>
          </p:nvPr>
        </p:nvGraphicFramePr>
        <p:xfrm>
          <a:off x="731520" y="2842953"/>
          <a:ext cx="7745729" cy="3074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2740" y="5917376"/>
            <a:ext cx="80013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i="1" dirty="0" smtClean="0">
                <a:solidFill>
                  <a:prstClr val="black"/>
                </a:solidFill>
                <a:latin typeface="National"/>
                <a:cs typeface="Book Antiqua"/>
              </a:rPr>
              <a:t>Source: </a:t>
            </a:r>
            <a:r>
              <a:rPr lang="en-US" sz="900" b="1" i="1" dirty="0">
                <a:latin typeface="National"/>
                <a:cs typeface="Book Antiqua"/>
              </a:rPr>
              <a:t>Neeraj Sood</a:t>
            </a:r>
            <a:r>
              <a:rPr lang="en-US" sz="900" i="1" dirty="0">
                <a:latin typeface="National"/>
                <a:cs typeface="Book Antiqua"/>
              </a:rPr>
              <a:t>, Zachary Wagner, Peter Huckfeldt and Amelia Haviland (2013) “Price Shopping in Consumer Directed Health Plans,” Forum for Health Economics and Policy, 16(1) pp 1-19</a:t>
            </a:r>
            <a:r>
              <a:rPr lang="en-US" sz="900" i="1" dirty="0" smtClean="0">
                <a:latin typeface="National"/>
                <a:cs typeface="Book Antiqua"/>
              </a:rPr>
              <a:t>.</a:t>
            </a:r>
          </a:p>
          <a:p>
            <a:pPr lvl="0"/>
            <a:r>
              <a:rPr lang="en-US" sz="900" i="1" dirty="0" smtClean="0">
                <a:latin typeface="National"/>
                <a:cs typeface="Book Antiqua"/>
              </a:rPr>
              <a:t>Low-cost provider is defined as a provider whose price was in the lowest tercile of  prices available to employees in market. </a:t>
            </a:r>
            <a:endParaRPr lang="en-US" sz="900" i="1" dirty="0">
              <a:latin typeface="National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1644739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price transparency tools </a:t>
            </a:r>
            <a:br>
              <a:rPr lang="en-US" dirty="0" smtClean="0"/>
            </a:br>
            <a:r>
              <a:rPr lang="en-US" dirty="0" smtClean="0"/>
              <a:t>leads to lower claims payments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37BA-BBC4-9541-AA8A-A62A09201BA6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671524"/>
              </p:ext>
            </p:extLst>
          </p:nvPr>
        </p:nvGraphicFramePr>
        <p:xfrm>
          <a:off x="1495168" y="2178341"/>
          <a:ext cx="6326659" cy="396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3124" y="1470454"/>
            <a:ext cx="8093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National"/>
              </a:rPr>
              <a:t>We find that when consumers have access to prices, they choose lower cost services</a:t>
            </a:r>
            <a:endParaRPr lang="en-US" sz="2000" b="1" dirty="0">
              <a:latin typeface="Nation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638" y="6107795"/>
            <a:ext cx="898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National"/>
              </a:rPr>
              <a:t>Whaley C, Schneider </a:t>
            </a:r>
            <a:r>
              <a:rPr lang="en-US" sz="900" i="1" dirty="0" err="1">
                <a:latin typeface="National"/>
              </a:rPr>
              <a:t>Chafen</a:t>
            </a:r>
            <a:r>
              <a:rPr lang="en-US" sz="900" i="1" dirty="0">
                <a:latin typeface="National"/>
              </a:rPr>
              <a:t> J, </a:t>
            </a:r>
            <a:r>
              <a:rPr lang="en-US" sz="900" i="1" dirty="0" err="1">
                <a:latin typeface="National"/>
              </a:rPr>
              <a:t>Pinkard</a:t>
            </a:r>
            <a:r>
              <a:rPr lang="en-US" sz="900" i="1" dirty="0">
                <a:latin typeface="National"/>
              </a:rPr>
              <a:t> S, et al. Association Between Availability of Health Service Prices and Payments for </a:t>
            </a:r>
            <a:r>
              <a:rPr lang="en-US" sz="900" i="1" dirty="0" smtClean="0">
                <a:latin typeface="National"/>
              </a:rPr>
              <a:t>These Services</a:t>
            </a:r>
            <a:r>
              <a:rPr lang="en-US" sz="900" i="1" dirty="0">
                <a:latin typeface="National"/>
              </a:rPr>
              <a:t>. JAMA. 2014;312(16):1670-1676. doi:10.1001/jama.2014.13373.</a:t>
            </a:r>
          </a:p>
        </p:txBody>
      </p:sp>
    </p:spTree>
    <p:extLst>
      <p:ext uri="{BB962C8B-B14F-4D97-AF65-F5344CB8AC3E}">
        <p14:creationId xmlns:p14="http://schemas.microsoft.com/office/powerpoint/2010/main" val="33232286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200" dirty="0" smtClean="0"/>
              <a:t>Pros</a:t>
            </a:r>
          </a:p>
          <a:p>
            <a:pPr lvl="1"/>
            <a:r>
              <a:rPr lang="en-US" sz="2200" dirty="0" smtClean="0"/>
              <a:t>Several large employers offer HDHPs</a:t>
            </a:r>
          </a:p>
          <a:p>
            <a:pPr lvl="1"/>
            <a:r>
              <a:rPr lang="en-US" sz="2200" dirty="0" smtClean="0"/>
              <a:t>Evidence that HDHPs lower health care costs</a:t>
            </a:r>
          </a:p>
          <a:p>
            <a:pPr lvl="1"/>
            <a:r>
              <a:rPr lang="en-US" sz="2200" dirty="0" smtClean="0"/>
              <a:t>Little or no evidence of increase in ER or inpatient costs</a:t>
            </a:r>
          </a:p>
          <a:p>
            <a:pPr lvl="1"/>
            <a:r>
              <a:rPr lang="en-US" sz="2200" dirty="0" smtClean="0"/>
              <a:t>Little or no evidence of decline in use of preventive care</a:t>
            </a:r>
          </a:p>
          <a:p>
            <a:r>
              <a:rPr lang="en-US" sz="2200" dirty="0" smtClean="0"/>
              <a:t>Cons</a:t>
            </a:r>
          </a:p>
          <a:p>
            <a:pPr lvl="1"/>
            <a:r>
              <a:rPr lang="en-US" sz="2200" dirty="0" smtClean="0"/>
              <a:t> Modest increase in premiums for traditional plans due to favorable selection</a:t>
            </a:r>
          </a:p>
          <a:p>
            <a:pPr lvl="1"/>
            <a:r>
              <a:rPr lang="en-US" sz="2200" dirty="0" smtClean="0"/>
              <a:t>Reduction in use of medications for chronic illness</a:t>
            </a:r>
          </a:p>
          <a:p>
            <a:pPr lvl="1"/>
            <a:r>
              <a:rPr lang="en-US" sz="2200" dirty="0" smtClean="0"/>
              <a:t>Little or no evidence of price shopping </a:t>
            </a:r>
          </a:p>
          <a:p>
            <a:r>
              <a:rPr lang="en-US" sz="2200" dirty="0" smtClean="0"/>
              <a:t>The cons can be mitigated by:</a:t>
            </a:r>
          </a:p>
          <a:p>
            <a:pPr lvl="1"/>
            <a:r>
              <a:rPr lang="en-US" sz="2200" dirty="0" smtClean="0"/>
              <a:t>Higher employer contributions to health saving accounts</a:t>
            </a:r>
          </a:p>
          <a:p>
            <a:pPr lvl="1"/>
            <a:r>
              <a:rPr lang="en-US" sz="2200" dirty="0" smtClean="0"/>
              <a:t>Higher premium savings of enrolling in HDHPs</a:t>
            </a:r>
          </a:p>
          <a:p>
            <a:pPr lvl="1"/>
            <a:r>
              <a:rPr lang="en-US" sz="2200" dirty="0" smtClean="0"/>
              <a:t>Carving out Rx benefits</a:t>
            </a:r>
          </a:p>
          <a:p>
            <a:pPr lvl="1"/>
            <a:r>
              <a:rPr lang="en-US" sz="2200" dirty="0" smtClean="0"/>
              <a:t>Offering online tools to engage consumers and enable value based decisions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37BA-BBC4-9541-AA8A-A62A09201BA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889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6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My studies were funded </a:t>
            </a:r>
            <a:r>
              <a:rPr lang="en-US" dirty="0"/>
              <a:t>in part by a grant from the National Institute of Aging (NIA) and the NIH Common Fund for Health Economics (Grant R01-AG043850) and a grant from the California Health Care Foundation. </a:t>
            </a:r>
            <a:r>
              <a:rPr lang="en-US" dirty="0" smtClean="0"/>
              <a:t>Initial data collection was also funded by the Robert Wood Johnson Foundation.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37BA-BBC4-9541-AA8A-A62A09201B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762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37BA-BBC4-9541-AA8A-A62A09201BA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What are high deductible health plans (HDHPs)?</a:t>
            </a:r>
          </a:p>
          <a:p>
            <a:endParaRPr lang="en-US" sz="1800" dirty="0" smtClean="0"/>
          </a:p>
          <a:p>
            <a:r>
              <a:rPr lang="en-US" sz="1800" dirty="0" smtClean="0"/>
              <a:t>How do HDHPs affect health care costs? </a:t>
            </a:r>
          </a:p>
          <a:p>
            <a:endParaRPr lang="en-US" sz="1800" dirty="0" smtClean="0"/>
          </a:p>
          <a:p>
            <a:r>
              <a:rPr lang="en-US" sz="1800" dirty="0" smtClean="0"/>
              <a:t>Who selects HDHPs &amp; what are the implications for plan offerings?</a:t>
            </a:r>
          </a:p>
          <a:p>
            <a:endParaRPr lang="en-US" sz="1800" dirty="0"/>
          </a:p>
          <a:p>
            <a:r>
              <a:rPr lang="en-US" sz="1800" dirty="0" smtClean="0"/>
              <a:t>What are the effects on consumer behavior?</a:t>
            </a:r>
          </a:p>
          <a:p>
            <a:pPr lvl="1"/>
            <a:r>
              <a:rPr lang="en-US" sz="1800" dirty="0" smtClean="0"/>
              <a:t>Preventive care</a:t>
            </a:r>
          </a:p>
          <a:p>
            <a:pPr lvl="1"/>
            <a:r>
              <a:rPr lang="en-US" sz="1800" dirty="0" smtClean="0"/>
              <a:t>Prescription drug </a:t>
            </a:r>
            <a:r>
              <a:rPr lang="en-US" sz="1800" dirty="0"/>
              <a:t>u</a:t>
            </a:r>
            <a:r>
              <a:rPr lang="en-US" sz="1800" dirty="0" smtClean="0"/>
              <a:t>se</a:t>
            </a:r>
          </a:p>
          <a:p>
            <a:pPr lvl="1"/>
            <a:r>
              <a:rPr lang="en-US" sz="1800" dirty="0" smtClean="0"/>
              <a:t>Emergency room and inpatient costs</a:t>
            </a:r>
          </a:p>
          <a:p>
            <a:pPr lvl="1"/>
            <a:r>
              <a:rPr lang="en-US" sz="1800" dirty="0" smtClean="0"/>
              <a:t>Price shopping</a:t>
            </a:r>
          </a:p>
        </p:txBody>
      </p:sp>
    </p:spTree>
    <p:extLst>
      <p:ext uri="{BB962C8B-B14F-4D97-AF65-F5344CB8AC3E}">
        <p14:creationId xmlns:p14="http://schemas.microsoft.com/office/powerpoint/2010/main" val="18332723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are High Deductible Health Plans (HDHPs)?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Health </a:t>
            </a:r>
            <a:r>
              <a:rPr lang="en-US" sz="2400" dirty="0" smtClean="0"/>
              <a:t>insurance </a:t>
            </a:r>
            <a:r>
              <a:rPr lang="en-US" sz="2400" dirty="0"/>
              <a:t>plans with a high </a:t>
            </a:r>
            <a:r>
              <a:rPr lang="en-US" sz="2400" dirty="0" smtClean="0"/>
              <a:t>deductible and are typically associated with a tax free health </a:t>
            </a:r>
            <a:r>
              <a:rPr lang="en-US" sz="2400" dirty="0"/>
              <a:t>savings account </a:t>
            </a:r>
            <a:endParaRPr lang="en-US" sz="2400" dirty="0" smtClean="0"/>
          </a:p>
          <a:p>
            <a:pPr lvl="1"/>
            <a:r>
              <a:rPr lang="en-US" sz="2400" dirty="0" smtClean="0"/>
              <a:t>Both </a:t>
            </a:r>
            <a:r>
              <a:rPr lang="en-US" sz="2400" dirty="0"/>
              <a:t>enrollees and employers can make </a:t>
            </a:r>
            <a:r>
              <a:rPr lang="en-US" sz="2400" dirty="0" smtClean="0"/>
              <a:t>contributions to the account</a:t>
            </a:r>
            <a:endParaRPr lang="en-US" sz="2400" dirty="0"/>
          </a:p>
          <a:p>
            <a:r>
              <a:rPr lang="en-US" sz="2400" dirty="0" smtClean="0"/>
              <a:t>Implications for out of pocket costs</a:t>
            </a:r>
          </a:p>
          <a:p>
            <a:pPr lvl="1"/>
            <a:r>
              <a:rPr lang="en-US" sz="2400" dirty="0" smtClean="0"/>
              <a:t>Consumers </a:t>
            </a:r>
            <a:r>
              <a:rPr lang="en-US" sz="2400" dirty="0"/>
              <a:t>have to pay more out of pocket </a:t>
            </a:r>
            <a:r>
              <a:rPr lang="en-US" sz="2400" dirty="0" smtClean="0"/>
              <a:t>for health care before </a:t>
            </a:r>
            <a:r>
              <a:rPr lang="en-US" sz="2400" dirty="0"/>
              <a:t>insurance begins covering </a:t>
            </a:r>
            <a:r>
              <a:rPr lang="en-US" sz="2400" dirty="0" smtClean="0"/>
              <a:t>costs</a:t>
            </a:r>
          </a:p>
          <a:p>
            <a:pPr lvl="1"/>
            <a:r>
              <a:rPr lang="en-US" sz="2400" dirty="0" smtClean="0"/>
              <a:t>Lower premiums </a:t>
            </a:r>
          </a:p>
          <a:p>
            <a:r>
              <a:rPr lang="en-US" sz="2400" dirty="0" smtClean="0"/>
              <a:t>Attractive for healthy consumers who have low expected health care use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37BA-BBC4-9541-AA8A-A62A09201B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741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HDHPs are becoming increasingly popular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Fraction of large employers offering HDHP’s has increased rapidly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37BA-BBC4-9541-AA8A-A62A09201BA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3" y="2403567"/>
            <a:ext cx="7784914" cy="3700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6730" y="2534194"/>
            <a:ext cx="3108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National"/>
              </a:rPr>
              <a:t>5x growth from 2005 to 2013</a:t>
            </a:r>
            <a:endParaRPr lang="en-US" sz="2800" b="1" dirty="0">
              <a:solidFill>
                <a:schemeClr val="accent6"/>
              </a:solidFill>
              <a:latin typeface="Nation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39080"/>
            <a:ext cx="4167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National"/>
              </a:rPr>
              <a:t>Source: Kaiser/HRET Survey of Employer Sponsored Health Benefits</a:t>
            </a:r>
            <a:endParaRPr lang="en-US" sz="1000" i="1" dirty="0">
              <a:latin typeface="National"/>
            </a:endParaRPr>
          </a:p>
        </p:txBody>
      </p:sp>
    </p:spTree>
    <p:extLst>
      <p:ext uri="{BB962C8B-B14F-4D97-AF65-F5344CB8AC3E}">
        <p14:creationId xmlns:p14="http://schemas.microsoft.com/office/powerpoint/2010/main" val="29501655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5x increase in enrollment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37BA-BBC4-9541-AA8A-A62A09201B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998" y="6224184"/>
            <a:ext cx="56583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National"/>
                <a:cs typeface="Book Antiqua"/>
              </a:rPr>
              <a:t>Source: Kaiser/HRET Survey of Employer Sponsored Health Benefits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39633" y="3750635"/>
            <a:ext cx="1927940" cy="1019282"/>
            <a:chOff x="858559" y="4302148"/>
            <a:chExt cx="1927940" cy="10192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559" y="4302149"/>
              <a:ext cx="1017585" cy="101928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0116" y="4302148"/>
              <a:ext cx="1086383" cy="101928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606443" y="1610824"/>
            <a:ext cx="1927940" cy="1019282"/>
            <a:chOff x="858559" y="4302148"/>
            <a:chExt cx="1927940" cy="10192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559" y="4302149"/>
              <a:ext cx="1017585" cy="10192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0116" y="4302148"/>
              <a:ext cx="1086383" cy="101928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814507" y="3750633"/>
            <a:ext cx="1927940" cy="1019282"/>
            <a:chOff x="858559" y="4302148"/>
            <a:chExt cx="1927940" cy="10192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559" y="4302149"/>
              <a:ext cx="1017585" cy="101928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0116" y="4302148"/>
              <a:ext cx="1086383" cy="10192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701832" y="2630108"/>
            <a:ext cx="1927940" cy="1019282"/>
            <a:chOff x="858559" y="4302148"/>
            <a:chExt cx="1927940" cy="101928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559" y="4302149"/>
              <a:ext cx="1017585" cy="101928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0116" y="4302148"/>
              <a:ext cx="1086383" cy="101928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131393" y="2630109"/>
            <a:ext cx="1927940" cy="1019282"/>
            <a:chOff x="858559" y="4302148"/>
            <a:chExt cx="1927940" cy="101928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559" y="4302149"/>
              <a:ext cx="1017585" cy="101928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0116" y="4302148"/>
              <a:ext cx="1086383" cy="101928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131393" y="3750634"/>
            <a:ext cx="1927940" cy="1019282"/>
            <a:chOff x="858559" y="4302148"/>
            <a:chExt cx="1927940" cy="101928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559" y="4302149"/>
              <a:ext cx="1017585" cy="101928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0116" y="4302148"/>
              <a:ext cx="1086383" cy="1019281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516679" y="4881298"/>
            <a:ext cx="2529022" cy="120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u="sng" dirty="0" smtClean="0">
                <a:latin typeface="National"/>
                <a:cs typeface="Book Antiqua"/>
              </a:rPr>
              <a:t>2006</a:t>
            </a:r>
            <a:r>
              <a:rPr lang="en-US" dirty="0" smtClean="0">
                <a:latin typeface="National"/>
                <a:cs typeface="Book Antiqua"/>
              </a:rPr>
              <a:t/>
            </a:r>
            <a:br>
              <a:rPr lang="en-US" dirty="0" smtClean="0">
                <a:latin typeface="National"/>
                <a:cs typeface="Book Antiqua"/>
              </a:rPr>
            </a:br>
            <a:r>
              <a:rPr lang="en-US" sz="2200" b="1" dirty="0" smtClean="0">
                <a:solidFill>
                  <a:schemeClr val="accent1"/>
                </a:solidFill>
                <a:latin typeface="National"/>
                <a:cs typeface="Book Antiqua"/>
              </a:rPr>
              <a:t>4% of employees</a:t>
            </a:r>
            <a:br>
              <a:rPr lang="en-US" sz="2200" b="1" dirty="0" smtClean="0">
                <a:solidFill>
                  <a:schemeClr val="accent1"/>
                </a:solidFill>
                <a:latin typeface="National"/>
                <a:cs typeface="Book Antiqua"/>
              </a:rPr>
            </a:br>
            <a:r>
              <a:rPr lang="en-US" sz="2200" dirty="0" smtClean="0">
                <a:latin typeface="National"/>
                <a:cs typeface="Book Antiqua"/>
              </a:rPr>
              <a:t>had HDHPs</a:t>
            </a:r>
            <a:endParaRPr lang="en-US" sz="2200" dirty="0">
              <a:latin typeface="National"/>
              <a:cs typeface="Book Antiqu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1393" y="4788965"/>
            <a:ext cx="3402989" cy="137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u="sng" dirty="0" smtClean="0">
                <a:latin typeface="National"/>
                <a:cs typeface="Book Antiqua"/>
              </a:rPr>
              <a:t>2013</a:t>
            </a:r>
            <a:r>
              <a:rPr lang="en-US" dirty="0" smtClean="0">
                <a:latin typeface="National"/>
                <a:cs typeface="Book Antiqua"/>
              </a:rPr>
              <a:t/>
            </a:r>
            <a:br>
              <a:rPr lang="en-US" dirty="0" smtClean="0">
                <a:latin typeface="National"/>
                <a:cs typeface="Book Antiqua"/>
              </a:rPr>
            </a:br>
            <a:r>
              <a:rPr lang="en-US" sz="3200" b="1" dirty="0" smtClean="0">
                <a:solidFill>
                  <a:schemeClr val="accent1"/>
                </a:solidFill>
                <a:latin typeface="National"/>
                <a:cs typeface="Book Antiqua"/>
              </a:rPr>
              <a:t>20% </a:t>
            </a:r>
            <a:r>
              <a:rPr lang="en-US" sz="2200" b="1" dirty="0" smtClean="0">
                <a:solidFill>
                  <a:schemeClr val="accent1"/>
                </a:solidFill>
                <a:latin typeface="National"/>
                <a:cs typeface="Book Antiqua"/>
              </a:rPr>
              <a:t>of employees </a:t>
            </a:r>
            <a:br>
              <a:rPr lang="en-US" sz="2200" b="1" dirty="0" smtClean="0">
                <a:solidFill>
                  <a:schemeClr val="accent1"/>
                </a:solidFill>
                <a:latin typeface="National"/>
                <a:cs typeface="Book Antiqua"/>
              </a:rPr>
            </a:br>
            <a:r>
              <a:rPr lang="en-US" sz="2200" dirty="0" smtClean="0">
                <a:latin typeface="National"/>
                <a:cs typeface="Book Antiqua"/>
              </a:rPr>
              <a:t>have HDHPs</a:t>
            </a:r>
            <a:endParaRPr lang="en-US" sz="2200" dirty="0">
              <a:latin typeface="National"/>
              <a:cs typeface="Book Antiqua"/>
            </a:endParaRPr>
          </a:p>
        </p:txBody>
      </p:sp>
      <p:sp>
        <p:nvSpPr>
          <p:cNvPr id="26" name="Right Arrow 25"/>
          <p:cNvSpPr/>
          <p:nvPr/>
        </p:nvSpPr>
        <p:spPr>
          <a:xfrm rot="20042275">
            <a:off x="2841916" y="3106693"/>
            <a:ext cx="2263820" cy="13162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ational"/>
                <a:cs typeface="Book Antiqua"/>
              </a:rPr>
              <a:t>5x growth</a:t>
            </a:r>
            <a:endParaRPr lang="en-US" sz="2800" b="1" dirty="0">
              <a:latin typeface="National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5915500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HDHPs reduce health care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37BA-BBC4-9541-AA8A-A62A09201BA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713451"/>
              </p:ext>
            </p:extLst>
          </p:nvPr>
        </p:nvGraphicFramePr>
        <p:xfrm>
          <a:off x="855676" y="1389253"/>
          <a:ext cx="6888480" cy="4967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69992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Healthier patients select HDHPs which could raise traditional plan premiums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37BA-BBC4-9541-AA8A-A62A09201BA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HDHPs have lower premiums but higher out of pocket costs at point of service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This makes HDHPs more favorable for healthy people</a:t>
            </a:r>
          </a:p>
          <a:p>
            <a:pPr lvl="1"/>
            <a:r>
              <a:rPr lang="en-US" sz="2400" dirty="0" smtClean="0"/>
              <a:t>Research </a:t>
            </a:r>
            <a:r>
              <a:rPr lang="en-US" sz="2400" dirty="0"/>
              <a:t>has </a:t>
            </a:r>
            <a:r>
              <a:rPr lang="en-US" sz="2400" dirty="0" smtClean="0"/>
              <a:t>shown that people who choose HDHPs had about 25% lower costs before switching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This favorable selection into HDHPs could cause traditional plan premiums to rise</a:t>
            </a:r>
          </a:p>
          <a:p>
            <a:pPr lvl="1"/>
            <a:r>
              <a:rPr lang="en-US" sz="2400" dirty="0" smtClean="0"/>
              <a:t>Traditional plan premiums are predicted to rise by roughly 5%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Favorable selection in HDHPs could be mitigated by:</a:t>
            </a:r>
          </a:p>
          <a:p>
            <a:pPr lvl="1"/>
            <a:r>
              <a:rPr lang="en-US" sz="2400" dirty="0" smtClean="0"/>
              <a:t>Higher employer contributions to health saving accounts</a:t>
            </a:r>
          </a:p>
          <a:p>
            <a:pPr lvl="1"/>
            <a:r>
              <a:rPr lang="en-US" sz="2400" dirty="0" smtClean="0"/>
              <a:t>Increasing premium savings from enrolling in HDHPs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24482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HDHPs do not reduce preventive care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HDHPs typically carve out preventive care such as cancer screenings</a:t>
            </a:r>
          </a:p>
          <a:p>
            <a:r>
              <a:rPr lang="en-US" sz="1800" dirty="0" smtClean="0"/>
              <a:t>Previous </a:t>
            </a:r>
            <a:r>
              <a:rPr lang="en-US" sz="1800" dirty="0"/>
              <a:t>research </a:t>
            </a:r>
            <a:r>
              <a:rPr lang="en-US" sz="1800" dirty="0" smtClean="0"/>
              <a:t>showed modest decline in use of preventive care one year after enrollment in HDHPs</a:t>
            </a:r>
          </a:p>
          <a:p>
            <a:r>
              <a:rPr lang="en-US" sz="1800" dirty="0" smtClean="0"/>
              <a:t>But </a:t>
            </a:r>
            <a:r>
              <a:rPr lang="en-US" sz="1800" dirty="0"/>
              <a:t>our study of long term effects shows little </a:t>
            </a:r>
            <a:r>
              <a:rPr lang="en-US" sz="1800" dirty="0" smtClean="0"/>
              <a:t>or no difference in cancer screening rates between HDHP and </a:t>
            </a:r>
            <a:r>
              <a:rPr lang="en-US" sz="1800" dirty="0"/>
              <a:t>traditional plan enrollees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37BA-BBC4-9541-AA8A-A62A09201BA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874140"/>
              </p:ext>
            </p:extLst>
          </p:nvPr>
        </p:nvGraphicFramePr>
        <p:xfrm>
          <a:off x="1754659" y="3302643"/>
          <a:ext cx="5634681" cy="323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25263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chaeffer Ct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81000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7D11D2-447A-4665-80D7-326C98396303}" vid="{C2213FB5-496D-4742-9956-027BFFE05125}"/>
    </a:ext>
  </a:extLst>
</a:theme>
</file>

<file path=ppt/theme/theme2.xml><?xml version="1.0" encoding="utf-8"?>
<a:theme xmlns:a="http://schemas.openxmlformats.org/drawingml/2006/main" name="Duarte_Slidedocs">
  <a:themeElements>
    <a:clrScheme name="Custom 6">
      <a:dk1>
        <a:srgbClr val="000000"/>
      </a:dk1>
      <a:lt1>
        <a:srgbClr val="FFFFFF"/>
      </a:lt1>
      <a:dk2>
        <a:srgbClr val="850002"/>
      </a:dk2>
      <a:lt2>
        <a:srgbClr val="757575"/>
      </a:lt2>
      <a:accent1>
        <a:srgbClr val="FEC309"/>
      </a:accent1>
      <a:accent2>
        <a:srgbClr val="878787"/>
      </a:accent2>
      <a:accent3>
        <a:srgbClr val="878787"/>
      </a:accent3>
      <a:accent4>
        <a:srgbClr val="878787"/>
      </a:accent4>
      <a:accent5>
        <a:srgbClr val="F59528"/>
      </a:accent5>
      <a:accent6>
        <a:srgbClr val="B8A46F"/>
      </a:accent6>
      <a:hlink>
        <a:srgbClr val="878787"/>
      </a:hlink>
      <a:folHlink>
        <a:srgbClr val="C5B282"/>
      </a:folHlink>
    </a:clrScheme>
    <a:fontScheme name="Duarte_SlideDoc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100" dirty="0" err="1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752</TotalTime>
  <Words>868</Words>
  <Application>Microsoft Office PowerPoint</Application>
  <PresentationFormat>On-screen Show (4:3)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Book Antiqua</vt:lpstr>
      <vt:lpstr>Calibri</vt:lpstr>
      <vt:lpstr>Cambria</vt:lpstr>
      <vt:lpstr>Georgia</vt:lpstr>
      <vt:lpstr>National</vt:lpstr>
      <vt:lpstr>Theme1</vt:lpstr>
      <vt:lpstr>Duarte_Slidedocs</vt:lpstr>
      <vt:lpstr>High Deductible Health Plans</vt:lpstr>
      <vt:lpstr>Acknowledgement</vt:lpstr>
      <vt:lpstr>Overview</vt:lpstr>
      <vt:lpstr>What are High Deductible Health Plans (HDHPs)?</vt:lpstr>
      <vt:lpstr>HDHPs are becoming increasingly popular</vt:lpstr>
      <vt:lpstr>5x increase in enrollment too</vt:lpstr>
      <vt:lpstr>HDHPs reduce health care costs</vt:lpstr>
      <vt:lpstr>Healthier patients select HDHPs which could raise traditional plan premiums</vt:lpstr>
      <vt:lpstr>HDHPs do not reduce preventive care use</vt:lpstr>
      <vt:lpstr>HDHPs reduce use of medications  for chronic illness</vt:lpstr>
      <vt:lpstr>HDHPs do not increase ER visits and  inpatient costs</vt:lpstr>
      <vt:lpstr>HDHPs are not associated with price shopping</vt:lpstr>
      <vt:lpstr>Use of price transparency tools  leads to lower claims payments</vt:lpstr>
      <vt:lpstr>Conclusions…</vt:lpstr>
      <vt:lpstr>PowerPoint Presentation</vt:lpstr>
    </vt:vector>
  </TitlesOfParts>
  <Company>USC Schaeffer Center for Health Policy &amp; Economics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Deductible Health Plans</dc:title>
  <dc:creator>Barnes, Kayleigh</dc:creator>
  <cp:lastModifiedBy>Sood, Neeraj</cp:lastModifiedBy>
  <cp:revision>43</cp:revision>
  <dcterms:created xsi:type="dcterms:W3CDTF">2015-03-12T21:40:03Z</dcterms:created>
  <dcterms:modified xsi:type="dcterms:W3CDTF">2015-03-17T20:42:49Z</dcterms:modified>
</cp:coreProperties>
</file>