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12" r:id="rId2"/>
    <p:sldId id="517" r:id="rId3"/>
    <p:sldId id="518" r:id="rId4"/>
    <p:sldId id="508" r:id="rId5"/>
    <p:sldId id="509" r:id="rId6"/>
    <p:sldId id="426" r:id="rId7"/>
    <p:sldId id="492" r:id="rId8"/>
    <p:sldId id="519" r:id="rId9"/>
    <p:sldId id="476" r:id="rId10"/>
    <p:sldId id="494" r:id="rId11"/>
    <p:sldId id="487" r:id="rId12"/>
    <p:sldId id="503" r:id="rId13"/>
    <p:sldId id="502" r:id="rId14"/>
    <p:sldId id="511" r:id="rId15"/>
    <p:sldId id="51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FFFF"/>
    <a:srgbClr val="0000FF"/>
    <a:srgbClr val="FFFF99"/>
    <a:srgbClr val="996600"/>
    <a:srgbClr val="00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357" autoAdjust="0"/>
    <p:restoredTop sz="78057" autoAdjust="0"/>
  </p:normalViewPr>
  <p:slideViewPr>
    <p:cSldViewPr>
      <p:cViewPr>
        <p:scale>
          <a:sx n="90" d="100"/>
          <a:sy n="90" d="100"/>
        </p:scale>
        <p:origin x="-80" y="-80"/>
      </p:cViewPr>
      <p:guideLst>
        <p:guide orient="horz" pos="1440"/>
        <p:guide pos="3839"/>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45043-05B7-49A7-A9CF-C1EA7B0884C6}" type="datetimeFigureOut">
              <a:rPr lang="en-US" smtClean="0"/>
              <a:pPr/>
              <a:t>1/26/2016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4CFB7-4ABC-414A-BAD0-229AFDAF937A}" type="slidenum">
              <a:rPr lang="en-US" smtClean="0"/>
              <a:pPr/>
              <a:t>‹#›</a:t>
            </a:fld>
            <a:endParaRPr lang="en-US" dirty="0"/>
          </a:p>
        </p:txBody>
      </p:sp>
    </p:spTree>
    <p:extLst>
      <p:ext uri="{BB962C8B-B14F-4D97-AF65-F5344CB8AC3E}">
        <p14:creationId xmlns:p14="http://schemas.microsoft.com/office/powerpoint/2010/main" val="127374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6237" indent="-285750">
              <a:spcAft>
                <a:spcPts val="1800"/>
              </a:spcAft>
              <a:buSzPct val="120000"/>
              <a:buFont typeface="Arial" pitchFamily="34" charset="0"/>
              <a:buChar char="•"/>
            </a:pPr>
            <a:r>
              <a:rPr lang="en-US" sz="1200" dirty="0" smtClean="0">
                <a:solidFill>
                  <a:srgbClr val="FFFF99"/>
                </a:solidFill>
              </a:rPr>
              <a:t>Oceans absorb CO</a:t>
            </a:r>
            <a:r>
              <a:rPr lang="en-US" sz="1200" baseline="-25000" dirty="0" smtClean="0">
                <a:solidFill>
                  <a:srgbClr val="FFFF99"/>
                </a:solidFill>
              </a:rPr>
              <a:t>2</a:t>
            </a:r>
            <a:r>
              <a:rPr lang="en-US" sz="1200" dirty="0" smtClean="0">
                <a:solidFill>
                  <a:srgbClr val="FFFF99"/>
                </a:solidFill>
              </a:rPr>
              <a:t> from the atmosphere. </a:t>
            </a:r>
          </a:p>
          <a:p>
            <a:pPr marL="376237" indent="-285750">
              <a:spcAft>
                <a:spcPts val="1800"/>
              </a:spcAft>
              <a:buSzPct val="120000"/>
              <a:buFont typeface="Arial" pitchFamily="34" charset="0"/>
              <a:buChar char="•"/>
            </a:pPr>
            <a:r>
              <a:rPr lang="en-US" sz="1200" dirty="0" smtClean="0">
                <a:solidFill>
                  <a:srgbClr val="FFFF99"/>
                </a:solidFill>
              </a:rPr>
              <a:t>CO</a:t>
            </a:r>
            <a:r>
              <a:rPr lang="en-US" sz="1200" baseline="-25000" dirty="0" smtClean="0">
                <a:solidFill>
                  <a:srgbClr val="FFFF99"/>
                </a:solidFill>
              </a:rPr>
              <a:t>2</a:t>
            </a:r>
            <a:r>
              <a:rPr lang="en-US" sz="1200" dirty="0" smtClean="0">
                <a:solidFill>
                  <a:srgbClr val="FFFF99"/>
                </a:solidFill>
              </a:rPr>
              <a:t> levels are rising rapidly due to fossil fuel burning and land use changes.</a:t>
            </a:r>
          </a:p>
          <a:p>
            <a:pPr marL="376237" indent="-285750">
              <a:spcAft>
                <a:spcPts val="1800"/>
              </a:spcAft>
              <a:buSzPct val="120000"/>
              <a:buFont typeface="Arial" pitchFamily="34" charset="0"/>
              <a:buChar char="•"/>
            </a:pPr>
            <a:r>
              <a:rPr lang="en-US" sz="1200" dirty="0" smtClean="0">
                <a:solidFill>
                  <a:srgbClr val="FFFF99"/>
                </a:solidFill>
              </a:rPr>
              <a:t>The excess CO</a:t>
            </a:r>
            <a:r>
              <a:rPr lang="en-US" sz="1200" baseline="-25000" dirty="0" smtClean="0">
                <a:solidFill>
                  <a:srgbClr val="FFFF99"/>
                </a:solidFill>
              </a:rPr>
              <a:t>2</a:t>
            </a:r>
            <a:r>
              <a:rPr lang="en-US" sz="1200" dirty="0" smtClean="0">
                <a:solidFill>
                  <a:srgbClr val="FFFF99"/>
                </a:solidFill>
              </a:rPr>
              <a:t>  being absorbed by the oceans is changing ocean chemistry.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554CFB7-4ABC-414A-BAD0-229AFDAF937A}" type="slidenum">
              <a:rPr lang="en-US" smtClean="0"/>
              <a:pPr/>
              <a:t>4</a:t>
            </a:fld>
            <a:endParaRPr lang="en-US" dirty="0"/>
          </a:p>
        </p:txBody>
      </p:sp>
    </p:spTree>
    <p:extLst>
      <p:ext uri="{BB962C8B-B14F-4D97-AF65-F5344CB8AC3E}">
        <p14:creationId xmlns:p14="http://schemas.microsoft.com/office/powerpoint/2010/main" val="376545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8640" indent="-457200">
              <a:spcAft>
                <a:spcPts val="600"/>
              </a:spcAft>
              <a:buFont typeface="Arial" panose="020B0604020202020204" pitchFamily="34" charset="0"/>
              <a:buChar char="•"/>
            </a:pPr>
            <a:r>
              <a:rPr lang="en-US" sz="2000" dirty="0" smtClean="0">
                <a:solidFill>
                  <a:schemeClr val="tx1">
                    <a:lumMod val="95000"/>
                  </a:schemeClr>
                </a:solidFill>
              </a:rPr>
              <a:t>Current pH</a:t>
            </a:r>
            <a:r>
              <a:rPr lang="en-US" sz="2000" baseline="0" dirty="0" smtClean="0">
                <a:solidFill>
                  <a:schemeClr val="tx1">
                    <a:lumMod val="95000"/>
                  </a:schemeClr>
                </a:solidFill>
              </a:rPr>
              <a:t> of the ocean, what pH is a measure of…</a:t>
            </a:r>
          </a:p>
          <a:p>
            <a:pPr marL="548640" indent="-457200">
              <a:spcAft>
                <a:spcPts val="600"/>
              </a:spcAft>
              <a:buFont typeface="Arial" panose="020B0604020202020204" pitchFamily="34" charset="0"/>
              <a:buChar char="•"/>
            </a:pPr>
            <a:r>
              <a:rPr lang="en-US" sz="2000" baseline="0" dirty="0" smtClean="0">
                <a:solidFill>
                  <a:schemeClr val="tx1">
                    <a:lumMod val="95000"/>
                  </a:schemeClr>
                </a:solidFill>
              </a:rPr>
              <a:t>Units of change we will or have seen </a:t>
            </a:r>
            <a:endParaRPr lang="en-US" sz="2000" dirty="0" smtClean="0">
              <a:solidFill>
                <a:schemeClr val="tx1">
                  <a:lumMod val="95000"/>
                </a:schemeClr>
              </a:solidFill>
            </a:endParaRPr>
          </a:p>
          <a:p>
            <a:pPr marL="548640" indent="-457200">
              <a:spcAft>
                <a:spcPts val="600"/>
              </a:spcAft>
              <a:buFont typeface="Arial" panose="020B0604020202020204" pitchFamily="34" charset="0"/>
              <a:buChar char="•"/>
            </a:pPr>
            <a:r>
              <a:rPr lang="en-US" sz="2000" dirty="0" smtClean="0">
                <a:solidFill>
                  <a:schemeClr val="tx1">
                    <a:lumMod val="95000"/>
                  </a:schemeClr>
                </a:solidFill>
              </a:rPr>
              <a:t>The ocean will never be “acidic”</a:t>
            </a:r>
          </a:p>
          <a:p>
            <a:pPr marL="1005840" lvl="1" indent="-457200">
              <a:spcAft>
                <a:spcPts val="600"/>
              </a:spcAft>
              <a:buFont typeface="Arial" panose="020B0604020202020204" pitchFamily="34" charset="0"/>
              <a:buChar char="•"/>
            </a:pPr>
            <a:r>
              <a:rPr lang="en-US" sz="2000" dirty="0" smtClean="0">
                <a:solidFill>
                  <a:schemeClr val="tx1">
                    <a:lumMod val="95000"/>
                  </a:schemeClr>
                </a:solidFill>
              </a:rPr>
              <a:t>However, most ocean biota live within a narrow pH range</a:t>
            </a:r>
          </a:p>
          <a:p>
            <a:endParaRPr lang="en-US" dirty="0"/>
          </a:p>
        </p:txBody>
      </p:sp>
      <p:sp>
        <p:nvSpPr>
          <p:cNvPr id="4" name="Slide Number Placeholder 3"/>
          <p:cNvSpPr>
            <a:spLocks noGrp="1"/>
          </p:cNvSpPr>
          <p:nvPr>
            <p:ph type="sldNum" sz="quarter" idx="10"/>
          </p:nvPr>
        </p:nvSpPr>
        <p:spPr/>
        <p:txBody>
          <a:bodyPr/>
          <a:lstStyle/>
          <a:p>
            <a:fld id="{B554CFB7-4ABC-414A-BAD0-229AFDAF937A}" type="slidenum">
              <a:rPr lang="en-US" smtClean="0"/>
              <a:pPr/>
              <a:t>5</a:t>
            </a:fld>
            <a:endParaRPr lang="en-US" dirty="0"/>
          </a:p>
        </p:txBody>
      </p:sp>
    </p:spTree>
    <p:extLst>
      <p:ext uri="{BB962C8B-B14F-4D97-AF65-F5344CB8AC3E}">
        <p14:creationId xmlns:p14="http://schemas.microsoft.com/office/powerpoint/2010/main" val="199287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a:t>
            </a:r>
          </a:p>
          <a:p>
            <a:r>
              <a:rPr lang="en-US" dirty="0" smtClean="0"/>
              <a:t>CO2 lowers pH </a:t>
            </a:r>
          </a:p>
          <a:p>
            <a:r>
              <a:rPr lang="en-US" dirty="0" smtClean="0"/>
              <a:t>Binds carbonate ions that play an important</a:t>
            </a:r>
            <a:r>
              <a:rPr lang="en-US" baseline="0" dirty="0" smtClean="0"/>
              <a:t> biological role</a:t>
            </a:r>
          </a:p>
          <a:p>
            <a:endParaRPr lang="en-US" baseline="0" dirty="0" smtClean="0"/>
          </a:p>
          <a:p>
            <a:r>
              <a:rPr lang="en-US" baseline="0" dirty="0" smtClean="0"/>
              <a:t>We care about carbonate ion concentration because building blocks for shelled organisms, etc….</a:t>
            </a:r>
            <a:endParaRPr lang="en-US" dirty="0"/>
          </a:p>
        </p:txBody>
      </p:sp>
      <p:sp>
        <p:nvSpPr>
          <p:cNvPr id="4" name="Slide Number Placeholder 3"/>
          <p:cNvSpPr>
            <a:spLocks noGrp="1"/>
          </p:cNvSpPr>
          <p:nvPr>
            <p:ph type="sldNum" sz="quarter" idx="10"/>
          </p:nvPr>
        </p:nvSpPr>
        <p:spPr/>
        <p:txBody>
          <a:bodyPr/>
          <a:lstStyle/>
          <a:p>
            <a:fld id="{B554CFB7-4ABC-414A-BAD0-229AFDAF937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1937" indent="-171450">
              <a:spcAft>
                <a:spcPts val="1800"/>
              </a:spcAft>
              <a:buSzPct val="120000"/>
              <a:buFont typeface="Arial" pitchFamily="34" charset="0"/>
              <a:buChar char="•"/>
            </a:pPr>
            <a:r>
              <a:rPr lang="en-US" sz="1200" dirty="0" err="1" smtClean="0">
                <a:solidFill>
                  <a:srgbClr val="FFFF99"/>
                </a:solidFill>
              </a:rPr>
              <a:t>Ph</a:t>
            </a:r>
            <a:r>
              <a:rPr lang="en-US" sz="1200" baseline="0" dirty="0" smtClean="0">
                <a:solidFill>
                  <a:srgbClr val="FFFF99"/>
                </a:solidFill>
              </a:rPr>
              <a:t> is the measure people know and hear about…</a:t>
            </a:r>
            <a:endParaRPr lang="en-US" sz="1200" dirty="0" smtClean="0">
              <a:solidFill>
                <a:srgbClr val="FFFF99"/>
              </a:solidFill>
            </a:endParaRPr>
          </a:p>
          <a:p>
            <a:pPr marL="376237" indent="-285750">
              <a:spcAft>
                <a:spcPts val="1800"/>
              </a:spcAft>
              <a:buSzPct val="120000"/>
              <a:buFont typeface="Arial" pitchFamily="34" charset="0"/>
              <a:buChar char="•"/>
            </a:pPr>
            <a:endParaRPr lang="en-US" sz="1200" dirty="0" smtClean="0">
              <a:solidFill>
                <a:srgbClr val="FFFF99"/>
              </a:solidFill>
            </a:endParaRPr>
          </a:p>
          <a:p>
            <a:pPr marL="376237" indent="-285750">
              <a:spcAft>
                <a:spcPts val="1800"/>
              </a:spcAft>
              <a:buSzPct val="120000"/>
              <a:buFont typeface="Arial" pitchFamily="34" charset="0"/>
              <a:buChar char="•"/>
            </a:pPr>
            <a:endParaRPr lang="en-US" sz="1200" dirty="0" smtClean="0">
              <a:solidFill>
                <a:srgbClr val="FFFF99"/>
              </a:solidFill>
            </a:endParaRPr>
          </a:p>
        </p:txBody>
      </p:sp>
      <p:sp>
        <p:nvSpPr>
          <p:cNvPr id="4" name="Slide Number Placeholder 3"/>
          <p:cNvSpPr>
            <a:spLocks noGrp="1"/>
          </p:cNvSpPr>
          <p:nvPr>
            <p:ph type="sldNum" sz="quarter" idx="10"/>
          </p:nvPr>
        </p:nvSpPr>
        <p:spPr/>
        <p:txBody>
          <a:bodyPr/>
          <a:lstStyle/>
          <a:p>
            <a:fld id="{BB974D87-AF71-D042-BBFF-A4C25023DF26}" type="slidenum">
              <a:rPr lang="en-US" smtClean="0"/>
              <a:pPr/>
              <a:t>7</a:t>
            </a:fld>
            <a:endParaRPr lang="en-US" dirty="0"/>
          </a:p>
        </p:txBody>
      </p:sp>
    </p:spTree>
    <p:extLst>
      <p:ext uri="{BB962C8B-B14F-4D97-AF65-F5344CB8AC3E}">
        <p14:creationId xmlns:p14="http://schemas.microsoft.com/office/powerpoint/2010/main" val="195165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3387" indent="-342900">
              <a:spcBef>
                <a:spcPts val="600"/>
              </a:spcBef>
              <a:buSzPct val="120000"/>
              <a:buFont typeface="Arial" panose="020B0604020202020204" pitchFamily="34" charset="0"/>
              <a:buChar char="•"/>
            </a:pPr>
            <a:r>
              <a:rPr lang="en-US" sz="2400" dirty="0" smtClean="0"/>
              <a:t>Approximately 25% of the CO</a:t>
            </a:r>
            <a:r>
              <a:rPr lang="en-US" sz="2400" baseline="-25000" dirty="0" smtClean="0"/>
              <a:t>2</a:t>
            </a:r>
            <a:r>
              <a:rPr lang="en-US" sz="2400" dirty="0" smtClean="0"/>
              <a:t> generated by human activities since the mid-1700s has been absorbed by the oceans</a:t>
            </a:r>
          </a:p>
          <a:p>
            <a:pPr marL="833437" lvl="1">
              <a:spcBef>
                <a:spcPts val="600"/>
              </a:spcBef>
              <a:buSzPct val="120000"/>
              <a:buFont typeface="Arial" pitchFamily="34" charset="0"/>
              <a:buChar char="•"/>
            </a:pPr>
            <a:endParaRPr lang="en-US" sz="1400" dirty="0" smtClean="0"/>
          </a:p>
          <a:p>
            <a:pPr marL="433387" indent="-342900">
              <a:spcBef>
                <a:spcPts val="600"/>
              </a:spcBef>
              <a:buSzPct val="120000"/>
              <a:buFont typeface="Arial" panose="020B0604020202020204" pitchFamily="34" charset="0"/>
              <a:buChar char="•"/>
            </a:pPr>
            <a:r>
              <a:rPr lang="en-US" sz="2400" dirty="0" smtClean="0"/>
              <a:t>Ocean acidity has increased 30% since the start of the industrial age</a:t>
            </a:r>
          </a:p>
          <a:p>
            <a:pPr marL="890587" lvl="1" indent="-342900">
              <a:spcBef>
                <a:spcPts val="600"/>
              </a:spcBef>
              <a:buSzPct val="120000"/>
              <a:buFont typeface="Wingdings" panose="05000000000000000000" pitchFamily="2" charset="2"/>
              <a:buChar char="§"/>
            </a:pPr>
            <a:r>
              <a:rPr lang="en-US" sz="2200" dirty="0" smtClean="0"/>
              <a:t>Ocean acidity is projected to increase 100-150% percent by 2100</a:t>
            </a:r>
          </a:p>
          <a:p>
            <a:pPr marL="0" lvl="1" indent="0" defTabSz="457175">
              <a:buFont typeface="Arial" panose="020B0604020202020204" pitchFamily="34" charset="0"/>
              <a:buNone/>
              <a:defRPr/>
            </a:pPr>
            <a:r>
              <a:rPr lang="en-US" sz="2400" dirty="0" smtClean="0"/>
              <a:t>	*Note for</a:t>
            </a:r>
            <a:r>
              <a:rPr lang="en-US" sz="2400" baseline="0" dirty="0" smtClean="0"/>
              <a:t> 2</a:t>
            </a:r>
            <a:r>
              <a:rPr lang="en-US" sz="2400" baseline="30000" dirty="0" smtClean="0"/>
              <a:t>nd</a:t>
            </a:r>
            <a:r>
              <a:rPr lang="en-US" sz="2400" baseline="0" dirty="0" smtClean="0"/>
              <a:t> bullet point: </a:t>
            </a:r>
            <a:r>
              <a:rPr lang="en-US" sz="2400" dirty="0" smtClean="0"/>
              <a:t>Given the current rate of global carbon dioxide emissions, the average acidity of the global surface ocean is on pace to increase by about 150 percent (relative to pre-industrial levels) by the latter half 	of this century.</a:t>
            </a:r>
            <a:endParaRPr lang="en-US" sz="2000" dirty="0" smtClean="0"/>
          </a:p>
          <a:p>
            <a:pPr marL="833437" lvl="1">
              <a:spcBef>
                <a:spcPts val="600"/>
              </a:spcBef>
              <a:buSzPct val="120000"/>
              <a:buFont typeface="Arial" pitchFamily="34" charset="0"/>
              <a:buNone/>
            </a:pPr>
            <a:endParaRPr lang="en-US" sz="1400" dirty="0" smtClean="0"/>
          </a:p>
          <a:p>
            <a:pPr marL="433387" indent="-342900">
              <a:spcBef>
                <a:spcPts val="600"/>
              </a:spcBef>
              <a:buSzPct val="120000"/>
              <a:buFont typeface="Arial" panose="020B0604020202020204" pitchFamily="34" charset="0"/>
              <a:buChar char="•"/>
            </a:pPr>
            <a:r>
              <a:rPr lang="en-US" sz="2400" dirty="0" smtClean="0"/>
              <a:t>Current rate of acidification is nearly 10x faster than any period over the past 50 million years</a:t>
            </a:r>
          </a:p>
          <a:p>
            <a:endParaRPr lang="en-US" dirty="0" smtClean="0"/>
          </a:p>
          <a:p>
            <a:r>
              <a:rPr lang="en-US" dirty="0" smtClean="0"/>
              <a:t>http://www.globalwarmingart.com/wiki/File:Carbon_History_and_Flux_Rev_png </a:t>
            </a:r>
            <a:endParaRPr lang="en-US" dirty="0"/>
          </a:p>
        </p:txBody>
      </p:sp>
      <p:sp>
        <p:nvSpPr>
          <p:cNvPr id="4" name="Slide Number Placeholder 3"/>
          <p:cNvSpPr>
            <a:spLocks noGrp="1"/>
          </p:cNvSpPr>
          <p:nvPr>
            <p:ph type="sldNum" sz="quarter" idx="10"/>
          </p:nvPr>
        </p:nvSpPr>
        <p:spPr/>
        <p:txBody>
          <a:bodyPr/>
          <a:lstStyle/>
          <a:p>
            <a:fld id="{BB974D87-AF71-D042-BBFF-A4C25023DF26}" type="slidenum">
              <a:rPr lang="en-US" smtClean="0"/>
              <a:pPr/>
              <a:t>8</a:t>
            </a:fld>
            <a:endParaRPr lang="en-US" dirty="0"/>
          </a:p>
        </p:txBody>
      </p:sp>
    </p:spTree>
    <p:extLst>
      <p:ext uri="{BB962C8B-B14F-4D97-AF65-F5344CB8AC3E}">
        <p14:creationId xmlns:p14="http://schemas.microsoft.com/office/powerpoint/2010/main" val="186885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6237" indent="-285750">
              <a:spcAft>
                <a:spcPts val="1800"/>
              </a:spcAft>
              <a:buSzPct val="120000"/>
              <a:buFont typeface="Arial" pitchFamily="34" charset="0"/>
              <a:buChar char="•"/>
            </a:pPr>
            <a:endParaRPr lang="en-US" sz="1200" dirty="0" smtClean="0">
              <a:solidFill>
                <a:srgbClr val="FFFF99"/>
              </a:solidFill>
            </a:endParaRPr>
          </a:p>
        </p:txBody>
      </p:sp>
      <p:sp>
        <p:nvSpPr>
          <p:cNvPr id="4" name="Slide Number Placeholder 3"/>
          <p:cNvSpPr>
            <a:spLocks noGrp="1"/>
          </p:cNvSpPr>
          <p:nvPr>
            <p:ph type="sldNum" sz="quarter" idx="10"/>
          </p:nvPr>
        </p:nvSpPr>
        <p:spPr/>
        <p:txBody>
          <a:bodyPr/>
          <a:lstStyle/>
          <a:p>
            <a:fld id="{BB974D87-AF71-D042-BBFF-A4C25023DF26}" type="slidenum">
              <a:rPr lang="en-US" smtClean="0"/>
              <a:pPr/>
              <a:t>10</a:t>
            </a:fld>
            <a:endParaRPr lang="en-US" dirty="0"/>
          </a:p>
        </p:txBody>
      </p:sp>
    </p:spTree>
    <p:extLst>
      <p:ext uri="{BB962C8B-B14F-4D97-AF65-F5344CB8AC3E}">
        <p14:creationId xmlns:p14="http://schemas.microsoft.com/office/powerpoint/2010/main" val="195165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6217" indent="-285734">
              <a:spcAft>
                <a:spcPts val="1800"/>
              </a:spcAft>
              <a:buSzPct val="120000"/>
              <a:buFont typeface="Arial" pitchFamily="34" charset="0"/>
              <a:buChar char="•"/>
            </a:pPr>
            <a:r>
              <a:rPr lang="en-US" dirty="0" smtClean="0">
                <a:solidFill>
                  <a:srgbClr val="FFFF99"/>
                </a:solidFill>
              </a:rPr>
              <a:t>As I mentioned at the beginning,</a:t>
            </a:r>
            <a:r>
              <a:rPr lang="en-US" baseline="0" dirty="0" smtClean="0">
                <a:solidFill>
                  <a:srgbClr val="FFFF99"/>
                </a:solidFill>
              </a:rPr>
              <a:t> ocean acidification is likely to impact the marine food webs and the seafood we harvest and eat in California. </a:t>
            </a:r>
            <a:endParaRPr lang="en-US" dirty="0">
              <a:solidFill>
                <a:srgbClr val="FFFF99"/>
              </a:solidFill>
            </a:endParaRPr>
          </a:p>
        </p:txBody>
      </p:sp>
      <p:sp>
        <p:nvSpPr>
          <p:cNvPr id="4" name="Slide Number Placeholder 3"/>
          <p:cNvSpPr>
            <a:spLocks noGrp="1"/>
          </p:cNvSpPr>
          <p:nvPr>
            <p:ph type="sldNum" sz="quarter" idx="10"/>
          </p:nvPr>
        </p:nvSpPr>
        <p:spPr/>
        <p:txBody>
          <a:bodyPr/>
          <a:lstStyle/>
          <a:p>
            <a:fld id="{BB974D87-AF71-D042-BBFF-A4C25023DF26}" type="slidenum">
              <a:rPr lang="en-US" smtClean="0"/>
              <a:pPr/>
              <a:t>11</a:t>
            </a:fld>
            <a:endParaRPr lang="en-US" dirty="0"/>
          </a:p>
        </p:txBody>
      </p:sp>
    </p:spTree>
    <p:extLst>
      <p:ext uri="{BB962C8B-B14F-4D97-AF65-F5344CB8AC3E}">
        <p14:creationId xmlns:p14="http://schemas.microsoft.com/office/powerpoint/2010/main" val="78251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Roll through this slide quickly (?) </a:t>
            </a:r>
            <a:endParaRPr lang="en-US" dirty="0"/>
          </a:p>
        </p:txBody>
      </p:sp>
      <p:sp>
        <p:nvSpPr>
          <p:cNvPr id="4" name="Slide Number Placeholder 3"/>
          <p:cNvSpPr>
            <a:spLocks noGrp="1"/>
          </p:cNvSpPr>
          <p:nvPr>
            <p:ph type="sldNum" sz="quarter" idx="10"/>
          </p:nvPr>
        </p:nvSpPr>
        <p:spPr/>
        <p:txBody>
          <a:bodyPr/>
          <a:lstStyle/>
          <a:p>
            <a:fld id="{B554CFB7-4ABC-414A-BAD0-229AFDAF937A}" type="slidenum">
              <a:rPr lang="en-US" smtClean="0"/>
              <a:pPr/>
              <a:t>12</a:t>
            </a:fld>
            <a:endParaRPr lang="en-US" dirty="0"/>
          </a:p>
        </p:txBody>
      </p:sp>
    </p:spTree>
    <p:extLst>
      <p:ext uri="{BB962C8B-B14F-4D97-AF65-F5344CB8AC3E}">
        <p14:creationId xmlns:p14="http://schemas.microsoft.com/office/powerpoint/2010/main" val="372097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Roll through this slide</a:t>
            </a:r>
            <a:r>
              <a:rPr lang="en-US" baseline="0" dirty="0" smtClean="0"/>
              <a:t> relatively quickly as well (?) </a:t>
            </a:r>
            <a:endParaRPr lang="en-US" dirty="0"/>
          </a:p>
        </p:txBody>
      </p:sp>
      <p:sp>
        <p:nvSpPr>
          <p:cNvPr id="4" name="Slide Number Placeholder 3"/>
          <p:cNvSpPr>
            <a:spLocks noGrp="1"/>
          </p:cNvSpPr>
          <p:nvPr>
            <p:ph type="sldNum" sz="quarter" idx="10"/>
          </p:nvPr>
        </p:nvSpPr>
        <p:spPr/>
        <p:txBody>
          <a:bodyPr/>
          <a:lstStyle/>
          <a:p>
            <a:fld id="{B554CFB7-4ABC-414A-BAD0-229AFDAF937A}" type="slidenum">
              <a:rPr lang="en-US" smtClean="0"/>
              <a:pPr/>
              <a:t>13</a:t>
            </a:fld>
            <a:endParaRPr lang="en-US" dirty="0"/>
          </a:p>
        </p:txBody>
      </p:sp>
    </p:spTree>
    <p:extLst>
      <p:ext uri="{BB962C8B-B14F-4D97-AF65-F5344CB8AC3E}">
        <p14:creationId xmlns:p14="http://schemas.microsoft.com/office/powerpoint/2010/main" val="222720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C063F-99FF-41C2-AD16-82C3439F91BA}" type="datetimeFigureOut">
              <a:rPr lang="en-US" smtClean="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24407C-1B6B-47C4-BF28-ED3F0ABD73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C063F-99FF-41C2-AD16-82C3439F91BA}" type="datetimeFigureOut">
              <a:rPr lang="en-US" smtClean="0"/>
              <a:pPr/>
              <a:t>1/26/2016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4407C-1B6B-47C4-BF28-ED3F0ABD738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terapo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74401" y="0"/>
            <a:ext cx="7400519" cy="6858000"/>
          </a:xfrm>
          <a:prstGeom prst="rect">
            <a:avLst/>
          </a:prstGeom>
        </p:spPr>
      </p:pic>
      <p:sp>
        <p:nvSpPr>
          <p:cNvPr id="2" name="Title 1"/>
          <p:cNvSpPr>
            <a:spLocks noGrp="1"/>
          </p:cNvSpPr>
          <p:nvPr>
            <p:ph type="ctrTitle"/>
          </p:nvPr>
        </p:nvSpPr>
        <p:spPr>
          <a:xfrm>
            <a:off x="152400" y="0"/>
            <a:ext cx="5867400" cy="1470025"/>
          </a:xfrm>
        </p:spPr>
        <p:txBody>
          <a:bodyPr/>
          <a:lstStyle/>
          <a:p>
            <a:r>
              <a:rPr lang="en-US" dirty="0" smtClean="0">
                <a:solidFill>
                  <a:srgbClr val="FFC000"/>
                </a:solidFill>
              </a:rPr>
              <a:t>Ocean Acidification</a:t>
            </a:r>
            <a:endParaRPr lang="en-US" dirty="0">
              <a:solidFill>
                <a:srgbClr val="FFC000"/>
              </a:solidFill>
            </a:endParaRPr>
          </a:p>
        </p:txBody>
      </p:sp>
      <p:sp>
        <p:nvSpPr>
          <p:cNvPr id="5" name="Subtitle 2"/>
          <p:cNvSpPr txBox="1">
            <a:spLocks/>
          </p:cNvSpPr>
          <p:nvPr/>
        </p:nvSpPr>
        <p:spPr>
          <a:xfrm>
            <a:off x="19050" y="5334000"/>
            <a:ext cx="7239000" cy="144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chemeClr val="tx1">
                    <a:lumMod val="75000"/>
                  </a:schemeClr>
                </a:solidFill>
              </a:rPr>
              <a:t>Alexandria Boehm	</a:t>
            </a:r>
          </a:p>
          <a:p>
            <a:pPr algn="l"/>
            <a:r>
              <a:rPr lang="en-US" sz="1800" dirty="0" smtClean="0">
                <a:solidFill>
                  <a:schemeClr val="tx1">
                    <a:lumMod val="75000"/>
                  </a:schemeClr>
                </a:solidFill>
              </a:rPr>
              <a:t>Professor of Civil &amp; Environmental Engineering</a:t>
            </a:r>
          </a:p>
          <a:p>
            <a:pPr algn="l"/>
            <a:r>
              <a:rPr lang="en-US" sz="1800" dirty="0" smtClean="0">
                <a:solidFill>
                  <a:schemeClr val="tx1">
                    <a:lumMod val="75000"/>
                  </a:schemeClr>
                </a:solidFill>
              </a:rPr>
              <a:t>Senior Fellow Woods Institute of the Environment</a:t>
            </a:r>
          </a:p>
          <a:p>
            <a:pPr algn="l"/>
            <a:r>
              <a:rPr lang="en-US" sz="1800" dirty="0" smtClean="0">
                <a:solidFill>
                  <a:schemeClr val="tx1">
                    <a:lumMod val="75000"/>
                  </a:schemeClr>
                </a:solidFill>
              </a:rPr>
              <a:t>Stanford University</a:t>
            </a:r>
          </a:p>
        </p:txBody>
      </p:sp>
    </p:spTree>
    <p:extLst>
      <p:ext uri="{BB962C8B-B14F-4D97-AF65-F5344CB8AC3E}">
        <p14:creationId xmlns:p14="http://schemas.microsoft.com/office/powerpoint/2010/main" val="3429240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 y="152400"/>
            <a:ext cx="9037320" cy="914400"/>
          </a:xfrm>
          <a:prstGeom prst="rect">
            <a:avLst/>
          </a:prstGeom>
          <a:ln>
            <a:no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FFCC00"/>
                </a:solidFill>
                <a:effectLst>
                  <a:outerShdw blurRad="38100" dist="38100" dir="2700000" algn="tl">
                    <a:srgbClr val="000000">
                      <a:alpha val="43137"/>
                    </a:srgbClr>
                  </a:outerShdw>
                </a:effectLst>
                <a:latin typeface="Century Gothic" pitchFamily="34" charset="0"/>
              </a:rPr>
              <a:t>The West Coast Is Particularly Vulnerable</a:t>
            </a:r>
            <a:endParaRPr lang="en-US" sz="4000" dirty="0">
              <a:solidFill>
                <a:srgbClr val="FFCC00"/>
              </a:solidFill>
              <a:effectLst>
                <a:outerShdw blurRad="38100" dist="38100" dir="2700000" algn="tl">
                  <a:srgbClr val="000000">
                    <a:alpha val="43137"/>
                  </a:srgbClr>
                </a:outerShdw>
              </a:effectLst>
              <a:latin typeface="Century Gothic" pitchFamily="34" charset="0"/>
            </a:endParaRPr>
          </a:p>
        </p:txBody>
      </p:sp>
      <p:cxnSp>
        <p:nvCxnSpPr>
          <p:cNvPr id="3" name="Straight Connector 2"/>
          <p:cNvCxnSpPr/>
          <p:nvPr/>
        </p:nvCxnSpPr>
        <p:spPr>
          <a:xfrm>
            <a:off x="510896" y="914400"/>
            <a:ext cx="710385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839657" y="6480409"/>
            <a:ext cx="1208985" cy="261610"/>
          </a:xfrm>
          <a:prstGeom prst="rect">
            <a:avLst/>
          </a:prstGeom>
        </p:spPr>
        <p:txBody>
          <a:bodyPr wrap="none">
            <a:spAutoFit/>
          </a:bodyPr>
          <a:lstStyle/>
          <a:p>
            <a:r>
              <a:rPr lang="en-US" sz="1100" dirty="0" smtClean="0">
                <a:solidFill>
                  <a:schemeClr val="tx1">
                    <a:lumMod val="65000"/>
                  </a:schemeClr>
                </a:solidFill>
              </a:rPr>
              <a:t>Feely et </a:t>
            </a:r>
            <a:r>
              <a:rPr lang="en-US" sz="1100" dirty="0">
                <a:solidFill>
                  <a:schemeClr val="tx1">
                    <a:lumMod val="65000"/>
                  </a:schemeClr>
                </a:solidFill>
              </a:rPr>
              <a:t>al. (</a:t>
            </a:r>
            <a:r>
              <a:rPr lang="en-US" sz="1100" dirty="0" smtClean="0">
                <a:solidFill>
                  <a:schemeClr val="tx1">
                    <a:lumMod val="65000"/>
                  </a:schemeClr>
                </a:solidFill>
              </a:rPr>
              <a:t>2008)</a:t>
            </a:r>
            <a:endParaRPr lang="en-US" sz="1100" dirty="0">
              <a:solidFill>
                <a:schemeClr val="tx1">
                  <a:lumMod val="65000"/>
                </a:schemeClr>
              </a:solidFill>
            </a:endParaRPr>
          </a:p>
        </p:txBody>
      </p:sp>
      <p:sp>
        <p:nvSpPr>
          <p:cNvPr id="9" name="Content Placeholder 8"/>
          <p:cNvSpPr>
            <a:spLocks noGrp="1"/>
          </p:cNvSpPr>
          <p:nvPr>
            <p:ph sz="half" idx="1"/>
          </p:nvPr>
        </p:nvSpPr>
        <p:spPr>
          <a:xfrm>
            <a:off x="381000" y="1066801"/>
            <a:ext cx="8534400" cy="4953000"/>
          </a:xfrm>
        </p:spPr>
        <p:txBody>
          <a:bodyPr>
            <a:normAutofit/>
          </a:bodyPr>
          <a:lstStyle/>
          <a:p>
            <a:pPr marL="434340">
              <a:spcAft>
                <a:spcPts val="600"/>
              </a:spcAft>
            </a:pPr>
            <a:r>
              <a:rPr lang="en-US" sz="2400" dirty="0" smtClean="0">
                <a:solidFill>
                  <a:schemeClr val="tx1">
                    <a:lumMod val="95000"/>
                  </a:schemeClr>
                </a:solidFill>
              </a:rPr>
              <a:t>Our winds stimulate </a:t>
            </a:r>
            <a:r>
              <a:rPr lang="en-US" sz="2400" dirty="0">
                <a:solidFill>
                  <a:schemeClr val="tx1">
                    <a:lumMod val="95000"/>
                  </a:schemeClr>
                </a:solidFill>
              </a:rPr>
              <a:t>upwelling </a:t>
            </a:r>
          </a:p>
          <a:p>
            <a:pPr marL="834390" lvl="1">
              <a:spcAft>
                <a:spcPts val="600"/>
              </a:spcAft>
            </a:pPr>
            <a:r>
              <a:rPr lang="en-US" sz="2000" dirty="0">
                <a:solidFill>
                  <a:schemeClr val="tx1">
                    <a:lumMod val="95000"/>
                  </a:schemeClr>
                </a:solidFill>
              </a:rPr>
              <a:t>Brings deep ocean CO</a:t>
            </a:r>
            <a:r>
              <a:rPr lang="en-US" sz="2000" baseline="-25000" dirty="0">
                <a:solidFill>
                  <a:schemeClr val="tx1">
                    <a:lumMod val="95000"/>
                  </a:schemeClr>
                </a:solidFill>
              </a:rPr>
              <a:t>2  </a:t>
            </a:r>
            <a:r>
              <a:rPr lang="en-US" sz="2000" dirty="0">
                <a:solidFill>
                  <a:schemeClr val="tx1">
                    <a:lumMod val="95000"/>
                  </a:schemeClr>
                </a:solidFill>
              </a:rPr>
              <a:t>waters to the surface </a:t>
            </a:r>
            <a:endParaRPr lang="en-US" sz="2000" dirty="0" smtClean="0">
              <a:solidFill>
                <a:schemeClr val="tx1">
                  <a:lumMod val="95000"/>
                </a:schemeClr>
              </a:solidFill>
            </a:endParaRPr>
          </a:p>
          <a:p>
            <a:pPr marL="834390" lvl="1">
              <a:spcAft>
                <a:spcPts val="600"/>
              </a:spcAft>
            </a:pPr>
            <a:endParaRPr lang="en-US" sz="1000" dirty="0">
              <a:solidFill>
                <a:schemeClr val="tx1">
                  <a:lumMod val="95000"/>
                </a:schemeClr>
              </a:solidFill>
            </a:endParaRPr>
          </a:p>
          <a:p>
            <a:pPr marL="434340">
              <a:spcAft>
                <a:spcPts val="600"/>
              </a:spcAft>
            </a:pPr>
            <a:r>
              <a:rPr lang="en-US" sz="2400" dirty="0" smtClean="0">
                <a:solidFill>
                  <a:schemeClr val="tx1">
                    <a:lumMod val="95000"/>
                  </a:schemeClr>
                </a:solidFill>
              </a:rPr>
              <a:t>We have a narrow continental shelf </a:t>
            </a:r>
          </a:p>
          <a:p>
            <a:pPr marL="834390" lvl="1">
              <a:spcAft>
                <a:spcPts val="600"/>
              </a:spcAft>
            </a:pPr>
            <a:r>
              <a:rPr lang="en-US" sz="2000" dirty="0" smtClean="0">
                <a:solidFill>
                  <a:schemeClr val="tx1">
                    <a:lumMod val="95000"/>
                  </a:schemeClr>
                </a:solidFill>
              </a:rPr>
              <a:t>Upwelling occurs close to shore</a:t>
            </a:r>
          </a:p>
          <a:p>
            <a:pPr marL="834390" lvl="1">
              <a:spcAft>
                <a:spcPts val="600"/>
              </a:spcAft>
            </a:pPr>
            <a:endParaRPr lang="en-US" sz="1000" dirty="0">
              <a:solidFill>
                <a:schemeClr val="tx1">
                  <a:lumMod val="95000"/>
                </a:schemeClr>
              </a:solidFill>
            </a:endParaRPr>
          </a:p>
          <a:p>
            <a:pPr marL="434340">
              <a:spcAft>
                <a:spcPts val="600"/>
              </a:spcAft>
            </a:pPr>
            <a:r>
              <a:rPr lang="en-US" sz="2400" dirty="0" smtClean="0">
                <a:solidFill>
                  <a:schemeClr val="tx1">
                    <a:lumMod val="95000"/>
                  </a:schemeClr>
                </a:solidFill>
              </a:rPr>
              <a:t>Corrosive </a:t>
            </a:r>
            <a:r>
              <a:rPr lang="en-US" sz="2400" dirty="0">
                <a:solidFill>
                  <a:schemeClr val="tx1">
                    <a:lumMod val="95000"/>
                  </a:schemeClr>
                </a:solidFill>
              </a:rPr>
              <a:t>water </a:t>
            </a:r>
            <a:r>
              <a:rPr lang="en-US" sz="2400" dirty="0" smtClean="0">
                <a:solidFill>
                  <a:schemeClr val="tx1">
                    <a:lumMod val="95000"/>
                  </a:schemeClr>
                </a:solidFill>
              </a:rPr>
              <a:t>is already being seen close to shore</a:t>
            </a:r>
            <a:endParaRPr lang="en-US" dirty="0" smtClean="0">
              <a:solidFill>
                <a:schemeClr val="tx1">
                  <a:lumMod val="95000"/>
                </a:schemeClr>
              </a:solidFill>
            </a:endParaRPr>
          </a:p>
        </p:txBody>
      </p:sp>
      <p:pic>
        <p:nvPicPr>
          <p:cNvPr id="2" name="Picture 1"/>
          <p:cNvPicPr>
            <a:picLocks noChangeAspect="1"/>
          </p:cNvPicPr>
          <p:nvPr/>
        </p:nvPicPr>
        <p:blipFill rotWithShape="1">
          <a:blip r:embed="rId3"/>
          <a:srcRect t="39584" b="41203"/>
          <a:stretch/>
        </p:blipFill>
        <p:spPr>
          <a:xfrm>
            <a:off x="228600" y="3990344"/>
            <a:ext cx="8758130" cy="2334256"/>
          </a:xfrm>
          <a:prstGeom prst="rect">
            <a:avLst/>
          </a:prstGeom>
        </p:spPr>
      </p:pic>
    </p:spTree>
    <p:extLst>
      <p:ext uri="{BB962C8B-B14F-4D97-AF65-F5344CB8AC3E}">
        <p14:creationId xmlns:p14="http://schemas.microsoft.com/office/powerpoint/2010/main" val="301901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76250" y="0"/>
            <a:ext cx="8801100"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CC00"/>
                </a:solidFill>
                <a:effectLst>
                  <a:outerShdw blurRad="38100" dist="38100" dir="2700000" algn="tl">
                    <a:srgbClr val="000000">
                      <a:alpha val="43137"/>
                    </a:srgbClr>
                  </a:outerShdw>
                </a:effectLst>
                <a:latin typeface="Century Gothic" pitchFamily="34" charset="0"/>
              </a:rPr>
              <a:t>Already seeing effects of ocean acidification on the marine food web</a:t>
            </a:r>
            <a:endParaRPr lang="en-US" sz="3200" dirty="0">
              <a:solidFill>
                <a:srgbClr val="FFCC00"/>
              </a:solidFill>
              <a:effectLst>
                <a:outerShdw blurRad="38100" dist="38100" dir="2700000" algn="tl">
                  <a:srgbClr val="000000">
                    <a:alpha val="43137"/>
                  </a:srgbClr>
                </a:outerShdw>
              </a:effectLst>
              <a:latin typeface="Century Gothic" pitchFamily="34" charset="0"/>
            </a:endParaRPr>
          </a:p>
        </p:txBody>
      </p:sp>
      <p:cxnSp>
        <p:nvCxnSpPr>
          <p:cNvPr id="3" name="Straight Connector 2"/>
          <p:cNvCxnSpPr/>
          <p:nvPr/>
        </p:nvCxnSpPr>
        <p:spPr>
          <a:xfrm>
            <a:off x="533400" y="1066800"/>
            <a:ext cx="710385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228600" y="1295400"/>
            <a:ext cx="5943600" cy="5410200"/>
          </a:xfrm>
        </p:spPr>
        <p:txBody>
          <a:bodyPr>
            <a:noAutofit/>
          </a:bodyPr>
          <a:lstStyle/>
          <a:p>
            <a:pPr>
              <a:spcBef>
                <a:spcPts val="0"/>
              </a:spcBef>
              <a:spcAft>
                <a:spcPts val="600"/>
              </a:spcAft>
            </a:pPr>
            <a:r>
              <a:rPr lang="en-US" sz="2000" dirty="0"/>
              <a:t>Under ocean acidification there will be winners and </a:t>
            </a:r>
            <a:r>
              <a:rPr lang="en-US" sz="2000" dirty="0" smtClean="0"/>
              <a:t>losers, but </a:t>
            </a:r>
            <a:r>
              <a:rPr lang="en-US" sz="2000" dirty="0"/>
              <a:t>t</a:t>
            </a:r>
            <a:r>
              <a:rPr lang="en-US" sz="2000" dirty="0" smtClean="0"/>
              <a:t>here likely will be </a:t>
            </a:r>
            <a:r>
              <a:rPr lang="en-US" sz="2000" b="1" dirty="0" smtClean="0"/>
              <a:t>far more losers </a:t>
            </a:r>
            <a:r>
              <a:rPr lang="en-US" sz="2000" dirty="0" smtClean="0"/>
              <a:t>and a </a:t>
            </a:r>
            <a:r>
              <a:rPr lang="en-US" sz="2000" b="1" dirty="0" smtClean="0"/>
              <a:t>shift in ecosystem structure </a:t>
            </a:r>
            <a:r>
              <a:rPr lang="en-US" sz="2000" dirty="0" smtClean="0"/>
              <a:t>overall</a:t>
            </a:r>
          </a:p>
          <a:p>
            <a:pPr>
              <a:spcBef>
                <a:spcPts val="0"/>
              </a:spcBef>
              <a:spcAft>
                <a:spcPts val="600"/>
              </a:spcAft>
            </a:pPr>
            <a:endParaRPr lang="en-US" sz="2400" dirty="0">
              <a:solidFill>
                <a:schemeClr val="tx1">
                  <a:lumMod val="95000"/>
                </a:schemeClr>
              </a:solidFill>
            </a:endParaRPr>
          </a:p>
          <a:p>
            <a:pPr>
              <a:spcBef>
                <a:spcPts val="0"/>
              </a:spcBef>
              <a:spcAft>
                <a:spcPts val="600"/>
              </a:spcAft>
            </a:pPr>
            <a:r>
              <a:rPr lang="en-US" sz="2000" dirty="0" smtClean="0">
                <a:solidFill>
                  <a:schemeClr val="tx1">
                    <a:lumMod val="95000"/>
                  </a:schemeClr>
                </a:solidFill>
              </a:rPr>
              <a:t>Decrease </a:t>
            </a:r>
            <a:r>
              <a:rPr lang="en-US" sz="2000" dirty="0">
                <a:solidFill>
                  <a:schemeClr val="tx1">
                    <a:lumMod val="95000"/>
                  </a:schemeClr>
                </a:solidFill>
              </a:rPr>
              <a:t>in </a:t>
            </a:r>
            <a:r>
              <a:rPr lang="en-US" sz="2000" dirty="0" smtClean="0">
                <a:solidFill>
                  <a:schemeClr val="tx1">
                    <a:lumMod val="95000"/>
                  </a:schemeClr>
                </a:solidFill>
              </a:rPr>
              <a:t>aragonite saturation </a:t>
            </a:r>
            <a:r>
              <a:rPr lang="en-US" sz="2000" dirty="0">
                <a:solidFill>
                  <a:schemeClr val="tx1">
                    <a:lumMod val="95000"/>
                  </a:schemeClr>
                </a:solidFill>
              </a:rPr>
              <a:t>affects shell </a:t>
            </a:r>
            <a:r>
              <a:rPr lang="en-US" sz="2000" dirty="0" smtClean="0">
                <a:solidFill>
                  <a:schemeClr val="tx1">
                    <a:lumMod val="95000"/>
                  </a:schemeClr>
                </a:solidFill>
              </a:rPr>
              <a:t>formation</a:t>
            </a:r>
          </a:p>
          <a:p>
            <a:pPr lvl="1">
              <a:spcBef>
                <a:spcPts val="0"/>
              </a:spcBef>
              <a:spcAft>
                <a:spcPts val="600"/>
              </a:spcAft>
            </a:pPr>
            <a:r>
              <a:rPr lang="en-US" sz="1800" dirty="0" smtClean="0">
                <a:solidFill>
                  <a:schemeClr val="tx1">
                    <a:lumMod val="95000"/>
                  </a:schemeClr>
                </a:solidFill>
              </a:rPr>
              <a:t>Larval forms are most vulnerable</a:t>
            </a:r>
          </a:p>
          <a:p>
            <a:pPr lvl="1">
              <a:spcBef>
                <a:spcPts val="0"/>
              </a:spcBef>
              <a:spcAft>
                <a:spcPts val="600"/>
              </a:spcAft>
            </a:pPr>
            <a:endParaRPr lang="en-US" sz="1800" dirty="0" smtClean="0">
              <a:solidFill>
                <a:schemeClr val="tx1">
                  <a:lumMod val="95000"/>
                </a:schemeClr>
              </a:solidFill>
            </a:endParaRPr>
          </a:p>
          <a:p>
            <a:pPr>
              <a:spcBef>
                <a:spcPts val="0"/>
              </a:spcBef>
              <a:spcAft>
                <a:spcPts val="600"/>
              </a:spcAft>
            </a:pPr>
            <a:r>
              <a:rPr lang="en-US" sz="2400" dirty="0" smtClean="0">
                <a:solidFill>
                  <a:srgbClr val="FFCC00"/>
                </a:solidFill>
                <a:effectLst>
                  <a:outerShdw blurRad="38100" dist="38100" dir="2700000" algn="tl">
                    <a:srgbClr val="000000">
                      <a:alpha val="43137"/>
                    </a:srgbClr>
                  </a:outerShdw>
                </a:effectLst>
              </a:rPr>
              <a:t>4 hatcheries provide &gt;90% of farmed seed and 3 have suffered acidification-related failures </a:t>
            </a:r>
          </a:p>
          <a:p>
            <a:pPr lvl="1">
              <a:spcBef>
                <a:spcPts val="0"/>
              </a:spcBef>
              <a:spcAft>
                <a:spcPts val="600"/>
              </a:spcAft>
            </a:pPr>
            <a:r>
              <a:rPr lang="en-US" sz="1600" dirty="0" smtClean="0">
                <a:solidFill>
                  <a:schemeClr val="tx1">
                    <a:lumMod val="95000"/>
                  </a:schemeClr>
                </a:solidFill>
              </a:rPr>
              <a:t>Ability to produce oyster seed is presently throttling the industry</a:t>
            </a:r>
          </a:p>
          <a:p>
            <a:pPr>
              <a:spcBef>
                <a:spcPts val="0"/>
              </a:spcBef>
              <a:spcAft>
                <a:spcPts val="600"/>
              </a:spcAft>
            </a:pPr>
            <a:endParaRPr lang="en-US" sz="1400" dirty="0" smtClean="0">
              <a:solidFill>
                <a:schemeClr val="tx1">
                  <a:lumMod val="95000"/>
                </a:schemeClr>
              </a:solidFill>
            </a:endParaRPr>
          </a:p>
          <a:p>
            <a:pPr>
              <a:spcBef>
                <a:spcPts val="0"/>
              </a:spcBef>
              <a:spcAft>
                <a:spcPts val="600"/>
              </a:spcAft>
            </a:pPr>
            <a:endParaRPr lang="en-US" sz="2400" dirty="0" smtClean="0">
              <a:solidFill>
                <a:schemeClr val="tx1">
                  <a:lumMod val="95000"/>
                </a:schemeClr>
              </a:solidFill>
            </a:endParaRPr>
          </a:p>
        </p:txBody>
      </p:sp>
      <p:grpSp>
        <p:nvGrpSpPr>
          <p:cNvPr id="17" name="Group 16"/>
          <p:cNvGrpSpPr/>
          <p:nvPr/>
        </p:nvGrpSpPr>
        <p:grpSpPr>
          <a:xfrm>
            <a:off x="6477000" y="1143000"/>
            <a:ext cx="2365953" cy="5179541"/>
            <a:chOff x="6477000" y="1143000"/>
            <a:chExt cx="2365953" cy="5179541"/>
          </a:xfrm>
        </p:grpSpPr>
        <p:grpSp>
          <p:nvGrpSpPr>
            <p:cNvPr id="10" name="Group 9"/>
            <p:cNvGrpSpPr/>
            <p:nvPr/>
          </p:nvGrpSpPr>
          <p:grpSpPr>
            <a:xfrm>
              <a:off x="6477000" y="1143000"/>
              <a:ext cx="2365953" cy="5179541"/>
              <a:chOff x="4361872" y="1647248"/>
              <a:chExt cx="2365953" cy="5179541"/>
            </a:xfrm>
          </p:grpSpPr>
          <p:pic>
            <p:nvPicPr>
              <p:cNvPr id="9" name="Picture 8" descr="Screen Shot 2014-08-11 at 8.53.39 AM.png"/>
              <p:cNvPicPr>
                <a:picLocks noChangeAspect="1"/>
              </p:cNvPicPr>
              <p:nvPr/>
            </p:nvPicPr>
            <p:blipFill rotWithShape="1">
              <a:blip r:embed="rId3">
                <a:extLst>
                  <a:ext uri="{28A0092B-C50C-407E-A947-70E740481C1C}">
                    <a14:useLocalDpi xmlns:a14="http://schemas.microsoft.com/office/drawing/2010/main" val="0"/>
                  </a:ext>
                </a:extLst>
              </a:blip>
              <a:srcRect l="2772" t="7871" r="93576"/>
              <a:stretch/>
            </p:blipFill>
            <p:spPr>
              <a:xfrm>
                <a:off x="4361872" y="1649557"/>
                <a:ext cx="333953" cy="5177232"/>
              </a:xfrm>
              <a:prstGeom prst="rect">
                <a:avLst/>
              </a:prstGeom>
            </p:spPr>
          </p:pic>
          <p:pic>
            <p:nvPicPr>
              <p:cNvPr id="15" name="Picture 14" descr="Screen Shot 2014-08-11 at 8.53.39 AM.png"/>
              <p:cNvPicPr>
                <a:picLocks noChangeAspect="1"/>
              </p:cNvPicPr>
              <p:nvPr/>
            </p:nvPicPr>
            <p:blipFill rotWithShape="1">
              <a:blip r:embed="rId3">
                <a:extLst>
                  <a:ext uri="{28A0092B-C50C-407E-A947-70E740481C1C}">
                    <a14:useLocalDpi xmlns:a14="http://schemas.microsoft.com/office/drawing/2010/main" val="0"/>
                  </a:ext>
                </a:extLst>
              </a:blip>
              <a:srcRect l="34079" t="7850" r="43179"/>
              <a:stretch/>
            </p:blipFill>
            <p:spPr>
              <a:xfrm>
                <a:off x="4648200" y="1647248"/>
                <a:ext cx="2079625" cy="5178425"/>
              </a:xfrm>
              <a:prstGeom prst="rect">
                <a:avLst/>
              </a:prstGeom>
            </p:spPr>
          </p:pic>
        </p:grpSp>
        <p:sp>
          <p:nvSpPr>
            <p:cNvPr id="16" name="TextBox 15"/>
            <p:cNvSpPr txBox="1"/>
            <p:nvPr/>
          </p:nvSpPr>
          <p:spPr>
            <a:xfrm>
              <a:off x="6477000" y="1143000"/>
              <a:ext cx="2362200" cy="369332"/>
            </a:xfrm>
            <a:prstGeom prst="rect">
              <a:avLst/>
            </a:prstGeom>
            <a:solidFill>
              <a:schemeClr val="tx1"/>
            </a:solidFill>
          </p:spPr>
          <p:txBody>
            <a:bodyPr wrap="square" rtlCol="0">
              <a:spAutoFit/>
            </a:bodyPr>
            <a:lstStyle/>
            <a:p>
              <a:pPr algn="ctr"/>
              <a:r>
                <a:rPr lang="en-US" dirty="0" smtClean="0">
                  <a:solidFill>
                    <a:schemeClr val="bg1"/>
                  </a:solidFill>
                </a:rPr>
                <a:t>Oyster Larva</a:t>
              </a:r>
              <a:endParaRPr lang="en-US" dirty="0">
                <a:solidFill>
                  <a:schemeClr val="bg1"/>
                </a:solidFill>
              </a:endParaRPr>
            </a:p>
          </p:txBody>
        </p:sp>
      </p:grpSp>
      <p:sp>
        <p:nvSpPr>
          <p:cNvPr id="19" name="Rectangle 18"/>
          <p:cNvSpPr/>
          <p:nvPr/>
        </p:nvSpPr>
        <p:spPr>
          <a:xfrm>
            <a:off x="7848600" y="6248400"/>
            <a:ext cx="1063137" cy="276999"/>
          </a:xfrm>
          <a:prstGeom prst="rect">
            <a:avLst/>
          </a:prstGeom>
        </p:spPr>
        <p:txBody>
          <a:bodyPr wrap="none">
            <a:spAutoFit/>
          </a:bodyPr>
          <a:lstStyle/>
          <a:p>
            <a:r>
              <a:rPr lang="en-US" sz="1200" dirty="0" smtClean="0">
                <a:solidFill>
                  <a:schemeClr val="tx1">
                    <a:lumMod val="95000"/>
                  </a:schemeClr>
                </a:solidFill>
              </a:rPr>
              <a:t>Kurihara 2008</a:t>
            </a:r>
            <a:endParaRPr lang="en-US" sz="1200" dirty="0"/>
          </a:p>
        </p:txBody>
      </p:sp>
    </p:spTree>
    <p:extLst>
      <p:ext uri="{BB962C8B-B14F-4D97-AF65-F5344CB8AC3E}">
        <p14:creationId xmlns:p14="http://schemas.microsoft.com/office/powerpoint/2010/main" val="3608226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8260" y="4933281"/>
            <a:ext cx="2333365" cy="978511"/>
            <a:chOff x="11776" y="3224214"/>
            <a:chExt cx="2333365" cy="978511"/>
          </a:xfrm>
        </p:grpSpPr>
        <p:pic>
          <p:nvPicPr>
            <p:cNvPr id="5" name="Picture 4" descr="http://ian.umces.edu/imagelibrary/albums/userpics/12865/normal_ian-symbol-pseudo-nitzschia-australis.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20329497">
              <a:off x="1098998" y="3305501"/>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818926">
              <a:off x="975741" y="3443832"/>
              <a:ext cx="655575" cy="216340"/>
            </a:xfrm>
            <a:prstGeom prst="rect">
              <a:avLst/>
            </a:prstGeom>
            <a:noFill/>
          </p:spPr>
        </p:pic>
        <p:pic>
          <p:nvPicPr>
            <p:cNvPr id="7" name="Picture 12" descr="http://ian.umces.edu/imagelibrary/albums/userpics/12865/thumb_ian-symbol-ceratium-spp.png"/>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4930850">
              <a:off x="71916" y="3299161"/>
              <a:ext cx="587252" cy="7075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9453653">
              <a:off x="150770" y="3455698"/>
              <a:ext cx="1158036" cy="5500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11"/>
          <p:cNvGrpSpPr>
            <a:grpSpLocks/>
          </p:cNvGrpSpPr>
          <p:nvPr/>
        </p:nvGrpSpPr>
        <p:grpSpPr bwMode="auto">
          <a:xfrm>
            <a:off x="2231305" y="3160760"/>
            <a:ext cx="3559597" cy="1001625"/>
            <a:chOff x="179" y="0"/>
            <a:chExt cx="3189" cy="896"/>
          </a:xfrm>
        </p:grpSpPr>
        <p:sp>
          <p:nvSpPr>
            <p:cNvPr id="10" name="Line 9"/>
            <p:cNvSpPr>
              <a:spLocks noChangeShapeType="1"/>
            </p:cNvSpPr>
            <p:nvPr/>
          </p:nvSpPr>
          <p:spPr bwMode="auto">
            <a:xfrm rot="10800000">
              <a:off x="509" y="0"/>
              <a:ext cx="2859" cy="5"/>
            </a:xfrm>
            <a:prstGeom prst="line">
              <a:avLst/>
            </a:prstGeom>
            <a:noFill/>
            <a:ln w="88900">
              <a:solidFill>
                <a:srgbClr val="00FF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a:endParaRPr lang="en-US" dirty="0">
                <a:solidFill>
                  <a:schemeClr val="tx2"/>
                </a:solidFill>
              </a:endParaRPr>
            </a:p>
          </p:txBody>
        </p:sp>
        <p:sp>
          <p:nvSpPr>
            <p:cNvPr id="11" name="Rectangle 10"/>
            <p:cNvSpPr>
              <a:spLocks/>
            </p:cNvSpPr>
            <p:nvPr/>
          </p:nvSpPr>
          <p:spPr bwMode="auto">
            <a:xfrm>
              <a:off x="179" y="240"/>
              <a:ext cx="3049"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80000"/>
                </a:lnSpc>
              </a:pPr>
              <a:r>
                <a:rPr lang="en-US" sz="2400" dirty="0">
                  <a:solidFill>
                    <a:schemeClr val="tx2"/>
                  </a:solidFill>
                  <a:ea typeface="MS PGothic" pitchFamily="34" charset="-128"/>
                </a:rPr>
                <a:t>2. </a:t>
              </a:r>
              <a:r>
                <a:rPr lang="en-US" sz="2400" dirty="0" smtClean="0">
                  <a:solidFill>
                    <a:schemeClr val="tx2"/>
                  </a:solidFill>
                  <a:ea typeface="MS PGothic" pitchFamily="34" charset="-128"/>
                </a:rPr>
                <a:t>Taken up by algae; </a:t>
              </a:r>
            </a:p>
            <a:p>
              <a:pPr algn="ctr">
                <a:lnSpc>
                  <a:spcPct val="80000"/>
                </a:lnSpc>
              </a:pPr>
              <a:endParaRPr lang="en-US" sz="2400" dirty="0">
                <a:solidFill>
                  <a:schemeClr val="tx2"/>
                </a:solidFill>
                <a:ea typeface="MS PGothic" pitchFamily="34" charset="-128"/>
              </a:endParaRPr>
            </a:p>
            <a:p>
              <a:pPr algn="ctr">
                <a:lnSpc>
                  <a:spcPct val="80000"/>
                </a:lnSpc>
              </a:pPr>
              <a:endParaRPr lang="en-US" sz="2400" dirty="0">
                <a:solidFill>
                  <a:schemeClr val="tx2"/>
                </a:solidFill>
                <a:ea typeface="MS PGothic" pitchFamily="34" charset="-128"/>
              </a:endParaRPr>
            </a:p>
          </p:txBody>
        </p:sp>
      </p:grpSp>
      <p:grpSp>
        <p:nvGrpSpPr>
          <p:cNvPr id="12" name="Group 15"/>
          <p:cNvGrpSpPr>
            <a:grpSpLocks/>
          </p:cNvGrpSpPr>
          <p:nvPr/>
        </p:nvGrpSpPr>
        <p:grpSpPr bwMode="auto">
          <a:xfrm>
            <a:off x="642937" y="1440746"/>
            <a:ext cx="1033611" cy="446485"/>
            <a:chOff x="0" y="0"/>
            <a:chExt cx="926" cy="400"/>
          </a:xfrm>
        </p:grpSpPr>
        <p:sp>
          <p:nvSpPr>
            <p:cNvPr id="13" name="Oval 12"/>
            <p:cNvSpPr>
              <a:spLocks/>
            </p:cNvSpPr>
            <p:nvPr/>
          </p:nvSpPr>
          <p:spPr bwMode="auto">
            <a:xfrm>
              <a:off x="0" y="0"/>
              <a:ext cx="400" cy="400"/>
            </a:xfrm>
            <a:prstGeom prst="ellipse">
              <a:avLst/>
            </a:prstGeom>
            <a:solidFill>
              <a:schemeClr val="bg2">
                <a:lumMod val="60000"/>
                <a:lumOff val="40000"/>
              </a:schemeClr>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smtClean="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rPr>
                <a:t>N</a:t>
              </a:r>
              <a:endParaRPr lang="en-US" sz="2000" dirty="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endParaRPr>
            </a:p>
          </p:txBody>
        </p:sp>
        <p:sp>
          <p:nvSpPr>
            <p:cNvPr id="14" name="Oval 13"/>
            <p:cNvSpPr>
              <a:spLocks/>
            </p:cNvSpPr>
            <p:nvPr/>
          </p:nvSpPr>
          <p:spPr bwMode="auto">
            <a:xfrm>
              <a:off x="526" y="0"/>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smtClean="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rPr>
                <a:t>P</a:t>
              </a:r>
              <a:endParaRPr lang="en-US" sz="2000" dirty="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endParaRPr>
            </a:p>
          </p:txBody>
        </p:sp>
      </p:grpSp>
      <p:grpSp>
        <p:nvGrpSpPr>
          <p:cNvPr id="15" name="Group 21"/>
          <p:cNvGrpSpPr>
            <a:grpSpLocks/>
          </p:cNvGrpSpPr>
          <p:nvPr/>
        </p:nvGrpSpPr>
        <p:grpSpPr bwMode="auto">
          <a:xfrm>
            <a:off x="1116" y="1845878"/>
            <a:ext cx="9215438" cy="826812"/>
            <a:chOff x="1" y="-48"/>
            <a:chExt cx="8256" cy="740"/>
          </a:xfrm>
        </p:grpSpPr>
        <p:pic>
          <p:nvPicPr>
            <p:cNvPr id="16" name="Picture 18"/>
            <p:cNvPicPr>
              <a:picLocks noChangeArrowheads="1"/>
            </p:cNvPicPr>
            <p:nvPr/>
          </p:nvPicPr>
          <p:blipFill>
            <a:blip r:embed="rId9">
              <a:lum bright="70000" contrast="-70000"/>
            </a:blip>
            <a:srcRect/>
            <a:stretch>
              <a:fillRect/>
            </a:stretch>
          </p:blipFill>
          <p:spPr bwMode="auto">
            <a:xfrm>
              <a:off x="1" y="460"/>
              <a:ext cx="8256" cy="64"/>
            </a:xfrm>
            <a:prstGeom prst="rect">
              <a:avLst/>
            </a:prstGeom>
            <a:noFill/>
            <a:ln>
              <a:noFill/>
            </a:ln>
            <a:effectLst>
              <a:outerShdw blurRad="342900" dist="38100" dir="9060019" algn="ctr" rotWithShape="0">
                <a:srgbClr val="004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 name="Rectangle 19"/>
            <p:cNvSpPr>
              <a:spLocks/>
            </p:cNvSpPr>
            <p:nvPr/>
          </p:nvSpPr>
          <p:spPr bwMode="auto">
            <a:xfrm>
              <a:off x="1820" y="0"/>
              <a:ext cx="3368"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ctr"/>
              <a:r>
                <a:rPr lang="en-US" sz="2400" dirty="0">
                  <a:solidFill>
                    <a:schemeClr val="tx2"/>
                  </a:solidFill>
                  <a:ea typeface="MS PGothic" pitchFamily="34" charset="-128"/>
                </a:rPr>
                <a:t>1. </a:t>
              </a:r>
              <a:r>
                <a:rPr lang="en-US" sz="2400" dirty="0" smtClean="0">
                  <a:solidFill>
                    <a:schemeClr val="tx2"/>
                  </a:solidFill>
                  <a:ea typeface="MS PGothic" pitchFamily="34" charset="-128"/>
                </a:rPr>
                <a:t>Discharge to coastal waters</a:t>
              </a:r>
              <a:endParaRPr lang="en-US" sz="2400" dirty="0">
                <a:solidFill>
                  <a:schemeClr val="tx2"/>
                </a:solidFill>
                <a:ea typeface="MS PGothic" pitchFamily="34" charset="-128"/>
              </a:endParaRPr>
            </a:p>
          </p:txBody>
        </p:sp>
        <p:sp>
          <p:nvSpPr>
            <p:cNvPr id="18" name="Line 20"/>
            <p:cNvSpPr>
              <a:spLocks noChangeShapeType="1"/>
            </p:cNvSpPr>
            <p:nvPr/>
          </p:nvSpPr>
          <p:spPr bwMode="auto">
            <a:xfrm rot="10800000">
              <a:off x="983" y="-48"/>
              <a:ext cx="385" cy="740"/>
            </a:xfrm>
            <a:prstGeom prst="line">
              <a:avLst/>
            </a:prstGeom>
            <a:noFill/>
            <a:ln w="88900">
              <a:solidFill>
                <a:srgbClr val="00FF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a:endParaRPr lang="en-US" dirty="0">
                <a:solidFill>
                  <a:schemeClr val="tx2"/>
                </a:solidFill>
              </a:endParaRPr>
            </a:p>
          </p:txBody>
        </p:sp>
      </p:grpSp>
      <p:sp>
        <p:nvSpPr>
          <p:cNvPr id="19" name="Rectangle 29"/>
          <p:cNvSpPr>
            <a:spLocks/>
          </p:cNvSpPr>
          <p:nvPr/>
        </p:nvSpPr>
        <p:spPr bwMode="auto">
          <a:xfrm>
            <a:off x="3092527" y="4837913"/>
            <a:ext cx="2546274"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ctr">
              <a:lnSpc>
                <a:spcPct val="80000"/>
              </a:lnSpc>
            </a:pPr>
            <a:r>
              <a:rPr lang="en-US" sz="2400" dirty="0" smtClean="0">
                <a:solidFill>
                  <a:schemeClr val="tx2"/>
                </a:solidFill>
                <a:ea typeface="MS PGothic" pitchFamily="34" charset="-128"/>
              </a:rPr>
              <a:t>3. Algae die and sink</a:t>
            </a:r>
            <a:endParaRPr lang="en-US" sz="2400" dirty="0">
              <a:solidFill>
                <a:schemeClr val="tx2"/>
              </a:solidFill>
              <a:ea typeface="MS PGothic" pitchFamily="34" charset="-128"/>
            </a:endParaRPr>
          </a:p>
        </p:txBody>
      </p:sp>
      <p:grpSp>
        <p:nvGrpSpPr>
          <p:cNvPr id="20" name="Group 33"/>
          <p:cNvGrpSpPr>
            <a:grpSpLocks/>
          </p:cNvGrpSpPr>
          <p:nvPr/>
        </p:nvGrpSpPr>
        <p:grpSpPr bwMode="auto">
          <a:xfrm>
            <a:off x="2286000" y="5105267"/>
            <a:ext cx="4598789" cy="1321594"/>
            <a:chOff x="-128" y="-357"/>
            <a:chExt cx="4120" cy="1184"/>
          </a:xfrm>
        </p:grpSpPr>
        <p:sp>
          <p:nvSpPr>
            <p:cNvPr id="21" name="Rectangle 31"/>
            <p:cNvSpPr>
              <a:spLocks/>
            </p:cNvSpPr>
            <p:nvPr/>
          </p:nvSpPr>
          <p:spPr bwMode="auto">
            <a:xfrm>
              <a:off x="-128" y="-357"/>
              <a:ext cx="4096"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ctr">
                <a:lnSpc>
                  <a:spcPct val="80000"/>
                </a:lnSpc>
              </a:pPr>
              <a:r>
                <a:rPr lang="en-US" sz="2400" dirty="0" smtClean="0">
                  <a:solidFill>
                    <a:schemeClr val="tx2"/>
                  </a:solidFill>
                  <a:ea typeface="MS PGothic" pitchFamily="34" charset="-128"/>
                </a:rPr>
                <a:t>4. Dead Algae are respired at depth; consuming O</a:t>
              </a:r>
              <a:r>
                <a:rPr lang="en-US" sz="2400" baseline="-25000" dirty="0" smtClean="0">
                  <a:solidFill>
                    <a:schemeClr val="tx2"/>
                  </a:solidFill>
                  <a:ea typeface="MS PGothic" pitchFamily="34" charset="-128"/>
                </a:rPr>
                <a:t>2</a:t>
              </a:r>
              <a:r>
                <a:rPr lang="en-US" sz="2400" dirty="0" smtClean="0">
                  <a:solidFill>
                    <a:schemeClr val="tx2"/>
                  </a:solidFill>
                  <a:ea typeface="MS PGothic" pitchFamily="34" charset="-128"/>
                </a:rPr>
                <a:t> and producing CO</a:t>
              </a:r>
              <a:r>
                <a:rPr lang="en-US" sz="2400" baseline="-25000" dirty="0" smtClean="0">
                  <a:solidFill>
                    <a:schemeClr val="tx2"/>
                  </a:solidFill>
                  <a:ea typeface="MS PGothic" pitchFamily="34" charset="-128"/>
                </a:rPr>
                <a:t>2</a:t>
              </a:r>
              <a:endParaRPr lang="en-US" sz="2400" baseline="-25000" dirty="0">
                <a:solidFill>
                  <a:schemeClr val="tx2"/>
                </a:solidFill>
                <a:ea typeface="MS PGothic" pitchFamily="34" charset="-128"/>
              </a:endParaRPr>
            </a:p>
          </p:txBody>
        </p:sp>
        <p:sp>
          <p:nvSpPr>
            <p:cNvPr id="22" name="Line 32"/>
            <p:cNvSpPr>
              <a:spLocks noChangeShapeType="1"/>
            </p:cNvSpPr>
            <p:nvPr/>
          </p:nvSpPr>
          <p:spPr bwMode="auto">
            <a:xfrm rot="10800000">
              <a:off x="8" y="53"/>
              <a:ext cx="3984" cy="0"/>
            </a:xfrm>
            <a:prstGeom prst="line">
              <a:avLst/>
            </a:prstGeom>
            <a:noFill/>
            <a:ln w="88900">
              <a:solidFill>
                <a:srgbClr val="00FF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a:endParaRPr lang="en-US" dirty="0">
                <a:solidFill>
                  <a:schemeClr val="tx2"/>
                </a:solidFill>
              </a:endParaRPr>
            </a:p>
          </p:txBody>
        </p:sp>
      </p:grpSp>
      <p:grpSp>
        <p:nvGrpSpPr>
          <p:cNvPr id="23" name="Group 40"/>
          <p:cNvGrpSpPr>
            <a:grpSpLocks/>
          </p:cNvGrpSpPr>
          <p:nvPr/>
        </p:nvGrpSpPr>
        <p:grpSpPr bwMode="auto">
          <a:xfrm>
            <a:off x="7230072" y="5421155"/>
            <a:ext cx="1151928" cy="984498"/>
            <a:chOff x="-24" y="566"/>
            <a:chExt cx="1032" cy="882"/>
          </a:xfrm>
        </p:grpSpPr>
        <p:sp>
          <p:nvSpPr>
            <p:cNvPr id="24" name="Oval 34"/>
            <p:cNvSpPr>
              <a:spLocks/>
            </p:cNvSpPr>
            <p:nvPr/>
          </p:nvSpPr>
          <p:spPr bwMode="auto">
            <a:xfrm>
              <a:off x="608" y="1048"/>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25" name="Oval 36"/>
            <p:cNvSpPr>
              <a:spLocks/>
            </p:cNvSpPr>
            <p:nvPr/>
          </p:nvSpPr>
          <p:spPr bwMode="auto">
            <a:xfrm>
              <a:off x="296" y="808"/>
              <a:ext cx="400" cy="400"/>
            </a:xfrm>
            <a:prstGeom prst="ellipse">
              <a:avLst/>
            </a:prstGeom>
            <a:solidFill>
              <a:srgbClr val="666666"/>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rPr>
                <a:t>C</a:t>
              </a:r>
            </a:p>
          </p:txBody>
        </p:sp>
        <p:sp>
          <p:nvSpPr>
            <p:cNvPr id="26" name="Oval 38"/>
            <p:cNvSpPr>
              <a:spLocks/>
            </p:cNvSpPr>
            <p:nvPr/>
          </p:nvSpPr>
          <p:spPr bwMode="auto">
            <a:xfrm>
              <a:off x="-24" y="566"/>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grpSp>
      <p:sp>
        <p:nvSpPr>
          <p:cNvPr id="27" name="TextBox 26"/>
          <p:cNvSpPr txBox="1"/>
          <p:nvPr/>
        </p:nvSpPr>
        <p:spPr>
          <a:xfrm>
            <a:off x="1748425" y="1324259"/>
            <a:ext cx="1755032" cy="584775"/>
          </a:xfrm>
          <a:prstGeom prst="rect">
            <a:avLst/>
          </a:prstGeom>
          <a:noFill/>
        </p:spPr>
        <p:txBody>
          <a:bodyPr wrap="none" rtlCol="0">
            <a:spAutoFit/>
          </a:bodyPr>
          <a:lstStyle/>
          <a:p>
            <a:r>
              <a:rPr lang="en-US" sz="3200" dirty="0" smtClean="0">
                <a:solidFill>
                  <a:schemeClr val="tx2"/>
                </a:solidFill>
              </a:rPr>
              <a:t>Nutrients</a:t>
            </a:r>
            <a:endParaRPr lang="en-US" sz="3200" baseline="-25000" dirty="0">
              <a:solidFill>
                <a:schemeClr val="tx2"/>
              </a:solidFill>
            </a:endParaRPr>
          </a:p>
        </p:txBody>
      </p:sp>
      <p:sp>
        <p:nvSpPr>
          <p:cNvPr id="28" name="TextBox 27"/>
          <p:cNvSpPr txBox="1"/>
          <p:nvPr/>
        </p:nvSpPr>
        <p:spPr>
          <a:xfrm>
            <a:off x="1011200" y="4069838"/>
            <a:ext cx="1103572" cy="584775"/>
          </a:xfrm>
          <a:prstGeom prst="rect">
            <a:avLst/>
          </a:prstGeom>
          <a:noFill/>
        </p:spPr>
        <p:txBody>
          <a:bodyPr wrap="none" rtlCol="0">
            <a:spAutoFit/>
          </a:bodyPr>
          <a:lstStyle/>
          <a:p>
            <a:r>
              <a:rPr lang="en-US" sz="3200" dirty="0" smtClean="0">
                <a:solidFill>
                  <a:schemeClr val="tx2"/>
                </a:solidFill>
              </a:rPr>
              <a:t>Algae</a:t>
            </a:r>
            <a:endParaRPr lang="en-US" sz="3200" baseline="-25000" dirty="0">
              <a:solidFill>
                <a:schemeClr val="tx2"/>
              </a:solidFill>
            </a:endParaRPr>
          </a:p>
        </p:txBody>
      </p:sp>
      <p:sp>
        <p:nvSpPr>
          <p:cNvPr id="29" name="TextBox 28"/>
          <p:cNvSpPr txBox="1"/>
          <p:nvPr/>
        </p:nvSpPr>
        <p:spPr>
          <a:xfrm>
            <a:off x="6966769" y="2497212"/>
            <a:ext cx="2166362" cy="584775"/>
          </a:xfrm>
          <a:prstGeom prst="rect">
            <a:avLst/>
          </a:prstGeom>
          <a:noFill/>
        </p:spPr>
        <p:txBody>
          <a:bodyPr wrap="none" rtlCol="0">
            <a:spAutoFit/>
          </a:bodyPr>
          <a:lstStyle/>
          <a:p>
            <a:r>
              <a:rPr lang="en-US" sz="3200" dirty="0" smtClean="0">
                <a:solidFill>
                  <a:schemeClr val="tx2"/>
                </a:solidFill>
              </a:rPr>
              <a:t>Algal Bloom</a:t>
            </a:r>
            <a:endParaRPr lang="en-US" sz="3200" baseline="30000" dirty="0">
              <a:solidFill>
                <a:schemeClr val="tx2"/>
              </a:solidFill>
            </a:endParaRPr>
          </a:p>
        </p:txBody>
      </p:sp>
      <p:sp>
        <p:nvSpPr>
          <p:cNvPr id="30" name="TextBox 29"/>
          <p:cNvSpPr txBox="1"/>
          <p:nvPr/>
        </p:nvSpPr>
        <p:spPr>
          <a:xfrm>
            <a:off x="8226438" y="5329744"/>
            <a:ext cx="812658" cy="584775"/>
          </a:xfrm>
          <a:prstGeom prst="rect">
            <a:avLst/>
          </a:prstGeom>
          <a:noFill/>
        </p:spPr>
        <p:txBody>
          <a:bodyPr wrap="none" rtlCol="0">
            <a:spAutoFit/>
          </a:bodyPr>
          <a:lstStyle/>
          <a:p>
            <a:r>
              <a:rPr lang="en-US" sz="3200" dirty="0" smtClean="0">
                <a:solidFill>
                  <a:schemeClr val="tx2"/>
                </a:solidFill>
              </a:rPr>
              <a:t>CO</a:t>
            </a:r>
            <a:r>
              <a:rPr lang="en-US" sz="3200" baseline="-25000" dirty="0" smtClean="0">
                <a:solidFill>
                  <a:schemeClr val="tx2"/>
                </a:solidFill>
              </a:rPr>
              <a:t>2</a:t>
            </a:r>
            <a:endParaRPr lang="en-US" sz="3200" baseline="30000" dirty="0">
              <a:solidFill>
                <a:schemeClr val="tx2"/>
              </a:solidFill>
            </a:endParaRPr>
          </a:p>
        </p:txBody>
      </p:sp>
      <p:sp>
        <p:nvSpPr>
          <p:cNvPr id="31" name="TextBox 30"/>
          <p:cNvSpPr txBox="1"/>
          <p:nvPr/>
        </p:nvSpPr>
        <p:spPr>
          <a:xfrm>
            <a:off x="22329" y="6273225"/>
            <a:ext cx="2415469" cy="584775"/>
          </a:xfrm>
          <a:prstGeom prst="rect">
            <a:avLst/>
          </a:prstGeom>
          <a:noFill/>
        </p:spPr>
        <p:txBody>
          <a:bodyPr wrap="none" rtlCol="0">
            <a:spAutoFit/>
          </a:bodyPr>
          <a:lstStyle/>
          <a:p>
            <a:r>
              <a:rPr lang="en-US" sz="3200" dirty="0" smtClean="0">
                <a:solidFill>
                  <a:schemeClr val="tx2"/>
                </a:solidFill>
              </a:rPr>
              <a:t>Heterotrophs</a:t>
            </a:r>
            <a:endParaRPr lang="en-US" sz="3200" baseline="30000" dirty="0">
              <a:solidFill>
                <a:schemeClr val="tx2"/>
              </a:solidFill>
            </a:endParaRPr>
          </a:p>
        </p:txBody>
      </p:sp>
      <p:sp>
        <p:nvSpPr>
          <p:cNvPr id="32" name="Title 1"/>
          <p:cNvSpPr txBox="1">
            <a:spLocks/>
          </p:cNvSpPr>
          <p:nvPr/>
        </p:nvSpPr>
        <p:spPr>
          <a:xfrm>
            <a:off x="275712" y="76200"/>
            <a:ext cx="8684292"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FFC000"/>
                </a:solidFill>
                <a:effectLst>
                  <a:outerShdw blurRad="38100" dist="38100" dir="2700000" algn="tl">
                    <a:srgbClr val="000000">
                      <a:alpha val="43137"/>
                    </a:srgbClr>
                  </a:outerShdw>
                </a:effectLst>
                <a:cs typeface="Calibri" panose="020F0502020204030204" pitchFamily="34" charset="0"/>
              </a:rPr>
              <a:t>What is the Role of Nutrients?</a:t>
            </a:r>
            <a:endParaRPr lang="en-US" sz="4000" dirty="0">
              <a:solidFill>
                <a:srgbClr val="FFC000"/>
              </a:solidFill>
              <a:effectLst>
                <a:outerShdw blurRad="38100" dist="38100" dir="2700000" algn="tl">
                  <a:srgbClr val="000000">
                    <a:alpha val="43137"/>
                  </a:srgbClr>
                </a:outerShdw>
              </a:effectLst>
              <a:cs typeface="Calibri" panose="020F0502020204030204" pitchFamily="34" charset="0"/>
            </a:endParaRPr>
          </a:p>
        </p:txBody>
      </p:sp>
      <p:grpSp>
        <p:nvGrpSpPr>
          <p:cNvPr id="33" name="Group 15"/>
          <p:cNvGrpSpPr>
            <a:grpSpLocks/>
          </p:cNvGrpSpPr>
          <p:nvPr/>
        </p:nvGrpSpPr>
        <p:grpSpPr bwMode="auto">
          <a:xfrm>
            <a:off x="1117326" y="2714277"/>
            <a:ext cx="1033611" cy="446485"/>
            <a:chOff x="0" y="0"/>
            <a:chExt cx="926" cy="400"/>
          </a:xfrm>
        </p:grpSpPr>
        <p:sp>
          <p:nvSpPr>
            <p:cNvPr id="34" name="Oval 12"/>
            <p:cNvSpPr>
              <a:spLocks/>
            </p:cNvSpPr>
            <p:nvPr/>
          </p:nvSpPr>
          <p:spPr bwMode="auto">
            <a:xfrm>
              <a:off x="0" y="0"/>
              <a:ext cx="400" cy="400"/>
            </a:xfrm>
            <a:prstGeom prst="ellipse">
              <a:avLst/>
            </a:prstGeom>
            <a:solidFill>
              <a:schemeClr val="bg2">
                <a:lumMod val="60000"/>
                <a:lumOff val="40000"/>
              </a:schemeClr>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smtClean="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rPr>
                <a:t>N</a:t>
              </a:r>
              <a:endParaRPr lang="en-US" sz="2000" dirty="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endParaRPr>
            </a:p>
          </p:txBody>
        </p:sp>
        <p:sp>
          <p:nvSpPr>
            <p:cNvPr id="35" name="Oval 13"/>
            <p:cNvSpPr>
              <a:spLocks/>
            </p:cNvSpPr>
            <p:nvPr/>
          </p:nvSpPr>
          <p:spPr bwMode="auto">
            <a:xfrm>
              <a:off x="526" y="0"/>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smtClean="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rPr>
                <a:t>P</a:t>
              </a:r>
              <a:endParaRPr lang="en-US" sz="2000" dirty="0">
                <a:solidFill>
                  <a:schemeClr val="tx2"/>
                </a:solidFill>
                <a:effectLst>
                  <a:outerShdw blurRad="38100" dist="38100" dir="2700000" algn="tl">
                    <a:srgbClr val="000000"/>
                  </a:outerShdw>
                </a:effectLst>
                <a:latin typeface="Helvetica Neue Light" pitchFamily="-84" charset="0"/>
                <a:ea typeface="MS PGothic" pitchFamily="34" charset="-128"/>
                <a:sym typeface="Helvetica Neue Light" pitchFamily="-84" charset="0"/>
              </a:endParaRPr>
            </a:p>
          </p:txBody>
        </p:sp>
      </p:grpSp>
      <p:grpSp>
        <p:nvGrpSpPr>
          <p:cNvPr id="36" name="Group 35"/>
          <p:cNvGrpSpPr/>
          <p:nvPr/>
        </p:nvGrpSpPr>
        <p:grpSpPr>
          <a:xfrm>
            <a:off x="140590" y="2806996"/>
            <a:ext cx="2482632" cy="1542022"/>
            <a:chOff x="140590" y="2806996"/>
            <a:chExt cx="2482632" cy="1542022"/>
          </a:xfrm>
        </p:grpSpPr>
        <p:pic>
          <p:nvPicPr>
            <p:cNvPr id="37" name="Picture 4" descr="http://ian.umces.edu/imagelibrary/albums/userpics/12865/normal_ian-symbol-pseudo-nitzschia-austral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9497">
              <a:off x="1377079" y="3166576"/>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3653">
              <a:off x="217749" y="3426679"/>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818926">
              <a:off x="722634" y="3913061"/>
              <a:ext cx="655575" cy="216340"/>
            </a:xfrm>
            <a:prstGeom prst="rect">
              <a:avLst/>
            </a:prstGeom>
            <a:noFill/>
          </p:spPr>
        </p:pic>
        <p:pic>
          <p:nvPicPr>
            <p:cNvPr id="40" name="Picture 12" descr="http://ian.umces.edu/imagelibrary/albums/userpics/12865/thumb_ian-symbol-ceratium-spp.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708725">
              <a:off x="140590" y="2806996"/>
              <a:ext cx="587252" cy="707532"/>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Line 9"/>
          <p:cNvSpPr>
            <a:spLocks noChangeShapeType="1"/>
          </p:cNvSpPr>
          <p:nvPr/>
        </p:nvSpPr>
        <p:spPr bwMode="auto">
          <a:xfrm rot="10800000" flipH="1">
            <a:off x="2286000" y="3943657"/>
            <a:ext cx="3352800" cy="1049362"/>
          </a:xfrm>
          <a:prstGeom prst="line">
            <a:avLst/>
          </a:prstGeom>
          <a:noFill/>
          <a:ln w="88900">
            <a:solidFill>
              <a:srgbClr val="00FF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a:endParaRPr lang="en-US" dirty="0">
              <a:solidFill>
                <a:schemeClr val="tx2"/>
              </a:solidFill>
            </a:endParaRPr>
          </a:p>
        </p:txBody>
      </p:sp>
      <p:grpSp>
        <p:nvGrpSpPr>
          <p:cNvPr id="42" name="Group 41"/>
          <p:cNvGrpSpPr/>
          <p:nvPr/>
        </p:nvGrpSpPr>
        <p:grpSpPr>
          <a:xfrm>
            <a:off x="5481930" y="3006732"/>
            <a:ext cx="3659933" cy="1870068"/>
            <a:chOff x="5481930" y="3006732"/>
            <a:chExt cx="3659933" cy="1870068"/>
          </a:xfrm>
        </p:grpSpPr>
        <p:grpSp>
          <p:nvGrpSpPr>
            <p:cNvPr id="43" name="Group 42"/>
            <p:cNvGrpSpPr/>
            <p:nvPr/>
          </p:nvGrpSpPr>
          <p:grpSpPr>
            <a:xfrm>
              <a:off x="5481930" y="3006732"/>
              <a:ext cx="3659933" cy="1870068"/>
              <a:chOff x="5481930" y="3006732"/>
              <a:chExt cx="3659933" cy="1870068"/>
            </a:xfrm>
          </p:grpSpPr>
          <p:grpSp>
            <p:nvGrpSpPr>
              <p:cNvPr id="49" name="Group 48"/>
              <p:cNvGrpSpPr/>
              <p:nvPr/>
            </p:nvGrpSpPr>
            <p:grpSpPr>
              <a:xfrm rot="9125170">
                <a:off x="5481930" y="3121792"/>
                <a:ext cx="2482632" cy="1392879"/>
                <a:chOff x="140590" y="2806996"/>
                <a:chExt cx="2482632" cy="1392879"/>
              </a:xfrm>
            </p:grpSpPr>
            <p:pic>
              <p:nvPicPr>
                <p:cNvPr id="74" name="Picture 4" descr="http://ian.umces.edu/imagelibrary/albums/userpics/12865/normal_ian-symbol-pseudo-nitzschia-austral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9497">
                  <a:off x="1377079" y="3166576"/>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3653">
                  <a:off x="996600" y="3649808"/>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818926">
                  <a:off x="698199" y="3692497"/>
                  <a:ext cx="655575" cy="216340"/>
                </a:xfrm>
                <a:prstGeom prst="rect">
                  <a:avLst/>
                </a:prstGeom>
                <a:noFill/>
              </p:spPr>
            </p:pic>
            <p:pic>
              <p:nvPicPr>
                <p:cNvPr id="77" name="Picture 12" descr="http://ian.umces.edu/imagelibrary/albums/userpics/12865/thumb_ian-symbol-ceratium-spp.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9937003">
                  <a:off x="140590" y="2806996"/>
                  <a:ext cx="587252" cy="7075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5842742" y="3006732"/>
                <a:ext cx="3299121" cy="1870068"/>
                <a:chOff x="5616279" y="2843468"/>
                <a:chExt cx="3299121" cy="1870068"/>
              </a:xfrm>
            </p:grpSpPr>
            <p:pic>
              <p:nvPicPr>
                <p:cNvPr id="51" name="Picture 4" descr="http://ian.umces.edu/imagelibrary/albums/userpics/12865/normal_ian-symbol-pseudo-nitzschia-austral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357949">
                  <a:off x="6182033" y="3055394"/>
                  <a:ext cx="1246143" cy="89722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5616279" y="2843468"/>
                  <a:ext cx="3299121" cy="1870068"/>
                  <a:chOff x="5387679" y="2709090"/>
                  <a:chExt cx="3299121" cy="1870068"/>
                </a:xfrm>
              </p:grpSpPr>
              <p:pic>
                <p:nvPicPr>
                  <p:cNvPr id="53" name="Picture 4" descr="http://ian.umces.edu/imagelibrary/albums/userpics/12865/normal_ian-symbol-pseudo-nitzschia-austral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263308">
                    <a:off x="7059657" y="3407580"/>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387464">
                    <a:off x="5900327" y="3667683"/>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3752737">
                    <a:off x="5805909" y="4059304"/>
                    <a:ext cx="655575" cy="216340"/>
                  </a:xfrm>
                  <a:prstGeom prst="rect">
                    <a:avLst/>
                  </a:prstGeom>
                  <a:noFill/>
                </p:spPr>
              </p:pic>
              <p:pic>
                <p:nvPicPr>
                  <p:cNvPr id="56" name="Picture 12" descr="http://ian.umces.edu/imagelibrary/albums/userpics/12865/thumb_ian-symbol-ceratium-spp.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17242536">
                    <a:off x="5823168" y="3048000"/>
                    <a:ext cx="587252" cy="70753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6281327" y="2822469"/>
                    <a:ext cx="2405473" cy="1538953"/>
                    <a:chOff x="217749" y="2810065"/>
                    <a:chExt cx="2405473" cy="1538953"/>
                  </a:xfrm>
                </p:grpSpPr>
                <p:pic>
                  <p:nvPicPr>
                    <p:cNvPr id="70" name="Picture 4" descr="http://ian.umces.edu/imagelibrary/albums/userpics/12865/normal_ian-symbol-pseudo-nitzschia-austral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9497">
                      <a:off x="1377079" y="3166576"/>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3653">
                      <a:off x="217749" y="3426679"/>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818926">
                      <a:off x="722634" y="3913061"/>
                      <a:ext cx="655575" cy="216340"/>
                    </a:xfrm>
                    <a:prstGeom prst="rect">
                      <a:avLst/>
                    </a:prstGeom>
                    <a:noFill/>
                  </p:spPr>
                </p:pic>
                <p:pic>
                  <p:nvPicPr>
                    <p:cNvPr id="73" name="Picture 12" descr="http://ian.umces.edu/imagelibrary/albums/userpics/12865/thumb_ian-symbol-ceratium-spp.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18425738">
                      <a:off x="776189" y="2749925"/>
                      <a:ext cx="587252" cy="7075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5387679" y="2935911"/>
                    <a:ext cx="2613321" cy="1336903"/>
                    <a:chOff x="9901" y="2780590"/>
                    <a:chExt cx="2613321" cy="1336903"/>
                  </a:xfrm>
                </p:grpSpPr>
                <p:pic>
                  <p:nvPicPr>
                    <p:cNvPr id="66" name="Picture 4" descr="http://ian.umces.edu/imagelibrary/albums/userpics/12865/normal_ian-symbol-pseudo-nitzschia-austral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9497">
                      <a:off x="1377079" y="3166576"/>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3653">
                      <a:off x="9901" y="3567426"/>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818926">
                      <a:off x="-70933" y="3000208"/>
                      <a:ext cx="655575" cy="216340"/>
                    </a:xfrm>
                    <a:prstGeom prst="rect">
                      <a:avLst/>
                    </a:prstGeom>
                    <a:noFill/>
                  </p:spPr>
                </p:pic>
                <p:pic>
                  <p:nvPicPr>
                    <p:cNvPr id="69" name="Picture 12" descr="http://ian.umces.edu/imagelibrary/albums/userpics/12865/thumb_ian-symbol-ceratium-spp.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708725">
                      <a:off x="140590" y="2806996"/>
                      <a:ext cx="587252" cy="707532"/>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3653">
                    <a:off x="7403159" y="3649661"/>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3258946">
                    <a:off x="6557001" y="3098163"/>
                    <a:ext cx="655575" cy="216340"/>
                  </a:xfrm>
                  <a:prstGeom prst="rect">
                    <a:avLst/>
                  </a:prstGeom>
                  <a:noFill/>
                </p:spPr>
              </p:pic>
              <p:pic>
                <p:nvPicPr>
                  <p:cNvPr id="61" name="Picture 12" descr="http://ian.umces.edu/imagelibrary/albums/userpics/12865/thumb_ian-symbol-ceratium-spp.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6295491">
                    <a:off x="7720833" y="2845720"/>
                    <a:ext cx="587252" cy="70753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ian.umces.edu/imagelibrary/albums/userpics/12865/normal_ian-symbol-pseudo-nitzschia-austral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327255" y="2924818"/>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270989">
                    <a:off x="7384945" y="3013074"/>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818926">
                    <a:off x="7443588" y="4143201"/>
                    <a:ext cx="655575" cy="216340"/>
                  </a:xfrm>
                  <a:prstGeom prst="rect">
                    <a:avLst/>
                  </a:prstGeom>
                  <a:noFill/>
                </p:spPr>
              </p:pic>
              <p:pic>
                <p:nvPicPr>
                  <p:cNvPr id="65" name="Picture 12" descr="http://ian.umces.edu/imagelibrary/albums/userpics/12865/thumb_ian-symbol-ceratium-spp.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6843442">
                    <a:off x="7206736" y="3861805"/>
                    <a:ext cx="587252" cy="707532"/>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44" name="Group 43"/>
            <p:cNvGrpSpPr/>
            <p:nvPr/>
          </p:nvGrpSpPr>
          <p:grpSpPr>
            <a:xfrm>
              <a:off x="6012118" y="3224966"/>
              <a:ext cx="2727441" cy="1479727"/>
              <a:chOff x="-11178" y="2911666"/>
              <a:chExt cx="2727441" cy="1479727"/>
            </a:xfrm>
          </p:grpSpPr>
          <p:pic>
            <p:nvPicPr>
              <p:cNvPr id="45" name="Picture 4" descr="http://ian.umces.edu/imagelibrary/albums/userpics/12865/normal_ian-symbol-pseudo-nitzschia-austral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9497">
                <a:off x="-11178" y="3494169"/>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3653">
                <a:off x="217749" y="3426679"/>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818926">
                <a:off x="2280305" y="3131284"/>
                <a:ext cx="655575" cy="216340"/>
              </a:xfrm>
              <a:prstGeom prst="rect">
                <a:avLst/>
              </a:prstGeom>
              <a:noFill/>
            </p:spPr>
          </p:pic>
          <p:pic>
            <p:nvPicPr>
              <p:cNvPr id="48" name="Picture 12" descr="http://ian.umces.edu/imagelibrary/albums/userpics/12865/thumb_ian-symbol-ceratium-spp.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20039331">
                <a:off x="113642" y="3643011"/>
                <a:ext cx="587252" cy="70753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8" name="Rectangle 77"/>
          <p:cNvSpPr/>
          <p:nvPr/>
        </p:nvSpPr>
        <p:spPr>
          <a:xfrm>
            <a:off x="2581362" y="3663577"/>
            <a:ext cx="2676438" cy="395173"/>
          </a:xfrm>
          <a:prstGeom prst="rect">
            <a:avLst/>
          </a:prstGeom>
        </p:spPr>
        <p:txBody>
          <a:bodyPr wrap="none">
            <a:spAutoFit/>
          </a:bodyPr>
          <a:lstStyle/>
          <a:p>
            <a:pPr algn="ctr">
              <a:lnSpc>
                <a:spcPct val="80000"/>
              </a:lnSpc>
            </a:pPr>
            <a:r>
              <a:rPr lang="en-US" sz="2400" dirty="0">
                <a:solidFill>
                  <a:schemeClr val="tx2"/>
                </a:solidFill>
                <a:ea typeface="MS PGothic" pitchFamily="34" charset="-128"/>
              </a:rPr>
              <a:t>fueling algal blooms</a:t>
            </a:r>
          </a:p>
        </p:txBody>
      </p:sp>
      <p:pic>
        <p:nvPicPr>
          <p:cNvPr id="79" name="Picture 10" descr="Pennate diatom 1 Illustration of a pennate Diatom symbol,vector,illustration,microalgae,algae,Pennate,diatom,heterokont,algae,stramenopiles,Chromalveolata,Heterokontophyta,Bacillariophyceae,Pennales"/>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9879039">
            <a:off x="501483" y="5807853"/>
            <a:ext cx="655575" cy="216340"/>
          </a:xfrm>
          <a:prstGeom prst="rect">
            <a:avLst/>
          </a:prstGeom>
          <a:noFill/>
        </p:spPr>
      </p:pic>
      <p:pic>
        <p:nvPicPr>
          <p:cNvPr id="80" name="Picture 6" descr="Thalassiosira nordenskioeldii (Diatom) Illustration of Thalassiosira nordenskioeldii (Diatom) symbol,vector,illustration,microalgae,algae Thalassiosira,Diatom,ChromistaÂ OchrophytaÂ CoscinodiscophyceaeÂ ThalassiosiralesÂ ThallassiosiraceaeÂ T. nordenskioeldii"/>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7470159">
            <a:off x="775250" y="5507578"/>
            <a:ext cx="1158036" cy="55006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http://ian.umces.edu/imagelibrary/albums/userpics/12865/normal_ian-symbol-pseudo-nitzschia-australis.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20329497">
            <a:off x="313075" y="4927800"/>
            <a:ext cx="1246143" cy="8972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http://ian.umces.edu/imagelibrary/albums/userpics/12865/thumb_ian-symbol-ceratium-spp.png"/>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10151157">
            <a:off x="1631054" y="5415859"/>
            <a:ext cx="587252" cy="707532"/>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p:cNvGrpSpPr/>
          <p:nvPr/>
        </p:nvGrpSpPr>
        <p:grpSpPr>
          <a:xfrm>
            <a:off x="138114" y="5272920"/>
            <a:ext cx="2060886" cy="921614"/>
            <a:chOff x="30571" y="5643032"/>
            <a:chExt cx="2060886" cy="921614"/>
          </a:xfrm>
          <a:solidFill>
            <a:schemeClr val="tx2">
              <a:lumMod val="85000"/>
            </a:schemeClr>
          </a:solidFill>
        </p:grpSpPr>
        <p:sp>
          <p:nvSpPr>
            <p:cNvPr id="84" name="Oval 83"/>
            <p:cNvSpPr/>
            <p:nvPr/>
          </p:nvSpPr>
          <p:spPr>
            <a:xfrm rot="20427462" flipV="1">
              <a:off x="1683222" y="5811682"/>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5" name="Oval 84"/>
            <p:cNvSpPr/>
            <p:nvPr/>
          </p:nvSpPr>
          <p:spPr>
            <a:xfrm rot="17772238" flipV="1">
              <a:off x="1181737" y="5791677"/>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86" name="Group 85"/>
            <p:cNvGrpSpPr/>
            <p:nvPr/>
          </p:nvGrpSpPr>
          <p:grpSpPr>
            <a:xfrm>
              <a:off x="30571" y="5694888"/>
              <a:ext cx="2060886" cy="869758"/>
              <a:chOff x="30571" y="5694888"/>
              <a:chExt cx="2060886" cy="869758"/>
            </a:xfrm>
            <a:grpFill/>
          </p:grpSpPr>
          <p:sp>
            <p:nvSpPr>
              <p:cNvPr id="87" name="Oval 86"/>
              <p:cNvSpPr/>
              <p:nvPr/>
            </p:nvSpPr>
            <p:spPr>
              <a:xfrm rot="20427462" flipV="1">
                <a:off x="544197" y="6039442"/>
                <a:ext cx="386382" cy="101117"/>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8" name="Oval 87"/>
              <p:cNvSpPr/>
              <p:nvPr/>
            </p:nvSpPr>
            <p:spPr>
              <a:xfrm rot="12308550" flipV="1">
                <a:off x="1705075" y="6055015"/>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9" name="Oval 88"/>
              <p:cNvSpPr/>
              <p:nvPr/>
            </p:nvSpPr>
            <p:spPr>
              <a:xfrm rot="12308550" flipV="1">
                <a:off x="1333785" y="5945500"/>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0" name="Oval 89"/>
              <p:cNvSpPr/>
              <p:nvPr/>
            </p:nvSpPr>
            <p:spPr>
              <a:xfrm rot="12308550" flipV="1">
                <a:off x="391797" y="5887042"/>
                <a:ext cx="386382" cy="101117"/>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1" name="Oval 90"/>
              <p:cNvSpPr/>
              <p:nvPr/>
            </p:nvSpPr>
            <p:spPr>
              <a:xfrm rot="20427462" flipV="1">
                <a:off x="116874" y="6202214"/>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2" name="Oval 91"/>
              <p:cNvSpPr/>
              <p:nvPr/>
            </p:nvSpPr>
            <p:spPr>
              <a:xfrm rot="20427462" flipV="1">
                <a:off x="1372138" y="6220306"/>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3" name="Oval 92"/>
              <p:cNvSpPr/>
              <p:nvPr/>
            </p:nvSpPr>
            <p:spPr>
              <a:xfrm rot="17772238" flipV="1">
                <a:off x="1541614" y="6326909"/>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4" name="Oval 93"/>
              <p:cNvSpPr/>
              <p:nvPr/>
            </p:nvSpPr>
            <p:spPr>
              <a:xfrm rot="17772238" flipV="1">
                <a:off x="600850" y="5837520"/>
                <a:ext cx="386382" cy="101117"/>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5" name="Oval 94"/>
              <p:cNvSpPr/>
              <p:nvPr/>
            </p:nvSpPr>
            <p:spPr>
              <a:xfrm rot="17772238" flipV="1">
                <a:off x="995458" y="5920697"/>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6" name="Oval 95"/>
              <p:cNvSpPr/>
              <p:nvPr/>
            </p:nvSpPr>
            <p:spPr>
              <a:xfrm rot="12308550" flipV="1">
                <a:off x="774003" y="5875144"/>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7" name="Oval 96"/>
              <p:cNvSpPr/>
              <p:nvPr/>
            </p:nvSpPr>
            <p:spPr>
              <a:xfrm rot="12308550" flipV="1">
                <a:off x="30571" y="6015461"/>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8" name="Oval 97"/>
              <p:cNvSpPr/>
              <p:nvPr/>
            </p:nvSpPr>
            <p:spPr>
              <a:xfrm rot="20427462" flipV="1">
                <a:off x="1419492" y="5756895"/>
                <a:ext cx="386382" cy="89091"/>
              </a:xfrm>
              <a:prstGeom prst="ellipse">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grpSp>
      <p:sp>
        <p:nvSpPr>
          <p:cNvPr id="99" name="Oval 98"/>
          <p:cNvSpPr/>
          <p:nvPr/>
        </p:nvSpPr>
        <p:spPr>
          <a:xfrm rot="12308550" flipV="1">
            <a:off x="1157428" y="5785723"/>
            <a:ext cx="386382" cy="89091"/>
          </a:xfrm>
          <a:prstGeom prst="ellipse">
            <a:avLst/>
          </a:prstGeom>
          <a:solidFill>
            <a:schemeClr val="tx2">
              <a:lumMod val="85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0" name="Oval 99"/>
          <p:cNvSpPr/>
          <p:nvPr/>
        </p:nvSpPr>
        <p:spPr>
          <a:xfrm rot="12308550" flipV="1">
            <a:off x="761743" y="5909292"/>
            <a:ext cx="386382" cy="89091"/>
          </a:xfrm>
          <a:prstGeom prst="ellipse">
            <a:avLst/>
          </a:prstGeom>
          <a:solidFill>
            <a:schemeClr val="tx2">
              <a:lumMod val="85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1" name="Oval 100"/>
          <p:cNvSpPr/>
          <p:nvPr/>
        </p:nvSpPr>
        <p:spPr>
          <a:xfrm rot="12308550" flipV="1">
            <a:off x="268154" y="5284195"/>
            <a:ext cx="386382" cy="89091"/>
          </a:xfrm>
          <a:prstGeom prst="ellipse">
            <a:avLst/>
          </a:prstGeom>
          <a:solidFill>
            <a:schemeClr val="tx2">
              <a:lumMod val="85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2" name="Oval 101"/>
          <p:cNvSpPr/>
          <p:nvPr/>
        </p:nvSpPr>
        <p:spPr>
          <a:xfrm rot="12308550" flipV="1">
            <a:off x="1354890" y="5118460"/>
            <a:ext cx="386382" cy="89091"/>
          </a:xfrm>
          <a:prstGeom prst="ellipse">
            <a:avLst/>
          </a:prstGeom>
          <a:solidFill>
            <a:schemeClr val="tx2">
              <a:lumMod val="85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103" name="Straight Connector 102"/>
          <p:cNvCxnSpPr/>
          <p:nvPr/>
        </p:nvCxnSpPr>
        <p:spPr>
          <a:xfrm>
            <a:off x="439950" y="1066800"/>
            <a:ext cx="8297581"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97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9"/>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9"/>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9"/>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9"/>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9"/>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9" grpId="0"/>
      <p:bldP spid="30" grpId="0"/>
      <p:bldP spid="31" grpId="0"/>
      <p:bldP spid="41" grpId="0" animBg="1"/>
      <p:bldP spid="78"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p:spPr>
        <p:txBody>
          <a:bodyPr>
            <a:normAutofit/>
          </a:bodyPr>
          <a:lstStyle/>
          <a:p>
            <a:pPr algn="l"/>
            <a:r>
              <a:rPr lang="en-US" sz="3600" dirty="0" smtClean="0">
                <a:solidFill>
                  <a:srgbClr val="FFC000"/>
                </a:solidFill>
                <a:effectLst>
                  <a:outerShdw blurRad="38100" dist="38100" dir="2700000" algn="tl">
                    <a:srgbClr val="000000">
                      <a:alpha val="43137"/>
                    </a:srgbClr>
                  </a:outerShdw>
                </a:effectLst>
              </a:rPr>
              <a:t>Nutrient Inputs May Exacerbate OA</a:t>
            </a:r>
            <a:endParaRPr lang="en-US" sz="3600" dirty="0">
              <a:solidFill>
                <a:srgbClr val="FFC000"/>
              </a:solidFill>
              <a:effectLst>
                <a:outerShdw blurRad="38100" dist="38100" dir="2700000" algn="tl">
                  <a:srgbClr val="000000">
                    <a:alpha val="43137"/>
                  </a:srgbClr>
                </a:outerShdw>
              </a:effectLst>
            </a:endParaRPr>
          </a:p>
        </p:txBody>
      </p:sp>
      <p:cxnSp>
        <p:nvCxnSpPr>
          <p:cNvPr id="5" name="Straight Connector 4"/>
          <p:cNvCxnSpPr/>
          <p:nvPr/>
        </p:nvCxnSpPr>
        <p:spPr>
          <a:xfrm>
            <a:off x="533400" y="990078"/>
            <a:ext cx="710385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Group 4"/>
          <p:cNvGrpSpPr/>
          <p:nvPr/>
        </p:nvGrpSpPr>
        <p:grpSpPr>
          <a:xfrm>
            <a:off x="533400" y="1296760"/>
            <a:ext cx="8915401" cy="5461227"/>
            <a:chOff x="539485" y="1044348"/>
            <a:chExt cx="8915401" cy="5461227"/>
          </a:xfrm>
        </p:grpSpPr>
        <p:grpSp>
          <p:nvGrpSpPr>
            <p:cNvPr id="7" name="Group 33"/>
            <p:cNvGrpSpPr/>
            <p:nvPr/>
          </p:nvGrpSpPr>
          <p:grpSpPr>
            <a:xfrm>
              <a:off x="539485" y="1447800"/>
              <a:ext cx="8915401" cy="5057775"/>
              <a:chOff x="539485" y="1447800"/>
              <a:chExt cx="8915401" cy="5057775"/>
            </a:xfrm>
          </p:grpSpPr>
          <p:grpSp>
            <p:nvGrpSpPr>
              <p:cNvPr id="15" name="Group 32"/>
              <p:cNvGrpSpPr/>
              <p:nvPr/>
            </p:nvGrpSpPr>
            <p:grpSpPr>
              <a:xfrm>
                <a:off x="539485" y="1447800"/>
                <a:ext cx="8915401" cy="5057775"/>
                <a:chOff x="539485" y="1447800"/>
                <a:chExt cx="8915401" cy="5057775"/>
              </a:xfrm>
            </p:grpSpPr>
            <p:sp>
              <p:nvSpPr>
                <p:cNvPr id="19" name="Trapezoid 18"/>
                <p:cNvSpPr/>
                <p:nvPr/>
              </p:nvSpPr>
              <p:spPr>
                <a:xfrm>
                  <a:off x="539485" y="2171700"/>
                  <a:ext cx="7309115" cy="800100"/>
                </a:xfrm>
                <a:prstGeom prst="trapezoid">
                  <a:avLst>
                    <a:gd name="adj" fmla="val 109951"/>
                  </a:avLst>
                </a:prstGeom>
                <a:solidFill>
                  <a:srgbClr val="00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0" name="Rectangle 19"/>
                <p:cNvSpPr/>
                <p:nvPr/>
              </p:nvSpPr>
              <p:spPr>
                <a:xfrm>
                  <a:off x="539485" y="2971800"/>
                  <a:ext cx="8440495" cy="3505200"/>
                </a:xfrm>
                <a:prstGeom prst="rect">
                  <a:avLst/>
                </a:prstGeom>
                <a:gradFill>
                  <a:gsLst>
                    <a:gs pos="0">
                      <a:srgbClr val="03D4A8"/>
                    </a:gs>
                    <a:gs pos="25000">
                      <a:srgbClr val="21D6E0"/>
                    </a:gs>
                    <a:gs pos="75000">
                      <a:srgbClr val="0087E6"/>
                    </a:gs>
                    <a:gs pos="100000">
                      <a:srgbClr val="005CBF"/>
                    </a:gs>
                  </a:gsLst>
                  <a:lin ang="5400000" scaled="0"/>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a:t>
                  </a:r>
                  <a:endParaRPr lang="en-US" sz="2000" dirty="0"/>
                </a:p>
              </p:txBody>
            </p:sp>
            <p:sp>
              <p:nvSpPr>
                <p:cNvPr id="21" name="Freeform 20"/>
                <p:cNvSpPr/>
                <p:nvPr/>
              </p:nvSpPr>
              <p:spPr>
                <a:xfrm>
                  <a:off x="6940285" y="1447800"/>
                  <a:ext cx="2039695" cy="1447800"/>
                </a:xfrm>
                <a:custGeom>
                  <a:avLst/>
                  <a:gdLst>
                    <a:gd name="connsiteX0" fmla="*/ 1400175 w 1400175"/>
                    <a:gd name="connsiteY0" fmla="*/ 590550 h 590550"/>
                    <a:gd name="connsiteX1" fmla="*/ 476250 w 1400175"/>
                    <a:gd name="connsiteY1" fmla="*/ 0 h 590550"/>
                    <a:gd name="connsiteX2" fmla="*/ 342900 w 1400175"/>
                    <a:gd name="connsiteY2" fmla="*/ 76200 h 590550"/>
                    <a:gd name="connsiteX3" fmla="*/ 228600 w 1400175"/>
                    <a:gd name="connsiteY3" fmla="*/ 171450 h 590550"/>
                    <a:gd name="connsiteX4" fmla="*/ 228600 w 1400175"/>
                    <a:gd name="connsiteY4" fmla="*/ 247650 h 590550"/>
                    <a:gd name="connsiteX5" fmla="*/ 133350 w 1400175"/>
                    <a:gd name="connsiteY5" fmla="*/ 266700 h 590550"/>
                    <a:gd name="connsiteX6" fmla="*/ 76200 w 1400175"/>
                    <a:gd name="connsiteY6" fmla="*/ 304800 h 590550"/>
                    <a:gd name="connsiteX7" fmla="*/ 76200 w 1400175"/>
                    <a:gd name="connsiteY7" fmla="*/ 333375 h 590550"/>
                    <a:gd name="connsiteX8" fmla="*/ 0 w 1400175"/>
                    <a:gd name="connsiteY8" fmla="*/ 381000 h 590550"/>
                    <a:gd name="connsiteX0" fmla="*/ 1323975 w 1323975"/>
                    <a:gd name="connsiteY0" fmla="*/ 590550 h 847725"/>
                    <a:gd name="connsiteX1" fmla="*/ 400050 w 1323975"/>
                    <a:gd name="connsiteY1" fmla="*/ 0 h 847725"/>
                    <a:gd name="connsiteX2" fmla="*/ 266700 w 1323975"/>
                    <a:gd name="connsiteY2" fmla="*/ 76200 h 847725"/>
                    <a:gd name="connsiteX3" fmla="*/ 152400 w 1323975"/>
                    <a:gd name="connsiteY3" fmla="*/ 171450 h 847725"/>
                    <a:gd name="connsiteX4" fmla="*/ 152400 w 1323975"/>
                    <a:gd name="connsiteY4" fmla="*/ 247650 h 847725"/>
                    <a:gd name="connsiteX5" fmla="*/ 57150 w 1323975"/>
                    <a:gd name="connsiteY5" fmla="*/ 266700 h 847725"/>
                    <a:gd name="connsiteX6" fmla="*/ 0 w 1323975"/>
                    <a:gd name="connsiteY6" fmla="*/ 304800 h 847725"/>
                    <a:gd name="connsiteX7" fmla="*/ 0 w 1323975"/>
                    <a:gd name="connsiteY7" fmla="*/ 333375 h 847725"/>
                    <a:gd name="connsiteX8" fmla="*/ 438150 w 1323975"/>
                    <a:gd name="connsiteY8" fmla="*/ 847725 h 847725"/>
                    <a:gd name="connsiteX0" fmla="*/ 1471083 w 1471083"/>
                    <a:gd name="connsiteY0" fmla="*/ 590550 h 847725"/>
                    <a:gd name="connsiteX1" fmla="*/ 547158 w 1471083"/>
                    <a:gd name="connsiteY1" fmla="*/ 0 h 847725"/>
                    <a:gd name="connsiteX2" fmla="*/ 413808 w 1471083"/>
                    <a:gd name="connsiteY2" fmla="*/ 76200 h 847725"/>
                    <a:gd name="connsiteX3" fmla="*/ 299508 w 1471083"/>
                    <a:gd name="connsiteY3" fmla="*/ 171450 h 847725"/>
                    <a:gd name="connsiteX4" fmla="*/ 299508 w 1471083"/>
                    <a:gd name="connsiteY4" fmla="*/ 247650 h 847725"/>
                    <a:gd name="connsiteX5" fmla="*/ 204258 w 1471083"/>
                    <a:gd name="connsiteY5" fmla="*/ 266700 h 847725"/>
                    <a:gd name="connsiteX6" fmla="*/ 147108 w 1471083"/>
                    <a:gd name="connsiteY6" fmla="*/ 304800 h 847725"/>
                    <a:gd name="connsiteX7" fmla="*/ 0 w 1471083"/>
                    <a:gd name="connsiteY7" fmla="*/ 363311 h 847725"/>
                    <a:gd name="connsiteX8" fmla="*/ 585258 w 1471083"/>
                    <a:gd name="connsiteY8" fmla="*/ 847725 h 847725"/>
                    <a:gd name="connsiteX0" fmla="*/ 1471083 w 1471083"/>
                    <a:gd name="connsiteY0" fmla="*/ 590550 h 847725"/>
                    <a:gd name="connsiteX1" fmla="*/ 547158 w 1471083"/>
                    <a:gd name="connsiteY1" fmla="*/ 0 h 847725"/>
                    <a:gd name="connsiteX2" fmla="*/ 413808 w 1471083"/>
                    <a:gd name="connsiteY2" fmla="*/ 76200 h 847725"/>
                    <a:gd name="connsiteX3" fmla="*/ 299508 w 1471083"/>
                    <a:gd name="connsiteY3" fmla="*/ 171450 h 847725"/>
                    <a:gd name="connsiteX4" fmla="*/ 299508 w 1471083"/>
                    <a:gd name="connsiteY4" fmla="*/ 247650 h 847725"/>
                    <a:gd name="connsiteX5" fmla="*/ 204258 w 1471083"/>
                    <a:gd name="connsiteY5" fmla="*/ 266700 h 847725"/>
                    <a:gd name="connsiteX6" fmla="*/ 147108 w 1471083"/>
                    <a:gd name="connsiteY6" fmla="*/ 304800 h 847725"/>
                    <a:gd name="connsiteX7" fmla="*/ 0 w 1471083"/>
                    <a:gd name="connsiteY7" fmla="*/ 423863 h 847725"/>
                    <a:gd name="connsiteX8" fmla="*/ 585258 w 1471083"/>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083" h="847725">
                      <a:moveTo>
                        <a:pt x="1471083" y="590550"/>
                      </a:moveTo>
                      <a:lnTo>
                        <a:pt x="547158" y="0"/>
                      </a:lnTo>
                      <a:lnTo>
                        <a:pt x="413808" y="76200"/>
                      </a:lnTo>
                      <a:lnTo>
                        <a:pt x="299508" y="171450"/>
                      </a:lnTo>
                      <a:lnTo>
                        <a:pt x="299508" y="247650"/>
                      </a:lnTo>
                      <a:lnTo>
                        <a:pt x="204258" y="266700"/>
                      </a:lnTo>
                      <a:lnTo>
                        <a:pt x="147108" y="304800"/>
                      </a:lnTo>
                      <a:lnTo>
                        <a:pt x="0" y="423863"/>
                      </a:lnTo>
                      <a:lnTo>
                        <a:pt x="585258" y="847725"/>
                      </a:lnTo>
                    </a:path>
                  </a:pathLst>
                </a:custGeom>
                <a:solidFill>
                  <a:schemeClr val="tx2">
                    <a:lumMod val="50000"/>
                  </a:schemeClr>
                </a:solidFill>
                <a:ln w="28575">
                  <a:solidFill>
                    <a:schemeClr val="tx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p>
              </p:txBody>
            </p:sp>
            <p:sp>
              <p:nvSpPr>
                <p:cNvPr id="22" name="Freeform 21"/>
                <p:cNvSpPr/>
                <p:nvPr/>
              </p:nvSpPr>
              <p:spPr>
                <a:xfrm>
                  <a:off x="2600607" y="2338388"/>
                  <a:ext cx="6854279" cy="4167187"/>
                </a:xfrm>
                <a:custGeom>
                  <a:avLst/>
                  <a:gdLst>
                    <a:gd name="connsiteX0" fmla="*/ 5707062 w 5999162"/>
                    <a:gd name="connsiteY0" fmla="*/ 42862 h 4254500"/>
                    <a:gd name="connsiteX1" fmla="*/ 5230812 w 5999162"/>
                    <a:gd name="connsiteY1" fmla="*/ 128587 h 4254500"/>
                    <a:gd name="connsiteX2" fmla="*/ 4802187 w 5999162"/>
                    <a:gd name="connsiteY2" fmla="*/ 366712 h 4254500"/>
                    <a:gd name="connsiteX3" fmla="*/ 4402137 w 5999162"/>
                    <a:gd name="connsiteY3" fmla="*/ 623887 h 4254500"/>
                    <a:gd name="connsiteX4" fmla="*/ 4116387 w 5999162"/>
                    <a:gd name="connsiteY4" fmla="*/ 871537 h 4254500"/>
                    <a:gd name="connsiteX5" fmla="*/ 3925887 w 5999162"/>
                    <a:gd name="connsiteY5" fmla="*/ 1109662 h 4254500"/>
                    <a:gd name="connsiteX6" fmla="*/ 3811587 w 5999162"/>
                    <a:gd name="connsiteY6" fmla="*/ 1290637 h 4254500"/>
                    <a:gd name="connsiteX7" fmla="*/ 3554412 w 5999162"/>
                    <a:gd name="connsiteY7" fmla="*/ 1528762 h 4254500"/>
                    <a:gd name="connsiteX8" fmla="*/ 3268662 w 5999162"/>
                    <a:gd name="connsiteY8" fmla="*/ 1738312 h 4254500"/>
                    <a:gd name="connsiteX9" fmla="*/ 2906712 w 5999162"/>
                    <a:gd name="connsiteY9" fmla="*/ 1833562 h 4254500"/>
                    <a:gd name="connsiteX10" fmla="*/ 2335212 w 5999162"/>
                    <a:gd name="connsiteY10" fmla="*/ 1766887 h 4254500"/>
                    <a:gd name="connsiteX11" fmla="*/ 1839912 w 5999162"/>
                    <a:gd name="connsiteY11" fmla="*/ 1824037 h 4254500"/>
                    <a:gd name="connsiteX12" fmla="*/ 1316037 w 5999162"/>
                    <a:gd name="connsiteY12" fmla="*/ 2090737 h 4254500"/>
                    <a:gd name="connsiteX13" fmla="*/ 887412 w 5999162"/>
                    <a:gd name="connsiteY13" fmla="*/ 2433637 h 4254500"/>
                    <a:gd name="connsiteX14" fmla="*/ 611187 w 5999162"/>
                    <a:gd name="connsiteY14" fmla="*/ 2719387 h 4254500"/>
                    <a:gd name="connsiteX15" fmla="*/ 392112 w 5999162"/>
                    <a:gd name="connsiteY15" fmla="*/ 3043237 h 4254500"/>
                    <a:gd name="connsiteX16" fmla="*/ 239712 w 5999162"/>
                    <a:gd name="connsiteY16" fmla="*/ 3348037 h 4254500"/>
                    <a:gd name="connsiteX17" fmla="*/ 68262 w 5999162"/>
                    <a:gd name="connsiteY17" fmla="*/ 3719512 h 4254500"/>
                    <a:gd name="connsiteX18" fmla="*/ 11112 w 5999162"/>
                    <a:gd name="connsiteY18" fmla="*/ 3957637 h 4254500"/>
                    <a:gd name="connsiteX19" fmla="*/ 1587 w 5999162"/>
                    <a:gd name="connsiteY19" fmla="*/ 4062412 h 4254500"/>
                    <a:gd name="connsiteX20" fmla="*/ 1587 w 5999162"/>
                    <a:gd name="connsiteY20" fmla="*/ 4081462 h 4254500"/>
                    <a:gd name="connsiteX21" fmla="*/ 5716587 w 5999162"/>
                    <a:gd name="connsiteY21" fmla="*/ 4100512 h 4254500"/>
                    <a:gd name="connsiteX22" fmla="*/ 1697037 w 5999162"/>
                    <a:gd name="connsiteY22" fmla="*/ 3157537 h 4254500"/>
                    <a:gd name="connsiteX23" fmla="*/ 5021262 w 5999162"/>
                    <a:gd name="connsiteY23" fmla="*/ 2252662 h 4254500"/>
                    <a:gd name="connsiteX24" fmla="*/ 5478462 w 5999162"/>
                    <a:gd name="connsiteY24" fmla="*/ 385762 h 4254500"/>
                    <a:gd name="connsiteX25" fmla="*/ 5707062 w 5999162"/>
                    <a:gd name="connsiteY25" fmla="*/ 42862 h 4254500"/>
                    <a:gd name="connsiteX0" fmla="*/ 5707062 w 6315074"/>
                    <a:gd name="connsiteY0" fmla="*/ 42862 h 4321174"/>
                    <a:gd name="connsiteX1" fmla="*/ 5230812 w 6315074"/>
                    <a:gd name="connsiteY1" fmla="*/ 128587 h 4321174"/>
                    <a:gd name="connsiteX2" fmla="*/ 4802187 w 6315074"/>
                    <a:gd name="connsiteY2" fmla="*/ 366712 h 4321174"/>
                    <a:gd name="connsiteX3" fmla="*/ 4402137 w 6315074"/>
                    <a:gd name="connsiteY3" fmla="*/ 623887 h 4321174"/>
                    <a:gd name="connsiteX4" fmla="*/ 4116387 w 6315074"/>
                    <a:gd name="connsiteY4" fmla="*/ 871537 h 4321174"/>
                    <a:gd name="connsiteX5" fmla="*/ 3925887 w 6315074"/>
                    <a:gd name="connsiteY5" fmla="*/ 1109662 h 4321174"/>
                    <a:gd name="connsiteX6" fmla="*/ 3811587 w 6315074"/>
                    <a:gd name="connsiteY6" fmla="*/ 1290637 h 4321174"/>
                    <a:gd name="connsiteX7" fmla="*/ 3554412 w 6315074"/>
                    <a:gd name="connsiteY7" fmla="*/ 1528762 h 4321174"/>
                    <a:gd name="connsiteX8" fmla="*/ 3268662 w 6315074"/>
                    <a:gd name="connsiteY8" fmla="*/ 1738312 h 4321174"/>
                    <a:gd name="connsiteX9" fmla="*/ 2906712 w 6315074"/>
                    <a:gd name="connsiteY9" fmla="*/ 1833562 h 4321174"/>
                    <a:gd name="connsiteX10" fmla="*/ 2335212 w 6315074"/>
                    <a:gd name="connsiteY10" fmla="*/ 1766887 h 4321174"/>
                    <a:gd name="connsiteX11" fmla="*/ 1839912 w 6315074"/>
                    <a:gd name="connsiteY11" fmla="*/ 1824037 h 4321174"/>
                    <a:gd name="connsiteX12" fmla="*/ 1316037 w 6315074"/>
                    <a:gd name="connsiteY12" fmla="*/ 2090737 h 4321174"/>
                    <a:gd name="connsiteX13" fmla="*/ 887412 w 6315074"/>
                    <a:gd name="connsiteY13" fmla="*/ 2433637 h 4321174"/>
                    <a:gd name="connsiteX14" fmla="*/ 611187 w 6315074"/>
                    <a:gd name="connsiteY14" fmla="*/ 2719387 h 4321174"/>
                    <a:gd name="connsiteX15" fmla="*/ 392112 w 6315074"/>
                    <a:gd name="connsiteY15" fmla="*/ 3043237 h 4321174"/>
                    <a:gd name="connsiteX16" fmla="*/ 239712 w 6315074"/>
                    <a:gd name="connsiteY16" fmla="*/ 3348037 h 4321174"/>
                    <a:gd name="connsiteX17" fmla="*/ 68262 w 6315074"/>
                    <a:gd name="connsiteY17" fmla="*/ 3719512 h 4321174"/>
                    <a:gd name="connsiteX18" fmla="*/ 11112 w 6315074"/>
                    <a:gd name="connsiteY18" fmla="*/ 3957637 h 4321174"/>
                    <a:gd name="connsiteX19" fmla="*/ 1587 w 6315074"/>
                    <a:gd name="connsiteY19" fmla="*/ 4062412 h 4321174"/>
                    <a:gd name="connsiteX20" fmla="*/ 1587 w 6315074"/>
                    <a:gd name="connsiteY20" fmla="*/ 4081462 h 4321174"/>
                    <a:gd name="connsiteX21" fmla="*/ 5716587 w 6315074"/>
                    <a:gd name="connsiteY21" fmla="*/ 4100512 h 4321174"/>
                    <a:gd name="connsiteX22" fmla="*/ 3592512 w 6315074"/>
                    <a:gd name="connsiteY22" fmla="*/ 2757487 h 4321174"/>
                    <a:gd name="connsiteX23" fmla="*/ 5021262 w 6315074"/>
                    <a:gd name="connsiteY23" fmla="*/ 2252662 h 4321174"/>
                    <a:gd name="connsiteX24" fmla="*/ 5478462 w 6315074"/>
                    <a:gd name="connsiteY24" fmla="*/ 385762 h 4321174"/>
                    <a:gd name="connsiteX25" fmla="*/ 5707062 w 6315074"/>
                    <a:gd name="connsiteY25" fmla="*/ 42862 h 4321174"/>
                    <a:gd name="connsiteX0" fmla="*/ 5707062 w 6019799"/>
                    <a:gd name="connsiteY0" fmla="*/ 42862 h 4273549"/>
                    <a:gd name="connsiteX1" fmla="*/ 5230812 w 6019799"/>
                    <a:gd name="connsiteY1" fmla="*/ 128587 h 4273549"/>
                    <a:gd name="connsiteX2" fmla="*/ 4802187 w 6019799"/>
                    <a:gd name="connsiteY2" fmla="*/ 366712 h 4273549"/>
                    <a:gd name="connsiteX3" fmla="*/ 4402137 w 6019799"/>
                    <a:gd name="connsiteY3" fmla="*/ 623887 h 4273549"/>
                    <a:gd name="connsiteX4" fmla="*/ 4116387 w 6019799"/>
                    <a:gd name="connsiteY4" fmla="*/ 871537 h 4273549"/>
                    <a:gd name="connsiteX5" fmla="*/ 3925887 w 6019799"/>
                    <a:gd name="connsiteY5" fmla="*/ 1109662 h 4273549"/>
                    <a:gd name="connsiteX6" fmla="*/ 3811587 w 6019799"/>
                    <a:gd name="connsiteY6" fmla="*/ 1290637 h 4273549"/>
                    <a:gd name="connsiteX7" fmla="*/ 3554412 w 6019799"/>
                    <a:gd name="connsiteY7" fmla="*/ 1528762 h 4273549"/>
                    <a:gd name="connsiteX8" fmla="*/ 3268662 w 6019799"/>
                    <a:gd name="connsiteY8" fmla="*/ 1738312 h 4273549"/>
                    <a:gd name="connsiteX9" fmla="*/ 2906712 w 6019799"/>
                    <a:gd name="connsiteY9" fmla="*/ 1833562 h 4273549"/>
                    <a:gd name="connsiteX10" fmla="*/ 2335212 w 6019799"/>
                    <a:gd name="connsiteY10" fmla="*/ 1766887 h 4273549"/>
                    <a:gd name="connsiteX11" fmla="*/ 1839912 w 6019799"/>
                    <a:gd name="connsiteY11" fmla="*/ 1824037 h 4273549"/>
                    <a:gd name="connsiteX12" fmla="*/ 1316037 w 6019799"/>
                    <a:gd name="connsiteY12" fmla="*/ 2090737 h 4273549"/>
                    <a:gd name="connsiteX13" fmla="*/ 887412 w 6019799"/>
                    <a:gd name="connsiteY13" fmla="*/ 2433637 h 4273549"/>
                    <a:gd name="connsiteX14" fmla="*/ 611187 w 6019799"/>
                    <a:gd name="connsiteY14" fmla="*/ 2719387 h 4273549"/>
                    <a:gd name="connsiteX15" fmla="*/ 392112 w 6019799"/>
                    <a:gd name="connsiteY15" fmla="*/ 3043237 h 4273549"/>
                    <a:gd name="connsiteX16" fmla="*/ 239712 w 6019799"/>
                    <a:gd name="connsiteY16" fmla="*/ 3348037 h 4273549"/>
                    <a:gd name="connsiteX17" fmla="*/ 68262 w 6019799"/>
                    <a:gd name="connsiteY17" fmla="*/ 3719512 h 4273549"/>
                    <a:gd name="connsiteX18" fmla="*/ 11112 w 6019799"/>
                    <a:gd name="connsiteY18" fmla="*/ 3957637 h 4273549"/>
                    <a:gd name="connsiteX19" fmla="*/ 1587 w 6019799"/>
                    <a:gd name="connsiteY19" fmla="*/ 4062412 h 4273549"/>
                    <a:gd name="connsiteX20" fmla="*/ 1587 w 6019799"/>
                    <a:gd name="connsiteY20" fmla="*/ 4081462 h 4273549"/>
                    <a:gd name="connsiteX21" fmla="*/ 5421312 w 6019799"/>
                    <a:gd name="connsiteY21" fmla="*/ 4052887 h 4273549"/>
                    <a:gd name="connsiteX22" fmla="*/ 3592512 w 6019799"/>
                    <a:gd name="connsiteY22" fmla="*/ 2757487 h 4273549"/>
                    <a:gd name="connsiteX23" fmla="*/ 5021262 w 6019799"/>
                    <a:gd name="connsiteY23" fmla="*/ 2252662 h 4273549"/>
                    <a:gd name="connsiteX24" fmla="*/ 5478462 w 6019799"/>
                    <a:gd name="connsiteY24" fmla="*/ 385762 h 4273549"/>
                    <a:gd name="connsiteX25" fmla="*/ 5707062 w 6019799"/>
                    <a:gd name="connsiteY25" fmla="*/ 42862 h 4273549"/>
                    <a:gd name="connsiteX0" fmla="*/ 5707062 w 6018212"/>
                    <a:gd name="connsiteY0" fmla="*/ 42862 h 4281487"/>
                    <a:gd name="connsiteX1" fmla="*/ 5230812 w 6018212"/>
                    <a:gd name="connsiteY1" fmla="*/ 128587 h 4281487"/>
                    <a:gd name="connsiteX2" fmla="*/ 4802187 w 6018212"/>
                    <a:gd name="connsiteY2" fmla="*/ 366712 h 4281487"/>
                    <a:gd name="connsiteX3" fmla="*/ 4402137 w 6018212"/>
                    <a:gd name="connsiteY3" fmla="*/ 623887 h 4281487"/>
                    <a:gd name="connsiteX4" fmla="*/ 4116387 w 6018212"/>
                    <a:gd name="connsiteY4" fmla="*/ 871537 h 4281487"/>
                    <a:gd name="connsiteX5" fmla="*/ 3925887 w 6018212"/>
                    <a:gd name="connsiteY5" fmla="*/ 1109662 h 4281487"/>
                    <a:gd name="connsiteX6" fmla="*/ 3811587 w 6018212"/>
                    <a:gd name="connsiteY6" fmla="*/ 1290637 h 4281487"/>
                    <a:gd name="connsiteX7" fmla="*/ 3554412 w 6018212"/>
                    <a:gd name="connsiteY7" fmla="*/ 1528762 h 4281487"/>
                    <a:gd name="connsiteX8" fmla="*/ 3268662 w 6018212"/>
                    <a:gd name="connsiteY8" fmla="*/ 1738312 h 4281487"/>
                    <a:gd name="connsiteX9" fmla="*/ 2906712 w 6018212"/>
                    <a:gd name="connsiteY9" fmla="*/ 1833562 h 4281487"/>
                    <a:gd name="connsiteX10" fmla="*/ 2335212 w 6018212"/>
                    <a:gd name="connsiteY10" fmla="*/ 1766887 h 4281487"/>
                    <a:gd name="connsiteX11" fmla="*/ 1839912 w 6018212"/>
                    <a:gd name="connsiteY11" fmla="*/ 1824037 h 4281487"/>
                    <a:gd name="connsiteX12" fmla="*/ 1316037 w 6018212"/>
                    <a:gd name="connsiteY12" fmla="*/ 2090737 h 4281487"/>
                    <a:gd name="connsiteX13" fmla="*/ 887412 w 6018212"/>
                    <a:gd name="connsiteY13" fmla="*/ 2433637 h 4281487"/>
                    <a:gd name="connsiteX14" fmla="*/ 611187 w 6018212"/>
                    <a:gd name="connsiteY14" fmla="*/ 2719387 h 4281487"/>
                    <a:gd name="connsiteX15" fmla="*/ 392112 w 6018212"/>
                    <a:gd name="connsiteY15" fmla="*/ 3043237 h 4281487"/>
                    <a:gd name="connsiteX16" fmla="*/ 239712 w 6018212"/>
                    <a:gd name="connsiteY16" fmla="*/ 3348037 h 4281487"/>
                    <a:gd name="connsiteX17" fmla="*/ 68262 w 6018212"/>
                    <a:gd name="connsiteY17" fmla="*/ 3719512 h 4281487"/>
                    <a:gd name="connsiteX18" fmla="*/ 11112 w 6018212"/>
                    <a:gd name="connsiteY18" fmla="*/ 3957637 h 4281487"/>
                    <a:gd name="connsiteX19" fmla="*/ 1587 w 6018212"/>
                    <a:gd name="connsiteY19" fmla="*/ 4062412 h 4281487"/>
                    <a:gd name="connsiteX20" fmla="*/ 11113 w 6018212"/>
                    <a:gd name="connsiteY20" fmla="*/ 4129088 h 4281487"/>
                    <a:gd name="connsiteX21" fmla="*/ 5421312 w 6018212"/>
                    <a:gd name="connsiteY21" fmla="*/ 4052887 h 4281487"/>
                    <a:gd name="connsiteX22" fmla="*/ 3592512 w 6018212"/>
                    <a:gd name="connsiteY22" fmla="*/ 2757487 h 4281487"/>
                    <a:gd name="connsiteX23" fmla="*/ 5021262 w 6018212"/>
                    <a:gd name="connsiteY23" fmla="*/ 2252662 h 4281487"/>
                    <a:gd name="connsiteX24" fmla="*/ 5478462 w 6018212"/>
                    <a:gd name="connsiteY24" fmla="*/ 385762 h 4281487"/>
                    <a:gd name="connsiteX25" fmla="*/ 5707062 w 6018212"/>
                    <a:gd name="connsiteY25" fmla="*/ 42862 h 4281487"/>
                    <a:gd name="connsiteX0" fmla="*/ 5707062 w 6208712"/>
                    <a:gd name="connsiteY0" fmla="*/ 42862 h 4370387"/>
                    <a:gd name="connsiteX1" fmla="*/ 5230812 w 6208712"/>
                    <a:gd name="connsiteY1" fmla="*/ 128587 h 4370387"/>
                    <a:gd name="connsiteX2" fmla="*/ 4802187 w 6208712"/>
                    <a:gd name="connsiteY2" fmla="*/ 366712 h 4370387"/>
                    <a:gd name="connsiteX3" fmla="*/ 4402137 w 6208712"/>
                    <a:gd name="connsiteY3" fmla="*/ 623887 h 4370387"/>
                    <a:gd name="connsiteX4" fmla="*/ 4116387 w 6208712"/>
                    <a:gd name="connsiteY4" fmla="*/ 871537 h 4370387"/>
                    <a:gd name="connsiteX5" fmla="*/ 3925887 w 6208712"/>
                    <a:gd name="connsiteY5" fmla="*/ 1109662 h 4370387"/>
                    <a:gd name="connsiteX6" fmla="*/ 3811587 w 6208712"/>
                    <a:gd name="connsiteY6" fmla="*/ 1290637 h 4370387"/>
                    <a:gd name="connsiteX7" fmla="*/ 3554412 w 6208712"/>
                    <a:gd name="connsiteY7" fmla="*/ 1528762 h 4370387"/>
                    <a:gd name="connsiteX8" fmla="*/ 3268662 w 6208712"/>
                    <a:gd name="connsiteY8" fmla="*/ 1738312 h 4370387"/>
                    <a:gd name="connsiteX9" fmla="*/ 2906712 w 6208712"/>
                    <a:gd name="connsiteY9" fmla="*/ 1833562 h 4370387"/>
                    <a:gd name="connsiteX10" fmla="*/ 2335212 w 6208712"/>
                    <a:gd name="connsiteY10" fmla="*/ 1766887 h 4370387"/>
                    <a:gd name="connsiteX11" fmla="*/ 1839912 w 6208712"/>
                    <a:gd name="connsiteY11" fmla="*/ 1824037 h 4370387"/>
                    <a:gd name="connsiteX12" fmla="*/ 1316037 w 6208712"/>
                    <a:gd name="connsiteY12" fmla="*/ 2090737 h 4370387"/>
                    <a:gd name="connsiteX13" fmla="*/ 887412 w 6208712"/>
                    <a:gd name="connsiteY13" fmla="*/ 2433637 h 4370387"/>
                    <a:gd name="connsiteX14" fmla="*/ 611187 w 6208712"/>
                    <a:gd name="connsiteY14" fmla="*/ 2719387 h 4370387"/>
                    <a:gd name="connsiteX15" fmla="*/ 392112 w 6208712"/>
                    <a:gd name="connsiteY15" fmla="*/ 3043237 h 4370387"/>
                    <a:gd name="connsiteX16" fmla="*/ 239712 w 6208712"/>
                    <a:gd name="connsiteY16" fmla="*/ 3348037 h 4370387"/>
                    <a:gd name="connsiteX17" fmla="*/ 68262 w 6208712"/>
                    <a:gd name="connsiteY17" fmla="*/ 3719512 h 4370387"/>
                    <a:gd name="connsiteX18" fmla="*/ 11112 w 6208712"/>
                    <a:gd name="connsiteY18" fmla="*/ 3957637 h 4370387"/>
                    <a:gd name="connsiteX19" fmla="*/ 1587 w 6208712"/>
                    <a:gd name="connsiteY19" fmla="*/ 4062412 h 4370387"/>
                    <a:gd name="connsiteX20" fmla="*/ 11113 w 6208712"/>
                    <a:gd name="connsiteY20" fmla="*/ 4129088 h 4370387"/>
                    <a:gd name="connsiteX21" fmla="*/ 5421312 w 6208712"/>
                    <a:gd name="connsiteY21" fmla="*/ 4052887 h 4370387"/>
                    <a:gd name="connsiteX22" fmla="*/ 4735513 w 6208712"/>
                    <a:gd name="connsiteY22" fmla="*/ 2224088 h 4370387"/>
                    <a:gd name="connsiteX23" fmla="*/ 5021262 w 6208712"/>
                    <a:gd name="connsiteY23" fmla="*/ 2252662 h 4370387"/>
                    <a:gd name="connsiteX24" fmla="*/ 5478462 w 6208712"/>
                    <a:gd name="connsiteY24" fmla="*/ 385762 h 4370387"/>
                    <a:gd name="connsiteX25" fmla="*/ 5707062 w 6208712"/>
                    <a:gd name="connsiteY25" fmla="*/ 42862 h 4370387"/>
                    <a:gd name="connsiteX0" fmla="*/ 5707062 w 6208712"/>
                    <a:gd name="connsiteY0" fmla="*/ 42862 h 4370387"/>
                    <a:gd name="connsiteX1" fmla="*/ 5230812 w 6208712"/>
                    <a:gd name="connsiteY1" fmla="*/ 128587 h 4370387"/>
                    <a:gd name="connsiteX2" fmla="*/ 4802187 w 6208712"/>
                    <a:gd name="connsiteY2" fmla="*/ 366712 h 4370387"/>
                    <a:gd name="connsiteX3" fmla="*/ 4402137 w 6208712"/>
                    <a:gd name="connsiteY3" fmla="*/ 623887 h 4370387"/>
                    <a:gd name="connsiteX4" fmla="*/ 4116387 w 6208712"/>
                    <a:gd name="connsiteY4" fmla="*/ 871537 h 4370387"/>
                    <a:gd name="connsiteX5" fmla="*/ 3925887 w 6208712"/>
                    <a:gd name="connsiteY5" fmla="*/ 1109662 h 4370387"/>
                    <a:gd name="connsiteX6" fmla="*/ 3811587 w 6208712"/>
                    <a:gd name="connsiteY6" fmla="*/ 1290637 h 4370387"/>
                    <a:gd name="connsiteX7" fmla="*/ 3554412 w 6208712"/>
                    <a:gd name="connsiteY7" fmla="*/ 1528762 h 4370387"/>
                    <a:gd name="connsiteX8" fmla="*/ 3268662 w 6208712"/>
                    <a:gd name="connsiteY8" fmla="*/ 1738312 h 4370387"/>
                    <a:gd name="connsiteX9" fmla="*/ 2906712 w 6208712"/>
                    <a:gd name="connsiteY9" fmla="*/ 1833562 h 4370387"/>
                    <a:gd name="connsiteX10" fmla="*/ 2335212 w 6208712"/>
                    <a:gd name="connsiteY10" fmla="*/ 1766887 h 4370387"/>
                    <a:gd name="connsiteX11" fmla="*/ 1839912 w 6208712"/>
                    <a:gd name="connsiteY11" fmla="*/ 1824037 h 4370387"/>
                    <a:gd name="connsiteX12" fmla="*/ 1316037 w 6208712"/>
                    <a:gd name="connsiteY12" fmla="*/ 2090737 h 4370387"/>
                    <a:gd name="connsiteX13" fmla="*/ 887412 w 6208712"/>
                    <a:gd name="connsiteY13" fmla="*/ 2433637 h 4370387"/>
                    <a:gd name="connsiteX14" fmla="*/ 611187 w 6208712"/>
                    <a:gd name="connsiteY14" fmla="*/ 2719387 h 4370387"/>
                    <a:gd name="connsiteX15" fmla="*/ 392112 w 6208712"/>
                    <a:gd name="connsiteY15" fmla="*/ 3043237 h 4370387"/>
                    <a:gd name="connsiteX16" fmla="*/ 239712 w 6208712"/>
                    <a:gd name="connsiteY16" fmla="*/ 3348037 h 4370387"/>
                    <a:gd name="connsiteX17" fmla="*/ 68262 w 6208712"/>
                    <a:gd name="connsiteY17" fmla="*/ 3719512 h 4370387"/>
                    <a:gd name="connsiteX18" fmla="*/ 11112 w 6208712"/>
                    <a:gd name="connsiteY18" fmla="*/ 3957637 h 4370387"/>
                    <a:gd name="connsiteX19" fmla="*/ 1587 w 6208712"/>
                    <a:gd name="connsiteY19" fmla="*/ 4062412 h 4370387"/>
                    <a:gd name="connsiteX20" fmla="*/ 11113 w 6208712"/>
                    <a:gd name="connsiteY20" fmla="*/ 4129088 h 4370387"/>
                    <a:gd name="connsiteX21" fmla="*/ 5421312 w 6208712"/>
                    <a:gd name="connsiteY21" fmla="*/ 4052887 h 4370387"/>
                    <a:gd name="connsiteX22" fmla="*/ 4735513 w 6208712"/>
                    <a:gd name="connsiteY22" fmla="*/ 2224088 h 4370387"/>
                    <a:gd name="connsiteX23" fmla="*/ 5345113 w 6208712"/>
                    <a:gd name="connsiteY23" fmla="*/ 1233488 h 4370387"/>
                    <a:gd name="connsiteX24" fmla="*/ 5478462 w 6208712"/>
                    <a:gd name="connsiteY24" fmla="*/ 385762 h 4370387"/>
                    <a:gd name="connsiteX25" fmla="*/ 5707062 w 6208712"/>
                    <a:gd name="connsiteY25" fmla="*/ 42862 h 4370387"/>
                    <a:gd name="connsiteX0" fmla="*/ 5707062 w 6246812"/>
                    <a:gd name="connsiteY0" fmla="*/ 42862 h 4370387"/>
                    <a:gd name="connsiteX1" fmla="*/ 5230812 w 6246812"/>
                    <a:gd name="connsiteY1" fmla="*/ 128587 h 4370387"/>
                    <a:gd name="connsiteX2" fmla="*/ 4802187 w 6246812"/>
                    <a:gd name="connsiteY2" fmla="*/ 366712 h 4370387"/>
                    <a:gd name="connsiteX3" fmla="*/ 4402137 w 6246812"/>
                    <a:gd name="connsiteY3" fmla="*/ 623887 h 4370387"/>
                    <a:gd name="connsiteX4" fmla="*/ 4116387 w 6246812"/>
                    <a:gd name="connsiteY4" fmla="*/ 871537 h 4370387"/>
                    <a:gd name="connsiteX5" fmla="*/ 3925887 w 6246812"/>
                    <a:gd name="connsiteY5" fmla="*/ 1109662 h 4370387"/>
                    <a:gd name="connsiteX6" fmla="*/ 3811587 w 6246812"/>
                    <a:gd name="connsiteY6" fmla="*/ 1290637 h 4370387"/>
                    <a:gd name="connsiteX7" fmla="*/ 3554412 w 6246812"/>
                    <a:gd name="connsiteY7" fmla="*/ 1528762 h 4370387"/>
                    <a:gd name="connsiteX8" fmla="*/ 3268662 w 6246812"/>
                    <a:gd name="connsiteY8" fmla="*/ 1738312 h 4370387"/>
                    <a:gd name="connsiteX9" fmla="*/ 2906712 w 6246812"/>
                    <a:gd name="connsiteY9" fmla="*/ 1833562 h 4370387"/>
                    <a:gd name="connsiteX10" fmla="*/ 2335212 w 6246812"/>
                    <a:gd name="connsiteY10" fmla="*/ 1766887 h 4370387"/>
                    <a:gd name="connsiteX11" fmla="*/ 1839912 w 6246812"/>
                    <a:gd name="connsiteY11" fmla="*/ 1824037 h 4370387"/>
                    <a:gd name="connsiteX12" fmla="*/ 1316037 w 6246812"/>
                    <a:gd name="connsiteY12" fmla="*/ 2090737 h 4370387"/>
                    <a:gd name="connsiteX13" fmla="*/ 887412 w 6246812"/>
                    <a:gd name="connsiteY13" fmla="*/ 2433637 h 4370387"/>
                    <a:gd name="connsiteX14" fmla="*/ 611187 w 6246812"/>
                    <a:gd name="connsiteY14" fmla="*/ 2719387 h 4370387"/>
                    <a:gd name="connsiteX15" fmla="*/ 392112 w 6246812"/>
                    <a:gd name="connsiteY15" fmla="*/ 3043237 h 4370387"/>
                    <a:gd name="connsiteX16" fmla="*/ 239712 w 6246812"/>
                    <a:gd name="connsiteY16" fmla="*/ 3348037 h 4370387"/>
                    <a:gd name="connsiteX17" fmla="*/ 68262 w 6246812"/>
                    <a:gd name="connsiteY17" fmla="*/ 3719512 h 4370387"/>
                    <a:gd name="connsiteX18" fmla="*/ 11112 w 6246812"/>
                    <a:gd name="connsiteY18" fmla="*/ 3957637 h 4370387"/>
                    <a:gd name="connsiteX19" fmla="*/ 1587 w 6246812"/>
                    <a:gd name="connsiteY19" fmla="*/ 4062412 h 4370387"/>
                    <a:gd name="connsiteX20" fmla="*/ 11113 w 6246812"/>
                    <a:gd name="connsiteY20" fmla="*/ 4129088 h 4370387"/>
                    <a:gd name="connsiteX21" fmla="*/ 5421312 w 6246812"/>
                    <a:gd name="connsiteY21" fmla="*/ 4052887 h 4370387"/>
                    <a:gd name="connsiteX22" fmla="*/ 4964113 w 6246812"/>
                    <a:gd name="connsiteY22" fmla="*/ 2224088 h 4370387"/>
                    <a:gd name="connsiteX23" fmla="*/ 5345113 w 6246812"/>
                    <a:gd name="connsiteY23" fmla="*/ 1233488 h 4370387"/>
                    <a:gd name="connsiteX24" fmla="*/ 5478462 w 6246812"/>
                    <a:gd name="connsiteY24" fmla="*/ 385762 h 4370387"/>
                    <a:gd name="connsiteX25" fmla="*/ 5707062 w 6246812"/>
                    <a:gd name="connsiteY25" fmla="*/ 42862 h 4370387"/>
                    <a:gd name="connsiteX0" fmla="*/ 5707062 w 6083300"/>
                    <a:gd name="connsiteY0" fmla="*/ 42862 h 4383087"/>
                    <a:gd name="connsiteX1" fmla="*/ 5230812 w 6083300"/>
                    <a:gd name="connsiteY1" fmla="*/ 128587 h 4383087"/>
                    <a:gd name="connsiteX2" fmla="*/ 4802187 w 6083300"/>
                    <a:gd name="connsiteY2" fmla="*/ 366712 h 4383087"/>
                    <a:gd name="connsiteX3" fmla="*/ 4402137 w 6083300"/>
                    <a:gd name="connsiteY3" fmla="*/ 623887 h 4383087"/>
                    <a:gd name="connsiteX4" fmla="*/ 4116387 w 6083300"/>
                    <a:gd name="connsiteY4" fmla="*/ 871537 h 4383087"/>
                    <a:gd name="connsiteX5" fmla="*/ 3925887 w 6083300"/>
                    <a:gd name="connsiteY5" fmla="*/ 1109662 h 4383087"/>
                    <a:gd name="connsiteX6" fmla="*/ 3811587 w 6083300"/>
                    <a:gd name="connsiteY6" fmla="*/ 1290637 h 4383087"/>
                    <a:gd name="connsiteX7" fmla="*/ 3554412 w 6083300"/>
                    <a:gd name="connsiteY7" fmla="*/ 1528762 h 4383087"/>
                    <a:gd name="connsiteX8" fmla="*/ 3268662 w 6083300"/>
                    <a:gd name="connsiteY8" fmla="*/ 1738312 h 4383087"/>
                    <a:gd name="connsiteX9" fmla="*/ 2906712 w 6083300"/>
                    <a:gd name="connsiteY9" fmla="*/ 1833562 h 4383087"/>
                    <a:gd name="connsiteX10" fmla="*/ 2335212 w 6083300"/>
                    <a:gd name="connsiteY10" fmla="*/ 1766887 h 4383087"/>
                    <a:gd name="connsiteX11" fmla="*/ 1839912 w 6083300"/>
                    <a:gd name="connsiteY11" fmla="*/ 1824037 h 4383087"/>
                    <a:gd name="connsiteX12" fmla="*/ 1316037 w 6083300"/>
                    <a:gd name="connsiteY12" fmla="*/ 2090737 h 4383087"/>
                    <a:gd name="connsiteX13" fmla="*/ 887412 w 6083300"/>
                    <a:gd name="connsiteY13" fmla="*/ 2433637 h 4383087"/>
                    <a:gd name="connsiteX14" fmla="*/ 611187 w 6083300"/>
                    <a:gd name="connsiteY14" fmla="*/ 2719387 h 4383087"/>
                    <a:gd name="connsiteX15" fmla="*/ 392112 w 6083300"/>
                    <a:gd name="connsiteY15" fmla="*/ 3043237 h 4383087"/>
                    <a:gd name="connsiteX16" fmla="*/ 239712 w 6083300"/>
                    <a:gd name="connsiteY16" fmla="*/ 3348037 h 4383087"/>
                    <a:gd name="connsiteX17" fmla="*/ 68262 w 6083300"/>
                    <a:gd name="connsiteY17" fmla="*/ 3719512 h 4383087"/>
                    <a:gd name="connsiteX18" fmla="*/ 11112 w 6083300"/>
                    <a:gd name="connsiteY18" fmla="*/ 3957637 h 4383087"/>
                    <a:gd name="connsiteX19" fmla="*/ 1587 w 6083300"/>
                    <a:gd name="connsiteY19" fmla="*/ 4062412 h 4383087"/>
                    <a:gd name="connsiteX20" fmla="*/ 11113 w 6083300"/>
                    <a:gd name="connsiteY20" fmla="*/ 4129088 h 4383087"/>
                    <a:gd name="connsiteX21" fmla="*/ 5257800 w 6083300"/>
                    <a:gd name="connsiteY21" fmla="*/ 4065587 h 4383087"/>
                    <a:gd name="connsiteX22" fmla="*/ 4964113 w 6083300"/>
                    <a:gd name="connsiteY22" fmla="*/ 2224088 h 4383087"/>
                    <a:gd name="connsiteX23" fmla="*/ 5345113 w 6083300"/>
                    <a:gd name="connsiteY23" fmla="*/ 1233488 h 4383087"/>
                    <a:gd name="connsiteX24" fmla="*/ 5478462 w 6083300"/>
                    <a:gd name="connsiteY24" fmla="*/ 385762 h 4383087"/>
                    <a:gd name="connsiteX25" fmla="*/ 5707062 w 6083300"/>
                    <a:gd name="connsiteY25" fmla="*/ 42862 h 4383087"/>
                    <a:gd name="connsiteX0" fmla="*/ 5707062 w 6178285"/>
                    <a:gd name="connsiteY0" fmla="*/ 42862 h 4383087"/>
                    <a:gd name="connsiteX1" fmla="*/ 5230812 w 6178285"/>
                    <a:gd name="connsiteY1" fmla="*/ 128587 h 4383087"/>
                    <a:gd name="connsiteX2" fmla="*/ 4802187 w 6178285"/>
                    <a:gd name="connsiteY2" fmla="*/ 366712 h 4383087"/>
                    <a:gd name="connsiteX3" fmla="*/ 4402137 w 6178285"/>
                    <a:gd name="connsiteY3" fmla="*/ 623887 h 4383087"/>
                    <a:gd name="connsiteX4" fmla="*/ 4116387 w 6178285"/>
                    <a:gd name="connsiteY4" fmla="*/ 871537 h 4383087"/>
                    <a:gd name="connsiteX5" fmla="*/ 3925887 w 6178285"/>
                    <a:gd name="connsiteY5" fmla="*/ 1109662 h 4383087"/>
                    <a:gd name="connsiteX6" fmla="*/ 3811587 w 6178285"/>
                    <a:gd name="connsiteY6" fmla="*/ 1290637 h 4383087"/>
                    <a:gd name="connsiteX7" fmla="*/ 3554412 w 6178285"/>
                    <a:gd name="connsiteY7" fmla="*/ 1528762 h 4383087"/>
                    <a:gd name="connsiteX8" fmla="*/ 3268662 w 6178285"/>
                    <a:gd name="connsiteY8" fmla="*/ 1738312 h 4383087"/>
                    <a:gd name="connsiteX9" fmla="*/ 2906712 w 6178285"/>
                    <a:gd name="connsiteY9" fmla="*/ 1833562 h 4383087"/>
                    <a:gd name="connsiteX10" fmla="*/ 2335212 w 6178285"/>
                    <a:gd name="connsiteY10" fmla="*/ 1766887 h 4383087"/>
                    <a:gd name="connsiteX11" fmla="*/ 1839912 w 6178285"/>
                    <a:gd name="connsiteY11" fmla="*/ 1824037 h 4383087"/>
                    <a:gd name="connsiteX12" fmla="*/ 1316037 w 6178285"/>
                    <a:gd name="connsiteY12" fmla="*/ 2090737 h 4383087"/>
                    <a:gd name="connsiteX13" fmla="*/ 887412 w 6178285"/>
                    <a:gd name="connsiteY13" fmla="*/ 2433637 h 4383087"/>
                    <a:gd name="connsiteX14" fmla="*/ 611187 w 6178285"/>
                    <a:gd name="connsiteY14" fmla="*/ 2719387 h 4383087"/>
                    <a:gd name="connsiteX15" fmla="*/ 392112 w 6178285"/>
                    <a:gd name="connsiteY15" fmla="*/ 3043237 h 4383087"/>
                    <a:gd name="connsiteX16" fmla="*/ 239712 w 6178285"/>
                    <a:gd name="connsiteY16" fmla="*/ 3348037 h 4383087"/>
                    <a:gd name="connsiteX17" fmla="*/ 68262 w 6178285"/>
                    <a:gd name="connsiteY17" fmla="*/ 3719512 h 4383087"/>
                    <a:gd name="connsiteX18" fmla="*/ 11112 w 6178285"/>
                    <a:gd name="connsiteY18" fmla="*/ 3957637 h 4383087"/>
                    <a:gd name="connsiteX19" fmla="*/ 1587 w 6178285"/>
                    <a:gd name="connsiteY19" fmla="*/ 4062412 h 4383087"/>
                    <a:gd name="connsiteX20" fmla="*/ 11113 w 6178285"/>
                    <a:gd name="connsiteY20" fmla="*/ 4129088 h 4383087"/>
                    <a:gd name="connsiteX21" fmla="*/ 5257800 w 6178285"/>
                    <a:gd name="connsiteY21" fmla="*/ 4065587 h 4383087"/>
                    <a:gd name="connsiteX22" fmla="*/ 5534025 w 6178285"/>
                    <a:gd name="connsiteY22" fmla="*/ 3608387 h 4383087"/>
                    <a:gd name="connsiteX23" fmla="*/ 4964113 w 6178285"/>
                    <a:gd name="connsiteY23" fmla="*/ 2224088 h 4383087"/>
                    <a:gd name="connsiteX24" fmla="*/ 5345113 w 6178285"/>
                    <a:gd name="connsiteY24" fmla="*/ 1233488 h 4383087"/>
                    <a:gd name="connsiteX25" fmla="*/ 5478462 w 6178285"/>
                    <a:gd name="connsiteY25" fmla="*/ 385762 h 4383087"/>
                    <a:gd name="connsiteX26" fmla="*/ 5707062 w 6178285"/>
                    <a:gd name="connsiteY26" fmla="*/ 42862 h 4383087"/>
                    <a:gd name="connsiteX0" fmla="*/ 5707062 w 6178285"/>
                    <a:gd name="connsiteY0" fmla="*/ 42862 h 4383087"/>
                    <a:gd name="connsiteX1" fmla="*/ 5230812 w 6178285"/>
                    <a:gd name="connsiteY1" fmla="*/ 128587 h 4383087"/>
                    <a:gd name="connsiteX2" fmla="*/ 4802187 w 6178285"/>
                    <a:gd name="connsiteY2" fmla="*/ 366712 h 4383087"/>
                    <a:gd name="connsiteX3" fmla="*/ 4402137 w 6178285"/>
                    <a:gd name="connsiteY3" fmla="*/ 623887 h 4383087"/>
                    <a:gd name="connsiteX4" fmla="*/ 4116387 w 6178285"/>
                    <a:gd name="connsiteY4" fmla="*/ 871537 h 4383087"/>
                    <a:gd name="connsiteX5" fmla="*/ 3925887 w 6178285"/>
                    <a:gd name="connsiteY5" fmla="*/ 1109662 h 4383087"/>
                    <a:gd name="connsiteX6" fmla="*/ 3811587 w 6178285"/>
                    <a:gd name="connsiteY6" fmla="*/ 1290637 h 4383087"/>
                    <a:gd name="connsiteX7" fmla="*/ 3554412 w 6178285"/>
                    <a:gd name="connsiteY7" fmla="*/ 1528762 h 4383087"/>
                    <a:gd name="connsiteX8" fmla="*/ 3268662 w 6178285"/>
                    <a:gd name="connsiteY8" fmla="*/ 1738312 h 4383087"/>
                    <a:gd name="connsiteX9" fmla="*/ 2906712 w 6178285"/>
                    <a:gd name="connsiteY9" fmla="*/ 1833562 h 4383087"/>
                    <a:gd name="connsiteX10" fmla="*/ 2335212 w 6178285"/>
                    <a:gd name="connsiteY10" fmla="*/ 1766887 h 4383087"/>
                    <a:gd name="connsiteX11" fmla="*/ 1839912 w 6178285"/>
                    <a:gd name="connsiteY11" fmla="*/ 1824037 h 4383087"/>
                    <a:gd name="connsiteX12" fmla="*/ 1316037 w 6178285"/>
                    <a:gd name="connsiteY12" fmla="*/ 2090737 h 4383087"/>
                    <a:gd name="connsiteX13" fmla="*/ 887412 w 6178285"/>
                    <a:gd name="connsiteY13" fmla="*/ 2433637 h 4383087"/>
                    <a:gd name="connsiteX14" fmla="*/ 611187 w 6178285"/>
                    <a:gd name="connsiteY14" fmla="*/ 2719387 h 4383087"/>
                    <a:gd name="connsiteX15" fmla="*/ 392112 w 6178285"/>
                    <a:gd name="connsiteY15" fmla="*/ 3043237 h 4383087"/>
                    <a:gd name="connsiteX16" fmla="*/ 239712 w 6178285"/>
                    <a:gd name="connsiteY16" fmla="*/ 3348037 h 4383087"/>
                    <a:gd name="connsiteX17" fmla="*/ 68262 w 6178285"/>
                    <a:gd name="connsiteY17" fmla="*/ 3719512 h 4383087"/>
                    <a:gd name="connsiteX18" fmla="*/ 11112 w 6178285"/>
                    <a:gd name="connsiteY18" fmla="*/ 3957637 h 4383087"/>
                    <a:gd name="connsiteX19" fmla="*/ 1587 w 6178285"/>
                    <a:gd name="connsiteY19" fmla="*/ 4062412 h 4383087"/>
                    <a:gd name="connsiteX20" fmla="*/ 11113 w 6178285"/>
                    <a:gd name="connsiteY20" fmla="*/ 4129088 h 4383087"/>
                    <a:gd name="connsiteX21" fmla="*/ 5257800 w 6178285"/>
                    <a:gd name="connsiteY21" fmla="*/ 4065587 h 4383087"/>
                    <a:gd name="connsiteX22" fmla="*/ 5029200 w 6178285"/>
                    <a:gd name="connsiteY22" fmla="*/ 2236787 h 4383087"/>
                    <a:gd name="connsiteX23" fmla="*/ 4964113 w 6178285"/>
                    <a:gd name="connsiteY23" fmla="*/ 2224088 h 4383087"/>
                    <a:gd name="connsiteX24" fmla="*/ 5345113 w 6178285"/>
                    <a:gd name="connsiteY24" fmla="*/ 1233488 h 4383087"/>
                    <a:gd name="connsiteX25" fmla="*/ 5478462 w 6178285"/>
                    <a:gd name="connsiteY25" fmla="*/ 385762 h 4383087"/>
                    <a:gd name="connsiteX26" fmla="*/ 5707062 w 6178285"/>
                    <a:gd name="connsiteY26" fmla="*/ 42862 h 4383087"/>
                    <a:gd name="connsiteX0" fmla="*/ 5707062 w 6178285"/>
                    <a:gd name="connsiteY0" fmla="*/ 42862 h 4383087"/>
                    <a:gd name="connsiteX1" fmla="*/ 5230812 w 6178285"/>
                    <a:gd name="connsiteY1" fmla="*/ 128587 h 4383087"/>
                    <a:gd name="connsiteX2" fmla="*/ 4802187 w 6178285"/>
                    <a:gd name="connsiteY2" fmla="*/ 366712 h 4383087"/>
                    <a:gd name="connsiteX3" fmla="*/ 4402137 w 6178285"/>
                    <a:gd name="connsiteY3" fmla="*/ 623887 h 4383087"/>
                    <a:gd name="connsiteX4" fmla="*/ 4116387 w 6178285"/>
                    <a:gd name="connsiteY4" fmla="*/ 871537 h 4383087"/>
                    <a:gd name="connsiteX5" fmla="*/ 3925887 w 6178285"/>
                    <a:gd name="connsiteY5" fmla="*/ 1109662 h 4383087"/>
                    <a:gd name="connsiteX6" fmla="*/ 3811587 w 6178285"/>
                    <a:gd name="connsiteY6" fmla="*/ 1290637 h 4383087"/>
                    <a:gd name="connsiteX7" fmla="*/ 3554412 w 6178285"/>
                    <a:gd name="connsiteY7" fmla="*/ 1528762 h 4383087"/>
                    <a:gd name="connsiteX8" fmla="*/ 3268662 w 6178285"/>
                    <a:gd name="connsiteY8" fmla="*/ 1738312 h 4383087"/>
                    <a:gd name="connsiteX9" fmla="*/ 2906712 w 6178285"/>
                    <a:gd name="connsiteY9" fmla="*/ 1833562 h 4383087"/>
                    <a:gd name="connsiteX10" fmla="*/ 2335212 w 6178285"/>
                    <a:gd name="connsiteY10" fmla="*/ 1766887 h 4383087"/>
                    <a:gd name="connsiteX11" fmla="*/ 1839912 w 6178285"/>
                    <a:gd name="connsiteY11" fmla="*/ 1824037 h 4383087"/>
                    <a:gd name="connsiteX12" fmla="*/ 1316037 w 6178285"/>
                    <a:gd name="connsiteY12" fmla="*/ 2090737 h 4383087"/>
                    <a:gd name="connsiteX13" fmla="*/ 887412 w 6178285"/>
                    <a:gd name="connsiteY13" fmla="*/ 2433637 h 4383087"/>
                    <a:gd name="connsiteX14" fmla="*/ 611187 w 6178285"/>
                    <a:gd name="connsiteY14" fmla="*/ 2719387 h 4383087"/>
                    <a:gd name="connsiteX15" fmla="*/ 392112 w 6178285"/>
                    <a:gd name="connsiteY15" fmla="*/ 3043237 h 4383087"/>
                    <a:gd name="connsiteX16" fmla="*/ 239712 w 6178285"/>
                    <a:gd name="connsiteY16" fmla="*/ 3348037 h 4383087"/>
                    <a:gd name="connsiteX17" fmla="*/ 68262 w 6178285"/>
                    <a:gd name="connsiteY17" fmla="*/ 3719512 h 4383087"/>
                    <a:gd name="connsiteX18" fmla="*/ 11112 w 6178285"/>
                    <a:gd name="connsiteY18" fmla="*/ 3957637 h 4383087"/>
                    <a:gd name="connsiteX19" fmla="*/ 1587 w 6178285"/>
                    <a:gd name="connsiteY19" fmla="*/ 4062412 h 4383087"/>
                    <a:gd name="connsiteX20" fmla="*/ 11113 w 6178285"/>
                    <a:gd name="connsiteY20" fmla="*/ 4129088 h 4383087"/>
                    <a:gd name="connsiteX21" fmla="*/ 5257800 w 6178285"/>
                    <a:gd name="connsiteY21" fmla="*/ 4065587 h 4383087"/>
                    <a:gd name="connsiteX22" fmla="*/ 5029200 w 6178285"/>
                    <a:gd name="connsiteY22" fmla="*/ 2236787 h 4383087"/>
                    <a:gd name="connsiteX23" fmla="*/ 5257800 w 6178285"/>
                    <a:gd name="connsiteY23" fmla="*/ 1703387 h 4383087"/>
                    <a:gd name="connsiteX24" fmla="*/ 5345113 w 6178285"/>
                    <a:gd name="connsiteY24" fmla="*/ 1233488 h 4383087"/>
                    <a:gd name="connsiteX25" fmla="*/ 5478462 w 6178285"/>
                    <a:gd name="connsiteY25" fmla="*/ 385762 h 4383087"/>
                    <a:gd name="connsiteX26" fmla="*/ 5707062 w 6178285"/>
                    <a:gd name="connsiteY26" fmla="*/ 42862 h 4383087"/>
                    <a:gd name="connsiteX0" fmla="*/ 5707062 w 6178285"/>
                    <a:gd name="connsiteY0" fmla="*/ 42862 h 4383087"/>
                    <a:gd name="connsiteX1" fmla="*/ 5230812 w 6178285"/>
                    <a:gd name="connsiteY1" fmla="*/ 128587 h 4383087"/>
                    <a:gd name="connsiteX2" fmla="*/ 4802187 w 6178285"/>
                    <a:gd name="connsiteY2" fmla="*/ 366712 h 4383087"/>
                    <a:gd name="connsiteX3" fmla="*/ 4402137 w 6178285"/>
                    <a:gd name="connsiteY3" fmla="*/ 623887 h 4383087"/>
                    <a:gd name="connsiteX4" fmla="*/ 4116387 w 6178285"/>
                    <a:gd name="connsiteY4" fmla="*/ 871537 h 4383087"/>
                    <a:gd name="connsiteX5" fmla="*/ 3925887 w 6178285"/>
                    <a:gd name="connsiteY5" fmla="*/ 1109662 h 4383087"/>
                    <a:gd name="connsiteX6" fmla="*/ 3811587 w 6178285"/>
                    <a:gd name="connsiteY6" fmla="*/ 1290637 h 4383087"/>
                    <a:gd name="connsiteX7" fmla="*/ 3554412 w 6178285"/>
                    <a:gd name="connsiteY7" fmla="*/ 1528762 h 4383087"/>
                    <a:gd name="connsiteX8" fmla="*/ 3268662 w 6178285"/>
                    <a:gd name="connsiteY8" fmla="*/ 1738312 h 4383087"/>
                    <a:gd name="connsiteX9" fmla="*/ 2906712 w 6178285"/>
                    <a:gd name="connsiteY9" fmla="*/ 1833562 h 4383087"/>
                    <a:gd name="connsiteX10" fmla="*/ 2335212 w 6178285"/>
                    <a:gd name="connsiteY10" fmla="*/ 1766887 h 4383087"/>
                    <a:gd name="connsiteX11" fmla="*/ 1839912 w 6178285"/>
                    <a:gd name="connsiteY11" fmla="*/ 1824037 h 4383087"/>
                    <a:gd name="connsiteX12" fmla="*/ 1316037 w 6178285"/>
                    <a:gd name="connsiteY12" fmla="*/ 2090737 h 4383087"/>
                    <a:gd name="connsiteX13" fmla="*/ 887412 w 6178285"/>
                    <a:gd name="connsiteY13" fmla="*/ 2433637 h 4383087"/>
                    <a:gd name="connsiteX14" fmla="*/ 611187 w 6178285"/>
                    <a:gd name="connsiteY14" fmla="*/ 2719387 h 4383087"/>
                    <a:gd name="connsiteX15" fmla="*/ 392112 w 6178285"/>
                    <a:gd name="connsiteY15" fmla="*/ 3043237 h 4383087"/>
                    <a:gd name="connsiteX16" fmla="*/ 239712 w 6178285"/>
                    <a:gd name="connsiteY16" fmla="*/ 3348037 h 4383087"/>
                    <a:gd name="connsiteX17" fmla="*/ 68262 w 6178285"/>
                    <a:gd name="connsiteY17" fmla="*/ 3719512 h 4383087"/>
                    <a:gd name="connsiteX18" fmla="*/ 11112 w 6178285"/>
                    <a:gd name="connsiteY18" fmla="*/ 3957637 h 4383087"/>
                    <a:gd name="connsiteX19" fmla="*/ 1587 w 6178285"/>
                    <a:gd name="connsiteY19" fmla="*/ 4062412 h 4383087"/>
                    <a:gd name="connsiteX20" fmla="*/ 11113 w 6178285"/>
                    <a:gd name="connsiteY20" fmla="*/ 4129088 h 4383087"/>
                    <a:gd name="connsiteX21" fmla="*/ 5257800 w 6178285"/>
                    <a:gd name="connsiteY21" fmla="*/ 4065587 h 4383087"/>
                    <a:gd name="connsiteX22" fmla="*/ 5029200 w 6178285"/>
                    <a:gd name="connsiteY22" fmla="*/ 2236787 h 4383087"/>
                    <a:gd name="connsiteX23" fmla="*/ 5257800 w 6178285"/>
                    <a:gd name="connsiteY23" fmla="*/ 1703387 h 4383087"/>
                    <a:gd name="connsiteX24" fmla="*/ 5410200 w 6178285"/>
                    <a:gd name="connsiteY24" fmla="*/ 1093787 h 4383087"/>
                    <a:gd name="connsiteX25" fmla="*/ 5478462 w 6178285"/>
                    <a:gd name="connsiteY25" fmla="*/ 385762 h 4383087"/>
                    <a:gd name="connsiteX26" fmla="*/ 5707062 w 6178285"/>
                    <a:gd name="connsiteY26" fmla="*/ 42862 h 4383087"/>
                    <a:gd name="connsiteX0" fmla="*/ 5707062 w 6178285"/>
                    <a:gd name="connsiteY0" fmla="*/ 42862 h 4383087"/>
                    <a:gd name="connsiteX1" fmla="*/ 5230812 w 6178285"/>
                    <a:gd name="connsiteY1" fmla="*/ 128587 h 4383087"/>
                    <a:gd name="connsiteX2" fmla="*/ 4802187 w 6178285"/>
                    <a:gd name="connsiteY2" fmla="*/ 366712 h 4383087"/>
                    <a:gd name="connsiteX3" fmla="*/ 4402137 w 6178285"/>
                    <a:gd name="connsiteY3" fmla="*/ 623887 h 4383087"/>
                    <a:gd name="connsiteX4" fmla="*/ 4116387 w 6178285"/>
                    <a:gd name="connsiteY4" fmla="*/ 871537 h 4383087"/>
                    <a:gd name="connsiteX5" fmla="*/ 3925887 w 6178285"/>
                    <a:gd name="connsiteY5" fmla="*/ 1109662 h 4383087"/>
                    <a:gd name="connsiteX6" fmla="*/ 3811587 w 6178285"/>
                    <a:gd name="connsiteY6" fmla="*/ 1290637 h 4383087"/>
                    <a:gd name="connsiteX7" fmla="*/ 3554412 w 6178285"/>
                    <a:gd name="connsiteY7" fmla="*/ 1528762 h 4383087"/>
                    <a:gd name="connsiteX8" fmla="*/ 3268662 w 6178285"/>
                    <a:gd name="connsiteY8" fmla="*/ 1738312 h 4383087"/>
                    <a:gd name="connsiteX9" fmla="*/ 2906712 w 6178285"/>
                    <a:gd name="connsiteY9" fmla="*/ 1833562 h 4383087"/>
                    <a:gd name="connsiteX10" fmla="*/ 2335212 w 6178285"/>
                    <a:gd name="connsiteY10" fmla="*/ 1766887 h 4383087"/>
                    <a:gd name="connsiteX11" fmla="*/ 1839912 w 6178285"/>
                    <a:gd name="connsiteY11" fmla="*/ 1824037 h 4383087"/>
                    <a:gd name="connsiteX12" fmla="*/ 1316037 w 6178285"/>
                    <a:gd name="connsiteY12" fmla="*/ 2090737 h 4383087"/>
                    <a:gd name="connsiteX13" fmla="*/ 887412 w 6178285"/>
                    <a:gd name="connsiteY13" fmla="*/ 2433637 h 4383087"/>
                    <a:gd name="connsiteX14" fmla="*/ 611187 w 6178285"/>
                    <a:gd name="connsiteY14" fmla="*/ 2719387 h 4383087"/>
                    <a:gd name="connsiteX15" fmla="*/ 392112 w 6178285"/>
                    <a:gd name="connsiteY15" fmla="*/ 3043237 h 4383087"/>
                    <a:gd name="connsiteX16" fmla="*/ 239712 w 6178285"/>
                    <a:gd name="connsiteY16" fmla="*/ 3348037 h 4383087"/>
                    <a:gd name="connsiteX17" fmla="*/ 68262 w 6178285"/>
                    <a:gd name="connsiteY17" fmla="*/ 3719512 h 4383087"/>
                    <a:gd name="connsiteX18" fmla="*/ 11112 w 6178285"/>
                    <a:gd name="connsiteY18" fmla="*/ 3957637 h 4383087"/>
                    <a:gd name="connsiteX19" fmla="*/ 1587 w 6178285"/>
                    <a:gd name="connsiteY19" fmla="*/ 4062412 h 4383087"/>
                    <a:gd name="connsiteX20" fmla="*/ 11113 w 6178285"/>
                    <a:gd name="connsiteY20" fmla="*/ 4129088 h 4383087"/>
                    <a:gd name="connsiteX21" fmla="*/ 5257800 w 6178285"/>
                    <a:gd name="connsiteY21" fmla="*/ 4065587 h 4383087"/>
                    <a:gd name="connsiteX22" fmla="*/ 5257800 w 6178285"/>
                    <a:gd name="connsiteY22" fmla="*/ 2249487 h 4383087"/>
                    <a:gd name="connsiteX23" fmla="*/ 5257800 w 6178285"/>
                    <a:gd name="connsiteY23" fmla="*/ 1703387 h 4383087"/>
                    <a:gd name="connsiteX24" fmla="*/ 5410200 w 6178285"/>
                    <a:gd name="connsiteY24" fmla="*/ 1093787 h 4383087"/>
                    <a:gd name="connsiteX25" fmla="*/ 5478462 w 6178285"/>
                    <a:gd name="connsiteY25" fmla="*/ 385762 h 4383087"/>
                    <a:gd name="connsiteX26" fmla="*/ 5707062 w 6178285"/>
                    <a:gd name="connsiteY26" fmla="*/ 42862 h 4383087"/>
                    <a:gd name="connsiteX0" fmla="*/ 5707062 w 6178285"/>
                    <a:gd name="connsiteY0" fmla="*/ 42862 h 4167187"/>
                    <a:gd name="connsiteX1" fmla="*/ 5230812 w 6178285"/>
                    <a:gd name="connsiteY1" fmla="*/ 128587 h 4167187"/>
                    <a:gd name="connsiteX2" fmla="*/ 4802187 w 6178285"/>
                    <a:gd name="connsiteY2" fmla="*/ 366712 h 4167187"/>
                    <a:gd name="connsiteX3" fmla="*/ 4402137 w 6178285"/>
                    <a:gd name="connsiteY3" fmla="*/ 623887 h 4167187"/>
                    <a:gd name="connsiteX4" fmla="*/ 4116387 w 6178285"/>
                    <a:gd name="connsiteY4" fmla="*/ 871537 h 4167187"/>
                    <a:gd name="connsiteX5" fmla="*/ 3925887 w 6178285"/>
                    <a:gd name="connsiteY5" fmla="*/ 1109662 h 4167187"/>
                    <a:gd name="connsiteX6" fmla="*/ 3811587 w 6178285"/>
                    <a:gd name="connsiteY6" fmla="*/ 1290637 h 4167187"/>
                    <a:gd name="connsiteX7" fmla="*/ 3554412 w 6178285"/>
                    <a:gd name="connsiteY7" fmla="*/ 1528762 h 4167187"/>
                    <a:gd name="connsiteX8" fmla="*/ 3268662 w 6178285"/>
                    <a:gd name="connsiteY8" fmla="*/ 1738312 h 4167187"/>
                    <a:gd name="connsiteX9" fmla="*/ 2906712 w 6178285"/>
                    <a:gd name="connsiteY9" fmla="*/ 1833562 h 4167187"/>
                    <a:gd name="connsiteX10" fmla="*/ 2335212 w 6178285"/>
                    <a:gd name="connsiteY10" fmla="*/ 1766887 h 4167187"/>
                    <a:gd name="connsiteX11" fmla="*/ 1839912 w 6178285"/>
                    <a:gd name="connsiteY11" fmla="*/ 1824037 h 4167187"/>
                    <a:gd name="connsiteX12" fmla="*/ 1316037 w 6178285"/>
                    <a:gd name="connsiteY12" fmla="*/ 2090737 h 4167187"/>
                    <a:gd name="connsiteX13" fmla="*/ 887412 w 6178285"/>
                    <a:gd name="connsiteY13" fmla="*/ 2433637 h 4167187"/>
                    <a:gd name="connsiteX14" fmla="*/ 611187 w 6178285"/>
                    <a:gd name="connsiteY14" fmla="*/ 2719387 h 4167187"/>
                    <a:gd name="connsiteX15" fmla="*/ 392112 w 6178285"/>
                    <a:gd name="connsiteY15" fmla="*/ 3043237 h 4167187"/>
                    <a:gd name="connsiteX16" fmla="*/ 239712 w 6178285"/>
                    <a:gd name="connsiteY16" fmla="*/ 3348037 h 4167187"/>
                    <a:gd name="connsiteX17" fmla="*/ 68262 w 6178285"/>
                    <a:gd name="connsiteY17" fmla="*/ 3719512 h 4167187"/>
                    <a:gd name="connsiteX18" fmla="*/ 11112 w 6178285"/>
                    <a:gd name="connsiteY18" fmla="*/ 3957637 h 4167187"/>
                    <a:gd name="connsiteX19" fmla="*/ 1587 w 6178285"/>
                    <a:gd name="connsiteY19" fmla="*/ 4062412 h 4167187"/>
                    <a:gd name="connsiteX20" fmla="*/ 11113 w 6178285"/>
                    <a:gd name="connsiteY20" fmla="*/ 4129088 h 4167187"/>
                    <a:gd name="connsiteX21" fmla="*/ 5257800 w 6178285"/>
                    <a:gd name="connsiteY21" fmla="*/ 3849687 h 4167187"/>
                    <a:gd name="connsiteX22" fmla="*/ 5257800 w 6178285"/>
                    <a:gd name="connsiteY22" fmla="*/ 2249487 h 4167187"/>
                    <a:gd name="connsiteX23" fmla="*/ 5257800 w 6178285"/>
                    <a:gd name="connsiteY23" fmla="*/ 1703387 h 4167187"/>
                    <a:gd name="connsiteX24" fmla="*/ 5410200 w 6178285"/>
                    <a:gd name="connsiteY24" fmla="*/ 1093787 h 4167187"/>
                    <a:gd name="connsiteX25" fmla="*/ 5478462 w 6178285"/>
                    <a:gd name="connsiteY25" fmla="*/ 385762 h 4167187"/>
                    <a:gd name="connsiteX26" fmla="*/ 5707062 w 6178285"/>
                    <a:gd name="connsiteY26" fmla="*/ 42862 h 4167187"/>
                    <a:gd name="connsiteX0" fmla="*/ 5707062 w 6178285"/>
                    <a:gd name="connsiteY0" fmla="*/ 42862 h 4167187"/>
                    <a:gd name="connsiteX1" fmla="*/ 5230812 w 6178285"/>
                    <a:gd name="connsiteY1" fmla="*/ 128587 h 4167187"/>
                    <a:gd name="connsiteX2" fmla="*/ 4802187 w 6178285"/>
                    <a:gd name="connsiteY2" fmla="*/ 366712 h 4167187"/>
                    <a:gd name="connsiteX3" fmla="*/ 4402137 w 6178285"/>
                    <a:gd name="connsiteY3" fmla="*/ 623887 h 4167187"/>
                    <a:gd name="connsiteX4" fmla="*/ 4116387 w 6178285"/>
                    <a:gd name="connsiteY4" fmla="*/ 871537 h 4167187"/>
                    <a:gd name="connsiteX5" fmla="*/ 3925887 w 6178285"/>
                    <a:gd name="connsiteY5" fmla="*/ 1109662 h 4167187"/>
                    <a:gd name="connsiteX6" fmla="*/ 3811587 w 6178285"/>
                    <a:gd name="connsiteY6" fmla="*/ 1290637 h 4167187"/>
                    <a:gd name="connsiteX7" fmla="*/ 3554412 w 6178285"/>
                    <a:gd name="connsiteY7" fmla="*/ 1528762 h 4167187"/>
                    <a:gd name="connsiteX8" fmla="*/ 3268662 w 6178285"/>
                    <a:gd name="connsiteY8" fmla="*/ 1738312 h 4167187"/>
                    <a:gd name="connsiteX9" fmla="*/ 2971800 w 6178285"/>
                    <a:gd name="connsiteY9" fmla="*/ 1828800 h 4167187"/>
                    <a:gd name="connsiteX10" fmla="*/ 2335212 w 6178285"/>
                    <a:gd name="connsiteY10" fmla="*/ 1766887 h 4167187"/>
                    <a:gd name="connsiteX11" fmla="*/ 1839912 w 6178285"/>
                    <a:gd name="connsiteY11" fmla="*/ 1824037 h 4167187"/>
                    <a:gd name="connsiteX12" fmla="*/ 1316037 w 6178285"/>
                    <a:gd name="connsiteY12" fmla="*/ 2090737 h 4167187"/>
                    <a:gd name="connsiteX13" fmla="*/ 887412 w 6178285"/>
                    <a:gd name="connsiteY13" fmla="*/ 2433637 h 4167187"/>
                    <a:gd name="connsiteX14" fmla="*/ 611187 w 6178285"/>
                    <a:gd name="connsiteY14" fmla="*/ 2719387 h 4167187"/>
                    <a:gd name="connsiteX15" fmla="*/ 392112 w 6178285"/>
                    <a:gd name="connsiteY15" fmla="*/ 3043237 h 4167187"/>
                    <a:gd name="connsiteX16" fmla="*/ 239712 w 6178285"/>
                    <a:gd name="connsiteY16" fmla="*/ 3348037 h 4167187"/>
                    <a:gd name="connsiteX17" fmla="*/ 68262 w 6178285"/>
                    <a:gd name="connsiteY17" fmla="*/ 3719512 h 4167187"/>
                    <a:gd name="connsiteX18" fmla="*/ 11112 w 6178285"/>
                    <a:gd name="connsiteY18" fmla="*/ 3957637 h 4167187"/>
                    <a:gd name="connsiteX19" fmla="*/ 1587 w 6178285"/>
                    <a:gd name="connsiteY19" fmla="*/ 4062412 h 4167187"/>
                    <a:gd name="connsiteX20" fmla="*/ 11113 w 6178285"/>
                    <a:gd name="connsiteY20" fmla="*/ 4129088 h 4167187"/>
                    <a:gd name="connsiteX21" fmla="*/ 5257800 w 6178285"/>
                    <a:gd name="connsiteY21" fmla="*/ 3849687 h 4167187"/>
                    <a:gd name="connsiteX22" fmla="*/ 5257800 w 6178285"/>
                    <a:gd name="connsiteY22" fmla="*/ 2249487 h 4167187"/>
                    <a:gd name="connsiteX23" fmla="*/ 5257800 w 6178285"/>
                    <a:gd name="connsiteY23" fmla="*/ 1703387 h 4167187"/>
                    <a:gd name="connsiteX24" fmla="*/ 5410200 w 6178285"/>
                    <a:gd name="connsiteY24" fmla="*/ 1093787 h 4167187"/>
                    <a:gd name="connsiteX25" fmla="*/ 5478462 w 6178285"/>
                    <a:gd name="connsiteY25" fmla="*/ 385762 h 4167187"/>
                    <a:gd name="connsiteX26" fmla="*/ 5707062 w 6178285"/>
                    <a:gd name="connsiteY26" fmla="*/ 42862 h 4167187"/>
                    <a:gd name="connsiteX0" fmla="*/ 5707062 w 6178285"/>
                    <a:gd name="connsiteY0" fmla="*/ 42862 h 4167187"/>
                    <a:gd name="connsiteX1" fmla="*/ 5230812 w 6178285"/>
                    <a:gd name="connsiteY1" fmla="*/ 128587 h 4167187"/>
                    <a:gd name="connsiteX2" fmla="*/ 4802187 w 6178285"/>
                    <a:gd name="connsiteY2" fmla="*/ 366712 h 4167187"/>
                    <a:gd name="connsiteX3" fmla="*/ 4402137 w 6178285"/>
                    <a:gd name="connsiteY3" fmla="*/ 623887 h 4167187"/>
                    <a:gd name="connsiteX4" fmla="*/ 4116387 w 6178285"/>
                    <a:gd name="connsiteY4" fmla="*/ 871537 h 4167187"/>
                    <a:gd name="connsiteX5" fmla="*/ 3925887 w 6178285"/>
                    <a:gd name="connsiteY5" fmla="*/ 1109662 h 4167187"/>
                    <a:gd name="connsiteX6" fmla="*/ 3811587 w 6178285"/>
                    <a:gd name="connsiteY6" fmla="*/ 1290637 h 4167187"/>
                    <a:gd name="connsiteX7" fmla="*/ 3554412 w 6178285"/>
                    <a:gd name="connsiteY7" fmla="*/ 1528762 h 4167187"/>
                    <a:gd name="connsiteX8" fmla="*/ 3276600 w 6178285"/>
                    <a:gd name="connsiteY8" fmla="*/ 1752600 h 4167187"/>
                    <a:gd name="connsiteX9" fmla="*/ 2971800 w 6178285"/>
                    <a:gd name="connsiteY9" fmla="*/ 1828800 h 4167187"/>
                    <a:gd name="connsiteX10" fmla="*/ 2335212 w 6178285"/>
                    <a:gd name="connsiteY10" fmla="*/ 1766887 h 4167187"/>
                    <a:gd name="connsiteX11" fmla="*/ 1839912 w 6178285"/>
                    <a:gd name="connsiteY11" fmla="*/ 1824037 h 4167187"/>
                    <a:gd name="connsiteX12" fmla="*/ 1316037 w 6178285"/>
                    <a:gd name="connsiteY12" fmla="*/ 2090737 h 4167187"/>
                    <a:gd name="connsiteX13" fmla="*/ 887412 w 6178285"/>
                    <a:gd name="connsiteY13" fmla="*/ 2433637 h 4167187"/>
                    <a:gd name="connsiteX14" fmla="*/ 611187 w 6178285"/>
                    <a:gd name="connsiteY14" fmla="*/ 2719387 h 4167187"/>
                    <a:gd name="connsiteX15" fmla="*/ 392112 w 6178285"/>
                    <a:gd name="connsiteY15" fmla="*/ 3043237 h 4167187"/>
                    <a:gd name="connsiteX16" fmla="*/ 239712 w 6178285"/>
                    <a:gd name="connsiteY16" fmla="*/ 3348037 h 4167187"/>
                    <a:gd name="connsiteX17" fmla="*/ 68262 w 6178285"/>
                    <a:gd name="connsiteY17" fmla="*/ 3719512 h 4167187"/>
                    <a:gd name="connsiteX18" fmla="*/ 11112 w 6178285"/>
                    <a:gd name="connsiteY18" fmla="*/ 3957637 h 4167187"/>
                    <a:gd name="connsiteX19" fmla="*/ 1587 w 6178285"/>
                    <a:gd name="connsiteY19" fmla="*/ 4062412 h 4167187"/>
                    <a:gd name="connsiteX20" fmla="*/ 11113 w 6178285"/>
                    <a:gd name="connsiteY20" fmla="*/ 4129088 h 4167187"/>
                    <a:gd name="connsiteX21" fmla="*/ 5257800 w 6178285"/>
                    <a:gd name="connsiteY21" fmla="*/ 3849687 h 4167187"/>
                    <a:gd name="connsiteX22" fmla="*/ 5257800 w 6178285"/>
                    <a:gd name="connsiteY22" fmla="*/ 2249487 h 4167187"/>
                    <a:gd name="connsiteX23" fmla="*/ 5257800 w 6178285"/>
                    <a:gd name="connsiteY23" fmla="*/ 1703387 h 4167187"/>
                    <a:gd name="connsiteX24" fmla="*/ 5410200 w 6178285"/>
                    <a:gd name="connsiteY24" fmla="*/ 1093787 h 4167187"/>
                    <a:gd name="connsiteX25" fmla="*/ 5478462 w 6178285"/>
                    <a:gd name="connsiteY25" fmla="*/ 385762 h 4167187"/>
                    <a:gd name="connsiteX26" fmla="*/ 5707062 w 6178285"/>
                    <a:gd name="connsiteY26" fmla="*/ 42862 h 4167187"/>
                    <a:gd name="connsiteX0" fmla="*/ 5707062 w 6178285"/>
                    <a:gd name="connsiteY0" fmla="*/ 42862 h 4167187"/>
                    <a:gd name="connsiteX1" fmla="*/ 5230812 w 6178285"/>
                    <a:gd name="connsiteY1" fmla="*/ 128587 h 4167187"/>
                    <a:gd name="connsiteX2" fmla="*/ 4802187 w 6178285"/>
                    <a:gd name="connsiteY2" fmla="*/ 366712 h 4167187"/>
                    <a:gd name="connsiteX3" fmla="*/ 4402137 w 6178285"/>
                    <a:gd name="connsiteY3" fmla="*/ 623887 h 4167187"/>
                    <a:gd name="connsiteX4" fmla="*/ 4116387 w 6178285"/>
                    <a:gd name="connsiteY4" fmla="*/ 871537 h 4167187"/>
                    <a:gd name="connsiteX5" fmla="*/ 3925887 w 6178285"/>
                    <a:gd name="connsiteY5" fmla="*/ 1109662 h 4167187"/>
                    <a:gd name="connsiteX6" fmla="*/ 3811587 w 6178285"/>
                    <a:gd name="connsiteY6" fmla="*/ 1290637 h 4167187"/>
                    <a:gd name="connsiteX7" fmla="*/ 3554412 w 6178285"/>
                    <a:gd name="connsiteY7" fmla="*/ 1528762 h 4167187"/>
                    <a:gd name="connsiteX8" fmla="*/ 3276600 w 6178285"/>
                    <a:gd name="connsiteY8" fmla="*/ 1676400 h 4167187"/>
                    <a:gd name="connsiteX9" fmla="*/ 2971800 w 6178285"/>
                    <a:gd name="connsiteY9" fmla="*/ 1828800 h 4167187"/>
                    <a:gd name="connsiteX10" fmla="*/ 2335212 w 6178285"/>
                    <a:gd name="connsiteY10" fmla="*/ 1766887 h 4167187"/>
                    <a:gd name="connsiteX11" fmla="*/ 1839912 w 6178285"/>
                    <a:gd name="connsiteY11" fmla="*/ 1824037 h 4167187"/>
                    <a:gd name="connsiteX12" fmla="*/ 1316037 w 6178285"/>
                    <a:gd name="connsiteY12" fmla="*/ 2090737 h 4167187"/>
                    <a:gd name="connsiteX13" fmla="*/ 887412 w 6178285"/>
                    <a:gd name="connsiteY13" fmla="*/ 2433637 h 4167187"/>
                    <a:gd name="connsiteX14" fmla="*/ 611187 w 6178285"/>
                    <a:gd name="connsiteY14" fmla="*/ 2719387 h 4167187"/>
                    <a:gd name="connsiteX15" fmla="*/ 392112 w 6178285"/>
                    <a:gd name="connsiteY15" fmla="*/ 3043237 h 4167187"/>
                    <a:gd name="connsiteX16" fmla="*/ 239712 w 6178285"/>
                    <a:gd name="connsiteY16" fmla="*/ 3348037 h 4167187"/>
                    <a:gd name="connsiteX17" fmla="*/ 68262 w 6178285"/>
                    <a:gd name="connsiteY17" fmla="*/ 3719512 h 4167187"/>
                    <a:gd name="connsiteX18" fmla="*/ 11112 w 6178285"/>
                    <a:gd name="connsiteY18" fmla="*/ 3957637 h 4167187"/>
                    <a:gd name="connsiteX19" fmla="*/ 1587 w 6178285"/>
                    <a:gd name="connsiteY19" fmla="*/ 4062412 h 4167187"/>
                    <a:gd name="connsiteX20" fmla="*/ 11113 w 6178285"/>
                    <a:gd name="connsiteY20" fmla="*/ 4129088 h 4167187"/>
                    <a:gd name="connsiteX21" fmla="*/ 5257800 w 6178285"/>
                    <a:gd name="connsiteY21" fmla="*/ 3849687 h 4167187"/>
                    <a:gd name="connsiteX22" fmla="*/ 5257800 w 6178285"/>
                    <a:gd name="connsiteY22" fmla="*/ 2249487 h 4167187"/>
                    <a:gd name="connsiteX23" fmla="*/ 5257800 w 6178285"/>
                    <a:gd name="connsiteY23" fmla="*/ 1703387 h 4167187"/>
                    <a:gd name="connsiteX24" fmla="*/ 5410200 w 6178285"/>
                    <a:gd name="connsiteY24" fmla="*/ 1093787 h 4167187"/>
                    <a:gd name="connsiteX25" fmla="*/ 5478462 w 6178285"/>
                    <a:gd name="connsiteY25" fmla="*/ 385762 h 4167187"/>
                    <a:gd name="connsiteX26" fmla="*/ 5707062 w 6178285"/>
                    <a:gd name="connsiteY26" fmla="*/ 42862 h 4167187"/>
                    <a:gd name="connsiteX0" fmla="*/ 5707062 w 6178285"/>
                    <a:gd name="connsiteY0" fmla="*/ 42862 h 4167187"/>
                    <a:gd name="connsiteX1" fmla="*/ 5230812 w 6178285"/>
                    <a:gd name="connsiteY1" fmla="*/ 128587 h 4167187"/>
                    <a:gd name="connsiteX2" fmla="*/ 4802187 w 6178285"/>
                    <a:gd name="connsiteY2" fmla="*/ 366712 h 4167187"/>
                    <a:gd name="connsiteX3" fmla="*/ 4402137 w 6178285"/>
                    <a:gd name="connsiteY3" fmla="*/ 623887 h 4167187"/>
                    <a:gd name="connsiteX4" fmla="*/ 4116387 w 6178285"/>
                    <a:gd name="connsiteY4" fmla="*/ 871537 h 4167187"/>
                    <a:gd name="connsiteX5" fmla="*/ 3925887 w 6178285"/>
                    <a:gd name="connsiteY5" fmla="*/ 1109662 h 4167187"/>
                    <a:gd name="connsiteX6" fmla="*/ 3811587 w 6178285"/>
                    <a:gd name="connsiteY6" fmla="*/ 1290637 h 4167187"/>
                    <a:gd name="connsiteX7" fmla="*/ 3505200 w 6178285"/>
                    <a:gd name="connsiteY7" fmla="*/ 1524000 h 4167187"/>
                    <a:gd name="connsiteX8" fmla="*/ 3276600 w 6178285"/>
                    <a:gd name="connsiteY8" fmla="*/ 1676400 h 4167187"/>
                    <a:gd name="connsiteX9" fmla="*/ 2971800 w 6178285"/>
                    <a:gd name="connsiteY9" fmla="*/ 1828800 h 4167187"/>
                    <a:gd name="connsiteX10" fmla="*/ 2335212 w 6178285"/>
                    <a:gd name="connsiteY10" fmla="*/ 1766887 h 4167187"/>
                    <a:gd name="connsiteX11" fmla="*/ 1839912 w 6178285"/>
                    <a:gd name="connsiteY11" fmla="*/ 1824037 h 4167187"/>
                    <a:gd name="connsiteX12" fmla="*/ 1316037 w 6178285"/>
                    <a:gd name="connsiteY12" fmla="*/ 2090737 h 4167187"/>
                    <a:gd name="connsiteX13" fmla="*/ 887412 w 6178285"/>
                    <a:gd name="connsiteY13" fmla="*/ 2433637 h 4167187"/>
                    <a:gd name="connsiteX14" fmla="*/ 611187 w 6178285"/>
                    <a:gd name="connsiteY14" fmla="*/ 2719387 h 4167187"/>
                    <a:gd name="connsiteX15" fmla="*/ 392112 w 6178285"/>
                    <a:gd name="connsiteY15" fmla="*/ 3043237 h 4167187"/>
                    <a:gd name="connsiteX16" fmla="*/ 239712 w 6178285"/>
                    <a:gd name="connsiteY16" fmla="*/ 3348037 h 4167187"/>
                    <a:gd name="connsiteX17" fmla="*/ 68262 w 6178285"/>
                    <a:gd name="connsiteY17" fmla="*/ 3719512 h 4167187"/>
                    <a:gd name="connsiteX18" fmla="*/ 11112 w 6178285"/>
                    <a:gd name="connsiteY18" fmla="*/ 3957637 h 4167187"/>
                    <a:gd name="connsiteX19" fmla="*/ 1587 w 6178285"/>
                    <a:gd name="connsiteY19" fmla="*/ 4062412 h 4167187"/>
                    <a:gd name="connsiteX20" fmla="*/ 11113 w 6178285"/>
                    <a:gd name="connsiteY20" fmla="*/ 4129088 h 4167187"/>
                    <a:gd name="connsiteX21" fmla="*/ 5257800 w 6178285"/>
                    <a:gd name="connsiteY21" fmla="*/ 3849687 h 4167187"/>
                    <a:gd name="connsiteX22" fmla="*/ 5257800 w 6178285"/>
                    <a:gd name="connsiteY22" fmla="*/ 2249487 h 4167187"/>
                    <a:gd name="connsiteX23" fmla="*/ 5257800 w 6178285"/>
                    <a:gd name="connsiteY23" fmla="*/ 1703387 h 4167187"/>
                    <a:gd name="connsiteX24" fmla="*/ 5410200 w 6178285"/>
                    <a:gd name="connsiteY24" fmla="*/ 1093787 h 4167187"/>
                    <a:gd name="connsiteX25" fmla="*/ 5478462 w 6178285"/>
                    <a:gd name="connsiteY25" fmla="*/ 385762 h 4167187"/>
                    <a:gd name="connsiteX26" fmla="*/ 5707062 w 6178285"/>
                    <a:gd name="connsiteY26" fmla="*/ 42862 h 4167187"/>
                    <a:gd name="connsiteX0" fmla="*/ 5707062 w 6178285"/>
                    <a:gd name="connsiteY0" fmla="*/ 42862 h 4167187"/>
                    <a:gd name="connsiteX1" fmla="*/ 5230812 w 6178285"/>
                    <a:gd name="connsiteY1" fmla="*/ 128587 h 4167187"/>
                    <a:gd name="connsiteX2" fmla="*/ 4802187 w 6178285"/>
                    <a:gd name="connsiteY2" fmla="*/ 366712 h 4167187"/>
                    <a:gd name="connsiteX3" fmla="*/ 4402137 w 6178285"/>
                    <a:gd name="connsiteY3" fmla="*/ 623887 h 4167187"/>
                    <a:gd name="connsiteX4" fmla="*/ 4116387 w 6178285"/>
                    <a:gd name="connsiteY4" fmla="*/ 871537 h 4167187"/>
                    <a:gd name="connsiteX5" fmla="*/ 3925887 w 6178285"/>
                    <a:gd name="connsiteY5" fmla="*/ 1109662 h 4167187"/>
                    <a:gd name="connsiteX6" fmla="*/ 3810000 w 6178285"/>
                    <a:gd name="connsiteY6" fmla="*/ 1295400 h 4167187"/>
                    <a:gd name="connsiteX7" fmla="*/ 3505200 w 6178285"/>
                    <a:gd name="connsiteY7" fmla="*/ 1524000 h 4167187"/>
                    <a:gd name="connsiteX8" fmla="*/ 3276600 w 6178285"/>
                    <a:gd name="connsiteY8" fmla="*/ 1676400 h 4167187"/>
                    <a:gd name="connsiteX9" fmla="*/ 2971800 w 6178285"/>
                    <a:gd name="connsiteY9" fmla="*/ 1828800 h 4167187"/>
                    <a:gd name="connsiteX10" fmla="*/ 2335212 w 6178285"/>
                    <a:gd name="connsiteY10" fmla="*/ 1766887 h 4167187"/>
                    <a:gd name="connsiteX11" fmla="*/ 1839912 w 6178285"/>
                    <a:gd name="connsiteY11" fmla="*/ 1824037 h 4167187"/>
                    <a:gd name="connsiteX12" fmla="*/ 1316037 w 6178285"/>
                    <a:gd name="connsiteY12" fmla="*/ 2090737 h 4167187"/>
                    <a:gd name="connsiteX13" fmla="*/ 887412 w 6178285"/>
                    <a:gd name="connsiteY13" fmla="*/ 2433637 h 4167187"/>
                    <a:gd name="connsiteX14" fmla="*/ 611187 w 6178285"/>
                    <a:gd name="connsiteY14" fmla="*/ 2719387 h 4167187"/>
                    <a:gd name="connsiteX15" fmla="*/ 392112 w 6178285"/>
                    <a:gd name="connsiteY15" fmla="*/ 3043237 h 4167187"/>
                    <a:gd name="connsiteX16" fmla="*/ 239712 w 6178285"/>
                    <a:gd name="connsiteY16" fmla="*/ 3348037 h 4167187"/>
                    <a:gd name="connsiteX17" fmla="*/ 68262 w 6178285"/>
                    <a:gd name="connsiteY17" fmla="*/ 3719512 h 4167187"/>
                    <a:gd name="connsiteX18" fmla="*/ 11112 w 6178285"/>
                    <a:gd name="connsiteY18" fmla="*/ 3957637 h 4167187"/>
                    <a:gd name="connsiteX19" fmla="*/ 1587 w 6178285"/>
                    <a:gd name="connsiteY19" fmla="*/ 4062412 h 4167187"/>
                    <a:gd name="connsiteX20" fmla="*/ 11113 w 6178285"/>
                    <a:gd name="connsiteY20" fmla="*/ 4129088 h 4167187"/>
                    <a:gd name="connsiteX21" fmla="*/ 5257800 w 6178285"/>
                    <a:gd name="connsiteY21" fmla="*/ 3849687 h 4167187"/>
                    <a:gd name="connsiteX22" fmla="*/ 5257800 w 6178285"/>
                    <a:gd name="connsiteY22" fmla="*/ 2249487 h 4167187"/>
                    <a:gd name="connsiteX23" fmla="*/ 5257800 w 6178285"/>
                    <a:gd name="connsiteY23" fmla="*/ 1703387 h 4167187"/>
                    <a:gd name="connsiteX24" fmla="*/ 5410200 w 6178285"/>
                    <a:gd name="connsiteY24" fmla="*/ 1093787 h 4167187"/>
                    <a:gd name="connsiteX25" fmla="*/ 5478462 w 6178285"/>
                    <a:gd name="connsiteY25" fmla="*/ 385762 h 4167187"/>
                    <a:gd name="connsiteX26" fmla="*/ 5707062 w 6178285"/>
                    <a:gd name="connsiteY26" fmla="*/ 42862 h 4167187"/>
                    <a:gd name="connsiteX0" fmla="*/ 5707062 w 6178285"/>
                    <a:gd name="connsiteY0" fmla="*/ 42862 h 4167187"/>
                    <a:gd name="connsiteX1" fmla="*/ 5230812 w 6178285"/>
                    <a:gd name="connsiteY1" fmla="*/ 128587 h 4167187"/>
                    <a:gd name="connsiteX2" fmla="*/ 4802187 w 6178285"/>
                    <a:gd name="connsiteY2" fmla="*/ 366712 h 4167187"/>
                    <a:gd name="connsiteX3" fmla="*/ 4402137 w 6178285"/>
                    <a:gd name="connsiteY3" fmla="*/ 623887 h 4167187"/>
                    <a:gd name="connsiteX4" fmla="*/ 4116387 w 6178285"/>
                    <a:gd name="connsiteY4" fmla="*/ 871537 h 4167187"/>
                    <a:gd name="connsiteX5" fmla="*/ 3925887 w 6178285"/>
                    <a:gd name="connsiteY5" fmla="*/ 1109662 h 4167187"/>
                    <a:gd name="connsiteX6" fmla="*/ 3733800 w 6178285"/>
                    <a:gd name="connsiteY6" fmla="*/ 1295400 h 4167187"/>
                    <a:gd name="connsiteX7" fmla="*/ 3505200 w 6178285"/>
                    <a:gd name="connsiteY7" fmla="*/ 1524000 h 4167187"/>
                    <a:gd name="connsiteX8" fmla="*/ 3276600 w 6178285"/>
                    <a:gd name="connsiteY8" fmla="*/ 1676400 h 4167187"/>
                    <a:gd name="connsiteX9" fmla="*/ 2971800 w 6178285"/>
                    <a:gd name="connsiteY9" fmla="*/ 1828800 h 4167187"/>
                    <a:gd name="connsiteX10" fmla="*/ 2335212 w 6178285"/>
                    <a:gd name="connsiteY10" fmla="*/ 1766887 h 4167187"/>
                    <a:gd name="connsiteX11" fmla="*/ 1839912 w 6178285"/>
                    <a:gd name="connsiteY11" fmla="*/ 1824037 h 4167187"/>
                    <a:gd name="connsiteX12" fmla="*/ 1316037 w 6178285"/>
                    <a:gd name="connsiteY12" fmla="*/ 2090737 h 4167187"/>
                    <a:gd name="connsiteX13" fmla="*/ 887412 w 6178285"/>
                    <a:gd name="connsiteY13" fmla="*/ 2433637 h 4167187"/>
                    <a:gd name="connsiteX14" fmla="*/ 611187 w 6178285"/>
                    <a:gd name="connsiteY14" fmla="*/ 2719387 h 4167187"/>
                    <a:gd name="connsiteX15" fmla="*/ 392112 w 6178285"/>
                    <a:gd name="connsiteY15" fmla="*/ 3043237 h 4167187"/>
                    <a:gd name="connsiteX16" fmla="*/ 239712 w 6178285"/>
                    <a:gd name="connsiteY16" fmla="*/ 3348037 h 4167187"/>
                    <a:gd name="connsiteX17" fmla="*/ 68262 w 6178285"/>
                    <a:gd name="connsiteY17" fmla="*/ 3719512 h 4167187"/>
                    <a:gd name="connsiteX18" fmla="*/ 11112 w 6178285"/>
                    <a:gd name="connsiteY18" fmla="*/ 3957637 h 4167187"/>
                    <a:gd name="connsiteX19" fmla="*/ 1587 w 6178285"/>
                    <a:gd name="connsiteY19" fmla="*/ 4062412 h 4167187"/>
                    <a:gd name="connsiteX20" fmla="*/ 11113 w 6178285"/>
                    <a:gd name="connsiteY20" fmla="*/ 4129088 h 4167187"/>
                    <a:gd name="connsiteX21" fmla="*/ 5257800 w 6178285"/>
                    <a:gd name="connsiteY21" fmla="*/ 3849687 h 4167187"/>
                    <a:gd name="connsiteX22" fmla="*/ 5257800 w 6178285"/>
                    <a:gd name="connsiteY22" fmla="*/ 2249487 h 4167187"/>
                    <a:gd name="connsiteX23" fmla="*/ 5257800 w 6178285"/>
                    <a:gd name="connsiteY23" fmla="*/ 1703387 h 4167187"/>
                    <a:gd name="connsiteX24" fmla="*/ 5410200 w 6178285"/>
                    <a:gd name="connsiteY24" fmla="*/ 1093787 h 4167187"/>
                    <a:gd name="connsiteX25" fmla="*/ 5478462 w 6178285"/>
                    <a:gd name="connsiteY25" fmla="*/ 385762 h 4167187"/>
                    <a:gd name="connsiteX26" fmla="*/ 5707062 w 6178285"/>
                    <a:gd name="connsiteY26" fmla="*/ 42862 h 4167187"/>
                    <a:gd name="connsiteX0" fmla="*/ 5707062 w 6178285"/>
                    <a:gd name="connsiteY0" fmla="*/ 42862 h 4167187"/>
                    <a:gd name="connsiteX1" fmla="*/ 5230812 w 6178285"/>
                    <a:gd name="connsiteY1" fmla="*/ 128587 h 4167187"/>
                    <a:gd name="connsiteX2" fmla="*/ 4802187 w 6178285"/>
                    <a:gd name="connsiteY2" fmla="*/ 366712 h 4167187"/>
                    <a:gd name="connsiteX3" fmla="*/ 4402137 w 6178285"/>
                    <a:gd name="connsiteY3" fmla="*/ 623887 h 4167187"/>
                    <a:gd name="connsiteX4" fmla="*/ 4116387 w 6178285"/>
                    <a:gd name="connsiteY4" fmla="*/ 871537 h 4167187"/>
                    <a:gd name="connsiteX5" fmla="*/ 3925887 w 6178285"/>
                    <a:gd name="connsiteY5" fmla="*/ 1109662 h 4167187"/>
                    <a:gd name="connsiteX6" fmla="*/ 3733800 w 6178285"/>
                    <a:gd name="connsiteY6" fmla="*/ 1295400 h 4167187"/>
                    <a:gd name="connsiteX7" fmla="*/ 3505200 w 6178285"/>
                    <a:gd name="connsiteY7" fmla="*/ 1524000 h 4167187"/>
                    <a:gd name="connsiteX8" fmla="*/ 3276600 w 6178285"/>
                    <a:gd name="connsiteY8" fmla="*/ 1676400 h 4167187"/>
                    <a:gd name="connsiteX9" fmla="*/ 2895600 w 6178285"/>
                    <a:gd name="connsiteY9" fmla="*/ 1752600 h 4167187"/>
                    <a:gd name="connsiteX10" fmla="*/ 2335212 w 6178285"/>
                    <a:gd name="connsiteY10" fmla="*/ 1766887 h 4167187"/>
                    <a:gd name="connsiteX11" fmla="*/ 1839912 w 6178285"/>
                    <a:gd name="connsiteY11" fmla="*/ 1824037 h 4167187"/>
                    <a:gd name="connsiteX12" fmla="*/ 1316037 w 6178285"/>
                    <a:gd name="connsiteY12" fmla="*/ 2090737 h 4167187"/>
                    <a:gd name="connsiteX13" fmla="*/ 887412 w 6178285"/>
                    <a:gd name="connsiteY13" fmla="*/ 2433637 h 4167187"/>
                    <a:gd name="connsiteX14" fmla="*/ 611187 w 6178285"/>
                    <a:gd name="connsiteY14" fmla="*/ 2719387 h 4167187"/>
                    <a:gd name="connsiteX15" fmla="*/ 392112 w 6178285"/>
                    <a:gd name="connsiteY15" fmla="*/ 3043237 h 4167187"/>
                    <a:gd name="connsiteX16" fmla="*/ 239712 w 6178285"/>
                    <a:gd name="connsiteY16" fmla="*/ 3348037 h 4167187"/>
                    <a:gd name="connsiteX17" fmla="*/ 68262 w 6178285"/>
                    <a:gd name="connsiteY17" fmla="*/ 3719512 h 4167187"/>
                    <a:gd name="connsiteX18" fmla="*/ 11112 w 6178285"/>
                    <a:gd name="connsiteY18" fmla="*/ 3957637 h 4167187"/>
                    <a:gd name="connsiteX19" fmla="*/ 1587 w 6178285"/>
                    <a:gd name="connsiteY19" fmla="*/ 4062412 h 4167187"/>
                    <a:gd name="connsiteX20" fmla="*/ 11113 w 6178285"/>
                    <a:gd name="connsiteY20" fmla="*/ 4129088 h 4167187"/>
                    <a:gd name="connsiteX21" fmla="*/ 5257800 w 6178285"/>
                    <a:gd name="connsiteY21" fmla="*/ 3849687 h 4167187"/>
                    <a:gd name="connsiteX22" fmla="*/ 5257800 w 6178285"/>
                    <a:gd name="connsiteY22" fmla="*/ 2249487 h 4167187"/>
                    <a:gd name="connsiteX23" fmla="*/ 5257800 w 6178285"/>
                    <a:gd name="connsiteY23" fmla="*/ 1703387 h 4167187"/>
                    <a:gd name="connsiteX24" fmla="*/ 5410200 w 6178285"/>
                    <a:gd name="connsiteY24" fmla="*/ 1093787 h 4167187"/>
                    <a:gd name="connsiteX25" fmla="*/ 5478462 w 6178285"/>
                    <a:gd name="connsiteY25" fmla="*/ 385762 h 4167187"/>
                    <a:gd name="connsiteX26" fmla="*/ 5707062 w 6178285"/>
                    <a:gd name="connsiteY26" fmla="*/ 42862 h 416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8285" h="4167187">
                      <a:moveTo>
                        <a:pt x="5707062" y="42862"/>
                      </a:moveTo>
                      <a:cubicBezTo>
                        <a:pt x="5665787" y="0"/>
                        <a:pt x="5381625" y="74612"/>
                        <a:pt x="5230812" y="128587"/>
                      </a:cubicBezTo>
                      <a:cubicBezTo>
                        <a:pt x="5080000" y="182562"/>
                        <a:pt x="4940300" y="284162"/>
                        <a:pt x="4802187" y="366712"/>
                      </a:cubicBezTo>
                      <a:cubicBezTo>
                        <a:pt x="4664074" y="449262"/>
                        <a:pt x="4516437" y="539750"/>
                        <a:pt x="4402137" y="623887"/>
                      </a:cubicBezTo>
                      <a:cubicBezTo>
                        <a:pt x="4287837" y="708024"/>
                        <a:pt x="4195762" y="790575"/>
                        <a:pt x="4116387" y="871537"/>
                      </a:cubicBezTo>
                      <a:cubicBezTo>
                        <a:pt x="4037012" y="952499"/>
                        <a:pt x="3989651" y="1039018"/>
                        <a:pt x="3925887" y="1109662"/>
                      </a:cubicBezTo>
                      <a:cubicBezTo>
                        <a:pt x="3862123" y="1180306"/>
                        <a:pt x="3803914" y="1226344"/>
                        <a:pt x="3733800" y="1295400"/>
                      </a:cubicBezTo>
                      <a:cubicBezTo>
                        <a:pt x="3663686" y="1364456"/>
                        <a:pt x="3581400" y="1460500"/>
                        <a:pt x="3505200" y="1524000"/>
                      </a:cubicBezTo>
                      <a:cubicBezTo>
                        <a:pt x="3429000" y="1587500"/>
                        <a:pt x="3378200" y="1638300"/>
                        <a:pt x="3276600" y="1676400"/>
                      </a:cubicBezTo>
                      <a:cubicBezTo>
                        <a:pt x="3175000" y="1714500"/>
                        <a:pt x="3052498" y="1737519"/>
                        <a:pt x="2895600" y="1752600"/>
                      </a:cubicBezTo>
                      <a:cubicBezTo>
                        <a:pt x="2738702" y="1767681"/>
                        <a:pt x="2511160" y="1754981"/>
                        <a:pt x="2335212" y="1766887"/>
                      </a:cubicBezTo>
                      <a:cubicBezTo>
                        <a:pt x="2159264" y="1778793"/>
                        <a:pt x="2009775" y="1770062"/>
                        <a:pt x="1839912" y="1824037"/>
                      </a:cubicBezTo>
                      <a:cubicBezTo>
                        <a:pt x="1670050" y="1878012"/>
                        <a:pt x="1474787" y="1989137"/>
                        <a:pt x="1316037" y="2090737"/>
                      </a:cubicBezTo>
                      <a:cubicBezTo>
                        <a:pt x="1157287" y="2192337"/>
                        <a:pt x="1004887" y="2328862"/>
                        <a:pt x="887412" y="2433637"/>
                      </a:cubicBezTo>
                      <a:cubicBezTo>
                        <a:pt x="769937" y="2538412"/>
                        <a:pt x="693737" y="2617787"/>
                        <a:pt x="611187" y="2719387"/>
                      </a:cubicBezTo>
                      <a:cubicBezTo>
                        <a:pt x="528637" y="2820987"/>
                        <a:pt x="454024" y="2938462"/>
                        <a:pt x="392112" y="3043237"/>
                      </a:cubicBezTo>
                      <a:cubicBezTo>
                        <a:pt x="330200" y="3148012"/>
                        <a:pt x="293687" y="3235325"/>
                        <a:pt x="239712" y="3348037"/>
                      </a:cubicBezTo>
                      <a:cubicBezTo>
                        <a:pt x="185737" y="3460749"/>
                        <a:pt x="106362" y="3617912"/>
                        <a:pt x="68262" y="3719512"/>
                      </a:cubicBezTo>
                      <a:cubicBezTo>
                        <a:pt x="30162" y="3821112"/>
                        <a:pt x="22225" y="3900487"/>
                        <a:pt x="11112" y="3957637"/>
                      </a:cubicBezTo>
                      <a:cubicBezTo>
                        <a:pt x="0" y="4014787"/>
                        <a:pt x="1587" y="4033837"/>
                        <a:pt x="1587" y="4062412"/>
                      </a:cubicBezTo>
                      <a:cubicBezTo>
                        <a:pt x="1587" y="4090987"/>
                        <a:pt x="11113" y="4129088"/>
                        <a:pt x="11113" y="4129088"/>
                      </a:cubicBezTo>
                      <a:cubicBezTo>
                        <a:pt x="963613" y="4135438"/>
                        <a:pt x="4432300" y="4167187"/>
                        <a:pt x="5257800" y="3849687"/>
                      </a:cubicBezTo>
                      <a:cubicBezTo>
                        <a:pt x="6178285" y="3762904"/>
                        <a:pt x="5257800" y="2607204"/>
                        <a:pt x="5257800" y="2249487"/>
                      </a:cubicBezTo>
                      <a:cubicBezTo>
                        <a:pt x="5257800" y="1891770"/>
                        <a:pt x="5232400" y="1896004"/>
                        <a:pt x="5257800" y="1703387"/>
                      </a:cubicBezTo>
                      <a:cubicBezTo>
                        <a:pt x="5283200" y="1510770"/>
                        <a:pt x="5373423" y="1313391"/>
                        <a:pt x="5410200" y="1093787"/>
                      </a:cubicBezTo>
                      <a:cubicBezTo>
                        <a:pt x="5446977" y="874183"/>
                        <a:pt x="5428985" y="560916"/>
                        <a:pt x="5478462" y="385762"/>
                      </a:cubicBezTo>
                      <a:cubicBezTo>
                        <a:pt x="5527939" y="210608"/>
                        <a:pt x="5748337" y="85724"/>
                        <a:pt x="5707062" y="42862"/>
                      </a:cubicBezTo>
                      <a:close/>
                    </a:path>
                  </a:pathLst>
                </a:custGeom>
                <a:solidFill>
                  <a:schemeClr val="tx2">
                    <a:lumMod val="50000"/>
                  </a:schemeClr>
                </a:solidFill>
                <a:ln w="2857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 name="Rectangle 22"/>
                <p:cNvSpPr/>
                <p:nvPr/>
              </p:nvSpPr>
              <p:spPr>
                <a:xfrm>
                  <a:off x="8398993" y="2580370"/>
                  <a:ext cx="592608" cy="387281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4" name="Rectangle 23"/>
                <p:cNvSpPr/>
                <p:nvPr/>
              </p:nvSpPr>
              <p:spPr>
                <a:xfrm rot="16200000">
                  <a:off x="5486399" y="4114801"/>
                  <a:ext cx="228601" cy="4495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5" name="Rectangle 24"/>
                <p:cNvSpPr/>
                <p:nvPr/>
              </p:nvSpPr>
              <p:spPr>
                <a:xfrm rot="16200000">
                  <a:off x="6134100" y="3848099"/>
                  <a:ext cx="914401" cy="43434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16" name="Rectangle 15"/>
              <p:cNvSpPr/>
              <p:nvPr/>
            </p:nvSpPr>
            <p:spPr>
              <a:xfrm>
                <a:off x="8818805" y="2414588"/>
                <a:ext cx="178880" cy="7334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17" name="Straight Connector 16"/>
              <p:cNvCxnSpPr>
                <a:stCxn id="22" idx="20"/>
              </p:cNvCxnSpPr>
              <p:nvPr/>
            </p:nvCxnSpPr>
            <p:spPr>
              <a:xfrm flipV="1">
                <a:off x="2612936" y="6453190"/>
                <a:ext cx="6378664" cy="14286"/>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8979980" y="2414588"/>
                <a:ext cx="7110" cy="4062412"/>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2" descr="C:\Users\KarenM\AppData\Local\Microsoft\Windows\Temporary Internet Files\Content.IE5\YYBD047Z\MC900412770[1].wmf"/>
            <p:cNvPicPr>
              <a:picLocks noChangeAspect="1" noChangeArrowheads="1"/>
            </p:cNvPicPr>
            <p:nvPr/>
          </p:nvPicPr>
          <p:blipFill>
            <a:blip r:embed="rId3" cstate="print"/>
            <a:srcRect/>
            <a:stretch>
              <a:fillRect/>
            </a:stretch>
          </p:blipFill>
          <p:spPr bwMode="auto">
            <a:xfrm>
              <a:off x="7315200" y="1044348"/>
              <a:ext cx="779463" cy="784452"/>
            </a:xfrm>
            <a:prstGeom prst="rect">
              <a:avLst/>
            </a:prstGeom>
            <a:noFill/>
          </p:spPr>
        </p:pic>
        <p:pic>
          <p:nvPicPr>
            <p:cNvPr id="9" name="Picture 4" descr="C:\Users\KarenM\AppData\Local\Microsoft\Windows\Temporary Internet Files\Content.IE5\VIXX1YW3\MC900434835[1].png"/>
            <p:cNvPicPr>
              <a:picLocks noChangeAspect="1" noChangeArrowheads="1"/>
            </p:cNvPicPr>
            <p:nvPr/>
          </p:nvPicPr>
          <p:blipFill>
            <a:blip r:embed="rId4" cstate="print"/>
            <a:srcRect/>
            <a:stretch>
              <a:fillRect/>
            </a:stretch>
          </p:blipFill>
          <p:spPr bwMode="auto">
            <a:xfrm flipH="1">
              <a:off x="7239000" y="1828800"/>
              <a:ext cx="457200" cy="457200"/>
            </a:xfrm>
            <a:prstGeom prst="rect">
              <a:avLst/>
            </a:prstGeom>
            <a:noFill/>
          </p:spPr>
        </p:pic>
        <p:pic>
          <p:nvPicPr>
            <p:cNvPr id="10" name="Picture 3" descr="C:\Users\KarenM\AppData\Local\Microsoft\Windows\Temporary Internet Files\Content.IE5\YYBD047Z\MC900391482[1].wmf"/>
            <p:cNvPicPr>
              <a:picLocks noChangeAspect="1" noChangeArrowheads="1"/>
            </p:cNvPicPr>
            <p:nvPr/>
          </p:nvPicPr>
          <p:blipFill>
            <a:blip r:embed="rId5" cstate="print"/>
            <a:srcRect/>
            <a:stretch>
              <a:fillRect/>
            </a:stretch>
          </p:blipFill>
          <p:spPr bwMode="auto">
            <a:xfrm>
              <a:off x="8165020" y="1371600"/>
              <a:ext cx="674180" cy="914400"/>
            </a:xfrm>
            <a:prstGeom prst="rect">
              <a:avLst/>
            </a:prstGeom>
            <a:noFill/>
          </p:spPr>
        </p:pic>
        <p:sp>
          <p:nvSpPr>
            <p:cNvPr id="11" name="Freeform 10"/>
            <p:cNvSpPr/>
            <p:nvPr/>
          </p:nvSpPr>
          <p:spPr>
            <a:xfrm>
              <a:off x="7391400" y="1723779"/>
              <a:ext cx="613113" cy="917821"/>
            </a:xfrm>
            <a:custGeom>
              <a:avLst/>
              <a:gdLst>
                <a:gd name="connsiteX0" fmla="*/ 580571 w 613113"/>
                <a:gd name="connsiteY0" fmla="*/ 75992 h 917821"/>
                <a:gd name="connsiteX1" fmla="*/ 522514 w 613113"/>
                <a:gd name="connsiteY1" fmla="*/ 163078 h 917821"/>
                <a:gd name="connsiteX2" fmla="*/ 493485 w 613113"/>
                <a:gd name="connsiteY2" fmla="*/ 250164 h 917821"/>
                <a:gd name="connsiteX3" fmla="*/ 508000 w 613113"/>
                <a:gd name="connsiteY3" fmla="*/ 438850 h 917821"/>
                <a:gd name="connsiteX4" fmla="*/ 493485 w 613113"/>
                <a:gd name="connsiteY4" fmla="*/ 525935 h 917821"/>
                <a:gd name="connsiteX5" fmla="*/ 420914 w 613113"/>
                <a:gd name="connsiteY5" fmla="*/ 540450 h 917821"/>
                <a:gd name="connsiteX6" fmla="*/ 333828 w 613113"/>
                <a:gd name="connsiteY6" fmla="*/ 583992 h 917821"/>
                <a:gd name="connsiteX7" fmla="*/ 319314 w 613113"/>
                <a:gd name="connsiteY7" fmla="*/ 627535 h 917821"/>
                <a:gd name="connsiteX8" fmla="*/ 275771 w 613113"/>
                <a:gd name="connsiteY8" fmla="*/ 729135 h 917821"/>
                <a:gd name="connsiteX9" fmla="*/ 232228 w 613113"/>
                <a:gd name="connsiteY9" fmla="*/ 743650 h 917821"/>
                <a:gd name="connsiteX10" fmla="*/ 203200 w 613113"/>
                <a:gd name="connsiteY10" fmla="*/ 787192 h 917821"/>
                <a:gd name="connsiteX11" fmla="*/ 116114 w 613113"/>
                <a:gd name="connsiteY11" fmla="*/ 801707 h 917821"/>
                <a:gd name="connsiteX12" fmla="*/ 72571 w 613113"/>
                <a:gd name="connsiteY12" fmla="*/ 816221 h 917821"/>
                <a:gd name="connsiteX13" fmla="*/ 0 w 613113"/>
                <a:gd name="connsiteY13" fmla="*/ 917821 h 91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113" h="917821">
                  <a:moveTo>
                    <a:pt x="580571" y="75992"/>
                  </a:moveTo>
                  <a:cubicBezTo>
                    <a:pt x="532556" y="220041"/>
                    <a:pt x="613113" y="0"/>
                    <a:pt x="522514" y="163078"/>
                  </a:cubicBezTo>
                  <a:cubicBezTo>
                    <a:pt x="507654" y="189826"/>
                    <a:pt x="493485" y="250164"/>
                    <a:pt x="493485" y="250164"/>
                  </a:cubicBezTo>
                  <a:cubicBezTo>
                    <a:pt x="498323" y="313059"/>
                    <a:pt x="508000" y="375769"/>
                    <a:pt x="508000" y="438850"/>
                  </a:cubicBezTo>
                  <a:cubicBezTo>
                    <a:pt x="508000" y="468279"/>
                    <a:pt x="512637" y="503591"/>
                    <a:pt x="493485" y="525935"/>
                  </a:cubicBezTo>
                  <a:cubicBezTo>
                    <a:pt x="477430" y="544665"/>
                    <a:pt x="444847" y="534467"/>
                    <a:pt x="420914" y="540450"/>
                  </a:cubicBezTo>
                  <a:cubicBezTo>
                    <a:pt x="372839" y="552469"/>
                    <a:pt x="376399" y="555612"/>
                    <a:pt x="333828" y="583992"/>
                  </a:cubicBezTo>
                  <a:cubicBezTo>
                    <a:pt x="328990" y="598506"/>
                    <a:pt x="323517" y="612824"/>
                    <a:pt x="319314" y="627535"/>
                  </a:cubicBezTo>
                  <a:cubicBezTo>
                    <a:pt x="308984" y="663690"/>
                    <a:pt x="308506" y="702946"/>
                    <a:pt x="275771" y="729135"/>
                  </a:cubicBezTo>
                  <a:cubicBezTo>
                    <a:pt x="263824" y="738693"/>
                    <a:pt x="246742" y="738812"/>
                    <a:pt x="232228" y="743650"/>
                  </a:cubicBezTo>
                  <a:cubicBezTo>
                    <a:pt x="222552" y="758164"/>
                    <a:pt x="218802" y="779391"/>
                    <a:pt x="203200" y="787192"/>
                  </a:cubicBezTo>
                  <a:cubicBezTo>
                    <a:pt x="176878" y="800353"/>
                    <a:pt x="144842" y="795323"/>
                    <a:pt x="116114" y="801707"/>
                  </a:cubicBezTo>
                  <a:cubicBezTo>
                    <a:pt x="101179" y="805026"/>
                    <a:pt x="87085" y="811383"/>
                    <a:pt x="72571" y="816221"/>
                  </a:cubicBezTo>
                  <a:cubicBezTo>
                    <a:pt x="10719" y="909000"/>
                    <a:pt x="39184" y="878637"/>
                    <a:pt x="0" y="917821"/>
                  </a:cubicBezTo>
                </a:path>
              </a:pathLst>
            </a:custGeom>
            <a:ln w="762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p>
          </p:txBody>
        </p:sp>
        <p:sp>
          <p:nvSpPr>
            <p:cNvPr id="12" name="Freeform 11"/>
            <p:cNvSpPr/>
            <p:nvPr/>
          </p:nvSpPr>
          <p:spPr>
            <a:xfrm rot="2437358">
              <a:off x="7924978" y="1765401"/>
              <a:ext cx="613113" cy="917821"/>
            </a:xfrm>
            <a:custGeom>
              <a:avLst/>
              <a:gdLst>
                <a:gd name="connsiteX0" fmla="*/ 580571 w 613113"/>
                <a:gd name="connsiteY0" fmla="*/ 75992 h 917821"/>
                <a:gd name="connsiteX1" fmla="*/ 522514 w 613113"/>
                <a:gd name="connsiteY1" fmla="*/ 163078 h 917821"/>
                <a:gd name="connsiteX2" fmla="*/ 493485 w 613113"/>
                <a:gd name="connsiteY2" fmla="*/ 250164 h 917821"/>
                <a:gd name="connsiteX3" fmla="*/ 508000 w 613113"/>
                <a:gd name="connsiteY3" fmla="*/ 438850 h 917821"/>
                <a:gd name="connsiteX4" fmla="*/ 493485 w 613113"/>
                <a:gd name="connsiteY4" fmla="*/ 525935 h 917821"/>
                <a:gd name="connsiteX5" fmla="*/ 420914 w 613113"/>
                <a:gd name="connsiteY5" fmla="*/ 540450 h 917821"/>
                <a:gd name="connsiteX6" fmla="*/ 333828 w 613113"/>
                <a:gd name="connsiteY6" fmla="*/ 583992 h 917821"/>
                <a:gd name="connsiteX7" fmla="*/ 319314 w 613113"/>
                <a:gd name="connsiteY7" fmla="*/ 627535 h 917821"/>
                <a:gd name="connsiteX8" fmla="*/ 275771 w 613113"/>
                <a:gd name="connsiteY8" fmla="*/ 729135 h 917821"/>
                <a:gd name="connsiteX9" fmla="*/ 232228 w 613113"/>
                <a:gd name="connsiteY9" fmla="*/ 743650 h 917821"/>
                <a:gd name="connsiteX10" fmla="*/ 203200 w 613113"/>
                <a:gd name="connsiteY10" fmla="*/ 787192 h 917821"/>
                <a:gd name="connsiteX11" fmla="*/ 116114 w 613113"/>
                <a:gd name="connsiteY11" fmla="*/ 801707 h 917821"/>
                <a:gd name="connsiteX12" fmla="*/ 72571 w 613113"/>
                <a:gd name="connsiteY12" fmla="*/ 816221 h 917821"/>
                <a:gd name="connsiteX13" fmla="*/ 0 w 613113"/>
                <a:gd name="connsiteY13" fmla="*/ 917821 h 91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113" h="917821">
                  <a:moveTo>
                    <a:pt x="580571" y="75992"/>
                  </a:moveTo>
                  <a:cubicBezTo>
                    <a:pt x="532556" y="220041"/>
                    <a:pt x="613113" y="0"/>
                    <a:pt x="522514" y="163078"/>
                  </a:cubicBezTo>
                  <a:cubicBezTo>
                    <a:pt x="507654" y="189826"/>
                    <a:pt x="493485" y="250164"/>
                    <a:pt x="493485" y="250164"/>
                  </a:cubicBezTo>
                  <a:cubicBezTo>
                    <a:pt x="498323" y="313059"/>
                    <a:pt x="508000" y="375769"/>
                    <a:pt x="508000" y="438850"/>
                  </a:cubicBezTo>
                  <a:cubicBezTo>
                    <a:pt x="508000" y="468279"/>
                    <a:pt x="512637" y="503591"/>
                    <a:pt x="493485" y="525935"/>
                  </a:cubicBezTo>
                  <a:cubicBezTo>
                    <a:pt x="477430" y="544665"/>
                    <a:pt x="444847" y="534467"/>
                    <a:pt x="420914" y="540450"/>
                  </a:cubicBezTo>
                  <a:cubicBezTo>
                    <a:pt x="372839" y="552469"/>
                    <a:pt x="376399" y="555612"/>
                    <a:pt x="333828" y="583992"/>
                  </a:cubicBezTo>
                  <a:cubicBezTo>
                    <a:pt x="328990" y="598506"/>
                    <a:pt x="323517" y="612824"/>
                    <a:pt x="319314" y="627535"/>
                  </a:cubicBezTo>
                  <a:cubicBezTo>
                    <a:pt x="308984" y="663690"/>
                    <a:pt x="308506" y="702946"/>
                    <a:pt x="275771" y="729135"/>
                  </a:cubicBezTo>
                  <a:cubicBezTo>
                    <a:pt x="263824" y="738693"/>
                    <a:pt x="246742" y="738812"/>
                    <a:pt x="232228" y="743650"/>
                  </a:cubicBezTo>
                  <a:cubicBezTo>
                    <a:pt x="222552" y="758164"/>
                    <a:pt x="218802" y="779391"/>
                    <a:pt x="203200" y="787192"/>
                  </a:cubicBezTo>
                  <a:cubicBezTo>
                    <a:pt x="176878" y="800353"/>
                    <a:pt x="144842" y="795323"/>
                    <a:pt x="116114" y="801707"/>
                  </a:cubicBezTo>
                  <a:cubicBezTo>
                    <a:pt x="101179" y="805026"/>
                    <a:pt x="87085" y="811383"/>
                    <a:pt x="72571" y="816221"/>
                  </a:cubicBezTo>
                  <a:cubicBezTo>
                    <a:pt x="10719" y="909000"/>
                    <a:pt x="39184" y="878637"/>
                    <a:pt x="0" y="917821"/>
                  </a:cubicBezTo>
                </a:path>
              </a:pathLst>
            </a:custGeom>
            <a:ln w="762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p>
          </p:txBody>
        </p:sp>
        <p:pic>
          <p:nvPicPr>
            <p:cNvPr id="13" name="Picture 3" descr="C:\Users\KarenM\AppData\Local\Microsoft\Windows\Temporary Internet Files\Content.IE5\YYBD047Z\MC900391482[1].wmf"/>
            <p:cNvPicPr>
              <a:picLocks noChangeAspect="1" noChangeArrowheads="1"/>
            </p:cNvPicPr>
            <p:nvPr/>
          </p:nvPicPr>
          <p:blipFill>
            <a:blip r:embed="rId5" cstate="print"/>
            <a:srcRect/>
            <a:stretch>
              <a:fillRect/>
            </a:stretch>
          </p:blipFill>
          <p:spPr bwMode="auto">
            <a:xfrm>
              <a:off x="8305800" y="1447800"/>
              <a:ext cx="674180" cy="914400"/>
            </a:xfrm>
            <a:prstGeom prst="rect">
              <a:avLst/>
            </a:prstGeom>
            <a:noFill/>
          </p:spPr>
        </p:pic>
        <p:pic>
          <p:nvPicPr>
            <p:cNvPr id="14" name="Picture 3" descr="C:\Users\KarenM\AppData\Local\Microsoft\Windows\Temporary Internet Files\Content.IE5\YYBD047Z\MC900391482[1].wmf"/>
            <p:cNvPicPr>
              <a:picLocks noChangeAspect="1" noChangeArrowheads="1"/>
            </p:cNvPicPr>
            <p:nvPr/>
          </p:nvPicPr>
          <p:blipFill>
            <a:blip r:embed="rId5" cstate="print"/>
            <a:srcRect/>
            <a:stretch>
              <a:fillRect/>
            </a:stretch>
          </p:blipFill>
          <p:spPr bwMode="auto">
            <a:xfrm>
              <a:off x="8001000" y="1600200"/>
              <a:ext cx="674180" cy="914400"/>
            </a:xfrm>
            <a:prstGeom prst="rect">
              <a:avLst/>
            </a:prstGeom>
            <a:noFill/>
          </p:spPr>
        </p:pic>
      </p:grpSp>
      <p:sp>
        <p:nvSpPr>
          <p:cNvPr id="26" name="Trapezoid 25"/>
          <p:cNvSpPr/>
          <p:nvPr/>
        </p:nvSpPr>
        <p:spPr>
          <a:xfrm>
            <a:off x="1828800" y="2476724"/>
            <a:ext cx="5257800" cy="723676"/>
          </a:xfrm>
          <a:prstGeom prst="trapezoid">
            <a:avLst/>
          </a:prstGeom>
          <a:gradFill flip="none" rotWithShape="1">
            <a:gsLst>
              <a:gs pos="100000">
                <a:srgbClr val="00FF00"/>
              </a:gs>
              <a:gs pos="25000">
                <a:srgbClr val="33CC33"/>
              </a:gs>
            </a:gsLst>
            <a:path path="rect">
              <a:fillToRect l="50000" t="50000" r="50000" b="50000"/>
            </a:path>
            <a:tileRect/>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Phytoplankton Blooms</a:t>
            </a:r>
            <a:endParaRPr lang="en-US" sz="2000" dirty="0">
              <a:solidFill>
                <a:schemeClr val="bg1"/>
              </a:solidFill>
            </a:endParaRPr>
          </a:p>
        </p:txBody>
      </p:sp>
      <p:sp>
        <p:nvSpPr>
          <p:cNvPr id="27" name="TextBox 26"/>
          <p:cNvSpPr txBox="1"/>
          <p:nvPr/>
        </p:nvSpPr>
        <p:spPr>
          <a:xfrm>
            <a:off x="381000" y="5410200"/>
            <a:ext cx="1905000" cy="1323439"/>
          </a:xfrm>
          <a:prstGeom prst="rect">
            <a:avLst/>
          </a:prstGeom>
          <a:noFill/>
        </p:spPr>
        <p:txBody>
          <a:bodyPr wrap="square" rtlCol="0">
            <a:spAutoFit/>
          </a:bodyPr>
          <a:lstStyle/>
          <a:p>
            <a:pPr algn="ctr"/>
            <a:r>
              <a:rPr lang="en-US" sz="2000" i="1" dirty="0" smtClean="0">
                <a:solidFill>
                  <a:schemeClr val="bg1"/>
                </a:solidFill>
              </a:rPr>
              <a:t>High Nutrients High CO</a:t>
            </a:r>
            <a:r>
              <a:rPr lang="en-US" sz="2000" i="1" baseline="-25000" dirty="0" smtClean="0">
                <a:solidFill>
                  <a:schemeClr val="bg1"/>
                </a:solidFill>
              </a:rPr>
              <a:t>2</a:t>
            </a:r>
            <a:endParaRPr lang="en-US" sz="2000" i="1" dirty="0" smtClean="0">
              <a:solidFill>
                <a:schemeClr val="bg1"/>
              </a:solidFill>
            </a:endParaRPr>
          </a:p>
          <a:p>
            <a:pPr algn="ctr"/>
            <a:r>
              <a:rPr lang="en-US" sz="2000" i="1" dirty="0" smtClean="0">
                <a:solidFill>
                  <a:schemeClr val="bg1"/>
                </a:solidFill>
              </a:rPr>
              <a:t>Low O</a:t>
            </a:r>
            <a:r>
              <a:rPr lang="en-US" sz="2000" i="1" baseline="-25000" dirty="0" smtClean="0">
                <a:solidFill>
                  <a:schemeClr val="bg1"/>
                </a:solidFill>
              </a:rPr>
              <a:t>2</a:t>
            </a:r>
          </a:p>
          <a:p>
            <a:pPr algn="ctr"/>
            <a:r>
              <a:rPr lang="en-US" sz="2000" i="1" dirty="0" smtClean="0">
                <a:solidFill>
                  <a:schemeClr val="bg1"/>
                </a:solidFill>
              </a:rPr>
              <a:t>Low pH</a:t>
            </a:r>
            <a:endParaRPr lang="en-US" sz="2000" i="1" dirty="0">
              <a:solidFill>
                <a:schemeClr val="bg1"/>
              </a:solidFill>
            </a:endParaRPr>
          </a:p>
        </p:txBody>
      </p:sp>
      <p:sp>
        <p:nvSpPr>
          <p:cNvPr id="28" name="Left Arrow 27"/>
          <p:cNvSpPr/>
          <p:nvPr/>
        </p:nvSpPr>
        <p:spPr>
          <a:xfrm rot="19086906">
            <a:off x="6276648" y="2028205"/>
            <a:ext cx="1028058" cy="528972"/>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Rectangle 28"/>
          <p:cNvSpPr/>
          <p:nvPr/>
        </p:nvSpPr>
        <p:spPr>
          <a:xfrm rot="19127191">
            <a:off x="6446019" y="1983667"/>
            <a:ext cx="882678" cy="400110"/>
          </a:xfrm>
          <a:prstGeom prst="rect">
            <a:avLst/>
          </a:prstGeom>
        </p:spPr>
        <p:txBody>
          <a:bodyPr wrap="none">
            <a:spAutoFit/>
          </a:bodyPr>
          <a:lstStyle/>
          <a:p>
            <a:r>
              <a:rPr lang="en-US" sz="2000" dirty="0" smtClean="0">
                <a:solidFill>
                  <a:schemeClr val="bg1"/>
                </a:solidFill>
              </a:rPr>
              <a:t>Runoff</a:t>
            </a:r>
            <a:endParaRPr lang="en-US" sz="2000" dirty="0">
              <a:solidFill>
                <a:schemeClr val="bg1"/>
              </a:solidFill>
            </a:endParaRPr>
          </a:p>
        </p:txBody>
      </p:sp>
      <p:sp>
        <p:nvSpPr>
          <p:cNvPr id="33" name="Striped Right Arrow 32"/>
          <p:cNvSpPr/>
          <p:nvPr/>
        </p:nvSpPr>
        <p:spPr>
          <a:xfrm rot="16200000">
            <a:off x="1562101" y="5219700"/>
            <a:ext cx="1752600" cy="1066800"/>
          </a:xfrm>
          <a:prstGeom prst="striped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4" name="TextBox 33"/>
          <p:cNvSpPr txBox="1"/>
          <p:nvPr/>
        </p:nvSpPr>
        <p:spPr>
          <a:xfrm rot="16200000">
            <a:off x="1782120" y="5694355"/>
            <a:ext cx="1224694" cy="400110"/>
          </a:xfrm>
          <a:prstGeom prst="rect">
            <a:avLst/>
          </a:prstGeom>
          <a:noFill/>
          <a:ln>
            <a:noFill/>
          </a:ln>
        </p:spPr>
        <p:txBody>
          <a:bodyPr wrap="none" rtlCol="0">
            <a:spAutoFit/>
          </a:bodyPr>
          <a:lstStyle/>
          <a:p>
            <a:r>
              <a:rPr lang="en-US" sz="2000" dirty="0" smtClean="0">
                <a:solidFill>
                  <a:schemeClr val="bg1"/>
                </a:solidFill>
              </a:rPr>
              <a:t>Upwelling</a:t>
            </a:r>
            <a:endParaRPr lang="en-US" sz="2000" dirty="0">
              <a:solidFill>
                <a:schemeClr val="bg1"/>
              </a:solidFill>
            </a:endParaRPr>
          </a:p>
        </p:txBody>
      </p:sp>
      <p:sp>
        <p:nvSpPr>
          <p:cNvPr id="35" name="Rectangle 34"/>
          <p:cNvSpPr/>
          <p:nvPr/>
        </p:nvSpPr>
        <p:spPr>
          <a:xfrm>
            <a:off x="3124200" y="3200400"/>
            <a:ext cx="1970411" cy="400110"/>
          </a:xfrm>
          <a:prstGeom prst="rect">
            <a:avLst/>
          </a:prstGeom>
        </p:spPr>
        <p:txBody>
          <a:bodyPr wrap="none">
            <a:spAutoFit/>
          </a:bodyPr>
          <a:lstStyle/>
          <a:p>
            <a:r>
              <a:rPr lang="en-US" sz="2000" dirty="0" smtClean="0">
                <a:solidFill>
                  <a:schemeClr val="bg1"/>
                </a:solidFill>
              </a:rPr>
              <a:t>Senesce and Sink</a:t>
            </a:r>
          </a:p>
        </p:txBody>
      </p:sp>
      <p:sp>
        <p:nvSpPr>
          <p:cNvPr id="36" name="Trapezoid 35"/>
          <p:cNvSpPr/>
          <p:nvPr/>
        </p:nvSpPr>
        <p:spPr>
          <a:xfrm>
            <a:off x="1600200" y="3657600"/>
            <a:ext cx="5105400" cy="609600"/>
          </a:xfrm>
          <a:prstGeom prst="trapezoid">
            <a:avLst>
              <a:gd name="adj" fmla="val 0"/>
            </a:avLst>
          </a:prstGeom>
          <a:gradFill flip="none" rotWithShape="1">
            <a:gsLst>
              <a:gs pos="0">
                <a:srgbClr val="D6B19C"/>
              </a:gs>
              <a:gs pos="30000">
                <a:srgbClr val="D49E6C"/>
              </a:gs>
              <a:gs pos="70000">
                <a:srgbClr val="A65528"/>
              </a:gs>
              <a:gs pos="100000">
                <a:srgbClr val="663012"/>
              </a:gs>
            </a:gsLst>
            <a:lin ang="5400000" scaled="0"/>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7" name="Rectangle 36"/>
          <p:cNvSpPr/>
          <p:nvPr/>
        </p:nvSpPr>
        <p:spPr>
          <a:xfrm>
            <a:off x="2003220" y="3733800"/>
            <a:ext cx="4210063" cy="400110"/>
          </a:xfrm>
          <a:prstGeom prst="rect">
            <a:avLst/>
          </a:prstGeom>
        </p:spPr>
        <p:txBody>
          <a:bodyPr wrap="none">
            <a:spAutoFit/>
          </a:bodyPr>
          <a:lstStyle/>
          <a:p>
            <a:pPr algn="ctr"/>
            <a:r>
              <a:rPr lang="en-US" sz="2000" dirty="0" smtClean="0">
                <a:solidFill>
                  <a:schemeClr val="bg1"/>
                </a:solidFill>
              </a:rPr>
              <a:t>Respiration: </a:t>
            </a:r>
            <a:r>
              <a:rPr lang="en-US" sz="2000" i="1" dirty="0" smtClean="0">
                <a:solidFill>
                  <a:schemeClr val="bg1"/>
                </a:solidFill>
              </a:rPr>
              <a:t>Hypoxia and decreased pH</a:t>
            </a:r>
          </a:p>
        </p:txBody>
      </p:sp>
      <p:sp>
        <p:nvSpPr>
          <p:cNvPr id="38" name="L-Shape 37"/>
          <p:cNvSpPr/>
          <p:nvPr/>
        </p:nvSpPr>
        <p:spPr>
          <a:xfrm rot="16200000">
            <a:off x="5864357" y="2517642"/>
            <a:ext cx="1676400" cy="2279915"/>
          </a:xfrm>
          <a:prstGeom prst="corner">
            <a:avLst>
              <a:gd name="adj1" fmla="val 13706"/>
              <a:gd name="adj2" fmla="val 16749"/>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9" name="Rectangle 38"/>
          <p:cNvSpPr/>
          <p:nvPr/>
        </p:nvSpPr>
        <p:spPr>
          <a:xfrm>
            <a:off x="5806762" y="4171890"/>
            <a:ext cx="1404359" cy="400110"/>
          </a:xfrm>
          <a:prstGeom prst="rect">
            <a:avLst/>
          </a:prstGeom>
          <a:ln>
            <a:noFill/>
          </a:ln>
        </p:spPr>
        <p:txBody>
          <a:bodyPr wrap="none">
            <a:spAutoFit/>
          </a:bodyPr>
          <a:lstStyle/>
          <a:p>
            <a:r>
              <a:rPr lang="en-US" sz="2000" dirty="0" smtClean="0">
                <a:solidFill>
                  <a:schemeClr val="bg1"/>
                </a:solidFill>
              </a:rPr>
              <a:t>Outfall Pipe</a:t>
            </a:r>
          </a:p>
        </p:txBody>
      </p:sp>
      <p:sp>
        <p:nvSpPr>
          <p:cNvPr id="40" name="Oval 39"/>
          <p:cNvSpPr/>
          <p:nvPr/>
        </p:nvSpPr>
        <p:spPr>
          <a:xfrm>
            <a:off x="5410200" y="4191000"/>
            <a:ext cx="228600" cy="38100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1" name="Left Arrow 40"/>
          <p:cNvSpPr/>
          <p:nvPr/>
        </p:nvSpPr>
        <p:spPr>
          <a:xfrm>
            <a:off x="4876800" y="4114800"/>
            <a:ext cx="685800" cy="589045"/>
          </a:xfrm>
          <a:prstGeom prst="leftArrow">
            <a:avLst>
              <a:gd name="adj1" fmla="val 33590"/>
              <a:gd name="adj2" fmla="val 62308"/>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42" name="Striped Right Arrow 41"/>
          <p:cNvSpPr/>
          <p:nvPr/>
        </p:nvSpPr>
        <p:spPr>
          <a:xfrm rot="5400000">
            <a:off x="2286000" y="3048000"/>
            <a:ext cx="609600" cy="762000"/>
          </a:xfrm>
          <a:prstGeom prst="stripedRightArrow">
            <a:avLst>
              <a:gd name="adj1" fmla="val 35231"/>
              <a:gd name="adj2" fmla="val 52308"/>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3" name="Striped Right Arrow 42"/>
          <p:cNvSpPr/>
          <p:nvPr/>
        </p:nvSpPr>
        <p:spPr>
          <a:xfrm rot="5400000">
            <a:off x="5486400" y="3048000"/>
            <a:ext cx="609600" cy="762000"/>
          </a:xfrm>
          <a:prstGeom prst="stripedRightArrow">
            <a:avLst>
              <a:gd name="adj1" fmla="val 35231"/>
              <a:gd name="adj2" fmla="val 52308"/>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6" name="Rectangle 45"/>
          <p:cNvSpPr/>
          <p:nvPr/>
        </p:nvSpPr>
        <p:spPr>
          <a:xfrm>
            <a:off x="6172200" y="1524000"/>
            <a:ext cx="1054456" cy="369332"/>
          </a:xfrm>
          <a:prstGeom prst="rect">
            <a:avLst/>
          </a:prstGeom>
        </p:spPr>
        <p:txBody>
          <a:bodyPr wrap="none">
            <a:spAutoFit/>
          </a:bodyPr>
          <a:lstStyle/>
          <a:p>
            <a:r>
              <a:rPr lang="en-US" i="1" dirty="0"/>
              <a:t>Nutrients</a:t>
            </a:r>
            <a:endParaRPr lang="en-US" dirty="0"/>
          </a:p>
        </p:txBody>
      </p:sp>
      <p:sp>
        <p:nvSpPr>
          <p:cNvPr id="47" name="Rectangle 46"/>
          <p:cNvSpPr/>
          <p:nvPr/>
        </p:nvSpPr>
        <p:spPr>
          <a:xfrm rot="16200000">
            <a:off x="7201238" y="3415844"/>
            <a:ext cx="1054456" cy="369332"/>
          </a:xfrm>
          <a:prstGeom prst="rect">
            <a:avLst/>
          </a:prstGeom>
        </p:spPr>
        <p:txBody>
          <a:bodyPr wrap="none">
            <a:spAutoFit/>
          </a:bodyPr>
          <a:lstStyle/>
          <a:p>
            <a:r>
              <a:rPr lang="en-US" i="1" dirty="0">
                <a:solidFill>
                  <a:schemeClr val="bg1"/>
                </a:solidFill>
              </a:rPr>
              <a:t>Nutrients</a:t>
            </a:r>
            <a:endParaRPr lang="en-US" dirty="0"/>
          </a:p>
        </p:txBody>
      </p:sp>
      <p:sp>
        <p:nvSpPr>
          <p:cNvPr id="59" name="Rectangle 58"/>
          <p:cNvSpPr/>
          <p:nvPr/>
        </p:nvSpPr>
        <p:spPr>
          <a:xfrm>
            <a:off x="8743675" y="2764436"/>
            <a:ext cx="178880" cy="7334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Rectangle 2"/>
          <p:cNvSpPr/>
          <p:nvPr/>
        </p:nvSpPr>
        <p:spPr>
          <a:xfrm>
            <a:off x="457200" y="914400"/>
            <a:ext cx="4572000" cy="1169551"/>
          </a:xfrm>
          <a:prstGeom prst="rect">
            <a:avLst/>
          </a:prstGeom>
        </p:spPr>
        <p:txBody>
          <a:bodyPr>
            <a:spAutoFit/>
          </a:bodyPr>
          <a:lstStyle/>
          <a:p>
            <a:r>
              <a:rPr lang="en-US" sz="1400" dirty="0"/>
              <a:t> </a:t>
            </a:r>
          </a:p>
          <a:p>
            <a:r>
              <a:rPr lang="en-US" sz="2800" dirty="0"/>
              <a:t>What is the relative effect of global versus local inputs?</a:t>
            </a:r>
          </a:p>
        </p:txBody>
      </p:sp>
    </p:spTree>
    <p:extLst>
      <p:ext uri="{BB962C8B-B14F-4D97-AF65-F5344CB8AC3E}">
        <p14:creationId xmlns:p14="http://schemas.microsoft.com/office/powerpoint/2010/main" val="16961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3" grpId="0" animBg="1"/>
      <p:bldP spid="34" grpId="0"/>
      <p:bldP spid="35" grpId="0"/>
      <p:bldP spid="36" grpId="0" animBg="1"/>
      <p:bldP spid="37" grpId="0"/>
      <p:bldP spid="38" grpId="0" animBg="1"/>
      <p:bldP spid="39" grpId="0"/>
      <p:bldP spid="40" grpId="0" animBg="1"/>
      <p:bldP spid="41" grpId="0" animBg="1"/>
      <p:bldP spid="42" grpId="0" animBg="1"/>
      <p:bldP spid="43"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152399" y="191585"/>
            <a:ext cx="8990013" cy="1200329"/>
          </a:xfrm>
          <a:prstGeom prst="rect">
            <a:avLst/>
          </a:prstGeom>
        </p:spPr>
        <p:txBody>
          <a:bodyPr wrap="square">
            <a:spAutoFit/>
          </a:bodyPr>
          <a:lstStyle/>
          <a:p>
            <a:r>
              <a:rPr lang="en-US" sz="3600" dirty="0">
                <a:solidFill>
                  <a:srgbClr val="FFC000"/>
                </a:solidFill>
                <a:effectLst>
                  <a:outerShdw blurRad="38100" dist="38100" dir="2700000" algn="tl">
                    <a:srgbClr val="000000">
                      <a:alpha val="43137"/>
                    </a:srgbClr>
                  </a:outerShdw>
                </a:effectLst>
              </a:rPr>
              <a:t>The West Coast Ocean Acidification and Hypoxia Science Panel</a:t>
            </a:r>
          </a:p>
        </p:txBody>
      </p:sp>
      <p:pic>
        <p:nvPicPr>
          <p:cNvPr id="6" name="Picture 5" descr="Screen Shot 2014-07-23 at 4.03.13 PM.png"/>
          <p:cNvPicPr>
            <a:picLocks noChangeAspect="1"/>
          </p:cNvPicPr>
          <p:nvPr/>
        </p:nvPicPr>
        <p:blipFill rotWithShape="1">
          <a:blip r:embed="rId2">
            <a:extLst>
              <a:ext uri="{28A0092B-C50C-407E-A947-70E740481C1C}">
                <a14:useLocalDpi xmlns:a14="http://schemas.microsoft.com/office/drawing/2010/main" val="0"/>
              </a:ext>
            </a:extLst>
          </a:blip>
          <a:srcRect l="1974" t="1273" r="2235" b="1380"/>
          <a:stretch/>
        </p:blipFill>
        <p:spPr>
          <a:xfrm>
            <a:off x="304800" y="1600200"/>
            <a:ext cx="6024789" cy="5015759"/>
          </a:xfrm>
          <a:prstGeom prst="rect">
            <a:avLst/>
          </a:prstGeom>
          <a:ln>
            <a:noFill/>
          </a:ln>
          <a:effectLst>
            <a:outerShdw blurRad="292100" dist="139700" dir="2700000" algn="tl" rotWithShape="0">
              <a:srgbClr val="333333">
                <a:alpha val="65000"/>
              </a:srgbClr>
            </a:outerShdw>
          </a:effectLst>
        </p:spPr>
      </p:pic>
      <p:sp>
        <p:nvSpPr>
          <p:cNvPr id="7" name="Content Placeholder 3"/>
          <p:cNvSpPr>
            <a:spLocks noGrp="1"/>
          </p:cNvSpPr>
          <p:nvPr>
            <p:ph idx="1"/>
          </p:nvPr>
        </p:nvSpPr>
        <p:spPr>
          <a:xfrm>
            <a:off x="6384235" y="1623391"/>
            <a:ext cx="2743200" cy="4708981"/>
          </a:xfrm>
          <a:prstGeom prst="rect">
            <a:avLst/>
          </a:prstGeom>
        </p:spPr>
        <p:txBody>
          <a:bodyPr wrap="square">
            <a:spAutoFit/>
          </a:bodyPr>
          <a:lstStyle/>
          <a:p>
            <a:pPr>
              <a:spcBef>
                <a:spcPts val="600"/>
              </a:spcBef>
              <a:spcAft>
                <a:spcPts val="600"/>
              </a:spcAft>
            </a:pPr>
            <a:r>
              <a:rPr lang="en-US" sz="2000" dirty="0"/>
              <a:t>20 leading scientists </a:t>
            </a:r>
            <a:r>
              <a:rPr lang="en-US" sz="2000" dirty="0" smtClean="0"/>
              <a:t>appointed to </a:t>
            </a:r>
            <a:r>
              <a:rPr lang="en-US" sz="2000" dirty="0"/>
              <a:t>address the science needs of </a:t>
            </a:r>
            <a:r>
              <a:rPr lang="en-US" sz="2000" dirty="0" smtClean="0"/>
              <a:t>decision-makers</a:t>
            </a:r>
          </a:p>
          <a:p>
            <a:pPr>
              <a:spcBef>
                <a:spcPts val="600"/>
              </a:spcBef>
              <a:spcAft>
                <a:spcPts val="600"/>
              </a:spcAft>
            </a:pPr>
            <a:r>
              <a:rPr lang="en-US" sz="2000" dirty="0"/>
              <a:t>Convened in 2013 </a:t>
            </a:r>
            <a:r>
              <a:rPr lang="en-US" sz="2000" dirty="0" smtClean="0"/>
              <a:t>at </a:t>
            </a:r>
            <a:r>
              <a:rPr lang="en-US" sz="2000" dirty="0"/>
              <a:t>the request of the California Ocean Protection Council </a:t>
            </a:r>
            <a:endParaRPr lang="en-US" sz="2000" dirty="0" smtClean="0"/>
          </a:p>
          <a:p>
            <a:pPr marL="342900" lvl="1" indent="-342900">
              <a:spcBef>
                <a:spcPts val="600"/>
              </a:spcBef>
              <a:spcAft>
                <a:spcPts val="600"/>
              </a:spcAft>
              <a:buFont typeface="Arial" pitchFamily="34" charset="0"/>
              <a:buChar char="•"/>
            </a:pPr>
            <a:r>
              <a:rPr lang="en-US" sz="2000" dirty="0" smtClean="0">
                <a:cs typeface="Helvetica Light"/>
              </a:rPr>
              <a:t>Expanded to a multi-state effort linking </a:t>
            </a:r>
            <a:r>
              <a:rPr lang="en-US" sz="2000" dirty="0" smtClean="0"/>
              <a:t>governments </a:t>
            </a:r>
            <a:r>
              <a:rPr lang="en-US" sz="2000" dirty="0"/>
              <a:t>of California, Oregon, Washington, and British </a:t>
            </a:r>
            <a:r>
              <a:rPr lang="en-US" sz="2000" dirty="0" smtClean="0"/>
              <a:t>Columbia</a:t>
            </a:r>
            <a:endParaRPr lang="en-US" sz="2000" dirty="0" smtClean="0">
              <a:cs typeface="Helvetica Light"/>
            </a:endParaRPr>
          </a:p>
        </p:txBody>
      </p:sp>
    </p:spTree>
    <p:extLst>
      <p:ext uri="{BB962C8B-B14F-4D97-AF65-F5344CB8AC3E}">
        <p14:creationId xmlns:p14="http://schemas.microsoft.com/office/powerpoint/2010/main" val="3234156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nel Product Connections 1.7.16-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63" y="121590"/>
            <a:ext cx="9575109" cy="6325762"/>
          </a:xfrm>
          <a:prstGeom prst="rect">
            <a:avLst/>
          </a:prstGeom>
          <a:solidFill>
            <a:srgbClr val="DDFDFF"/>
          </a:solidFill>
        </p:spPr>
      </p:pic>
    </p:spTree>
    <p:extLst>
      <p:ext uri="{BB962C8B-B14F-4D97-AF65-F5344CB8AC3E}">
        <p14:creationId xmlns:p14="http://schemas.microsoft.com/office/powerpoint/2010/main" val="842678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a:xfrm>
            <a:off x="3657600" y="3581400"/>
            <a:ext cx="5244182" cy="2971800"/>
          </a:xfrm>
        </p:spPr>
        <p:txBody>
          <a:bodyPr/>
          <a:lstStyle/>
          <a:p>
            <a:pPr algn="l" eaLnBrk="1" hangingPunct="1">
              <a:defRPr/>
            </a:pPr>
            <a:r>
              <a:rPr lang="en-US" altLang="en-US" sz="1700" dirty="0">
                <a:solidFill>
                  <a:srgbClr val="FFCC00"/>
                </a:solidFill>
              </a:rPr>
              <a:t>Bruce Steele, commercial sea urchin fisherman on ocean acidification:</a:t>
            </a:r>
            <a:br>
              <a:rPr lang="en-US" altLang="en-US" sz="1700" dirty="0">
                <a:solidFill>
                  <a:srgbClr val="FFCC00"/>
                </a:solidFill>
              </a:rPr>
            </a:br>
            <a:r>
              <a:rPr lang="en-US" altLang="en-US" sz="1700" dirty="0">
                <a:solidFill>
                  <a:srgbClr val="FFCC00"/>
                </a:solidFill>
              </a:rPr>
              <a:t/>
            </a:r>
            <a:br>
              <a:rPr lang="en-US" altLang="en-US" sz="1700" dirty="0">
                <a:solidFill>
                  <a:srgbClr val="FFCC00"/>
                </a:solidFill>
              </a:rPr>
            </a:br>
            <a:r>
              <a:rPr lang="en-US" altLang="en-US" sz="1700" i="1" dirty="0">
                <a:solidFill>
                  <a:srgbClr val="FFCC00"/>
                </a:solidFill>
              </a:rPr>
              <a:t>“</a:t>
            </a:r>
            <a:r>
              <a:rPr lang="en-US" altLang="en-US" sz="1700" b="1" i="1" dirty="0">
                <a:solidFill>
                  <a:srgbClr val="FFCC00"/>
                </a:solidFill>
              </a:rPr>
              <a:t>I really worry </a:t>
            </a:r>
            <a:r>
              <a:rPr lang="en-US" altLang="en-US" sz="1700" i="1" dirty="0">
                <a:solidFill>
                  <a:srgbClr val="FFCC00"/>
                </a:solidFill>
              </a:rPr>
              <a:t>that by the time fishermen realize what's happening, </a:t>
            </a:r>
            <a:r>
              <a:rPr lang="en-US" altLang="en-US" sz="1700" b="1" i="1" dirty="0">
                <a:solidFill>
                  <a:srgbClr val="FFCC00"/>
                </a:solidFill>
              </a:rPr>
              <a:t>it'll be too late</a:t>
            </a:r>
            <a:r>
              <a:rPr lang="en-US" altLang="en-US" sz="1700" i="1" dirty="0">
                <a:solidFill>
                  <a:srgbClr val="FFCC00"/>
                </a:solidFill>
              </a:rPr>
              <a:t>," said Steele, who has been harvesting urchins for 37 years. "We could be </a:t>
            </a:r>
            <a:r>
              <a:rPr lang="en-US" altLang="en-US" sz="1700" b="1" i="1" dirty="0">
                <a:solidFill>
                  <a:srgbClr val="FFCC00"/>
                </a:solidFill>
              </a:rPr>
              <a:t>unleashing an extinction event </a:t>
            </a:r>
            <a:r>
              <a:rPr lang="en-US" altLang="en-US" sz="1700" i="1" dirty="0">
                <a:solidFill>
                  <a:srgbClr val="FFCC00"/>
                </a:solidFill>
              </a:rPr>
              <a:t>on the ocean. People tell me, 'You can't go around saying that,' but </a:t>
            </a:r>
            <a:r>
              <a:rPr lang="en-US" altLang="en-US" sz="1700" b="1" i="1" dirty="0">
                <a:solidFill>
                  <a:srgbClr val="FFCC00"/>
                </a:solidFill>
              </a:rPr>
              <a:t>it's true</a:t>
            </a:r>
            <a:r>
              <a:rPr lang="en-US" altLang="en-US" sz="1700" i="1" dirty="0">
                <a:solidFill>
                  <a:srgbClr val="FFCC00"/>
                </a:solidFill>
              </a:rPr>
              <a:t>."</a:t>
            </a:r>
          </a:p>
        </p:txBody>
      </p:sp>
      <p:sp>
        <p:nvSpPr>
          <p:cNvPr id="2051" name="Line 2"/>
          <p:cNvSpPr>
            <a:spLocks noChangeShapeType="1"/>
          </p:cNvSpPr>
          <p:nvPr/>
        </p:nvSpPr>
        <p:spPr bwMode="auto">
          <a:xfrm>
            <a:off x="838275" y="1981200"/>
            <a:ext cx="7104682" cy="0"/>
          </a:xfrm>
          <a:prstGeom prst="line">
            <a:avLst/>
          </a:prstGeom>
          <a:noFill/>
          <a:ln w="9525">
            <a:solidFill>
              <a:srgbClr val="205867"/>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p:cNvSpPr>
          <p:nvPr/>
        </p:nvSpPr>
        <p:spPr bwMode="auto">
          <a:xfrm>
            <a:off x="406945" y="914400"/>
            <a:ext cx="8393906" cy="264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26788" tIns="26788" rIns="26788" bIns="26788"/>
          <a:lstStyle>
            <a:lvl1pPr algn="l" eaLnBrk="0" hangingPunct="0">
              <a:spcBef>
                <a:spcPts val="1100"/>
              </a:spcBef>
              <a:buClr>
                <a:srgbClr val="FFFFFF"/>
              </a:buClr>
              <a:buSzPct val="100000"/>
              <a:buFont typeface="Arial" charset="0"/>
              <a:buChar char="•"/>
              <a:defRPr sz="4400">
                <a:solidFill>
                  <a:schemeClr val="tx1"/>
                </a:solidFill>
                <a:latin typeface="Lucida Grande" charset="0"/>
                <a:ea typeface="ヒラギノ角ゴ ProN W3" charset="0"/>
                <a:cs typeface="ヒラギノ角ゴ ProN W3" charset="0"/>
                <a:sym typeface="Lucida Grande" charset="0"/>
              </a:defRPr>
            </a:lvl1pPr>
            <a:lvl2pPr marL="704850" indent="-285750" algn="l" eaLnBrk="0" hangingPunct="0">
              <a:spcBef>
                <a:spcPts val="1000"/>
              </a:spcBef>
              <a:buClr>
                <a:srgbClr val="FFFFFF"/>
              </a:buClr>
              <a:buSzPct val="100000"/>
              <a:buFont typeface="Arial" charset="0"/>
              <a:buChar char="–"/>
              <a:defRPr sz="3800">
                <a:solidFill>
                  <a:schemeClr val="tx1"/>
                </a:solidFill>
                <a:latin typeface="Lucida Grande" charset="0"/>
                <a:ea typeface="ヒラギノ角ゴ ProN W3" charset="0"/>
                <a:cs typeface="ヒラギノ角ゴ ProN W3" charset="0"/>
                <a:sym typeface="Lucida Grande" charset="0"/>
              </a:defRPr>
            </a:lvl2pPr>
            <a:lvl3pPr marL="1104900" indent="-228600" algn="l" eaLnBrk="0" hangingPunct="0">
              <a:spcBef>
                <a:spcPts val="800"/>
              </a:spcBef>
              <a:buClr>
                <a:srgbClr val="FFFFFF"/>
              </a:buClr>
              <a:buSzPct val="100000"/>
              <a:buFont typeface="Arial" charset="0"/>
              <a:buChar char="•"/>
              <a:defRPr sz="3400">
                <a:solidFill>
                  <a:schemeClr val="tx1"/>
                </a:solidFill>
                <a:latin typeface="Lucida Grande" charset="0"/>
                <a:ea typeface="ヒラギノ角ゴ ProN W3" charset="0"/>
                <a:cs typeface="ヒラギノ角ゴ ProN W3" charset="0"/>
                <a:sym typeface="Lucida Grande" charset="0"/>
              </a:defRPr>
            </a:lvl3pPr>
            <a:lvl4pPr marL="1562100" indent="-228600" algn="l" eaLnBrk="0" hangingPunct="0">
              <a:spcBef>
                <a:spcPts val="700"/>
              </a:spcBef>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4pPr>
            <a:lvl5pPr marL="2019300" indent="-228600" algn="l" eaLnBrk="0" hangingPunct="0">
              <a:spcBef>
                <a:spcPts val="700"/>
              </a:spcBef>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5pPr>
            <a:lvl6pPr marL="2476500" indent="-228600" eaLnBrk="0" fontAlgn="base" hangingPunct="0">
              <a:spcBef>
                <a:spcPts val="700"/>
              </a:spcBef>
              <a:spcAft>
                <a:spcPct val="0"/>
              </a:spcAft>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6pPr>
            <a:lvl7pPr marL="2933700" indent="-228600" eaLnBrk="0" fontAlgn="base" hangingPunct="0">
              <a:spcBef>
                <a:spcPts val="700"/>
              </a:spcBef>
              <a:spcAft>
                <a:spcPct val="0"/>
              </a:spcAft>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7pPr>
            <a:lvl8pPr marL="3390900" indent="-228600" eaLnBrk="0" fontAlgn="base" hangingPunct="0">
              <a:spcBef>
                <a:spcPts val="700"/>
              </a:spcBef>
              <a:spcAft>
                <a:spcPct val="0"/>
              </a:spcAft>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8pPr>
            <a:lvl9pPr marL="3848100" indent="-228600" eaLnBrk="0" fontAlgn="base" hangingPunct="0">
              <a:spcBef>
                <a:spcPts val="700"/>
              </a:spcBef>
              <a:spcAft>
                <a:spcPct val="0"/>
              </a:spcAft>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9pPr>
          </a:lstStyle>
          <a:p>
            <a:pPr algn="ctr" eaLnBrk="1" hangingPunct="1">
              <a:spcBef>
                <a:spcPct val="0"/>
              </a:spcBef>
              <a:buClrTx/>
              <a:buSzTx/>
              <a:buFontTx/>
              <a:buNone/>
            </a:pPr>
            <a:r>
              <a:rPr lang="en-US" altLang="en-US" sz="2000" b="1" i="1" dirty="0" smtClean="0">
                <a:solidFill>
                  <a:srgbClr val="FFCC00"/>
                </a:solidFill>
                <a:latin typeface="+mj-lt"/>
              </a:rPr>
              <a:t>One in every seven of us gets most of our protein from the sea. Because of that, food security is a major issue for our planet.</a:t>
            </a:r>
          </a:p>
          <a:p>
            <a:pPr marL="171450" indent="-171450" algn="ctr" eaLnBrk="1" hangingPunct="1">
              <a:spcBef>
                <a:spcPct val="0"/>
              </a:spcBef>
              <a:buClrTx/>
              <a:buSzTx/>
              <a:buFontTx/>
              <a:buChar char="-"/>
            </a:pPr>
            <a:r>
              <a:rPr lang="en-US" altLang="en-US" sz="1200" dirty="0" smtClean="0">
                <a:solidFill>
                  <a:srgbClr val="FFCC00"/>
                </a:solidFill>
              </a:rPr>
              <a:t>Dr. Richard Feely, Washington Post (August 2015)</a:t>
            </a:r>
          </a:p>
          <a:p>
            <a:pPr marL="342900" indent="-342900" algn="ctr" eaLnBrk="1" hangingPunct="1">
              <a:spcBef>
                <a:spcPct val="0"/>
              </a:spcBef>
              <a:buClrTx/>
              <a:buSzTx/>
              <a:buFontTx/>
              <a:buChar char="-"/>
            </a:pPr>
            <a:endParaRPr lang="en-US" altLang="en-US" sz="1200" dirty="0">
              <a:solidFill>
                <a:srgbClr val="FFCC00"/>
              </a:solidFill>
              <a:ea typeface="Lucida Grande" charset="0"/>
              <a:cs typeface="Lucida Grande" charset="0"/>
            </a:endParaRPr>
          </a:p>
          <a:p>
            <a:pPr algn="ctr" eaLnBrk="1" hangingPunct="1">
              <a:spcBef>
                <a:spcPct val="0"/>
              </a:spcBef>
              <a:buClrTx/>
              <a:buSzTx/>
              <a:buNone/>
            </a:pPr>
            <a:endParaRPr lang="en-US" altLang="en-US" sz="2400" dirty="0">
              <a:ea typeface="Lucida Grande" charset="0"/>
              <a:cs typeface="Lucida Grande" charset="0"/>
            </a:endParaRPr>
          </a:p>
          <a:p>
            <a:pPr marL="342900" indent="-342900" eaLnBrk="1" hangingPunct="1">
              <a:spcBef>
                <a:spcPct val="0"/>
              </a:spcBef>
            </a:pPr>
            <a:r>
              <a:rPr lang="en-US" altLang="en-US" sz="2000" dirty="0">
                <a:ea typeface="Lucida Grande" charset="0"/>
                <a:cs typeface="Lucida Grande" charset="0"/>
              </a:rPr>
              <a:t>A</a:t>
            </a:r>
            <a:r>
              <a:rPr lang="en-US" altLang="en-US" sz="2000" dirty="0" smtClean="0">
                <a:ea typeface="Lucida Grande" charset="0"/>
                <a:cs typeface="Lucida Grande" charset="0"/>
              </a:rPr>
              <a:t>nnual </a:t>
            </a:r>
            <a:r>
              <a:rPr lang="en-US" altLang="en-US" sz="2000" dirty="0">
                <a:ea typeface="Lucida Grande" charset="0"/>
                <a:cs typeface="Lucida Grande" charset="0"/>
              </a:rPr>
              <a:t>value of </a:t>
            </a:r>
            <a:r>
              <a:rPr lang="en-US" altLang="en-US" sz="2000" dirty="0" smtClean="0">
                <a:ea typeface="Lucida Grande" charset="0"/>
                <a:cs typeface="Lucida Grande" charset="0"/>
              </a:rPr>
              <a:t>CA </a:t>
            </a:r>
            <a:r>
              <a:rPr lang="en-US" altLang="en-US" sz="2000" b="1" dirty="0">
                <a:ea typeface="Lucida Grande" charset="0"/>
                <a:cs typeface="Lucida Grande" charset="0"/>
              </a:rPr>
              <a:t>coastal and ocean </a:t>
            </a:r>
            <a:r>
              <a:rPr lang="en-US" altLang="en-US" sz="2000" b="1" dirty="0" smtClean="0">
                <a:ea typeface="Lucida Grande" charset="0"/>
                <a:cs typeface="Lucida Grande" charset="0"/>
              </a:rPr>
              <a:t>resources: &gt;$</a:t>
            </a:r>
            <a:r>
              <a:rPr lang="en-US" altLang="en-US" sz="2000" b="1" dirty="0">
                <a:ea typeface="Lucida Grande" charset="0"/>
                <a:cs typeface="Lucida Grande" charset="0"/>
              </a:rPr>
              <a:t>22 billion</a:t>
            </a:r>
            <a:r>
              <a:rPr lang="en-US" altLang="en-US" sz="2000" dirty="0">
                <a:ea typeface="Lucida Grande" charset="0"/>
                <a:cs typeface="Lucida Grande" charset="0"/>
              </a:rPr>
              <a:t> </a:t>
            </a:r>
            <a:endParaRPr lang="en-US" altLang="en-US" sz="2000" dirty="0" smtClean="0">
              <a:ea typeface="Lucida Grande" charset="0"/>
              <a:cs typeface="Lucida Grande" charset="0"/>
            </a:endParaRPr>
          </a:p>
          <a:p>
            <a:pPr marL="1047750" lvl="1" indent="-342900" eaLnBrk="1" hangingPunct="1">
              <a:spcBef>
                <a:spcPct val="0"/>
              </a:spcBef>
            </a:pPr>
            <a:r>
              <a:rPr lang="en-US" altLang="en-US" sz="1800" b="1" dirty="0">
                <a:ea typeface="Lucida Grande" charset="0"/>
                <a:cs typeface="Lucida Grande" charset="0"/>
              </a:rPr>
              <a:t>C</a:t>
            </a:r>
            <a:r>
              <a:rPr lang="en-US" altLang="en-US" sz="1800" b="1" dirty="0" smtClean="0">
                <a:ea typeface="Lucida Grande" charset="0"/>
                <a:cs typeface="Lucida Grande" charset="0"/>
              </a:rPr>
              <a:t>ommercial fisheries: &gt; $250 </a:t>
            </a:r>
            <a:r>
              <a:rPr lang="en-US" altLang="en-US" sz="1800" b="1" dirty="0">
                <a:ea typeface="Lucida Grande" charset="0"/>
                <a:cs typeface="Lucida Grande" charset="0"/>
              </a:rPr>
              <a:t>million</a:t>
            </a:r>
            <a:r>
              <a:rPr lang="en-US" altLang="en-US" sz="1800" dirty="0">
                <a:ea typeface="Lucida Grande" charset="0"/>
                <a:cs typeface="Lucida Grande" charset="0"/>
              </a:rPr>
              <a:t>.</a:t>
            </a:r>
            <a:endParaRPr lang="en-US" altLang="en-US" sz="1100" dirty="0">
              <a:ea typeface="Lucida Grande" charset="0"/>
              <a:cs typeface="Lucida Grande" charset="0"/>
            </a:endParaRPr>
          </a:p>
          <a:p>
            <a:pPr marL="342900" indent="-342900" eaLnBrk="1" hangingPunct="1">
              <a:spcBef>
                <a:spcPts val="633"/>
              </a:spcBef>
            </a:pPr>
            <a:r>
              <a:rPr lang="en-US" altLang="en-US" sz="2000" b="1" dirty="0" smtClean="0">
                <a:ea typeface="Lucida Grande" charset="0"/>
                <a:cs typeface="Lucida Grande" charset="0"/>
              </a:rPr>
              <a:t>Ocean acidification </a:t>
            </a:r>
            <a:r>
              <a:rPr lang="en-US" altLang="en-US" sz="2000" dirty="0">
                <a:ea typeface="Lucida Grande" charset="0"/>
                <a:cs typeface="Lucida Grande" charset="0"/>
              </a:rPr>
              <a:t>has </a:t>
            </a:r>
            <a:r>
              <a:rPr lang="en-US" altLang="en-US" sz="2000" dirty="0" smtClean="0">
                <a:ea typeface="Lucida Grande" charset="0"/>
                <a:cs typeface="Lucida Grande" charset="0"/>
              </a:rPr>
              <a:t>cost </a:t>
            </a:r>
            <a:r>
              <a:rPr lang="en-US" altLang="en-US" sz="2000" dirty="0">
                <a:ea typeface="Lucida Grande" charset="0"/>
                <a:cs typeface="Lucida Grande" charset="0"/>
              </a:rPr>
              <a:t>the oyster industry in the US Pacific Northwest nearly </a:t>
            </a:r>
            <a:r>
              <a:rPr lang="en-US" altLang="en-US" sz="2000" b="1" dirty="0">
                <a:ea typeface="Lucida Grande" charset="0"/>
                <a:cs typeface="Lucida Grande" charset="0"/>
              </a:rPr>
              <a:t>$110 million</a:t>
            </a:r>
            <a:r>
              <a:rPr lang="en-US" altLang="en-US" sz="2000" dirty="0">
                <a:ea typeface="Lucida Grande" charset="0"/>
                <a:cs typeface="Lucida Grande" charset="0"/>
              </a:rPr>
              <a:t>, and jeopardized about </a:t>
            </a:r>
            <a:r>
              <a:rPr lang="en-US" altLang="en-US" sz="2000" b="1" dirty="0">
                <a:ea typeface="Lucida Grande" charset="0"/>
                <a:cs typeface="Lucida Grande" charset="0"/>
              </a:rPr>
              <a:t>3,200 jobs</a:t>
            </a:r>
            <a:r>
              <a:rPr lang="en-US" altLang="en-US" sz="2000" dirty="0">
                <a:ea typeface="Lucida Grande" charset="0"/>
                <a:cs typeface="Lucida Grande"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46" y="3962400"/>
            <a:ext cx="305140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59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83977" y="80367"/>
            <a:ext cx="8449717" cy="1294805"/>
          </a:xfrm>
        </p:spPr>
        <p:txBody>
          <a:bodyPr/>
          <a:lstStyle/>
          <a:p>
            <a:pPr algn="l" eaLnBrk="1" hangingPunct="1">
              <a:defRPr/>
            </a:pPr>
            <a:r>
              <a:rPr lang="en-US" altLang="en-US" sz="2400" dirty="0">
                <a:solidFill>
                  <a:srgbClr val="FFCC00"/>
                </a:solidFill>
              </a:rPr>
              <a:t>Changing ocean conditions and ocean acidification are likely to impact the </a:t>
            </a:r>
            <a:r>
              <a:rPr lang="en-US" altLang="en-US" sz="2400" dirty="0" smtClean="0">
                <a:solidFill>
                  <a:srgbClr val="FFCC00"/>
                </a:solidFill>
              </a:rPr>
              <a:t>seafood we harvest in </a:t>
            </a:r>
            <a:r>
              <a:rPr lang="en-US" altLang="en-US" sz="2400" dirty="0">
                <a:solidFill>
                  <a:srgbClr val="FFCC00"/>
                </a:solidFill>
              </a:rPr>
              <a:t>California</a:t>
            </a:r>
          </a:p>
        </p:txBody>
      </p:sp>
      <p:sp>
        <p:nvSpPr>
          <p:cNvPr id="3075" name="Rectangle 2"/>
          <p:cNvSpPr>
            <a:spLocks noGrp="1" noChangeArrowheads="1"/>
          </p:cNvSpPr>
          <p:nvPr>
            <p:ph type="body" idx="1"/>
          </p:nvPr>
        </p:nvSpPr>
        <p:spPr>
          <a:xfrm>
            <a:off x="223242" y="1455539"/>
            <a:ext cx="8760023" cy="5179219"/>
          </a:xfrm>
        </p:spPr>
        <p:txBody>
          <a:bodyPr/>
          <a:lstStyle/>
          <a:p>
            <a:pPr marL="214305" indent="-214305">
              <a:lnSpc>
                <a:spcPct val="90000"/>
              </a:lnSpc>
              <a:spcBef>
                <a:spcPct val="0"/>
              </a:spcBef>
            </a:pPr>
            <a:r>
              <a:rPr lang="en-US" altLang="en-US" sz="1700" dirty="0"/>
              <a:t>Pteropods are the foundation of the marine food chain for key California fisheries. The photos below show </a:t>
            </a:r>
            <a:r>
              <a:rPr lang="en-US" altLang="en-US" sz="1700" b="1" dirty="0"/>
              <a:t>pteropods under increasing </a:t>
            </a:r>
            <a:r>
              <a:rPr lang="en-US" altLang="en-US" sz="1700" b="1" dirty="0" smtClean="0"/>
              <a:t>CO</a:t>
            </a:r>
            <a:r>
              <a:rPr lang="en-US" sz="1800" baseline="-25000" dirty="0">
                <a:solidFill>
                  <a:schemeClr val="tx1">
                    <a:lumMod val="95000"/>
                  </a:schemeClr>
                </a:solidFill>
              </a:rPr>
              <a:t>2</a:t>
            </a:r>
            <a:r>
              <a:rPr lang="en-US" altLang="en-US" sz="1700" b="1" dirty="0" smtClean="0"/>
              <a:t> </a:t>
            </a:r>
            <a:r>
              <a:rPr lang="en-US" altLang="en-US" sz="1700" b="1" dirty="0"/>
              <a:t>conditions</a:t>
            </a:r>
            <a:r>
              <a:rPr lang="en-US" altLang="en-US" sz="1700" dirty="0"/>
              <a:t>: </a:t>
            </a:r>
            <a:endParaRPr lang="en-US" altLang="en-US" dirty="0" smtClean="0"/>
          </a:p>
          <a:p>
            <a:pPr marL="214305" indent="-214305">
              <a:lnSpc>
                <a:spcPct val="90000"/>
              </a:lnSpc>
              <a:spcBef>
                <a:spcPts val="422"/>
              </a:spcBef>
            </a:pPr>
            <a:endParaRPr lang="en-US" altLang="en-US" sz="1700" dirty="0"/>
          </a:p>
          <a:p>
            <a:pPr marL="214305" indent="-214305">
              <a:lnSpc>
                <a:spcPct val="90000"/>
              </a:lnSpc>
              <a:spcBef>
                <a:spcPts val="422"/>
              </a:spcBef>
            </a:pPr>
            <a:endParaRPr lang="en-US" altLang="en-US" sz="1700" dirty="0"/>
          </a:p>
          <a:p>
            <a:pPr marL="214305" indent="-214305">
              <a:lnSpc>
                <a:spcPct val="90000"/>
              </a:lnSpc>
              <a:spcBef>
                <a:spcPts val="422"/>
              </a:spcBef>
            </a:pPr>
            <a:endParaRPr lang="en-US" altLang="en-US" sz="1700" dirty="0"/>
          </a:p>
          <a:p>
            <a:pPr marL="214305" indent="-214305">
              <a:lnSpc>
                <a:spcPct val="90000"/>
              </a:lnSpc>
              <a:spcBef>
                <a:spcPts val="422"/>
              </a:spcBef>
            </a:pPr>
            <a:endParaRPr lang="en-US" altLang="en-US" sz="1700" dirty="0"/>
          </a:p>
          <a:p>
            <a:pPr marL="214305" indent="-214305">
              <a:lnSpc>
                <a:spcPct val="90000"/>
              </a:lnSpc>
              <a:spcBef>
                <a:spcPts val="422"/>
              </a:spcBef>
            </a:pPr>
            <a:endParaRPr lang="en-US" altLang="en-US" sz="1700" dirty="0"/>
          </a:p>
          <a:p>
            <a:pPr marL="214305" indent="-214305">
              <a:lnSpc>
                <a:spcPct val="90000"/>
              </a:lnSpc>
              <a:spcBef>
                <a:spcPts val="422"/>
              </a:spcBef>
            </a:pPr>
            <a:endParaRPr lang="en-US" altLang="en-US" sz="1700" dirty="0"/>
          </a:p>
          <a:p>
            <a:pPr marL="214305" indent="-214305">
              <a:lnSpc>
                <a:spcPct val="90000"/>
              </a:lnSpc>
              <a:spcBef>
                <a:spcPts val="422"/>
              </a:spcBef>
            </a:pPr>
            <a:endParaRPr lang="en-US" altLang="en-US" sz="1700" dirty="0"/>
          </a:p>
          <a:p>
            <a:pPr marL="214305" indent="-214305">
              <a:lnSpc>
                <a:spcPct val="90000"/>
              </a:lnSpc>
              <a:spcBef>
                <a:spcPts val="422"/>
              </a:spcBef>
            </a:pPr>
            <a:endParaRPr lang="en-US" altLang="en-US" sz="1700" dirty="0"/>
          </a:p>
          <a:p>
            <a:pPr marL="214305" indent="-214305">
              <a:lnSpc>
                <a:spcPct val="90000"/>
              </a:lnSpc>
              <a:spcBef>
                <a:spcPts val="422"/>
              </a:spcBef>
            </a:pPr>
            <a:endParaRPr lang="en-US" altLang="en-US" dirty="0" smtClean="0"/>
          </a:p>
          <a:p>
            <a:pPr marL="214305" indent="-214305">
              <a:lnSpc>
                <a:spcPct val="90000"/>
              </a:lnSpc>
              <a:spcBef>
                <a:spcPts val="422"/>
              </a:spcBef>
            </a:pPr>
            <a:r>
              <a:rPr lang="en-US" altLang="en-US" sz="1700" dirty="0"/>
              <a:t>Herring, mackerel and seabirds eat pteropods, as do other </a:t>
            </a:r>
            <a:r>
              <a:rPr lang="en-US" altLang="en-US" sz="1700" dirty="0" err="1"/>
              <a:t>pteropod</a:t>
            </a:r>
            <a:r>
              <a:rPr lang="en-US" altLang="en-US" sz="1700" dirty="0"/>
              <a:t> species. In the open ocean, some small fishes, squids and large shrimp eat them. Some of those animals then become important in the diet of </a:t>
            </a:r>
            <a:r>
              <a:rPr lang="en-US" altLang="en-US" sz="1700" b="1" dirty="0"/>
              <a:t>Dungeness crab, rockfish, other </a:t>
            </a:r>
            <a:r>
              <a:rPr lang="en-US" altLang="en-US" sz="1700" b="1" dirty="0" err="1"/>
              <a:t>groundfish</a:t>
            </a:r>
            <a:r>
              <a:rPr lang="en-US" altLang="en-US" sz="1700" b="1" dirty="0"/>
              <a:t>, and Humboldt squid.</a:t>
            </a:r>
            <a:endParaRPr lang="en-US" altLang="en-US" b="1" dirty="0" smtClean="0"/>
          </a:p>
          <a:p>
            <a:pPr marL="214305" indent="-214305">
              <a:lnSpc>
                <a:spcPct val="90000"/>
              </a:lnSpc>
              <a:spcBef>
                <a:spcPts val="422"/>
              </a:spcBef>
            </a:pPr>
            <a:r>
              <a:rPr lang="en-US" altLang="en-US" sz="1700" b="1" dirty="0"/>
              <a:t>Ocean acidification’s </a:t>
            </a:r>
            <a:r>
              <a:rPr lang="en-US" altLang="en-US" sz="1700" dirty="0"/>
              <a:t>harmful effects on pteropods are likely to </a:t>
            </a:r>
            <a:r>
              <a:rPr lang="en-US" altLang="en-US" sz="1700" b="1" dirty="0"/>
              <a:t>reverberate up the food chain </a:t>
            </a:r>
            <a:r>
              <a:rPr lang="en-US" altLang="en-US" sz="1700" dirty="0"/>
              <a:t>and </a:t>
            </a:r>
            <a:r>
              <a:rPr lang="en-US" altLang="en-US" sz="1700" b="1" dirty="0"/>
              <a:t>impact commercial fisheries in California</a:t>
            </a:r>
            <a:r>
              <a:rPr lang="en-US" altLang="en-US" sz="1700" dirty="0"/>
              <a:t>. </a:t>
            </a:r>
          </a:p>
        </p:txBody>
      </p:sp>
      <p:sp>
        <p:nvSpPr>
          <p:cNvPr id="3076" name="Line 3"/>
          <p:cNvSpPr>
            <a:spLocks noChangeShapeType="1"/>
          </p:cNvSpPr>
          <p:nvPr/>
        </p:nvSpPr>
        <p:spPr bwMode="auto">
          <a:xfrm>
            <a:off x="738932" y="1294805"/>
            <a:ext cx="7103566" cy="0"/>
          </a:xfrm>
          <a:prstGeom prst="line">
            <a:avLst/>
          </a:prstGeom>
          <a:noFill/>
          <a:ln w="9525">
            <a:solidFill>
              <a:srgbClr val="205867"/>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0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39" y="2059410"/>
            <a:ext cx="7849195" cy="23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078" name="Rectangle 5"/>
          <p:cNvSpPr>
            <a:spLocks/>
          </p:cNvSpPr>
          <p:nvPr/>
        </p:nvSpPr>
        <p:spPr bwMode="auto">
          <a:xfrm>
            <a:off x="6976318" y="4482703"/>
            <a:ext cx="1750219"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26788" tIns="26788" rIns="26788" bIns="26788"/>
          <a:lstStyle>
            <a:lvl1pPr algn="l" eaLnBrk="0" hangingPunct="0">
              <a:spcBef>
                <a:spcPts val="1100"/>
              </a:spcBef>
              <a:buClr>
                <a:srgbClr val="FFFFFF"/>
              </a:buClr>
              <a:buSzPct val="100000"/>
              <a:buFont typeface="Arial" charset="0"/>
              <a:buChar char="•"/>
              <a:defRPr sz="4400">
                <a:solidFill>
                  <a:schemeClr val="tx1"/>
                </a:solidFill>
                <a:latin typeface="Lucida Grande" charset="0"/>
                <a:ea typeface="ヒラギノ角ゴ ProN W3" charset="0"/>
                <a:cs typeface="ヒラギノ角ゴ ProN W3" charset="0"/>
                <a:sym typeface="Lucida Grande" charset="0"/>
              </a:defRPr>
            </a:lvl1pPr>
            <a:lvl2pPr marL="704850" indent="-285750" algn="l" eaLnBrk="0" hangingPunct="0">
              <a:spcBef>
                <a:spcPts val="1000"/>
              </a:spcBef>
              <a:buClr>
                <a:srgbClr val="FFFFFF"/>
              </a:buClr>
              <a:buSzPct val="100000"/>
              <a:buFont typeface="Arial" charset="0"/>
              <a:buChar char="–"/>
              <a:defRPr sz="3800">
                <a:solidFill>
                  <a:schemeClr val="tx1"/>
                </a:solidFill>
                <a:latin typeface="Lucida Grande" charset="0"/>
                <a:ea typeface="ヒラギノ角ゴ ProN W3" charset="0"/>
                <a:cs typeface="ヒラギノ角ゴ ProN W3" charset="0"/>
                <a:sym typeface="Lucida Grande" charset="0"/>
              </a:defRPr>
            </a:lvl2pPr>
            <a:lvl3pPr marL="1104900" indent="-228600" algn="l" eaLnBrk="0" hangingPunct="0">
              <a:spcBef>
                <a:spcPts val="800"/>
              </a:spcBef>
              <a:buClr>
                <a:srgbClr val="FFFFFF"/>
              </a:buClr>
              <a:buSzPct val="100000"/>
              <a:buFont typeface="Arial" charset="0"/>
              <a:buChar char="•"/>
              <a:defRPr sz="3400">
                <a:solidFill>
                  <a:schemeClr val="tx1"/>
                </a:solidFill>
                <a:latin typeface="Lucida Grande" charset="0"/>
                <a:ea typeface="ヒラギノ角ゴ ProN W3" charset="0"/>
                <a:cs typeface="ヒラギノ角ゴ ProN W3" charset="0"/>
                <a:sym typeface="Lucida Grande" charset="0"/>
              </a:defRPr>
            </a:lvl3pPr>
            <a:lvl4pPr marL="1562100" indent="-228600" algn="l" eaLnBrk="0" hangingPunct="0">
              <a:spcBef>
                <a:spcPts val="700"/>
              </a:spcBef>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4pPr>
            <a:lvl5pPr marL="2019300" indent="-228600" algn="l" eaLnBrk="0" hangingPunct="0">
              <a:spcBef>
                <a:spcPts val="700"/>
              </a:spcBef>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5pPr>
            <a:lvl6pPr marL="2476500" indent="-228600" eaLnBrk="0" fontAlgn="base" hangingPunct="0">
              <a:spcBef>
                <a:spcPts val="700"/>
              </a:spcBef>
              <a:spcAft>
                <a:spcPct val="0"/>
              </a:spcAft>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6pPr>
            <a:lvl7pPr marL="2933700" indent="-228600" eaLnBrk="0" fontAlgn="base" hangingPunct="0">
              <a:spcBef>
                <a:spcPts val="700"/>
              </a:spcBef>
              <a:spcAft>
                <a:spcPct val="0"/>
              </a:spcAft>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7pPr>
            <a:lvl8pPr marL="3390900" indent="-228600" eaLnBrk="0" fontAlgn="base" hangingPunct="0">
              <a:spcBef>
                <a:spcPts val="700"/>
              </a:spcBef>
              <a:spcAft>
                <a:spcPct val="0"/>
              </a:spcAft>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8pPr>
            <a:lvl9pPr marL="3848100" indent="-228600" eaLnBrk="0" fontAlgn="base" hangingPunct="0">
              <a:spcBef>
                <a:spcPts val="700"/>
              </a:spcBef>
              <a:spcAft>
                <a:spcPct val="0"/>
              </a:spcAft>
              <a:buClr>
                <a:srgbClr val="FFFFFF"/>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9pPr>
          </a:lstStyle>
          <a:p>
            <a:pPr eaLnBrk="1" hangingPunct="1">
              <a:spcBef>
                <a:spcPct val="0"/>
              </a:spcBef>
              <a:buClrTx/>
              <a:buSzTx/>
              <a:buFontTx/>
              <a:buNone/>
            </a:pPr>
            <a:r>
              <a:rPr lang="en-US" altLang="en-US" sz="800" dirty="0" err="1">
                <a:ea typeface="Lucida Grande" charset="0"/>
                <a:cs typeface="Lucida Grande" charset="0"/>
              </a:rPr>
              <a:t>SeaChange</a:t>
            </a:r>
            <a:r>
              <a:rPr lang="en-US" altLang="en-US" sz="800" dirty="0">
                <a:ea typeface="Lucida Grande" charset="0"/>
                <a:cs typeface="Lucida Grande" charset="0"/>
              </a:rPr>
              <a:t>, The Seattle Times</a:t>
            </a:r>
          </a:p>
        </p:txBody>
      </p:sp>
    </p:spTree>
    <p:extLst>
      <p:ext uri="{BB962C8B-B14F-4D97-AF65-F5344CB8AC3E}">
        <p14:creationId xmlns:p14="http://schemas.microsoft.com/office/powerpoint/2010/main" val="348388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2438400"/>
            <a:ext cx="6934200" cy="4108618"/>
            <a:chOff x="990600" y="2667000"/>
            <a:chExt cx="6934200" cy="4108618"/>
          </a:xfrm>
        </p:grpSpPr>
        <p:sp>
          <p:nvSpPr>
            <p:cNvPr id="7" name="Rectangle 6"/>
            <p:cNvSpPr/>
            <p:nvPr/>
          </p:nvSpPr>
          <p:spPr>
            <a:xfrm>
              <a:off x="990600" y="2667000"/>
              <a:ext cx="6934200" cy="4108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19400"/>
              <a:ext cx="6194768"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Title 1"/>
          <p:cNvSpPr>
            <a:spLocks noGrp="1"/>
          </p:cNvSpPr>
          <p:nvPr>
            <p:ph type="title"/>
          </p:nvPr>
        </p:nvSpPr>
        <p:spPr>
          <a:xfrm>
            <a:off x="457200" y="152400"/>
            <a:ext cx="8229600" cy="1143000"/>
          </a:xfrm>
        </p:spPr>
        <p:txBody>
          <a:bodyPr>
            <a:normAutofit/>
          </a:bodyPr>
          <a:lstStyle/>
          <a:p>
            <a:pPr algn="l"/>
            <a:r>
              <a:rPr lang="en-US" sz="4000" dirty="0">
                <a:solidFill>
                  <a:srgbClr val="FFCC00"/>
                </a:solidFill>
                <a:effectLst>
                  <a:outerShdw blurRad="38100" dist="38100" dir="2700000" algn="tl">
                    <a:srgbClr val="000000">
                      <a:alpha val="43137"/>
                    </a:srgbClr>
                  </a:outerShdw>
                </a:effectLst>
                <a:latin typeface="Century Gothic" pitchFamily="34" charset="0"/>
              </a:rPr>
              <a:t>What is Ocean Acidification?</a:t>
            </a:r>
          </a:p>
        </p:txBody>
      </p:sp>
      <p:cxnSp>
        <p:nvCxnSpPr>
          <p:cNvPr id="6" name="Straight Connector 5"/>
          <p:cNvCxnSpPr/>
          <p:nvPr/>
        </p:nvCxnSpPr>
        <p:spPr>
          <a:xfrm>
            <a:off x="739496" y="1173162"/>
            <a:ext cx="710385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a:spLocks/>
          </p:cNvSpPr>
          <p:nvPr/>
        </p:nvSpPr>
        <p:spPr bwMode="auto">
          <a:xfrm rot="19913149">
            <a:off x="2015489" y="3891382"/>
            <a:ext cx="5410200" cy="8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80000"/>
              </a:lnSpc>
            </a:pPr>
            <a:r>
              <a:rPr lang="en-US" sz="2400" dirty="0">
                <a:solidFill>
                  <a:srgbClr val="0000FF"/>
                </a:solidFill>
                <a:ea typeface="MS PGothic" pitchFamily="34" charset="-128"/>
              </a:rPr>
              <a:t>Atmospheric </a:t>
            </a:r>
            <a:r>
              <a:rPr lang="en-US" sz="2400" dirty="0" smtClean="0">
                <a:solidFill>
                  <a:srgbClr val="0000FF"/>
                </a:solidFill>
                <a:ea typeface="MS PGothic" pitchFamily="34" charset="-128"/>
              </a:rPr>
              <a:t>CO</a:t>
            </a:r>
            <a:r>
              <a:rPr lang="en-US" sz="2400" baseline="-6000" dirty="0" smtClean="0">
                <a:solidFill>
                  <a:srgbClr val="0000FF"/>
                </a:solidFill>
                <a:ea typeface="MS PGothic" pitchFamily="34" charset="-128"/>
              </a:rPr>
              <a:t>2 </a:t>
            </a:r>
            <a:r>
              <a:rPr lang="en-US" sz="2400" dirty="0" smtClean="0">
                <a:solidFill>
                  <a:srgbClr val="0000FF"/>
                </a:solidFill>
                <a:ea typeface="MS PGothic" pitchFamily="34" charset="-128"/>
              </a:rPr>
              <a:t>concentration</a:t>
            </a:r>
            <a:endParaRPr lang="en-US" sz="2400" dirty="0">
              <a:solidFill>
                <a:srgbClr val="0000FF"/>
              </a:solidFill>
              <a:ea typeface="MS PGothic" pitchFamily="34" charset="-128"/>
            </a:endParaRPr>
          </a:p>
        </p:txBody>
      </p:sp>
      <p:sp>
        <p:nvSpPr>
          <p:cNvPr id="9" name="Rectangle 8"/>
          <p:cNvSpPr/>
          <p:nvPr/>
        </p:nvSpPr>
        <p:spPr>
          <a:xfrm>
            <a:off x="352952" y="1325562"/>
            <a:ext cx="8361633" cy="969496"/>
          </a:xfrm>
          <a:prstGeom prst="rect">
            <a:avLst/>
          </a:prstGeom>
        </p:spPr>
        <p:txBody>
          <a:bodyPr wrap="square">
            <a:spAutoFit/>
          </a:bodyPr>
          <a:lstStyle/>
          <a:p>
            <a:pPr marL="91440">
              <a:spcAft>
                <a:spcPts val="600"/>
              </a:spcAft>
            </a:pPr>
            <a:r>
              <a:rPr lang="en-US" sz="2800" dirty="0" smtClean="0">
                <a:solidFill>
                  <a:schemeClr val="tx1">
                    <a:lumMod val="95000"/>
                  </a:schemeClr>
                </a:solidFill>
              </a:rPr>
              <a:t>CO</a:t>
            </a:r>
            <a:r>
              <a:rPr lang="en-US" sz="2800" baseline="-25000" dirty="0" smtClean="0">
                <a:solidFill>
                  <a:schemeClr val="tx1">
                    <a:lumMod val="95000"/>
                  </a:schemeClr>
                </a:solidFill>
              </a:rPr>
              <a:t>2</a:t>
            </a:r>
            <a:r>
              <a:rPr lang="en-US" sz="2800" dirty="0" smtClean="0">
                <a:solidFill>
                  <a:schemeClr val="tx1">
                    <a:lumMod val="95000"/>
                  </a:schemeClr>
                </a:solidFill>
              </a:rPr>
              <a:t> story you’ve already heard: </a:t>
            </a:r>
          </a:p>
          <a:p>
            <a:pPr marL="548640" lvl="1">
              <a:spcAft>
                <a:spcPts val="600"/>
              </a:spcAft>
            </a:pPr>
            <a:r>
              <a:rPr lang="en-US" sz="2400" dirty="0" smtClean="0">
                <a:solidFill>
                  <a:schemeClr val="tx1">
                    <a:lumMod val="95000"/>
                  </a:schemeClr>
                </a:solidFill>
              </a:rPr>
              <a:t>Atmospheric CO</a:t>
            </a:r>
            <a:r>
              <a:rPr lang="en-US" sz="2400" baseline="-25000" dirty="0" smtClean="0">
                <a:solidFill>
                  <a:schemeClr val="tx1">
                    <a:lumMod val="95000"/>
                  </a:schemeClr>
                </a:solidFill>
              </a:rPr>
              <a:t>2</a:t>
            </a:r>
            <a:r>
              <a:rPr lang="en-US" sz="2400" dirty="0" smtClean="0">
                <a:solidFill>
                  <a:schemeClr val="tx1">
                    <a:lumMod val="95000"/>
                  </a:schemeClr>
                </a:solidFill>
              </a:rPr>
              <a:t> concentrations are rising</a:t>
            </a:r>
            <a:endParaRPr lang="en-US" sz="2400" dirty="0">
              <a:solidFill>
                <a:schemeClr val="tx1">
                  <a:lumMod val="95000"/>
                </a:schemeClr>
              </a:solidFill>
            </a:endParaRPr>
          </a:p>
        </p:txBody>
      </p:sp>
      <p:sp>
        <p:nvSpPr>
          <p:cNvPr id="17" name="TextBox 16"/>
          <p:cNvSpPr txBox="1"/>
          <p:nvPr/>
        </p:nvSpPr>
        <p:spPr>
          <a:xfrm>
            <a:off x="1905000" y="2895600"/>
            <a:ext cx="4648200" cy="307777"/>
          </a:xfrm>
          <a:prstGeom prst="rect">
            <a:avLst/>
          </a:prstGeom>
          <a:noFill/>
        </p:spPr>
        <p:txBody>
          <a:bodyPr wrap="square" rtlCol="0">
            <a:spAutoFit/>
          </a:bodyPr>
          <a:lstStyle/>
          <a:p>
            <a:r>
              <a:rPr lang="en-US" sz="1400" dirty="0" smtClean="0">
                <a:solidFill>
                  <a:schemeClr val="bg1"/>
                </a:solidFill>
              </a:rPr>
              <a:t>Atmospheric CO2 data from </a:t>
            </a:r>
            <a:r>
              <a:rPr lang="en-US" sz="1400" dirty="0">
                <a:solidFill>
                  <a:schemeClr val="bg1"/>
                </a:solidFill>
                <a:ea typeface="MS PGothic" pitchFamily="34" charset="-128"/>
              </a:rPr>
              <a:t>Mauna Loa Observatory, </a:t>
            </a:r>
            <a:r>
              <a:rPr lang="en-US" sz="1400" dirty="0" smtClean="0">
                <a:solidFill>
                  <a:schemeClr val="bg1"/>
                </a:solidFill>
                <a:ea typeface="MS PGothic" pitchFamily="34" charset="-128"/>
              </a:rPr>
              <a:t>Hawaii</a:t>
            </a:r>
            <a:endParaRPr lang="en-US" sz="1400" dirty="0">
              <a:solidFill>
                <a:schemeClr val="bg1"/>
              </a:solidFill>
              <a:ea typeface="MS PGothic" pitchFamily="34" charset="-128"/>
            </a:endParaRPr>
          </a:p>
        </p:txBody>
      </p:sp>
    </p:spTree>
    <p:extLst>
      <p:ext uri="{BB962C8B-B14F-4D97-AF65-F5344CB8AC3E}">
        <p14:creationId xmlns:p14="http://schemas.microsoft.com/office/powerpoint/2010/main" val="3603777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4000" dirty="0">
                <a:solidFill>
                  <a:srgbClr val="FFCC00"/>
                </a:solidFill>
                <a:effectLst>
                  <a:outerShdw blurRad="38100" dist="38100" dir="2700000" algn="tl">
                    <a:srgbClr val="000000">
                      <a:alpha val="43137"/>
                    </a:srgbClr>
                  </a:outerShdw>
                </a:effectLst>
                <a:latin typeface="Century Gothic" pitchFamily="34" charset="0"/>
              </a:rPr>
              <a:t>What is Ocean Acidification?</a:t>
            </a:r>
          </a:p>
        </p:txBody>
      </p:sp>
      <p:cxnSp>
        <p:nvCxnSpPr>
          <p:cNvPr id="6" name="Straight Connector 5"/>
          <p:cNvCxnSpPr/>
          <p:nvPr/>
        </p:nvCxnSpPr>
        <p:spPr>
          <a:xfrm>
            <a:off x="739496" y="1173162"/>
            <a:ext cx="710385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p:cNvSpPr>
          <p:nvPr/>
        </p:nvSpPr>
        <p:spPr bwMode="auto">
          <a:xfrm rot="728460">
            <a:off x="4712652" y="5243020"/>
            <a:ext cx="2261062" cy="8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80000"/>
              </a:lnSpc>
            </a:pPr>
            <a:r>
              <a:rPr lang="en-US" sz="2400" dirty="0" smtClean="0">
                <a:solidFill>
                  <a:srgbClr val="FF0000"/>
                </a:solidFill>
                <a:ea typeface="MS PGothic" pitchFamily="34" charset="-128"/>
              </a:rPr>
              <a:t>Ocean pH</a:t>
            </a:r>
            <a:endParaRPr lang="en-US" sz="2400" dirty="0">
              <a:solidFill>
                <a:srgbClr val="FF0000"/>
              </a:solidFill>
              <a:ea typeface="MS PGothic" pitchFamily="34" charset="-128"/>
            </a:endParaRPr>
          </a:p>
        </p:txBody>
      </p:sp>
      <p:sp>
        <p:nvSpPr>
          <p:cNvPr id="9" name="Rectangle 8"/>
          <p:cNvSpPr/>
          <p:nvPr/>
        </p:nvSpPr>
        <p:spPr>
          <a:xfrm>
            <a:off x="352952" y="1325562"/>
            <a:ext cx="8361633" cy="969496"/>
          </a:xfrm>
          <a:prstGeom prst="rect">
            <a:avLst/>
          </a:prstGeom>
        </p:spPr>
        <p:txBody>
          <a:bodyPr wrap="square">
            <a:spAutoFit/>
          </a:bodyPr>
          <a:lstStyle/>
          <a:p>
            <a:pPr marL="91440">
              <a:spcAft>
                <a:spcPts val="600"/>
              </a:spcAft>
            </a:pPr>
            <a:r>
              <a:rPr lang="en-US" sz="2800" dirty="0" smtClean="0">
                <a:solidFill>
                  <a:schemeClr val="tx1">
                    <a:lumMod val="95000"/>
                  </a:schemeClr>
                </a:solidFill>
              </a:rPr>
              <a:t>Ocean Acidification is the “other CO</a:t>
            </a:r>
            <a:r>
              <a:rPr lang="en-US" sz="2800" baseline="-25000" dirty="0" smtClean="0">
                <a:solidFill>
                  <a:schemeClr val="tx1">
                    <a:lumMod val="95000"/>
                  </a:schemeClr>
                </a:solidFill>
              </a:rPr>
              <a:t>2</a:t>
            </a:r>
            <a:r>
              <a:rPr lang="en-US" sz="2800" dirty="0" smtClean="0">
                <a:solidFill>
                  <a:schemeClr val="tx1">
                    <a:lumMod val="95000"/>
                  </a:schemeClr>
                </a:solidFill>
              </a:rPr>
              <a:t> problem”:</a:t>
            </a:r>
          </a:p>
          <a:p>
            <a:pPr marL="548640" lvl="1">
              <a:spcAft>
                <a:spcPts val="600"/>
              </a:spcAft>
            </a:pPr>
            <a:r>
              <a:rPr lang="en-US" sz="2400" dirty="0" smtClean="0">
                <a:solidFill>
                  <a:schemeClr val="tx1">
                    <a:lumMod val="95000"/>
                  </a:schemeClr>
                </a:solidFill>
              </a:rPr>
              <a:t>Ocean pH decreases when CO</a:t>
            </a:r>
            <a:r>
              <a:rPr lang="en-US" sz="2400" baseline="-25000" dirty="0" smtClean="0">
                <a:solidFill>
                  <a:schemeClr val="tx1">
                    <a:lumMod val="95000"/>
                  </a:schemeClr>
                </a:solidFill>
              </a:rPr>
              <a:t>2</a:t>
            </a:r>
            <a:r>
              <a:rPr lang="en-US" sz="2400" dirty="0" smtClean="0">
                <a:solidFill>
                  <a:schemeClr val="tx1">
                    <a:lumMod val="95000"/>
                  </a:schemeClr>
                </a:solidFill>
              </a:rPr>
              <a:t> dissolves in seawater</a:t>
            </a:r>
            <a:endParaRPr lang="en-US" sz="2400" dirty="0">
              <a:solidFill>
                <a:schemeClr val="tx1">
                  <a:lumMod val="95000"/>
                </a:schemeClr>
              </a:solidFill>
            </a:endParaRPr>
          </a:p>
        </p:txBody>
      </p:sp>
      <p:grpSp>
        <p:nvGrpSpPr>
          <p:cNvPr id="10" name="Group 9"/>
          <p:cNvGrpSpPr/>
          <p:nvPr/>
        </p:nvGrpSpPr>
        <p:grpSpPr>
          <a:xfrm>
            <a:off x="990600" y="2438400"/>
            <a:ext cx="6934200" cy="4114800"/>
            <a:chOff x="990600" y="2667000"/>
            <a:chExt cx="6934200" cy="4114800"/>
          </a:xfrm>
        </p:grpSpPr>
        <p:grpSp>
          <p:nvGrpSpPr>
            <p:cNvPr id="8" name="Group 7"/>
            <p:cNvGrpSpPr/>
            <p:nvPr/>
          </p:nvGrpSpPr>
          <p:grpSpPr>
            <a:xfrm>
              <a:off x="990600" y="2667000"/>
              <a:ext cx="6934200" cy="4114800"/>
              <a:chOff x="990600" y="2667000"/>
              <a:chExt cx="6934200" cy="4114800"/>
            </a:xfrm>
          </p:grpSpPr>
          <p:sp>
            <p:nvSpPr>
              <p:cNvPr id="7" name="Rectangle 6"/>
              <p:cNvSpPr/>
              <p:nvPr/>
            </p:nvSpPr>
            <p:spPr>
              <a:xfrm>
                <a:off x="990600" y="2667000"/>
                <a:ext cx="69342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19400"/>
                <a:ext cx="6790362"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3" name="TextBox 2"/>
            <p:cNvSpPr txBox="1"/>
            <p:nvPr/>
          </p:nvSpPr>
          <p:spPr>
            <a:xfrm>
              <a:off x="1905000" y="5864423"/>
              <a:ext cx="4648200" cy="307777"/>
            </a:xfrm>
            <a:prstGeom prst="rect">
              <a:avLst/>
            </a:prstGeom>
            <a:noFill/>
          </p:spPr>
          <p:txBody>
            <a:bodyPr wrap="square" rtlCol="0">
              <a:spAutoFit/>
            </a:bodyPr>
            <a:lstStyle/>
            <a:p>
              <a:r>
                <a:rPr lang="en-US" sz="1400" dirty="0" smtClean="0">
                  <a:solidFill>
                    <a:schemeClr val="bg1"/>
                  </a:solidFill>
                </a:rPr>
                <a:t>pH data from the Hawaii Ocean Time Series Station (HOTS)</a:t>
              </a:r>
              <a:endParaRPr lang="en-US" sz="1400" dirty="0">
                <a:solidFill>
                  <a:schemeClr val="bg1"/>
                </a:solidFill>
              </a:endParaRPr>
            </a:p>
          </p:txBody>
        </p:sp>
      </p:grpSp>
      <p:sp>
        <p:nvSpPr>
          <p:cNvPr id="13" name="TextBox 12"/>
          <p:cNvSpPr txBox="1"/>
          <p:nvPr/>
        </p:nvSpPr>
        <p:spPr>
          <a:xfrm>
            <a:off x="1905000" y="2895600"/>
            <a:ext cx="4648200" cy="307777"/>
          </a:xfrm>
          <a:prstGeom prst="rect">
            <a:avLst/>
          </a:prstGeom>
          <a:noFill/>
        </p:spPr>
        <p:txBody>
          <a:bodyPr wrap="square" rtlCol="0">
            <a:spAutoFit/>
          </a:bodyPr>
          <a:lstStyle/>
          <a:p>
            <a:r>
              <a:rPr lang="en-US" sz="1400" dirty="0" smtClean="0">
                <a:solidFill>
                  <a:schemeClr val="bg1"/>
                </a:solidFill>
              </a:rPr>
              <a:t>Atmospheric CO2 data from </a:t>
            </a:r>
            <a:r>
              <a:rPr lang="en-US" sz="1400" dirty="0">
                <a:solidFill>
                  <a:schemeClr val="bg1"/>
                </a:solidFill>
                <a:ea typeface="MS PGothic" pitchFamily="34" charset="-128"/>
              </a:rPr>
              <a:t>Mauna Loa Observatory, </a:t>
            </a:r>
            <a:r>
              <a:rPr lang="en-US" sz="1400" dirty="0" smtClean="0">
                <a:solidFill>
                  <a:schemeClr val="bg1"/>
                </a:solidFill>
                <a:ea typeface="MS PGothic" pitchFamily="34" charset="-128"/>
              </a:rPr>
              <a:t>Hawaii</a:t>
            </a:r>
            <a:endParaRPr lang="en-US" sz="1400" dirty="0">
              <a:solidFill>
                <a:schemeClr val="bg1"/>
              </a:solidFill>
              <a:ea typeface="MS PGothic" pitchFamily="34" charset="-128"/>
            </a:endParaRPr>
          </a:p>
        </p:txBody>
      </p:sp>
      <p:sp>
        <p:nvSpPr>
          <p:cNvPr id="14" name="Rectangle 13"/>
          <p:cNvSpPr>
            <a:spLocks/>
          </p:cNvSpPr>
          <p:nvPr/>
        </p:nvSpPr>
        <p:spPr bwMode="auto">
          <a:xfrm rot="19913149">
            <a:off x="2015489" y="3891382"/>
            <a:ext cx="5410200" cy="8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80000"/>
              </a:lnSpc>
            </a:pPr>
            <a:r>
              <a:rPr lang="en-US" sz="2400" dirty="0">
                <a:solidFill>
                  <a:srgbClr val="0000FF"/>
                </a:solidFill>
                <a:ea typeface="MS PGothic" pitchFamily="34" charset="-128"/>
              </a:rPr>
              <a:t>Atmospheric </a:t>
            </a:r>
            <a:r>
              <a:rPr lang="en-US" sz="2400" dirty="0" smtClean="0">
                <a:solidFill>
                  <a:srgbClr val="0000FF"/>
                </a:solidFill>
                <a:ea typeface="MS PGothic" pitchFamily="34" charset="-128"/>
              </a:rPr>
              <a:t>CO</a:t>
            </a:r>
            <a:r>
              <a:rPr lang="en-US" sz="2400" baseline="-6000" dirty="0" smtClean="0">
                <a:solidFill>
                  <a:srgbClr val="0000FF"/>
                </a:solidFill>
                <a:ea typeface="MS PGothic" pitchFamily="34" charset="-128"/>
              </a:rPr>
              <a:t>2 </a:t>
            </a:r>
            <a:r>
              <a:rPr lang="en-US" sz="2400" dirty="0" smtClean="0">
                <a:solidFill>
                  <a:srgbClr val="0000FF"/>
                </a:solidFill>
                <a:ea typeface="MS PGothic" pitchFamily="34" charset="-128"/>
              </a:rPr>
              <a:t>concentration</a:t>
            </a:r>
            <a:endParaRPr lang="en-US" sz="2400" dirty="0">
              <a:solidFill>
                <a:srgbClr val="0000FF"/>
              </a:solidFill>
              <a:ea typeface="MS PGothic" pitchFamily="34" charset="-128"/>
            </a:endParaRPr>
          </a:p>
        </p:txBody>
      </p:sp>
    </p:spTree>
    <p:extLst>
      <p:ext uri="{BB962C8B-B14F-4D97-AF65-F5344CB8AC3E}">
        <p14:creationId xmlns:p14="http://schemas.microsoft.com/office/powerpoint/2010/main" val="234760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20" name="Group 8"/>
          <p:cNvGrpSpPr>
            <a:grpSpLocks/>
          </p:cNvGrpSpPr>
          <p:nvPr/>
        </p:nvGrpSpPr>
        <p:grpSpPr bwMode="auto">
          <a:xfrm>
            <a:off x="5277445" y="3039160"/>
            <a:ext cx="1505769" cy="1134070"/>
            <a:chOff x="0" y="432"/>
            <a:chExt cx="1349" cy="1016"/>
          </a:xfrm>
        </p:grpSpPr>
        <p:sp>
          <p:nvSpPr>
            <p:cNvPr id="38914" name="Oval 2"/>
            <p:cNvSpPr>
              <a:spLocks/>
            </p:cNvSpPr>
            <p:nvPr/>
          </p:nvSpPr>
          <p:spPr bwMode="auto">
            <a:xfrm>
              <a:off x="608" y="1048"/>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38915" name="Oval 3"/>
            <p:cNvSpPr>
              <a:spLocks/>
            </p:cNvSpPr>
            <p:nvPr/>
          </p:nvSpPr>
          <p:spPr bwMode="auto">
            <a:xfrm>
              <a:off x="933" y="842"/>
              <a:ext cx="416" cy="416"/>
            </a:xfrm>
            <a:prstGeom prst="ellipse">
              <a:avLst/>
            </a:prstGeom>
            <a:solidFill>
              <a:srgbClr val="FFFFFF"/>
            </a:solidFill>
            <a:ln w="25400">
              <a:solidFill>
                <a:srgbClr val="999999"/>
              </a:solidFill>
              <a:miter lim="800000"/>
              <a:headEnd/>
              <a:tailEnd/>
            </a:ln>
            <a:effectLst>
              <a:outerShdw blurRad="342900" dist="38100" dir="9060019" algn="ctr" rotWithShape="0">
                <a:schemeClr val="bg2">
                  <a:alpha val="75000"/>
                </a:schemeClr>
              </a:outerShdw>
            </a:effectLst>
          </p:spPr>
          <p:txBody>
            <a:bodyPr lIns="0" tIns="0" rIns="0" bIns="0" anchor="ctr"/>
            <a:lstStyle/>
            <a:p>
              <a:pPr algn="ctr">
                <a:defRPr/>
              </a:pPr>
              <a:r>
                <a:rPr lang="en-US" sz="2000" dirty="0">
                  <a:solidFill>
                    <a:schemeClr val="bg1"/>
                  </a:solidFill>
                  <a:effectLst>
                    <a:outerShdw blurRad="38100" dist="38100" dir="2700000" algn="tl">
                      <a:srgbClr val="C0C0C0"/>
                    </a:outerShdw>
                  </a:effectLst>
                  <a:latin typeface="Helvetica Neue Light" pitchFamily="-84" charset="0"/>
                  <a:ea typeface="MS PGothic" pitchFamily="34" charset="-128"/>
                  <a:sym typeface="Helvetica Neue Light" pitchFamily="-84" charset="0"/>
                </a:rPr>
                <a:t>H</a:t>
              </a:r>
            </a:p>
          </p:txBody>
        </p:sp>
        <p:sp>
          <p:nvSpPr>
            <p:cNvPr id="38916" name="Oval 4"/>
            <p:cNvSpPr>
              <a:spLocks/>
            </p:cNvSpPr>
            <p:nvPr/>
          </p:nvSpPr>
          <p:spPr bwMode="auto">
            <a:xfrm>
              <a:off x="296" y="808"/>
              <a:ext cx="400" cy="400"/>
            </a:xfrm>
            <a:prstGeom prst="ellipse">
              <a:avLst/>
            </a:prstGeom>
            <a:solidFill>
              <a:srgbClr val="666666"/>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C</a:t>
              </a:r>
            </a:p>
          </p:txBody>
        </p:sp>
        <p:sp>
          <p:nvSpPr>
            <p:cNvPr id="38917" name="Oval 5"/>
            <p:cNvSpPr>
              <a:spLocks/>
            </p:cNvSpPr>
            <p:nvPr/>
          </p:nvSpPr>
          <p:spPr bwMode="auto">
            <a:xfrm>
              <a:off x="0" y="1048"/>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38918" name="Oval 6"/>
            <p:cNvSpPr>
              <a:spLocks/>
            </p:cNvSpPr>
            <p:nvPr/>
          </p:nvSpPr>
          <p:spPr bwMode="auto">
            <a:xfrm>
              <a:off x="296" y="432"/>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grpSp>
      <p:grpSp>
        <p:nvGrpSpPr>
          <p:cNvPr id="38923" name="Group 11"/>
          <p:cNvGrpSpPr>
            <a:grpSpLocks/>
          </p:cNvGrpSpPr>
          <p:nvPr/>
        </p:nvGrpSpPr>
        <p:grpSpPr bwMode="auto">
          <a:xfrm>
            <a:off x="1535906" y="3200456"/>
            <a:ext cx="3759398" cy="733333"/>
            <a:chOff x="0" y="-332"/>
            <a:chExt cx="3368" cy="656"/>
          </a:xfrm>
        </p:grpSpPr>
        <p:sp>
          <p:nvSpPr>
            <p:cNvPr id="36907" name="Line 9"/>
            <p:cNvSpPr>
              <a:spLocks noChangeShapeType="1"/>
            </p:cNvSpPr>
            <p:nvPr/>
          </p:nvSpPr>
          <p:spPr bwMode="auto">
            <a:xfrm rot="10800000">
              <a:off x="509" y="-332"/>
              <a:ext cx="2207" cy="5"/>
            </a:xfrm>
            <a:prstGeom prst="line">
              <a:avLst/>
            </a:prstGeom>
            <a:noFill/>
            <a:ln w="88900">
              <a:solidFill>
                <a:srgbClr val="00FF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a:endParaRPr lang="en-US" dirty="0"/>
            </a:p>
          </p:txBody>
        </p:sp>
        <p:sp>
          <p:nvSpPr>
            <p:cNvPr id="36908" name="Rectangle 10"/>
            <p:cNvSpPr>
              <a:spLocks/>
            </p:cNvSpPr>
            <p:nvPr/>
          </p:nvSpPr>
          <p:spPr bwMode="auto">
            <a:xfrm>
              <a:off x="0" y="-332"/>
              <a:ext cx="3368"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ctr">
                <a:lnSpc>
                  <a:spcPct val="80000"/>
                </a:lnSpc>
              </a:pPr>
              <a:r>
                <a:rPr lang="en-US" sz="2400" dirty="0">
                  <a:ea typeface="MS PGothic" pitchFamily="34" charset="-128"/>
                </a:rPr>
                <a:t>2. Reacts with water</a:t>
              </a:r>
              <a:br>
                <a:rPr lang="en-US" sz="2400" dirty="0">
                  <a:ea typeface="MS PGothic" pitchFamily="34" charset="-128"/>
                </a:rPr>
              </a:br>
              <a:r>
                <a:rPr lang="en-US" sz="2400" dirty="0">
                  <a:ea typeface="MS PGothic" pitchFamily="34" charset="-128"/>
                </a:rPr>
                <a:t>to form bicarbonate ion</a:t>
              </a:r>
            </a:p>
          </p:txBody>
        </p:sp>
      </p:grpSp>
      <p:grpSp>
        <p:nvGrpSpPr>
          <p:cNvPr id="36902" name="Group 15"/>
          <p:cNvGrpSpPr>
            <a:grpSpLocks/>
          </p:cNvGrpSpPr>
          <p:nvPr/>
        </p:nvGrpSpPr>
        <p:grpSpPr bwMode="auto">
          <a:xfrm>
            <a:off x="562570" y="1440746"/>
            <a:ext cx="1330524" cy="446485"/>
            <a:chOff x="0" y="0"/>
            <a:chExt cx="1192" cy="400"/>
          </a:xfrm>
        </p:grpSpPr>
        <p:sp>
          <p:nvSpPr>
            <p:cNvPr id="6" name="Oval 12"/>
            <p:cNvSpPr>
              <a:spLocks/>
            </p:cNvSpPr>
            <p:nvPr/>
          </p:nvSpPr>
          <p:spPr bwMode="auto">
            <a:xfrm>
              <a:off x="0" y="0"/>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38925" name="Oval 13"/>
            <p:cNvSpPr>
              <a:spLocks/>
            </p:cNvSpPr>
            <p:nvPr/>
          </p:nvSpPr>
          <p:spPr bwMode="auto">
            <a:xfrm>
              <a:off x="400" y="0"/>
              <a:ext cx="400" cy="400"/>
            </a:xfrm>
            <a:prstGeom prst="ellipse">
              <a:avLst/>
            </a:prstGeom>
            <a:solidFill>
              <a:srgbClr val="666666"/>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C</a:t>
              </a:r>
            </a:p>
          </p:txBody>
        </p:sp>
        <p:sp>
          <p:nvSpPr>
            <p:cNvPr id="38926" name="Oval 14"/>
            <p:cNvSpPr>
              <a:spLocks/>
            </p:cNvSpPr>
            <p:nvPr/>
          </p:nvSpPr>
          <p:spPr bwMode="auto">
            <a:xfrm>
              <a:off x="792" y="0"/>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grpSp>
      <p:grpSp>
        <p:nvGrpSpPr>
          <p:cNvPr id="38933" name="Group 21"/>
          <p:cNvGrpSpPr>
            <a:grpSpLocks/>
          </p:cNvGrpSpPr>
          <p:nvPr/>
        </p:nvGrpSpPr>
        <p:grpSpPr bwMode="auto">
          <a:xfrm>
            <a:off x="1116" y="1899509"/>
            <a:ext cx="9215438" cy="1131838"/>
            <a:chOff x="1" y="0"/>
            <a:chExt cx="8256" cy="1013"/>
          </a:xfrm>
        </p:grpSpPr>
        <p:pic>
          <p:nvPicPr>
            <p:cNvPr id="38930" name="Picture 18"/>
            <p:cNvPicPr>
              <a:picLocks noChangeArrowheads="1"/>
            </p:cNvPicPr>
            <p:nvPr/>
          </p:nvPicPr>
          <p:blipFill>
            <a:blip r:embed="rId3">
              <a:lum bright="70000" contrast="-70000"/>
            </a:blip>
            <a:srcRect/>
            <a:stretch>
              <a:fillRect/>
            </a:stretch>
          </p:blipFill>
          <p:spPr bwMode="auto">
            <a:xfrm>
              <a:off x="1" y="460"/>
              <a:ext cx="8256" cy="64"/>
            </a:xfrm>
            <a:prstGeom prst="rect">
              <a:avLst/>
            </a:prstGeom>
            <a:noFill/>
            <a:ln>
              <a:noFill/>
            </a:ln>
            <a:effectLst>
              <a:outerShdw blurRad="342900" dist="38100" dir="9060019" algn="ctr" rotWithShape="0">
                <a:srgbClr val="004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6900" name="Rectangle 19"/>
            <p:cNvSpPr>
              <a:spLocks/>
            </p:cNvSpPr>
            <p:nvPr/>
          </p:nvSpPr>
          <p:spPr bwMode="auto">
            <a:xfrm>
              <a:off x="1136" y="0"/>
              <a:ext cx="3368"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ctr"/>
              <a:r>
                <a:rPr lang="en-US" sz="2400" dirty="0">
                  <a:ea typeface="MS PGothic" pitchFamily="34" charset="-128"/>
                </a:rPr>
                <a:t>1. Dissolves in the ocean</a:t>
              </a:r>
            </a:p>
          </p:txBody>
        </p:sp>
        <p:sp>
          <p:nvSpPr>
            <p:cNvPr id="36901" name="Line 20"/>
            <p:cNvSpPr>
              <a:spLocks noChangeShapeType="1"/>
            </p:cNvSpPr>
            <p:nvPr/>
          </p:nvSpPr>
          <p:spPr bwMode="auto">
            <a:xfrm rot="10800000">
              <a:off x="1196" y="66"/>
              <a:ext cx="271" cy="947"/>
            </a:xfrm>
            <a:prstGeom prst="line">
              <a:avLst/>
            </a:prstGeom>
            <a:noFill/>
            <a:ln w="88900">
              <a:solidFill>
                <a:srgbClr val="00FF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a:endParaRPr lang="en-US" dirty="0"/>
            </a:p>
          </p:txBody>
        </p:sp>
      </p:grpSp>
      <p:grpSp>
        <p:nvGrpSpPr>
          <p:cNvPr id="38938" name="Group 26"/>
          <p:cNvGrpSpPr>
            <a:grpSpLocks/>
          </p:cNvGrpSpPr>
          <p:nvPr/>
        </p:nvGrpSpPr>
        <p:grpSpPr bwMode="auto">
          <a:xfrm>
            <a:off x="825997" y="2971800"/>
            <a:ext cx="894086" cy="1093745"/>
            <a:chOff x="484" y="71"/>
            <a:chExt cx="801" cy="979"/>
          </a:xfrm>
        </p:grpSpPr>
        <p:sp>
          <p:nvSpPr>
            <p:cNvPr id="38934" name="Oval 22"/>
            <p:cNvSpPr>
              <a:spLocks/>
            </p:cNvSpPr>
            <p:nvPr/>
          </p:nvSpPr>
          <p:spPr bwMode="auto">
            <a:xfrm rot="3771215">
              <a:off x="884" y="255"/>
              <a:ext cx="402"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38935" name="Oval 23"/>
            <p:cNvSpPr>
              <a:spLocks/>
            </p:cNvSpPr>
            <p:nvPr/>
          </p:nvSpPr>
          <p:spPr bwMode="auto">
            <a:xfrm rot="3771215">
              <a:off x="484" y="71"/>
              <a:ext cx="416" cy="416"/>
            </a:xfrm>
            <a:prstGeom prst="ellipse">
              <a:avLst/>
            </a:prstGeom>
            <a:solidFill>
              <a:srgbClr val="FFFFFF"/>
            </a:solidFill>
            <a:ln w="25400">
              <a:solidFill>
                <a:srgbClr val="999999"/>
              </a:solidFill>
              <a:miter lim="800000"/>
              <a:headEnd/>
              <a:tailEnd/>
            </a:ln>
            <a:effectLst>
              <a:outerShdw blurRad="342900" dist="38100" dir="9060019" algn="ctr" rotWithShape="0">
                <a:schemeClr val="bg2">
                  <a:alpha val="75000"/>
                </a:schemeClr>
              </a:outerShdw>
            </a:effectLst>
          </p:spPr>
          <p:txBody>
            <a:bodyPr lIns="0" tIns="0" rIns="0" bIns="0" anchor="ctr"/>
            <a:lstStyle/>
            <a:p>
              <a:pPr algn="ctr">
                <a:defRPr/>
              </a:pPr>
              <a:r>
                <a:rPr lang="en-US" sz="2000" dirty="0">
                  <a:solidFill>
                    <a:schemeClr val="bg1"/>
                  </a:solidFill>
                  <a:effectLst>
                    <a:outerShdw blurRad="38100" dist="38100" dir="2700000" algn="tl">
                      <a:srgbClr val="C0C0C0"/>
                    </a:outerShdw>
                  </a:effectLst>
                  <a:latin typeface="Helvetica Neue Light" pitchFamily="-84" charset="0"/>
                  <a:ea typeface="MS PGothic" pitchFamily="34" charset="-128"/>
                  <a:sym typeface="Helvetica Neue Light" pitchFamily="-84" charset="0"/>
                </a:rPr>
                <a:t>H</a:t>
              </a:r>
            </a:p>
          </p:txBody>
        </p:sp>
        <p:sp>
          <p:nvSpPr>
            <p:cNvPr id="10" name="Oval 24"/>
            <p:cNvSpPr>
              <a:spLocks/>
            </p:cNvSpPr>
            <p:nvPr/>
          </p:nvSpPr>
          <p:spPr bwMode="auto">
            <a:xfrm rot="3771215">
              <a:off x="772" y="634"/>
              <a:ext cx="416" cy="416"/>
            </a:xfrm>
            <a:prstGeom prst="ellipse">
              <a:avLst/>
            </a:prstGeom>
            <a:solidFill>
              <a:srgbClr val="FFFFFF"/>
            </a:solidFill>
            <a:ln w="25400">
              <a:solidFill>
                <a:srgbClr val="999999"/>
              </a:solidFill>
              <a:miter lim="800000"/>
              <a:headEnd/>
              <a:tailEnd/>
            </a:ln>
            <a:effectLst>
              <a:outerShdw blurRad="342900" dist="38100" dir="9060019" algn="ctr" rotWithShape="0">
                <a:schemeClr val="bg2">
                  <a:alpha val="75000"/>
                </a:schemeClr>
              </a:outerShdw>
            </a:effectLst>
          </p:spPr>
          <p:txBody>
            <a:bodyPr lIns="0" tIns="0" rIns="0" bIns="0" anchor="ctr"/>
            <a:lstStyle/>
            <a:p>
              <a:pPr algn="ctr">
                <a:defRPr/>
              </a:pPr>
              <a:r>
                <a:rPr lang="en-US" sz="2000" dirty="0">
                  <a:solidFill>
                    <a:schemeClr val="bg1"/>
                  </a:solidFill>
                  <a:effectLst>
                    <a:outerShdw blurRad="38100" dist="38100" dir="2700000" algn="tl">
                      <a:srgbClr val="C0C0C0"/>
                    </a:outerShdw>
                  </a:effectLst>
                  <a:latin typeface="Helvetica Neue Light" pitchFamily="-84" charset="0"/>
                  <a:ea typeface="MS PGothic" pitchFamily="34" charset="-128"/>
                  <a:sym typeface="Helvetica Neue Light" pitchFamily="-84" charset="0"/>
                </a:rPr>
                <a:t>H</a:t>
              </a:r>
            </a:p>
          </p:txBody>
        </p:sp>
      </p:grpSp>
      <p:grpSp>
        <p:nvGrpSpPr>
          <p:cNvPr id="38942" name="Group 30"/>
          <p:cNvGrpSpPr>
            <a:grpSpLocks/>
          </p:cNvGrpSpPr>
          <p:nvPr/>
        </p:nvGrpSpPr>
        <p:grpSpPr bwMode="auto">
          <a:xfrm>
            <a:off x="2713342" y="4114428"/>
            <a:ext cx="3017119" cy="762372"/>
            <a:chOff x="381" y="-27"/>
            <a:chExt cx="2703" cy="683"/>
          </a:xfrm>
        </p:grpSpPr>
        <p:sp>
          <p:nvSpPr>
            <p:cNvPr id="38940" name="Oval 28"/>
            <p:cNvSpPr>
              <a:spLocks/>
            </p:cNvSpPr>
            <p:nvPr/>
          </p:nvSpPr>
          <p:spPr bwMode="auto">
            <a:xfrm>
              <a:off x="2544" y="116"/>
              <a:ext cx="400" cy="400"/>
            </a:xfrm>
            <a:prstGeom prst="ellipse">
              <a:avLst/>
            </a:prstGeom>
            <a:solidFill>
              <a:srgbClr val="FFFFFF"/>
            </a:solidFill>
            <a:ln w="25400">
              <a:solidFill>
                <a:srgbClr val="999999"/>
              </a:solidFill>
              <a:miter lim="800000"/>
              <a:headEnd/>
              <a:tailEnd/>
            </a:ln>
            <a:effectLst>
              <a:outerShdw blurRad="342900" dist="38100" dir="9060019" algn="ctr" rotWithShape="0">
                <a:schemeClr val="bg2">
                  <a:alpha val="75000"/>
                </a:schemeClr>
              </a:outerShdw>
            </a:effectLst>
            <a:extLst/>
          </p:spPr>
          <p:txBody>
            <a:bodyPr lIns="0" tIns="0" rIns="0" bIns="0"/>
            <a:lstStyle/>
            <a:p>
              <a:pPr algn="ctr">
                <a:defRPr/>
              </a:pPr>
              <a:endParaRPr lang="en-US" dirty="0">
                <a:latin typeface="Gill Sans" charset="0"/>
                <a:ea typeface="ヒラギノ角ゴ ProN W3" charset="0"/>
                <a:sym typeface="Gill Sans" charset="0"/>
              </a:endParaRPr>
            </a:p>
          </p:txBody>
        </p:sp>
        <p:sp>
          <p:nvSpPr>
            <p:cNvPr id="38939" name="Oval 27"/>
            <p:cNvSpPr>
              <a:spLocks/>
            </p:cNvSpPr>
            <p:nvPr/>
          </p:nvSpPr>
          <p:spPr bwMode="auto">
            <a:xfrm>
              <a:off x="2428" y="0"/>
              <a:ext cx="656" cy="656"/>
            </a:xfrm>
            <a:prstGeom prst="ellipse">
              <a:avLst/>
            </a:prstGeom>
            <a:noFill/>
            <a:ln>
              <a:noFill/>
            </a:ln>
            <a:effectLst>
              <a:outerShdw blurRad="342900" dist="38100" dir="9060019"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99999"/>
                  </a:solidFill>
                  <a:miter lim="800000"/>
                  <a:headEnd/>
                  <a:tailEnd/>
                </a14:hiddenLine>
              </a:ext>
            </a:extLst>
          </p:spPr>
          <p:txBody>
            <a:bodyPr lIns="0" tIns="0" rIns="0" bIns="0" anchor="ctr"/>
            <a:lstStyle/>
            <a:p>
              <a:pPr algn="ctr">
                <a:defRPr/>
              </a:pPr>
              <a:r>
                <a:rPr lang="en-US" sz="2000" dirty="0">
                  <a:solidFill>
                    <a:schemeClr val="bg1"/>
                  </a:solidFill>
                  <a:effectLst>
                    <a:outerShdw blurRad="38100" dist="38100" dir="2700000" algn="tl">
                      <a:srgbClr val="000000">
                        <a:alpha val="43137"/>
                      </a:srgbClr>
                    </a:outerShdw>
                  </a:effectLst>
                  <a:latin typeface="Helvetica Neue Light" pitchFamily="-84" charset="0"/>
                  <a:ea typeface="MS PGothic" pitchFamily="34" charset="-128"/>
                  <a:sym typeface="Helvetica Neue Light" pitchFamily="-84" charset="0"/>
                </a:rPr>
                <a:t>H</a:t>
              </a:r>
              <a:r>
                <a:rPr lang="en-US" sz="2000" baseline="32000" dirty="0">
                  <a:solidFill>
                    <a:schemeClr val="bg1"/>
                  </a:solidFill>
                  <a:effectLst>
                    <a:outerShdw blurRad="38100" dist="38100" dir="2700000" algn="tl">
                      <a:srgbClr val="000000">
                        <a:alpha val="43137"/>
                      </a:srgbClr>
                    </a:outerShdw>
                  </a:effectLst>
                  <a:latin typeface="Helvetica Neue Light" pitchFamily="-84" charset="0"/>
                  <a:ea typeface="MS PGothic" pitchFamily="34" charset="-128"/>
                  <a:sym typeface="Helvetica Neue Light" pitchFamily="-84" charset="0"/>
                </a:rPr>
                <a:t>+</a:t>
              </a:r>
            </a:p>
          </p:txBody>
        </p:sp>
        <p:sp>
          <p:nvSpPr>
            <p:cNvPr id="36894" name="Rectangle 29"/>
            <p:cNvSpPr>
              <a:spLocks/>
            </p:cNvSpPr>
            <p:nvPr/>
          </p:nvSpPr>
          <p:spPr bwMode="auto">
            <a:xfrm>
              <a:off x="381" y="-27"/>
              <a:ext cx="195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ctr">
                <a:lnSpc>
                  <a:spcPct val="80000"/>
                </a:lnSpc>
              </a:pPr>
              <a:r>
                <a:rPr lang="en-US" sz="2400" dirty="0">
                  <a:ea typeface="MS PGothic" pitchFamily="34" charset="-128"/>
                </a:rPr>
                <a:t>and hydrogen ion</a:t>
              </a:r>
            </a:p>
          </p:txBody>
        </p:sp>
      </p:grpSp>
      <p:grpSp>
        <p:nvGrpSpPr>
          <p:cNvPr id="38945" name="Group 33"/>
          <p:cNvGrpSpPr>
            <a:grpSpLocks/>
          </p:cNvGrpSpPr>
          <p:nvPr/>
        </p:nvGrpSpPr>
        <p:grpSpPr bwMode="auto">
          <a:xfrm>
            <a:off x="2639120" y="4964623"/>
            <a:ext cx="4259461" cy="1410891"/>
            <a:chOff x="286" y="-1003"/>
            <a:chExt cx="3816" cy="1264"/>
          </a:xfrm>
        </p:grpSpPr>
        <p:sp>
          <p:nvSpPr>
            <p:cNvPr id="36890" name="Rectangle 31"/>
            <p:cNvSpPr>
              <a:spLocks/>
            </p:cNvSpPr>
            <p:nvPr/>
          </p:nvSpPr>
          <p:spPr bwMode="auto">
            <a:xfrm>
              <a:off x="286" y="-1003"/>
              <a:ext cx="3816"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ctr">
                <a:lnSpc>
                  <a:spcPct val="80000"/>
                </a:lnSpc>
              </a:pPr>
              <a:r>
                <a:rPr lang="en-US" sz="2400" dirty="0" smtClean="0">
                  <a:ea typeface="MS PGothic" pitchFamily="34" charset="-128"/>
                </a:rPr>
                <a:t>3. Most of the hydrogen ions react with carbonate ions to form bicarbonate ion</a:t>
              </a:r>
              <a:endParaRPr lang="en-US" sz="2400" dirty="0">
                <a:ea typeface="MS PGothic" pitchFamily="34" charset="-128"/>
              </a:endParaRPr>
            </a:p>
          </p:txBody>
        </p:sp>
        <p:sp>
          <p:nvSpPr>
            <p:cNvPr id="36891" name="Line 32"/>
            <p:cNvSpPr>
              <a:spLocks noChangeShapeType="1"/>
            </p:cNvSpPr>
            <p:nvPr/>
          </p:nvSpPr>
          <p:spPr bwMode="auto">
            <a:xfrm rot="10800000">
              <a:off x="451" y="261"/>
              <a:ext cx="3437" cy="0"/>
            </a:xfrm>
            <a:prstGeom prst="line">
              <a:avLst/>
            </a:prstGeom>
            <a:noFill/>
            <a:ln w="88900">
              <a:solidFill>
                <a:srgbClr val="00FF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a:endParaRPr lang="en-US" dirty="0"/>
            </a:p>
          </p:txBody>
        </p:sp>
      </p:grpSp>
      <p:grpSp>
        <p:nvGrpSpPr>
          <p:cNvPr id="38952" name="Group 40"/>
          <p:cNvGrpSpPr>
            <a:grpSpLocks/>
          </p:cNvGrpSpPr>
          <p:nvPr/>
        </p:nvGrpSpPr>
        <p:grpSpPr bwMode="auto">
          <a:xfrm>
            <a:off x="6884789" y="5271582"/>
            <a:ext cx="1526977" cy="1134070"/>
            <a:chOff x="0" y="432"/>
            <a:chExt cx="1368" cy="1016"/>
          </a:xfrm>
        </p:grpSpPr>
        <p:sp>
          <p:nvSpPr>
            <p:cNvPr id="38946" name="Oval 34"/>
            <p:cNvSpPr>
              <a:spLocks/>
            </p:cNvSpPr>
            <p:nvPr/>
          </p:nvSpPr>
          <p:spPr bwMode="auto">
            <a:xfrm>
              <a:off x="608" y="1048"/>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38947" name="Oval 35"/>
            <p:cNvSpPr>
              <a:spLocks/>
            </p:cNvSpPr>
            <p:nvPr/>
          </p:nvSpPr>
          <p:spPr bwMode="auto">
            <a:xfrm>
              <a:off x="952" y="840"/>
              <a:ext cx="416" cy="416"/>
            </a:xfrm>
            <a:prstGeom prst="ellipse">
              <a:avLst/>
            </a:prstGeom>
            <a:solidFill>
              <a:srgbClr val="FFFFFF"/>
            </a:solidFill>
            <a:ln w="25400">
              <a:solidFill>
                <a:srgbClr val="999999"/>
              </a:solidFill>
              <a:miter lim="800000"/>
              <a:headEnd/>
              <a:tailEnd/>
            </a:ln>
            <a:effectLst>
              <a:outerShdw blurRad="342900" dist="38100" dir="9060019" algn="ctr" rotWithShape="0">
                <a:schemeClr val="bg2">
                  <a:alpha val="75000"/>
                </a:schemeClr>
              </a:outerShdw>
            </a:effectLst>
          </p:spPr>
          <p:txBody>
            <a:bodyPr lIns="0" tIns="0" rIns="0" bIns="0" anchor="ctr"/>
            <a:lstStyle/>
            <a:p>
              <a:pPr algn="ctr">
                <a:defRPr/>
              </a:pPr>
              <a:r>
                <a:rPr lang="en-US" sz="2000" dirty="0">
                  <a:solidFill>
                    <a:schemeClr val="bg1"/>
                  </a:solidFill>
                  <a:effectLst>
                    <a:outerShdw blurRad="38100" dist="38100" dir="2700000" algn="tl">
                      <a:srgbClr val="C0C0C0"/>
                    </a:outerShdw>
                  </a:effectLst>
                  <a:latin typeface="Helvetica Neue Light" pitchFamily="-84" charset="0"/>
                  <a:ea typeface="MS PGothic" pitchFamily="34" charset="-128"/>
                  <a:sym typeface="Helvetica Neue Light" pitchFamily="-84" charset="0"/>
                </a:rPr>
                <a:t>H</a:t>
              </a:r>
            </a:p>
          </p:txBody>
        </p:sp>
        <p:sp>
          <p:nvSpPr>
            <p:cNvPr id="38948" name="Oval 36"/>
            <p:cNvSpPr>
              <a:spLocks/>
            </p:cNvSpPr>
            <p:nvPr/>
          </p:nvSpPr>
          <p:spPr bwMode="auto">
            <a:xfrm>
              <a:off x="296" y="808"/>
              <a:ext cx="400" cy="400"/>
            </a:xfrm>
            <a:prstGeom prst="ellipse">
              <a:avLst/>
            </a:prstGeom>
            <a:solidFill>
              <a:srgbClr val="666666"/>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C</a:t>
              </a:r>
            </a:p>
          </p:txBody>
        </p:sp>
        <p:sp>
          <p:nvSpPr>
            <p:cNvPr id="38949" name="Oval 37"/>
            <p:cNvSpPr>
              <a:spLocks/>
            </p:cNvSpPr>
            <p:nvPr/>
          </p:nvSpPr>
          <p:spPr bwMode="auto">
            <a:xfrm>
              <a:off x="0" y="1048"/>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38950" name="Oval 38"/>
            <p:cNvSpPr>
              <a:spLocks/>
            </p:cNvSpPr>
            <p:nvPr/>
          </p:nvSpPr>
          <p:spPr bwMode="auto">
            <a:xfrm>
              <a:off x="296" y="432"/>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grpSp>
      <p:grpSp>
        <p:nvGrpSpPr>
          <p:cNvPr id="38955" name="Group 43"/>
          <p:cNvGrpSpPr>
            <a:grpSpLocks/>
          </p:cNvGrpSpPr>
          <p:nvPr/>
        </p:nvGrpSpPr>
        <p:grpSpPr bwMode="auto">
          <a:xfrm>
            <a:off x="1906488" y="5017086"/>
            <a:ext cx="732234" cy="732234"/>
            <a:chOff x="0" y="0"/>
            <a:chExt cx="656" cy="656"/>
          </a:xfrm>
        </p:grpSpPr>
        <p:sp>
          <p:nvSpPr>
            <p:cNvPr id="38953" name="Oval 41"/>
            <p:cNvSpPr>
              <a:spLocks/>
            </p:cNvSpPr>
            <p:nvPr/>
          </p:nvSpPr>
          <p:spPr bwMode="auto">
            <a:xfrm>
              <a:off x="118" y="118"/>
              <a:ext cx="410" cy="410"/>
            </a:xfrm>
            <a:prstGeom prst="ellipse">
              <a:avLst/>
            </a:prstGeom>
            <a:solidFill>
              <a:srgbClr val="FFFFFF"/>
            </a:solidFill>
            <a:ln w="25400">
              <a:solidFill>
                <a:srgbClr val="999999"/>
              </a:solidFill>
              <a:miter lim="800000"/>
              <a:headEnd/>
              <a:tailEnd/>
            </a:ln>
            <a:effectLst>
              <a:outerShdw blurRad="342900" dist="38100" dir="9060019" algn="ctr" rotWithShape="0">
                <a:schemeClr val="bg2">
                  <a:alpha val="75000"/>
                </a:schemeClr>
              </a:outerShdw>
            </a:effectLst>
            <a:extLst/>
          </p:spPr>
          <p:txBody>
            <a:bodyPr lIns="0" tIns="0" rIns="0" bIns="0"/>
            <a:lstStyle/>
            <a:p>
              <a:pPr algn="ctr">
                <a:defRPr/>
              </a:pPr>
              <a:endParaRPr lang="en-US" dirty="0">
                <a:solidFill>
                  <a:schemeClr val="bg1"/>
                </a:solidFill>
                <a:latin typeface="Gill Sans" charset="0"/>
                <a:ea typeface="ヒラギノ角ゴ ProN W3" charset="0"/>
                <a:sym typeface="Gill Sans" charset="0"/>
              </a:endParaRPr>
            </a:p>
          </p:txBody>
        </p:sp>
        <p:sp>
          <p:nvSpPr>
            <p:cNvPr id="38954" name="Oval 42"/>
            <p:cNvSpPr>
              <a:spLocks/>
            </p:cNvSpPr>
            <p:nvPr/>
          </p:nvSpPr>
          <p:spPr bwMode="auto">
            <a:xfrm>
              <a:off x="0" y="0"/>
              <a:ext cx="656" cy="656"/>
            </a:xfrm>
            <a:prstGeom prst="ellipse">
              <a:avLst/>
            </a:prstGeom>
            <a:noFill/>
            <a:ln>
              <a:noFill/>
            </a:ln>
            <a:effectLst>
              <a:outerShdw blurRad="342900" dist="38100" dir="9060019"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99999"/>
                  </a:solidFill>
                  <a:miter lim="800000"/>
                  <a:headEnd/>
                  <a:tailEnd/>
                </a14:hiddenLine>
              </a:ext>
            </a:extLst>
          </p:spPr>
          <p:txBody>
            <a:bodyPr lIns="0" tIns="0" rIns="0" bIns="0" anchor="ctr"/>
            <a:lstStyle/>
            <a:p>
              <a:pPr algn="ctr">
                <a:defRPr/>
              </a:pPr>
              <a:r>
                <a:rPr lang="en-US" sz="2000" dirty="0">
                  <a:solidFill>
                    <a:schemeClr val="bg1"/>
                  </a:solidFill>
                  <a:effectLst>
                    <a:outerShdw blurRad="38100" dist="38100" dir="2700000" algn="tl">
                      <a:srgbClr val="C0C0C0"/>
                    </a:outerShdw>
                  </a:effectLst>
                  <a:latin typeface="Helvetica Neue Light" pitchFamily="-84" charset="0"/>
                  <a:ea typeface="MS PGothic" pitchFamily="34" charset="-128"/>
                  <a:sym typeface="Helvetica Neue Light" pitchFamily="-84" charset="0"/>
                </a:rPr>
                <a:t>H</a:t>
              </a:r>
              <a:r>
                <a:rPr lang="en-US" sz="2000" baseline="32000" dirty="0">
                  <a:solidFill>
                    <a:schemeClr val="bg1"/>
                  </a:solidFill>
                  <a:effectLst>
                    <a:outerShdw blurRad="38100" dist="38100" dir="2700000" algn="tl">
                      <a:srgbClr val="C0C0C0"/>
                    </a:outerShdw>
                  </a:effectLst>
                  <a:latin typeface="Helvetica Neue Light" pitchFamily="-84" charset="0"/>
                  <a:ea typeface="MS PGothic" pitchFamily="34" charset="-128"/>
                  <a:sym typeface="Helvetica Neue Light" pitchFamily="-84" charset="0"/>
                </a:rPr>
                <a:t>+</a:t>
              </a:r>
            </a:p>
          </p:txBody>
        </p:sp>
      </p:grpSp>
      <p:grpSp>
        <p:nvGrpSpPr>
          <p:cNvPr id="38961" name="Group 49"/>
          <p:cNvGrpSpPr>
            <a:grpSpLocks/>
          </p:cNvGrpSpPr>
          <p:nvPr/>
        </p:nvGrpSpPr>
        <p:grpSpPr bwMode="auto">
          <a:xfrm>
            <a:off x="1080492" y="5271582"/>
            <a:ext cx="1125140" cy="1134070"/>
            <a:chOff x="672" y="0"/>
            <a:chExt cx="1008" cy="1016"/>
          </a:xfrm>
        </p:grpSpPr>
        <p:sp>
          <p:nvSpPr>
            <p:cNvPr id="38957" name="Oval 45"/>
            <p:cNvSpPr>
              <a:spLocks/>
            </p:cNvSpPr>
            <p:nvPr/>
          </p:nvSpPr>
          <p:spPr bwMode="auto">
            <a:xfrm>
              <a:off x="1280" y="616"/>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38958" name="Oval 46"/>
            <p:cNvSpPr>
              <a:spLocks/>
            </p:cNvSpPr>
            <p:nvPr/>
          </p:nvSpPr>
          <p:spPr bwMode="auto">
            <a:xfrm>
              <a:off x="968" y="376"/>
              <a:ext cx="400" cy="400"/>
            </a:xfrm>
            <a:prstGeom prst="ellipse">
              <a:avLst/>
            </a:prstGeom>
            <a:solidFill>
              <a:srgbClr val="666666"/>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C</a:t>
              </a:r>
            </a:p>
          </p:txBody>
        </p:sp>
        <p:sp>
          <p:nvSpPr>
            <p:cNvPr id="38959" name="Oval 47"/>
            <p:cNvSpPr>
              <a:spLocks/>
            </p:cNvSpPr>
            <p:nvPr/>
          </p:nvSpPr>
          <p:spPr bwMode="auto">
            <a:xfrm>
              <a:off x="672" y="616"/>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sp>
          <p:nvSpPr>
            <p:cNvPr id="38960" name="Oval 48"/>
            <p:cNvSpPr>
              <a:spLocks/>
            </p:cNvSpPr>
            <p:nvPr/>
          </p:nvSpPr>
          <p:spPr bwMode="auto">
            <a:xfrm>
              <a:off x="968" y="0"/>
              <a:ext cx="400" cy="400"/>
            </a:xfrm>
            <a:prstGeom prst="ellipse">
              <a:avLst/>
            </a:prstGeom>
            <a:solidFill>
              <a:srgbClr val="FF0000"/>
            </a:solidFill>
            <a:ln>
              <a:noFill/>
            </a:ln>
            <a:effectLst>
              <a:outerShdw blurRad="342900" dist="38100" dir="9060019" algn="ctr" rotWithShape="0">
                <a:schemeClr val="bg2">
                  <a:alpha val="75000"/>
                </a:schemeClr>
              </a:outerShdw>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ctr">
                <a:defRPr/>
              </a:pPr>
              <a:r>
                <a:rPr lang="en-US" sz="2000" dirty="0">
                  <a:effectLst>
                    <a:outerShdw blurRad="38100" dist="38100" dir="2700000" algn="tl">
                      <a:srgbClr val="000000"/>
                    </a:outerShdw>
                  </a:effectLst>
                  <a:latin typeface="Helvetica Neue Light" pitchFamily="-84" charset="0"/>
                  <a:ea typeface="MS PGothic" pitchFamily="34" charset="-128"/>
                  <a:sym typeface="Helvetica Neue Light" pitchFamily="-84" charset="0"/>
                </a:rPr>
                <a:t>O</a:t>
              </a:r>
            </a:p>
          </p:txBody>
        </p:sp>
      </p:grpSp>
      <p:sp>
        <p:nvSpPr>
          <p:cNvPr id="2" name="TextBox 1"/>
          <p:cNvSpPr txBox="1"/>
          <p:nvPr/>
        </p:nvSpPr>
        <p:spPr>
          <a:xfrm>
            <a:off x="1982391" y="1371600"/>
            <a:ext cx="812658" cy="584775"/>
          </a:xfrm>
          <a:prstGeom prst="rect">
            <a:avLst/>
          </a:prstGeom>
          <a:noFill/>
        </p:spPr>
        <p:txBody>
          <a:bodyPr wrap="none" rtlCol="0">
            <a:spAutoFit/>
          </a:bodyPr>
          <a:lstStyle/>
          <a:p>
            <a:r>
              <a:rPr lang="en-US" sz="3200" dirty="0" smtClean="0"/>
              <a:t>CO</a:t>
            </a:r>
            <a:r>
              <a:rPr lang="en-US" sz="3200" baseline="-25000" dirty="0" smtClean="0"/>
              <a:t>2</a:t>
            </a:r>
            <a:endParaRPr lang="en-US" sz="3200" baseline="-25000" dirty="0"/>
          </a:p>
        </p:txBody>
      </p:sp>
      <p:sp>
        <p:nvSpPr>
          <p:cNvPr id="52" name="TextBox 51"/>
          <p:cNvSpPr txBox="1"/>
          <p:nvPr/>
        </p:nvSpPr>
        <p:spPr>
          <a:xfrm>
            <a:off x="184511" y="3507368"/>
            <a:ext cx="853119" cy="584775"/>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endParaRPr lang="en-US" sz="3200" baseline="-25000" dirty="0"/>
          </a:p>
        </p:txBody>
      </p:sp>
      <p:sp>
        <p:nvSpPr>
          <p:cNvPr id="55" name="TextBox 54"/>
          <p:cNvSpPr txBox="1"/>
          <p:nvPr/>
        </p:nvSpPr>
        <p:spPr>
          <a:xfrm>
            <a:off x="5334000" y="2484981"/>
            <a:ext cx="1152495" cy="584775"/>
          </a:xfrm>
          <a:prstGeom prst="rect">
            <a:avLst/>
          </a:prstGeom>
          <a:noFill/>
        </p:spPr>
        <p:txBody>
          <a:bodyPr wrap="none" rtlCol="0">
            <a:spAutoFit/>
          </a:bodyPr>
          <a:lstStyle/>
          <a:p>
            <a:r>
              <a:rPr lang="en-US" sz="3200" dirty="0" smtClean="0"/>
              <a:t>HCO</a:t>
            </a:r>
            <a:r>
              <a:rPr lang="en-US" sz="3200" baseline="-25000" dirty="0" smtClean="0"/>
              <a:t>3</a:t>
            </a:r>
            <a:r>
              <a:rPr lang="en-US" sz="3200" baseline="30000" dirty="0" smtClean="0"/>
              <a:t>-</a:t>
            </a:r>
            <a:endParaRPr lang="en-US" sz="3200" baseline="30000" dirty="0"/>
          </a:p>
        </p:txBody>
      </p:sp>
      <p:sp>
        <p:nvSpPr>
          <p:cNvPr id="56" name="TextBox 55"/>
          <p:cNvSpPr txBox="1"/>
          <p:nvPr/>
        </p:nvSpPr>
        <p:spPr>
          <a:xfrm>
            <a:off x="7010400" y="4687580"/>
            <a:ext cx="1152495" cy="584775"/>
          </a:xfrm>
          <a:prstGeom prst="rect">
            <a:avLst/>
          </a:prstGeom>
          <a:noFill/>
        </p:spPr>
        <p:txBody>
          <a:bodyPr wrap="none" rtlCol="0">
            <a:spAutoFit/>
          </a:bodyPr>
          <a:lstStyle/>
          <a:p>
            <a:r>
              <a:rPr lang="en-US" sz="3200" dirty="0" smtClean="0"/>
              <a:t>HCO</a:t>
            </a:r>
            <a:r>
              <a:rPr lang="en-US" sz="3200" baseline="-25000" dirty="0" smtClean="0"/>
              <a:t>3</a:t>
            </a:r>
            <a:r>
              <a:rPr lang="en-US" sz="3200" baseline="30000" dirty="0" smtClean="0"/>
              <a:t>-</a:t>
            </a:r>
            <a:endParaRPr lang="en-US" sz="3200" baseline="30000" dirty="0"/>
          </a:p>
        </p:txBody>
      </p:sp>
      <p:sp>
        <p:nvSpPr>
          <p:cNvPr id="57" name="TextBox 56"/>
          <p:cNvSpPr txBox="1"/>
          <p:nvPr/>
        </p:nvSpPr>
        <p:spPr>
          <a:xfrm>
            <a:off x="227807" y="5333034"/>
            <a:ext cx="1035476" cy="584775"/>
          </a:xfrm>
          <a:prstGeom prst="rect">
            <a:avLst/>
          </a:prstGeom>
          <a:noFill/>
        </p:spPr>
        <p:txBody>
          <a:bodyPr wrap="none" rtlCol="0">
            <a:spAutoFit/>
          </a:bodyPr>
          <a:lstStyle/>
          <a:p>
            <a:r>
              <a:rPr lang="en-US" sz="3200" dirty="0" smtClean="0"/>
              <a:t>CO</a:t>
            </a:r>
            <a:r>
              <a:rPr lang="en-US" sz="3200" baseline="-25000" dirty="0" smtClean="0"/>
              <a:t>3</a:t>
            </a:r>
            <a:r>
              <a:rPr lang="en-US" sz="3200" baseline="30000" dirty="0" smtClean="0"/>
              <a:t>2-</a:t>
            </a:r>
            <a:endParaRPr lang="en-US" sz="3200" baseline="30000" dirty="0"/>
          </a:p>
        </p:txBody>
      </p:sp>
      <p:sp>
        <p:nvSpPr>
          <p:cNvPr id="58" name="Title 1"/>
          <p:cNvSpPr txBox="1">
            <a:spLocks/>
          </p:cNvSpPr>
          <p:nvPr/>
        </p:nvSpPr>
        <p:spPr>
          <a:xfrm>
            <a:off x="388620" y="152400"/>
            <a:ext cx="875538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C000"/>
                </a:solidFill>
                <a:effectLst>
                  <a:outerShdw blurRad="38100" dist="38100" dir="2700000" algn="tl">
                    <a:srgbClr val="000000">
                      <a:alpha val="43137"/>
                    </a:srgbClr>
                  </a:outerShdw>
                </a:effectLst>
              </a:rPr>
              <a:t>It’s not just </a:t>
            </a:r>
            <a:r>
              <a:rPr lang="en-US" sz="3200" dirty="0" smtClean="0">
                <a:solidFill>
                  <a:srgbClr val="FFCC00"/>
                </a:solidFill>
                <a:effectLst>
                  <a:outerShdw blurRad="38100" dist="38100" dir="2700000" algn="tl">
                    <a:srgbClr val="000000">
                      <a:alpha val="43137"/>
                    </a:srgbClr>
                  </a:outerShdw>
                </a:effectLst>
                <a:latin typeface="Century Gothic" pitchFamily="34" charset="0"/>
                <a:sym typeface="Gill Sans" charset="0"/>
              </a:rPr>
              <a:t>pH that we care about…</a:t>
            </a:r>
            <a:r>
              <a:rPr lang="en-US" sz="3200" dirty="0" smtClean="0">
                <a:solidFill>
                  <a:srgbClr val="FFCC00"/>
                </a:solidFill>
                <a:effectLst>
                  <a:outerShdw blurRad="38100" dist="38100" dir="2700000" algn="tl">
                    <a:srgbClr val="000000">
                      <a:alpha val="43137"/>
                    </a:srgbClr>
                  </a:outerShdw>
                </a:effectLst>
                <a:latin typeface="Century Gothic" pitchFamily="34" charset="0"/>
              </a:rPr>
              <a:t> </a:t>
            </a:r>
            <a:endParaRPr lang="en-US" sz="3200" dirty="0">
              <a:solidFill>
                <a:srgbClr val="FFCC00"/>
              </a:solidFill>
              <a:effectLst>
                <a:outerShdw blurRad="38100" dist="38100" dir="2700000" algn="tl">
                  <a:srgbClr val="000000">
                    <a:alpha val="43137"/>
                  </a:srgbClr>
                </a:outerShdw>
              </a:effectLst>
              <a:latin typeface="Century Gothic" pitchFamily="34" charset="0"/>
            </a:endParaRPr>
          </a:p>
        </p:txBody>
      </p:sp>
      <p:cxnSp>
        <p:nvCxnSpPr>
          <p:cNvPr id="59" name="Straight Connector 58"/>
          <p:cNvCxnSpPr/>
          <p:nvPr/>
        </p:nvCxnSpPr>
        <p:spPr>
          <a:xfrm>
            <a:off x="510896" y="1143000"/>
            <a:ext cx="710385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4" name="Line 20"/>
          <p:cNvSpPr>
            <a:spLocks noChangeShapeType="1"/>
          </p:cNvSpPr>
          <p:nvPr/>
        </p:nvSpPr>
        <p:spPr bwMode="auto">
          <a:xfrm rot="10800000" flipH="1">
            <a:off x="2495847" y="4497172"/>
            <a:ext cx="2469545" cy="651626"/>
          </a:xfrm>
          <a:prstGeom prst="line">
            <a:avLst/>
          </a:prstGeom>
          <a:noFill/>
          <a:ln w="88900">
            <a:solidFill>
              <a:srgbClr val="00FF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a:endParaRPr lang="en-US" dirty="0"/>
          </a:p>
        </p:txBody>
      </p:sp>
      <p:sp>
        <p:nvSpPr>
          <p:cNvPr id="60" name="Rectangle 59"/>
          <p:cNvSpPr/>
          <p:nvPr/>
        </p:nvSpPr>
        <p:spPr>
          <a:xfrm>
            <a:off x="7676932" y="6600102"/>
            <a:ext cx="1467068" cy="261610"/>
          </a:xfrm>
          <a:prstGeom prst="rect">
            <a:avLst/>
          </a:prstGeom>
        </p:spPr>
        <p:txBody>
          <a:bodyPr wrap="none">
            <a:spAutoFit/>
          </a:bodyPr>
          <a:lstStyle/>
          <a:p>
            <a:r>
              <a:rPr lang="en-US" sz="1100" dirty="0" smtClean="0">
                <a:solidFill>
                  <a:schemeClr val="tx1">
                    <a:lumMod val="65000"/>
                  </a:schemeClr>
                </a:solidFill>
              </a:rPr>
              <a:t>Courtesy of A. Dickson</a:t>
            </a:r>
            <a:endParaRPr lang="en-US" sz="1100" dirty="0">
              <a:solidFill>
                <a:schemeClr val="tx1">
                  <a:lumMod val="65000"/>
                </a:schemeClr>
              </a:solidFill>
            </a:endParaRPr>
          </a:p>
        </p:txBody>
      </p:sp>
    </p:spTree>
    <p:extLst>
      <p:ext uri="{BB962C8B-B14F-4D97-AF65-F5344CB8AC3E}">
        <p14:creationId xmlns:p14="http://schemas.microsoft.com/office/powerpoint/2010/main" val="333866861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89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389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38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89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389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9"/>
                                          </p:stCondLst>
                                        </p:cTn>
                                        <p:tgtEl>
                                          <p:spTgt spid="389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9"/>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9"/>
                                          </p:stCondLst>
                                        </p:cTn>
                                        <p:tgtEl>
                                          <p:spTgt spid="389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9"/>
                                          </p:stCondLst>
                                        </p:cTn>
                                        <p:tgtEl>
                                          <p:spTgt spid="389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56" grpId="0"/>
      <p:bldP spid="57"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4300" y="76200"/>
            <a:ext cx="88011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FFCC00"/>
                </a:solidFill>
                <a:effectLst>
                  <a:outerShdw blurRad="38100" dist="38100" dir="2700000" algn="tl">
                    <a:srgbClr val="000000">
                      <a:alpha val="43137"/>
                    </a:srgbClr>
                  </a:outerShdw>
                </a:effectLst>
                <a:latin typeface="Century Gothic" pitchFamily="34" charset="0"/>
              </a:rPr>
              <a:t>…It’s </a:t>
            </a:r>
            <a:r>
              <a:rPr lang="en-US" sz="2800" dirty="0">
                <a:solidFill>
                  <a:srgbClr val="FFCC00"/>
                </a:solidFill>
                <a:effectLst>
                  <a:outerShdw blurRad="38100" dist="38100" dir="2700000" algn="tl">
                    <a:srgbClr val="000000">
                      <a:alpha val="43137"/>
                    </a:srgbClr>
                  </a:outerShdw>
                </a:effectLst>
                <a:latin typeface="Century Gothic" pitchFamily="34" charset="0"/>
              </a:rPr>
              <a:t>the change in carbonate chemistry that is the real concern</a:t>
            </a:r>
          </a:p>
        </p:txBody>
      </p:sp>
      <p:cxnSp>
        <p:nvCxnSpPr>
          <p:cNvPr id="3" name="Straight Connector 2"/>
          <p:cNvCxnSpPr/>
          <p:nvPr/>
        </p:nvCxnSpPr>
        <p:spPr>
          <a:xfrm>
            <a:off x="236576" y="1067322"/>
            <a:ext cx="710385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114299" y="1295400"/>
            <a:ext cx="4838701" cy="5259288"/>
          </a:xfrm>
        </p:spPr>
        <p:txBody>
          <a:bodyPr>
            <a:normAutofit/>
          </a:bodyPr>
          <a:lstStyle/>
          <a:p>
            <a:pPr marL="347472" indent="-347472">
              <a:spcBef>
                <a:spcPts val="576"/>
              </a:spcBef>
            </a:pPr>
            <a:r>
              <a:rPr lang="en-US" sz="2400" dirty="0">
                <a:solidFill>
                  <a:schemeClr val="tx1">
                    <a:lumMod val="95000"/>
                  </a:schemeClr>
                </a:solidFill>
              </a:rPr>
              <a:t>T</a:t>
            </a:r>
            <a:r>
              <a:rPr lang="en-US" sz="2400" dirty="0" smtClean="0">
                <a:solidFill>
                  <a:schemeClr val="tx1">
                    <a:lumMod val="95000"/>
                  </a:schemeClr>
                </a:solidFill>
              </a:rPr>
              <a:t>he change in carbonate chemistry affects shell-forming organisms</a:t>
            </a:r>
          </a:p>
          <a:p>
            <a:pPr marL="347472" indent="-347472">
              <a:spcBef>
                <a:spcPts val="576"/>
              </a:spcBef>
            </a:pPr>
            <a:endParaRPr lang="en-US" sz="2400" dirty="0" smtClean="0">
              <a:solidFill>
                <a:schemeClr val="tx1">
                  <a:lumMod val="95000"/>
                </a:schemeClr>
              </a:solidFill>
            </a:endParaRPr>
          </a:p>
          <a:p>
            <a:pPr marL="347472" indent="-347472">
              <a:spcBef>
                <a:spcPts val="576"/>
              </a:spcBef>
            </a:pPr>
            <a:r>
              <a:rPr lang="en-US" sz="2400" dirty="0">
                <a:solidFill>
                  <a:schemeClr val="tx1">
                    <a:lumMod val="95000"/>
                  </a:schemeClr>
                </a:solidFill>
              </a:rPr>
              <a:t>Scientists use aragonite saturation to quantify carbonate availability:</a:t>
            </a:r>
          </a:p>
          <a:p>
            <a:pPr marL="747522" lvl="1" indent="-347472">
              <a:spcBef>
                <a:spcPts val="576"/>
              </a:spcBef>
            </a:pPr>
            <a:r>
              <a:rPr lang="en-US" sz="2000" dirty="0">
                <a:latin typeface="Gill Sans MT" pitchFamily="34" charset="0"/>
                <a:sym typeface="Wingdings" pitchFamily="2" charset="2"/>
              </a:rPr>
              <a:t>Ω &gt; 1 :  Shells form</a:t>
            </a:r>
            <a:endParaRPr lang="en-US" sz="2000" dirty="0">
              <a:solidFill>
                <a:srgbClr val="FFFF00"/>
              </a:solidFill>
              <a:latin typeface="Gill Sans MT" pitchFamily="34" charset="0"/>
              <a:sym typeface="Wingdings" pitchFamily="2" charset="2"/>
            </a:endParaRPr>
          </a:p>
          <a:p>
            <a:pPr marL="747522" lvl="1" indent="-347472">
              <a:spcBef>
                <a:spcPts val="576"/>
              </a:spcBef>
            </a:pPr>
            <a:r>
              <a:rPr lang="en-US" sz="2000" dirty="0">
                <a:latin typeface="Gill Sans MT" pitchFamily="34" charset="0"/>
                <a:sym typeface="Wingdings" pitchFamily="2" charset="2"/>
              </a:rPr>
              <a:t>Ω &lt; 1 :  Difficult to form shells</a:t>
            </a:r>
            <a:endParaRPr lang="en-US" dirty="0"/>
          </a:p>
          <a:p>
            <a:pPr marL="347472" indent="-347472">
              <a:spcBef>
                <a:spcPts val="576"/>
              </a:spcBef>
            </a:pPr>
            <a:endParaRPr lang="en-US" sz="2400" dirty="0" smtClean="0">
              <a:solidFill>
                <a:schemeClr val="tx1">
                  <a:lumMod val="95000"/>
                </a:schemeClr>
              </a:solidFill>
            </a:endParaRPr>
          </a:p>
        </p:txBody>
      </p:sp>
      <p:sp>
        <p:nvSpPr>
          <p:cNvPr id="7" name="Rectangle 6"/>
          <p:cNvSpPr/>
          <p:nvPr/>
        </p:nvSpPr>
        <p:spPr>
          <a:xfrm>
            <a:off x="5105400" y="6594717"/>
            <a:ext cx="4038600" cy="253916"/>
          </a:xfrm>
          <a:prstGeom prst="rect">
            <a:avLst/>
          </a:prstGeom>
        </p:spPr>
        <p:txBody>
          <a:bodyPr wrap="square">
            <a:spAutoFit/>
          </a:bodyPr>
          <a:lstStyle/>
          <a:p>
            <a:r>
              <a:rPr lang="en-US" sz="1050" dirty="0" smtClean="0">
                <a:solidFill>
                  <a:schemeClr val="tx1">
                    <a:lumMod val="65000"/>
                  </a:schemeClr>
                </a:solidFill>
              </a:rPr>
              <a:t>photos: David </a:t>
            </a:r>
            <a:r>
              <a:rPr lang="en-US" sz="1050" dirty="0">
                <a:solidFill>
                  <a:schemeClr val="tx1">
                    <a:lumMod val="65000"/>
                  </a:schemeClr>
                </a:solidFill>
              </a:rPr>
              <a:t>Littschwager/National Geographic Society</a:t>
            </a:r>
          </a:p>
        </p:txBody>
      </p:sp>
      <p:pic>
        <p:nvPicPr>
          <p:cNvPr id="20" name="Picture 19"/>
          <p:cNvPicPr>
            <a:picLocks noChangeAspect="1"/>
          </p:cNvPicPr>
          <p:nvPr/>
        </p:nvPicPr>
        <p:blipFill rotWithShape="1">
          <a:blip r:embed="rId3"/>
          <a:srcRect r="4273"/>
          <a:stretch/>
        </p:blipFill>
        <p:spPr>
          <a:xfrm>
            <a:off x="4883727" y="1155085"/>
            <a:ext cx="4031673" cy="5399562"/>
          </a:xfrm>
          <a:prstGeom prst="rect">
            <a:avLst/>
          </a:prstGeom>
        </p:spPr>
      </p:pic>
    </p:spTree>
    <p:extLst>
      <p:ext uri="{BB962C8B-B14F-4D97-AF65-F5344CB8AC3E}">
        <p14:creationId xmlns:p14="http://schemas.microsoft.com/office/powerpoint/2010/main" val="3480805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42900" y="381000"/>
            <a:ext cx="8801100"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CC00"/>
                </a:solidFill>
                <a:effectLst>
                  <a:outerShdw blurRad="38100" dist="38100" dir="2700000" algn="tl">
                    <a:srgbClr val="000000">
                      <a:alpha val="43137"/>
                    </a:srgbClr>
                  </a:outerShdw>
                </a:effectLst>
                <a:latin typeface="Century Gothic" pitchFamily="34" charset="0"/>
              </a:rPr>
              <a:t>Ocean Acidification is Occurring Rapidly</a:t>
            </a:r>
            <a:endParaRPr lang="en-US" sz="3200" dirty="0">
              <a:solidFill>
                <a:srgbClr val="FFCC00"/>
              </a:solidFill>
              <a:effectLst>
                <a:outerShdw blurRad="38100" dist="38100" dir="2700000" algn="tl">
                  <a:srgbClr val="000000">
                    <a:alpha val="43137"/>
                  </a:srgbClr>
                </a:outerShdw>
              </a:effectLst>
              <a:latin typeface="Century Gothic" pitchFamily="34" charset="0"/>
            </a:endParaRPr>
          </a:p>
        </p:txBody>
      </p:sp>
      <p:cxnSp>
        <p:nvCxnSpPr>
          <p:cNvPr id="5" name="Straight Connector 4"/>
          <p:cNvCxnSpPr/>
          <p:nvPr/>
        </p:nvCxnSpPr>
        <p:spPr>
          <a:xfrm>
            <a:off x="457200" y="1524000"/>
            <a:ext cx="710385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9005751" cy="42026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48600" y="6589960"/>
            <a:ext cx="1208985" cy="261610"/>
          </a:xfrm>
          <a:prstGeom prst="rect">
            <a:avLst/>
          </a:prstGeom>
        </p:spPr>
        <p:txBody>
          <a:bodyPr wrap="none">
            <a:spAutoFit/>
          </a:bodyPr>
          <a:lstStyle/>
          <a:p>
            <a:r>
              <a:rPr lang="en-US" sz="1100" dirty="0" smtClean="0">
                <a:solidFill>
                  <a:schemeClr val="tx1">
                    <a:lumMod val="65000"/>
                  </a:schemeClr>
                </a:solidFill>
              </a:rPr>
              <a:t>Feely et </a:t>
            </a:r>
            <a:r>
              <a:rPr lang="en-US" sz="1100" dirty="0">
                <a:solidFill>
                  <a:schemeClr val="tx1">
                    <a:lumMod val="65000"/>
                  </a:schemeClr>
                </a:solidFill>
              </a:rPr>
              <a:t>al. (</a:t>
            </a:r>
            <a:r>
              <a:rPr lang="en-US" sz="1100" dirty="0" smtClean="0">
                <a:solidFill>
                  <a:schemeClr val="tx1">
                    <a:lumMod val="65000"/>
                  </a:schemeClr>
                </a:solidFill>
              </a:rPr>
              <a:t>2009)</a:t>
            </a:r>
            <a:endParaRPr lang="en-US" sz="1100" dirty="0">
              <a:solidFill>
                <a:schemeClr val="tx1">
                  <a:lumMod val="65000"/>
                </a:schemeClr>
              </a:solidFill>
            </a:endParaRPr>
          </a:p>
        </p:txBody>
      </p:sp>
    </p:spTree>
    <p:extLst>
      <p:ext uri="{BB962C8B-B14F-4D97-AF65-F5344CB8AC3E}">
        <p14:creationId xmlns:p14="http://schemas.microsoft.com/office/powerpoint/2010/main" val="2687996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76237" indent="-285750">
              <a:spcBef>
                <a:spcPts val="600"/>
              </a:spcBef>
              <a:spcAft>
                <a:spcPts val="1800"/>
              </a:spcAft>
            </a:pPr>
            <a:r>
              <a:rPr lang="en-US" cap="none" dirty="0" smtClean="0"/>
              <a:t>Why Should We Care About Ocean Acidification on the West Coast? </a:t>
            </a:r>
            <a:endParaRPr lang="en-US" cap="none" dirty="0"/>
          </a:p>
        </p:txBody>
      </p:sp>
    </p:spTree>
    <p:extLst>
      <p:ext uri="{BB962C8B-B14F-4D97-AF65-F5344CB8AC3E}">
        <p14:creationId xmlns:p14="http://schemas.microsoft.com/office/powerpoint/2010/main" val="1625173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9974</TotalTime>
  <Words>917</Words>
  <Application>Microsoft Office PowerPoint</Application>
  <PresentationFormat>On-screen Show (4:3)</PresentationFormat>
  <Paragraphs>172</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Ocean Acidification</vt:lpstr>
      <vt:lpstr>Bruce Steele, commercial sea urchin fisherman on ocean acidification:  “I really worry that by the time fishermen realize what's happening, it'll be too late," said Steele, who has been harvesting urchins for 37 years. "We could be unleashing an extinction event on the ocean. People tell me, 'You can't go around saying that,' but it's true."</vt:lpstr>
      <vt:lpstr>Changing ocean conditions and ocean acidification are likely to impact the seafood we harvest in California</vt:lpstr>
      <vt:lpstr>What is Ocean Acidification?</vt:lpstr>
      <vt:lpstr>What is Ocean Acidification?</vt:lpstr>
      <vt:lpstr>PowerPoint Presentation</vt:lpstr>
      <vt:lpstr>PowerPoint Presentation</vt:lpstr>
      <vt:lpstr>PowerPoint Presentation</vt:lpstr>
      <vt:lpstr>Why Should We Care About Ocean Acidification on the West Coast? </vt:lpstr>
      <vt:lpstr>PowerPoint Presentation</vt:lpstr>
      <vt:lpstr>PowerPoint Presentation</vt:lpstr>
      <vt:lpstr>PowerPoint Presentation</vt:lpstr>
      <vt:lpstr>Nutrient Inputs May Exacerbate OA</vt:lpstr>
      <vt:lpstr>The West Coast Ocean Acidification and Hypoxia Science Panel</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Acidification</dc:title>
  <dc:creator>Karen McLaughlin</dc:creator>
  <cp:lastModifiedBy>Hanson, Patricia</cp:lastModifiedBy>
  <cp:revision>369</cp:revision>
  <dcterms:created xsi:type="dcterms:W3CDTF">2014-07-31T21:29:51Z</dcterms:created>
  <dcterms:modified xsi:type="dcterms:W3CDTF">2016-01-26T18:10:12Z</dcterms:modified>
</cp:coreProperties>
</file>