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5" r:id="rId4"/>
  </p:sldMasterIdLst>
  <p:notesMasterIdLst>
    <p:notesMasterId r:id="rId21"/>
  </p:notesMasterIdLst>
  <p:handoutMasterIdLst>
    <p:handoutMasterId r:id="rId22"/>
  </p:handoutMasterIdLst>
  <p:sldIdLst>
    <p:sldId id="684" r:id="rId5"/>
    <p:sldId id="920" r:id="rId6"/>
    <p:sldId id="924" r:id="rId7"/>
    <p:sldId id="948" r:id="rId8"/>
    <p:sldId id="957" r:id="rId9"/>
    <p:sldId id="951" r:id="rId10"/>
    <p:sldId id="926" r:id="rId11"/>
    <p:sldId id="933" r:id="rId12"/>
    <p:sldId id="932" r:id="rId13"/>
    <p:sldId id="949" r:id="rId14"/>
    <p:sldId id="950" r:id="rId15"/>
    <p:sldId id="953" r:id="rId16"/>
    <p:sldId id="952" r:id="rId17"/>
    <p:sldId id="955" r:id="rId18"/>
    <p:sldId id="956" r:id="rId19"/>
    <p:sldId id="902" r:id="rId20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077" algn="ctr" rtl="0" fontAlgn="base">
      <a:spcBef>
        <a:spcPct val="0"/>
      </a:spcBef>
      <a:spcAft>
        <a:spcPct val="0"/>
      </a:spcAft>
      <a:defRPr sz="40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156" algn="ctr" rtl="0" fontAlgn="base">
      <a:spcBef>
        <a:spcPct val="0"/>
      </a:spcBef>
      <a:spcAft>
        <a:spcPct val="0"/>
      </a:spcAft>
      <a:defRPr sz="40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232" algn="ctr" rtl="0" fontAlgn="base">
      <a:spcBef>
        <a:spcPct val="0"/>
      </a:spcBef>
      <a:spcAft>
        <a:spcPct val="0"/>
      </a:spcAft>
      <a:defRPr sz="40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311" algn="ctr" rtl="0" fontAlgn="base">
      <a:spcBef>
        <a:spcPct val="0"/>
      </a:spcBef>
      <a:spcAft>
        <a:spcPct val="0"/>
      </a:spcAft>
      <a:defRPr sz="40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5389" algn="l" defTabSz="914156" rtl="0" eaLnBrk="1" latinLnBrk="0" hangingPunct="1">
      <a:defRPr sz="40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2468" algn="l" defTabSz="914156" rtl="0" eaLnBrk="1" latinLnBrk="0" hangingPunct="1">
      <a:defRPr sz="40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199545" algn="l" defTabSz="914156" rtl="0" eaLnBrk="1" latinLnBrk="0" hangingPunct="1">
      <a:defRPr sz="40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6622" algn="l" defTabSz="914156" rtl="0" eaLnBrk="1" latinLnBrk="0" hangingPunct="1">
      <a:defRPr sz="4000" kern="1200">
        <a:solidFill>
          <a:srgbClr val="FFFF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os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CCFFFF"/>
    <a:srgbClr val="59F73F"/>
    <a:srgbClr val="D5C2D8"/>
    <a:srgbClr val="CCFFCC"/>
    <a:srgbClr val="FFCC9A"/>
    <a:srgbClr val="FFFFC6"/>
    <a:srgbClr val="96E7FE"/>
    <a:srgbClr val="A7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67338" autoAdjust="0"/>
  </p:normalViewPr>
  <p:slideViewPr>
    <p:cSldViewPr>
      <p:cViewPr varScale="1">
        <p:scale>
          <a:sx n="46" d="100"/>
          <a:sy n="46" d="100"/>
        </p:scale>
        <p:origin x="-1122" y="-102"/>
      </p:cViewPr>
      <p:guideLst>
        <p:guide orient="horz" pos="259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302"/>
    </p:cViewPr>
  </p:sorterViewPr>
  <p:notesViewPr>
    <p:cSldViewPr>
      <p:cViewPr varScale="1">
        <p:scale>
          <a:sx n="66" d="100"/>
          <a:sy n="66" d="100"/>
        </p:scale>
        <p:origin x="-2142" y="-96"/>
      </p:cViewPr>
      <p:guideLst>
        <p:guide orient="horz" pos="2926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59025" cy="45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82" tIns="47092" rIns="94182" bIns="47092" numCol="1" anchor="t" anchorCtr="0" compatLnSpc="1">
            <a:prstTxWarp prst="textNoShape">
              <a:avLst/>
            </a:prstTxWarp>
          </a:bodyPr>
          <a:lstStyle>
            <a:lvl1pPr algn="l" defTabSz="942183" eaLnBrk="0" hangingPunct="0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056" y="0"/>
            <a:ext cx="3057420" cy="45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82" tIns="47092" rIns="94182" bIns="47092" numCol="1" anchor="t" anchorCtr="0" compatLnSpc="1">
            <a:prstTxWarp prst="textNoShape">
              <a:avLst/>
            </a:prstTxWarp>
          </a:bodyPr>
          <a:lstStyle>
            <a:lvl1pPr algn="r" defTabSz="942183" eaLnBrk="0" hangingPunct="0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8853641"/>
            <a:ext cx="3059025" cy="45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82" tIns="47092" rIns="94182" bIns="47092" numCol="1" anchor="b" anchorCtr="0" compatLnSpc="1">
            <a:prstTxWarp prst="textNoShape">
              <a:avLst/>
            </a:prstTxWarp>
          </a:bodyPr>
          <a:lstStyle>
            <a:lvl1pPr algn="l" defTabSz="942183" eaLnBrk="0" hangingPunct="0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056" y="8853641"/>
            <a:ext cx="3057420" cy="45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82" tIns="47092" rIns="94182" bIns="47092" numCol="1" anchor="b" anchorCtr="0" compatLnSpc="1">
            <a:prstTxWarp prst="textNoShape">
              <a:avLst/>
            </a:prstTxWarp>
          </a:bodyPr>
          <a:lstStyle>
            <a:lvl1pPr algn="r" defTabSz="942183" eaLnBrk="0" hangingPunct="0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3DCF603E-D2A9-4AC4-B91A-83DE3CD14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307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4"/>
            <a:ext cx="3007667" cy="47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82" tIns="47092" rIns="94182" bIns="47092" numCol="1" anchor="t" anchorCtr="0" compatLnSpc="1">
            <a:prstTxWarp prst="textNoShape">
              <a:avLst/>
            </a:prstTxWarp>
          </a:bodyPr>
          <a:lstStyle>
            <a:lvl1pPr algn="l" defTabSz="942183" eaLnBrk="0" hangingPunct="0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687" y="4"/>
            <a:ext cx="3007667" cy="47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82" tIns="47092" rIns="94182" bIns="47092" numCol="1" anchor="t" anchorCtr="0" compatLnSpc="1">
            <a:prstTxWarp prst="textNoShape">
              <a:avLst/>
            </a:prstTxWarp>
          </a:bodyPr>
          <a:lstStyle>
            <a:lvl1pPr algn="r" defTabSz="942183" eaLnBrk="0" hangingPunct="0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5550" y="708025"/>
            <a:ext cx="4621213" cy="3465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1981" y="4411638"/>
            <a:ext cx="5188788" cy="417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82" tIns="47092" rIns="94182" bIns="470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823272"/>
            <a:ext cx="3007667" cy="47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82" tIns="47092" rIns="94182" bIns="47092" numCol="1" anchor="b" anchorCtr="0" compatLnSpc="1">
            <a:prstTxWarp prst="textNoShape">
              <a:avLst/>
            </a:prstTxWarp>
          </a:bodyPr>
          <a:lstStyle>
            <a:lvl1pPr algn="l" defTabSz="942183" eaLnBrk="0" hangingPunct="0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687" y="8823272"/>
            <a:ext cx="3007667" cy="47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182" tIns="47092" rIns="94182" bIns="47092" numCol="1" anchor="b" anchorCtr="0" compatLnSpc="1">
            <a:prstTxWarp prst="textNoShape">
              <a:avLst/>
            </a:prstTxWarp>
          </a:bodyPr>
          <a:lstStyle>
            <a:lvl1pPr algn="r" defTabSz="942183" eaLnBrk="0" hangingPunct="0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AB22C706-5CC7-4E67-B70D-A5B1540EAB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07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077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156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232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311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389" algn="l" defTabSz="914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68" algn="l" defTabSz="914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45" algn="l" defTabSz="914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22" algn="l" defTabSz="914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5550" y="708025"/>
            <a:ext cx="4621213" cy="3465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C15D9D-7070-4AC7-9512-D112B98135F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83AAE8-7B40-4125-97DD-B585D045683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B21D98-E474-47BA-BFDB-AAC8F557A2D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B21D98-E474-47BA-BFDB-AAC8F557A2D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2C706-5CC7-4E67-B70D-A5B1540EABC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636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5" indent="-171425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2C706-5CC7-4E67-B70D-A5B1540EABC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45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2C706-5CC7-4E67-B70D-A5B1540EABC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795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2C706-5CC7-4E67-B70D-A5B1540EABC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defTabSz="91427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2C706-5CC7-4E67-B70D-A5B1540EABC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83AAE8-7B40-4125-97DD-B585D045683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71425" indent="-17142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2C706-5CC7-4E67-B70D-A5B1540EABC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348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2C706-5CC7-4E67-B70D-A5B1540EABC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41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2C706-5CC7-4E67-B70D-A5B1540EABC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4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B21D98-E474-47BA-BFDB-AAC8F557A2D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83AAE8-7B40-4125-97DD-B585D045683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83AAE8-7B40-4125-97DD-B585D045683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16" tIns="45708" rIns="91416" bIns="4570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4" descr="LAC_DPW_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4" y="5943600"/>
            <a:ext cx="741363" cy="74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FCD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76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8" rIns="91416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16" tIns="45708" rIns="91416" bIns="4570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601247D2-A907-41A8-8502-D80A71E401EF}" type="datetimeFigureOut">
              <a:rPr lang="en-US"/>
              <a:pPr>
                <a:defRPr/>
              </a:pPr>
              <a:t>12/13/2013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65EBCB81-6EA7-41A9-8F45-5304104324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01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 lIns="91416" tIns="45708" rIns="91416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 lIns="91416" tIns="45708" rIns="91416" bIns="4570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EB0D0761-C63E-400E-8100-68A1314B1243}" type="datetimeFigureOut">
              <a:rPr lang="en-US"/>
              <a:pPr>
                <a:defRPr/>
              </a:pPr>
              <a:t>12/13/2013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64197565-E769-4AF4-80FB-5B5A61B979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6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8" rIns="91416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/>
          <a:p>
            <a:pPr>
              <a:defRPr/>
            </a:pPr>
            <a:fld id="{29EA642F-1B59-4DA4-8BE6-378D9DFF469A}" type="datetimeFigureOut">
              <a:rPr lang="en-US" smtClean="0"/>
              <a:pPr>
                <a:defRPr/>
              </a:pPr>
              <a:t>12/13/2013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lIns="91416" tIns="45708" rIns="91416" bIns="45708"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/>
          <a:p>
            <a:pPr>
              <a:defRPr/>
            </a:pPr>
            <a:fld id="{5E4CFF23-B70E-4FC1-AFAA-AA3452E5CB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741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8" rIns="91416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16" tIns="45708" rIns="91416" bIns="45708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B04783C2-B86B-40CD-9A34-0B07E1EA4084}" type="datetimeFigureOut">
              <a:rPr lang="en-US"/>
              <a:pPr>
                <a:defRPr/>
              </a:pPr>
              <a:t>12/13/2013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7F012A54-5A54-4454-B74C-7EB35CC478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7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</p:spPr>
        <p:txBody>
          <a:bodyPr lIns="91416" tIns="45708" rIns="91416" bIns="4570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  <a:prstGeom prst="rect">
            <a:avLst/>
          </a:prstGeom>
        </p:spPr>
        <p:txBody>
          <a:bodyPr lIns="91416" tIns="45708" rIns="91416" bIns="45708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B78204E4-90EE-43FF-95AC-FB07A7374A4D}" type="datetimeFigureOut">
              <a:rPr lang="en-US"/>
              <a:pPr>
                <a:defRPr/>
              </a:pPr>
              <a:t>12/13/2013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9412D7CF-2D70-4C58-961D-703D7DD55B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65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8" rIns="91416" bIns="4570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CBF56826-94D5-4EB0-86C4-36ECC4BE62EE}" type="datetimeFigureOut">
              <a:rPr lang="en-US"/>
              <a:pPr>
                <a:defRPr/>
              </a:pPr>
              <a:t>12/13/2013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ADDDAB91-3F09-43AA-B603-43163B619E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90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6"/>
            <a:ext cx="4040188" cy="639762"/>
          </a:xfrm>
          <a:prstGeom prst="rect">
            <a:avLst/>
          </a:prstGeom>
        </p:spPr>
        <p:txBody>
          <a:bodyPr lIns="91416" tIns="45708" rIns="91416" bIns="45708" anchor="b"/>
          <a:lstStyle>
            <a:lvl1pPr marL="0" indent="0">
              <a:buNone/>
              <a:defRPr sz="2400" b="1"/>
            </a:lvl1pPr>
            <a:lvl2pPr marL="457077" indent="0">
              <a:buNone/>
              <a:defRPr sz="2000" b="1"/>
            </a:lvl2pPr>
            <a:lvl3pPr marL="914156" indent="0">
              <a:buNone/>
              <a:defRPr sz="1800" b="1"/>
            </a:lvl3pPr>
            <a:lvl4pPr marL="1371232" indent="0">
              <a:buNone/>
              <a:defRPr sz="1600" b="1"/>
            </a:lvl4pPr>
            <a:lvl5pPr marL="1828311" indent="0">
              <a:buNone/>
              <a:defRPr sz="1600" b="1"/>
            </a:lvl5pPr>
            <a:lvl6pPr marL="2285389" indent="0">
              <a:buNone/>
              <a:defRPr sz="1600" b="1"/>
            </a:lvl6pPr>
            <a:lvl7pPr marL="2742468" indent="0">
              <a:buNone/>
              <a:defRPr sz="1600" b="1"/>
            </a:lvl7pPr>
            <a:lvl8pPr marL="3199545" indent="0">
              <a:buNone/>
              <a:defRPr sz="1600" b="1"/>
            </a:lvl8pPr>
            <a:lvl9pPr marL="36566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8"/>
            <a:ext cx="4040188" cy="3951288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6"/>
            <a:ext cx="4041775" cy="639762"/>
          </a:xfrm>
          <a:prstGeom prst="rect">
            <a:avLst/>
          </a:prstGeom>
        </p:spPr>
        <p:txBody>
          <a:bodyPr lIns="91416" tIns="45708" rIns="91416" bIns="45708" anchor="b"/>
          <a:lstStyle>
            <a:lvl1pPr marL="0" indent="0">
              <a:buNone/>
              <a:defRPr sz="2400" b="1"/>
            </a:lvl1pPr>
            <a:lvl2pPr marL="457077" indent="0">
              <a:buNone/>
              <a:defRPr sz="2000" b="1"/>
            </a:lvl2pPr>
            <a:lvl3pPr marL="914156" indent="0">
              <a:buNone/>
              <a:defRPr sz="1800" b="1"/>
            </a:lvl3pPr>
            <a:lvl4pPr marL="1371232" indent="0">
              <a:buNone/>
              <a:defRPr sz="1600" b="1"/>
            </a:lvl4pPr>
            <a:lvl5pPr marL="1828311" indent="0">
              <a:buNone/>
              <a:defRPr sz="1600" b="1"/>
            </a:lvl5pPr>
            <a:lvl6pPr marL="2285389" indent="0">
              <a:buNone/>
              <a:defRPr sz="1600" b="1"/>
            </a:lvl6pPr>
            <a:lvl7pPr marL="2742468" indent="0">
              <a:buNone/>
              <a:defRPr sz="1600" b="1"/>
            </a:lvl7pPr>
            <a:lvl8pPr marL="3199545" indent="0">
              <a:buNone/>
              <a:defRPr sz="1600" b="1"/>
            </a:lvl8pPr>
            <a:lvl9pPr marL="36566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8"/>
            <a:ext cx="4041775" cy="3951288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8EAC9340-15EC-450F-AFE0-CA055F6EE99B}" type="datetimeFigureOut">
              <a:rPr lang="en-US"/>
              <a:pPr>
                <a:defRPr/>
              </a:pPr>
              <a:t>12/13/2013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2641B53A-01F8-4E01-ABCC-7C0CB3447C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87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16" tIns="45708" rIns="91416" bIns="45708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CF232297-05EA-46C6-98D1-B70247E2C41E}" type="datetimeFigureOut">
              <a:rPr lang="en-US"/>
              <a:pPr>
                <a:defRPr/>
              </a:pPr>
              <a:t>12/13/2013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6A06EB97-69B6-4A72-897C-60D65EB17F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6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4C43223B-F8DA-4A53-917C-2C055C17B0B9}" type="datetimeFigureOut">
              <a:rPr lang="en-US"/>
              <a:pPr>
                <a:defRPr/>
              </a:pPr>
              <a:t>12/13/2013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0670D285-FF8F-451C-BDFC-9CC4B5010E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058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  <a:prstGeom prst="rect">
            <a:avLst/>
          </a:prstGeom>
        </p:spPr>
        <p:txBody>
          <a:bodyPr lIns="91416" tIns="45708" rIns="91416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1" cy="5853113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  <a:prstGeom prst="rect">
            <a:avLst/>
          </a:prstGeom>
        </p:spPr>
        <p:txBody>
          <a:bodyPr lIns="91416" tIns="45708" rIns="91416" bIns="45708"/>
          <a:lstStyle>
            <a:lvl1pPr marL="0" indent="0">
              <a:buNone/>
              <a:defRPr sz="1400"/>
            </a:lvl1pPr>
            <a:lvl2pPr marL="457077" indent="0">
              <a:buNone/>
              <a:defRPr sz="1200"/>
            </a:lvl2pPr>
            <a:lvl3pPr marL="914156" indent="0">
              <a:buNone/>
              <a:defRPr sz="1000"/>
            </a:lvl3pPr>
            <a:lvl4pPr marL="1371232" indent="0">
              <a:buNone/>
              <a:defRPr sz="900"/>
            </a:lvl4pPr>
            <a:lvl5pPr marL="1828311" indent="0">
              <a:buNone/>
              <a:defRPr sz="900"/>
            </a:lvl5pPr>
            <a:lvl6pPr marL="2285389" indent="0">
              <a:buNone/>
              <a:defRPr sz="900"/>
            </a:lvl6pPr>
            <a:lvl7pPr marL="2742468" indent="0">
              <a:buNone/>
              <a:defRPr sz="900"/>
            </a:lvl7pPr>
            <a:lvl8pPr marL="3199545" indent="0">
              <a:buNone/>
              <a:defRPr sz="900"/>
            </a:lvl8pPr>
            <a:lvl9pPr marL="365662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7CB2F25B-6C6D-480A-ABA8-DCA0F0E0D50B}" type="datetimeFigureOut">
              <a:rPr lang="en-US"/>
              <a:pPr>
                <a:defRPr/>
              </a:pPr>
              <a:t>12/13/2013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B5A8AB13-48C4-4560-9F43-72D0746BD8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4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  <a:prstGeom prst="rect">
            <a:avLst/>
          </a:prstGeom>
        </p:spPr>
        <p:txBody>
          <a:bodyPr lIns="91416" tIns="45708" rIns="91416" bIns="4570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16" tIns="45708" rIns="91416" bIns="45708" rtlCol="0">
            <a:normAutofit/>
          </a:bodyPr>
          <a:lstStyle>
            <a:lvl1pPr marL="0" indent="0">
              <a:buNone/>
              <a:defRPr sz="3200"/>
            </a:lvl1pPr>
            <a:lvl2pPr marL="457077" indent="0">
              <a:buNone/>
              <a:defRPr sz="2800"/>
            </a:lvl2pPr>
            <a:lvl3pPr marL="914156" indent="0">
              <a:buNone/>
              <a:defRPr sz="2400"/>
            </a:lvl3pPr>
            <a:lvl4pPr marL="1371232" indent="0">
              <a:buNone/>
              <a:defRPr sz="2000"/>
            </a:lvl4pPr>
            <a:lvl5pPr marL="1828311" indent="0">
              <a:buNone/>
              <a:defRPr sz="2000"/>
            </a:lvl5pPr>
            <a:lvl6pPr marL="2285389" indent="0">
              <a:buNone/>
              <a:defRPr sz="2000"/>
            </a:lvl6pPr>
            <a:lvl7pPr marL="2742468" indent="0">
              <a:buNone/>
              <a:defRPr sz="2000"/>
            </a:lvl7pPr>
            <a:lvl8pPr marL="3199545" indent="0">
              <a:buNone/>
              <a:defRPr sz="2000"/>
            </a:lvl8pPr>
            <a:lvl9pPr marL="3656622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  <a:prstGeom prst="rect">
            <a:avLst/>
          </a:prstGeom>
        </p:spPr>
        <p:txBody>
          <a:bodyPr lIns="91416" tIns="45708" rIns="91416" bIns="45708"/>
          <a:lstStyle>
            <a:lvl1pPr marL="0" indent="0">
              <a:buNone/>
              <a:defRPr sz="1400"/>
            </a:lvl1pPr>
            <a:lvl2pPr marL="457077" indent="0">
              <a:buNone/>
              <a:defRPr sz="1200"/>
            </a:lvl2pPr>
            <a:lvl3pPr marL="914156" indent="0">
              <a:buNone/>
              <a:defRPr sz="1000"/>
            </a:lvl3pPr>
            <a:lvl4pPr marL="1371232" indent="0">
              <a:buNone/>
              <a:defRPr sz="900"/>
            </a:lvl4pPr>
            <a:lvl5pPr marL="1828311" indent="0">
              <a:buNone/>
              <a:defRPr sz="900"/>
            </a:lvl5pPr>
            <a:lvl6pPr marL="2285389" indent="0">
              <a:buNone/>
              <a:defRPr sz="900"/>
            </a:lvl6pPr>
            <a:lvl7pPr marL="2742468" indent="0">
              <a:buNone/>
              <a:defRPr sz="900"/>
            </a:lvl7pPr>
            <a:lvl8pPr marL="3199545" indent="0">
              <a:buNone/>
              <a:defRPr sz="900"/>
            </a:lvl8pPr>
            <a:lvl9pPr marL="365662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3BE1A1AF-D90E-490D-AEC9-A5249D2AD3FE}" type="datetimeFigureOut">
              <a:rPr lang="en-US"/>
              <a:pPr>
                <a:defRPr/>
              </a:pPr>
              <a:t>12/13/2013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91416" tIns="45708" rIns="91416" bIns="45708"/>
          <a:lstStyle>
            <a:lvl1pPr>
              <a:defRPr/>
            </a:lvl1pPr>
          </a:lstStyle>
          <a:p>
            <a:pPr>
              <a:defRPr/>
            </a:pPr>
            <a:fld id="{AB4358D2-6F69-4E11-ABC6-A5D48BC6CD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382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regional s 1024x768 kl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LAC_DPW_Logo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4" y="5943600"/>
            <a:ext cx="741363" cy="74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FCDlogo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5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23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31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09" indent="-34280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51" indent="-28567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94" indent="-228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71" indent="-228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51" indent="-22854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28" indent="-228540" algn="l" defTabSz="9141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07" indent="-228540" algn="l" defTabSz="9141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83" indent="-228540" algn="l" defTabSz="9141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60" indent="-228540" algn="l" defTabSz="9141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7" algn="l" defTabSz="914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6" algn="l" defTabSz="914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32" algn="l" defTabSz="914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11" algn="l" defTabSz="914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89" algn="l" defTabSz="914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68" algn="l" defTabSz="914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45" algn="l" defTabSz="914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22" algn="l" defTabSz="9141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laaqueduct100.com/wp-content/uploads/Purple-pipe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9144000" cy="12192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70C0"/>
                </a:solidFill>
                <a:latin typeface="+mn-lt"/>
              </a:rPr>
              <a:t>Los Angeles River Watershed</a:t>
            </a:r>
            <a:endParaRPr lang="en-US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Rectangle 18"/>
          <p:cNvSpPr txBox="1">
            <a:spLocks noChangeArrowheads="1"/>
          </p:cNvSpPr>
          <p:nvPr/>
        </p:nvSpPr>
        <p:spPr>
          <a:xfrm>
            <a:off x="228600" y="5486400"/>
            <a:ext cx="8915400" cy="1219200"/>
          </a:xfrm>
          <a:prstGeom prst="rect">
            <a:avLst/>
          </a:prstGeom>
        </p:spPr>
        <p:txBody>
          <a:bodyPr lIns="91416" tIns="45708" rIns="91416" bIns="45708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Terri Grant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0070C0"/>
                </a:solidFill>
                <a:effectLst/>
                <a:latin typeface="+mn-lt"/>
                <a:ea typeface="+mj-ea"/>
                <a:cs typeface="+mj-cs"/>
              </a:rPr>
              <a:t>Principal Engineer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Los Angeles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County Flood Control District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5122" name="Picture 2" descr="C:\Users\hharouny\AppData\Local\Microsoft\Windows\Temporary Internet Files\Content.Outlook\DIDCM0EV\lashp_aerial_view_figur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570" y="1219200"/>
            <a:ext cx="6193459" cy="411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6375625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100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</a:rPr>
              <a:t>Los Angeles River Cooperation Committee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685800"/>
            <a:ext cx="8915400" cy="5026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03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100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Los Angeles River Headwaters Project</a:t>
            </a:r>
            <a:endParaRPr lang="en-US" sz="28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5" descr="Bioswale illustrative section.jpg"/>
          <p:cNvPicPr>
            <a:picLocks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486400" y="3581400"/>
            <a:ext cx="3484179" cy="260098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9" y="3581400"/>
            <a:ext cx="3556117" cy="25908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8600" y="307032"/>
            <a:ext cx="2667000" cy="46166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00"/>
                </a:solidFill>
                <a:latin typeface="Calibri"/>
              </a:rPr>
              <a:t>IN CONSTRUCTION</a:t>
            </a:r>
            <a:endParaRPr lang="en-US" sz="2400" i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205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:\wmpub\LAR Watershed\Projects\North Valleyheart Riverwalk\Plans\VH renderingAtEthelAv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07032"/>
            <a:ext cx="2667000" cy="46166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00"/>
                </a:solidFill>
                <a:latin typeface="Calibri"/>
              </a:rPr>
              <a:t>IN CONSTRUCTION</a:t>
            </a:r>
            <a:endParaRPr lang="en-US" sz="2400" i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100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Los Angeles River North Valleyheart Riverwalk Project</a:t>
            </a:r>
            <a:endParaRPr lang="en-US" sz="28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100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Universal Studios Bike Path</a:t>
            </a:r>
            <a:endParaRPr lang="en-US" sz="28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668" y="1674156"/>
            <a:ext cx="8620664" cy="3191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3045124" y="4345644"/>
            <a:ext cx="3352800" cy="83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chemeClr val="tx1"/>
                </a:solidFill>
                <a:effectLst/>
              </a:rPr>
              <a:t>Project Limits</a:t>
            </a:r>
          </a:p>
          <a:p>
            <a:pPr algn="ctr"/>
            <a:r>
              <a:rPr lang="en-US" b="1" dirty="0" err="1" smtClean="0">
                <a:solidFill>
                  <a:schemeClr val="tx1"/>
                </a:solidFill>
                <a:effectLst/>
              </a:rPr>
              <a:t>Whitsett</a:t>
            </a:r>
            <a:r>
              <a:rPr lang="en-US" b="1" dirty="0" smtClean="0">
                <a:solidFill>
                  <a:schemeClr val="tx1"/>
                </a:solidFill>
                <a:effectLst/>
              </a:rPr>
              <a:t> Av to Riverside </a:t>
            </a:r>
            <a:r>
              <a:rPr lang="en-US" b="1" dirty="0" err="1" smtClean="0">
                <a:solidFill>
                  <a:schemeClr val="tx1"/>
                </a:solidFill>
                <a:effectLst/>
              </a:rPr>
              <a:t>Dr</a:t>
            </a:r>
            <a:endParaRPr lang="en-US" b="1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0" name="Straight Arrow Connector 19"/>
          <p:cNvCxnSpPr>
            <a:endCxn id="19" idx="1"/>
          </p:cNvCxnSpPr>
          <p:nvPr/>
        </p:nvCxnSpPr>
        <p:spPr>
          <a:xfrm>
            <a:off x="476185" y="4114800"/>
            <a:ext cx="2568939" cy="649944"/>
          </a:xfrm>
          <a:prstGeom prst="straightConnector1">
            <a:avLst/>
          </a:prstGeom>
          <a:ln w="31750"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397924" y="3050244"/>
            <a:ext cx="2057401" cy="1714500"/>
          </a:xfrm>
          <a:prstGeom prst="straightConnector1">
            <a:avLst/>
          </a:prstGeom>
          <a:ln w="31750">
            <a:headEnd type="stealt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8600" y="307032"/>
            <a:ext cx="2667000" cy="46166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00"/>
                </a:solidFill>
                <a:latin typeface="Calibri"/>
              </a:rPr>
              <a:t>IN PLANNING</a:t>
            </a:r>
            <a:endParaRPr lang="en-US" sz="2400" i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6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100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LA Basin Study</a:t>
            </a:r>
            <a:endParaRPr lang="en-US" sz="28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grpSp>
        <p:nvGrpSpPr>
          <p:cNvPr id="9" name="Group 1"/>
          <p:cNvGrpSpPr/>
          <p:nvPr/>
        </p:nvGrpSpPr>
        <p:grpSpPr>
          <a:xfrm>
            <a:off x="1380528" y="4191000"/>
            <a:ext cx="6080300" cy="1703945"/>
            <a:chOff x="685800" y="3962400"/>
            <a:chExt cx="7664450" cy="2147888"/>
          </a:xfrm>
        </p:grpSpPr>
        <p:pic>
          <p:nvPicPr>
            <p:cNvPr id="11" name="Picture 14" descr="C:\Documents and Settings\LALEXANDERSON\Local Settings\Temporary Internet Files\Content.IE5\O62T0ODY\MC900278850[1].wmf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5800" y="4156075"/>
              <a:ext cx="2819400" cy="176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C:\Documents and Settings\LALEXANDERSON\Local Settings\Temporary Internet Files\Content.IE5\O62T0ODY\MP900449121[1].jpg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962400"/>
              <a:ext cx="2863850" cy="214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4"/>
            <p:cNvCxnSpPr/>
            <p:nvPr/>
          </p:nvCxnSpPr>
          <p:spPr>
            <a:xfrm>
              <a:off x="3886200" y="5037138"/>
              <a:ext cx="1066800" cy="0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83056" y="457200"/>
            <a:ext cx="6955944" cy="3662523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LA Basin Study Objectives</a:t>
            </a:r>
          </a:p>
          <a:p>
            <a:pPr marL="742809" lvl="1" indent="-285697" algn="l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Evaluate existing water conservation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system</a:t>
            </a:r>
            <a:endParaRPr lang="en-US" sz="1600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742809" lvl="1" indent="-285697" algn="l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Evaluate potential for new facilities and operational changes for increased capture and recharge to address future conditions</a:t>
            </a:r>
          </a:p>
          <a:p>
            <a:pPr algn="l">
              <a:lnSpc>
                <a:spcPct val="200000"/>
              </a:lnSpc>
            </a:pP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Key Considerations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742809" lvl="1" indent="-285697" algn="l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Account for projected climate change</a:t>
            </a:r>
            <a:endParaRPr lang="en-US" sz="1600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742809" lvl="1" indent="-285697" algn="l">
              <a:lnSpc>
                <a:spcPct val="20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Population growth</a:t>
            </a:r>
            <a:endParaRPr lang="en-US" sz="1600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100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Clean Water, Clean Beaches Measure</a:t>
            </a:r>
            <a:endParaRPr lang="en-US" sz="28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499" y="533400"/>
            <a:ext cx="8763001" cy="595545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Proposed New Parcel Fee To Finance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742809" lvl="1" indent="-285697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Stormwater Quality and Water Supply Projects</a:t>
            </a:r>
            <a:endParaRPr lang="en-US" sz="1600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800" b="1" dirty="0" smtClean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New Revenue of ~$300 million annually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endParaRPr lang="en-US" sz="1800" b="1" dirty="0" smtClean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Public Hearing Held January – March 2013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742809" lvl="1" indent="-285697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No majority protest (5.16% of properties protested)</a:t>
            </a:r>
          </a:p>
          <a:p>
            <a:pPr marL="742809" lvl="1" indent="-285697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Strong concerns from schools, businesses, and some municipalities</a:t>
            </a:r>
          </a:p>
          <a:p>
            <a:pPr marL="742809" lvl="1" indent="-285697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Board of Supervisors Decided to not move forward at this time</a:t>
            </a:r>
          </a:p>
          <a:p>
            <a:pPr marL="35" algn="l">
              <a:lnSpc>
                <a:spcPct val="150000"/>
              </a:lnSpc>
            </a:pP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Next Steps</a:t>
            </a:r>
          </a:p>
          <a:p>
            <a:pPr marL="742864" lvl="2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Investigating opportunities for partnership with sanitation agencies (dry weather flow)</a:t>
            </a:r>
          </a:p>
          <a:p>
            <a:pPr marL="742864" lvl="2" indent="-28575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League of Cities &amp; California Contract Cities developing recommendations report</a:t>
            </a:r>
            <a:endParaRPr lang="en-US" sz="1600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5" algn="l">
              <a:lnSpc>
                <a:spcPct val="150000"/>
              </a:lnSpc>
            </a:pPr>
            <a:endParaRPr lang="en-US" sz="1800" b="1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742809" lvl="1" indent="-285697" algn="l">
              <a:lnSpc>
                <a:spcPct val="150000"/>
              </a:lnSpc>
              <a:buFont typeface="Arial" pitchFamily="34" charset="0"/>
              <a:buChar char="•"/>
            </a:pPr>
            <a:endParaRPr lang="en-US" sz="16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742809" lvl="1" indent="-285697" algn="l">
              <a:lnSpc>
                <a:spcPct val="150000"/>
              </a:lnSpc>
              <a:buFont typeface="Arial" pitchFamily="34" charset="0"/>
              <a:buChar char="•"/>
            </a:pPr>
            <a:endParaRPr lang="en-US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2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3048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  <a:normAutofit/>
          </a:bodyPr>
          <a:lstStyle/>
          <a:p>
            <a:pPr defTabSz="914156" eaLnBrk="0" hangingPunct="0">
              <a:defRPr/>
            </a:pPr>
            <a:endParaRPr lang="en-US" sz="3600" b="1" dirty="0">
              <a:solidFill>
                <a:srgbClr val="0070C0"/>
              </a:solidFill>
              <a:effectLst/>
              <a:latin typeface="+mn-lt"/>
              <a:ea typeface="+mj-ea"/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5146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defRPr/>
            </a:pPr>
            <a:r>
              <a:rPr lang="en-US" sz="3600" b="1" dirty="0" smtClean="0">
                <a:solidFill>
                  <a:srgbClr val="0070C0"/>
                </a:solidFill>
                <a:effectLst/>
                <a:latin typeface="+mn-lt"/>
              </a:rPr>
              <a:t>Questions?</a:t>
            </a:r>
            <a:endParaRPr lang="en-US" sz="3600" b="1" dirty="0" smtClean="0">
              <a:solidFill>
                <a:srgbClr val="0070C0"/>
              </a:solidFill>
              <a:effectLst/>
              <a:latin typeface="+mn-lt"/>
              <a:ea typeface="+mj-ea"/>
              <a:cs typeface="+mj-cs"/>
            </a:endParaRPr>
          </a:p>
        </p:txBody>
      </p:sp>
      <p:sp>
        <p:nvSpPr>
          <p:cNvPr id="5" name="Rectangle 18"/>
          <p:cNvSpPr txBox="1">
            <a:spLocks noChangeArrowheads="1"/>
          </p:cNvSpPr>
          <p:nvPr/>
        </p:nvSpPr>
        <p:spPr>
          <a:xfrm>
            <a:off x="533400" y="4724400"/>
            <a:ext cx="8610600" cy="1219200"/>
          </a:xfrm>
          <a:prstGeom prst="rect">
            <a:avLst/>
          </a:prstGeom>
        </p:spPr>
        <p:txBody>
          <a:bodyPr lIns="91416" tIns="45708" rIns="91416" bIns="45708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0070C0"/>
                </a:solidFill>
                <a:effectLst/>
                <a:latin typeface="+mn-lt"/>
                <a:ea typeface="+mj-ea"/>
                <a:cs typeface="+mj-cs"/>
              </a:rPr>
              <a:t>Terri Grant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0070C0"/>
                </a:solidFill>
                <a:effectLst/>
                <a:latin typeface="+mn-lt"/>
                <a:ea typeface="+mj-ea"/>
                <a:cs typeface="+mj-cs"/>
              </a:rPr>
              <a:t>Principal Engineer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Los Angeles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County Flood Control District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LACFCD Map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439611"/>
              </p:ext>
            </p:extLst>
          </p:nvPr>
        </p:nvGraphicFramePr>
        <p:xfrm>
          <a:off x="1028699" y="-19051"/>
          <a:ext cx="6917897" cy="6917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4" imgW="32918400" imgH="32918400" progId="AcroExch.Document.11">
                  <p:embed/>
                </p:oleObj>
              </mc:Choice>
              <mc:Fallback>
                <p:oleObj name="Acrobat Document" r:id="rId4" imgW="32918400" imgH="329184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8699" y="-19051"/>
                        <a:ext cx="6917897" cy="6917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6375625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45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</a:rPr>
              <a:t>LACFCD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</a:rPr>
              <a:t> Map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_F110210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lum bright="28000"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525000" cy="6858000"/>
          </a:xfr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6375625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100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</a:rPr>
              <a:t>Big Tujunga Dam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95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Spreading-Ground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6375625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100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Tujunga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</a:rPr>
              <a:t> Spreading Grounds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288" y="-177856"/>
            <a:ext cx="6829425" cy="703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100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Sun Valley Park</a:t>
            </a:r>
            <a:endParaRPr lang="en-US" sz="28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1977"/>
            <a:ext cx="9144000" cy="543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100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Rory M. Shaw Wetlands Park</a:t>
            </a:r>
            <a:endParaRPr lang="en-US" sz="28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609600"/>
            <a:ext cx="1981200" cy="46166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00"/>
                </a:solidFill>
                <a:latin typeface="Calibri"/>
              </a:rPr>
              <a:t>IN DESIGN</a:t>
            </a:r>
            <a:endParaRPr lang="en-US" sz="2400" i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69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2667000" cy="3429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3048000" y="274238"/>
            <a:ext cx="2667000" cy="1995928"/>
            <a:chOff x="2667000" y="234293"/>
            <a:chExt cx="3556000" cy="2762910"/>
          </a:xfrm>
        </p:grpSpPr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>
              <a:off x="2667000" y="234293"/>
              <a:ext cx="3556000" cy="2743200"/>
              <a:chOff x="3200400" y="228600"/>
              <a:chExt cx="2667000" cy="205740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3200400" y="228600"/>
                <a:ext cx="2667000" cy="20574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3200400" y="228600"/>
                <a:ext cx="2667000" cy="2057400"/>
                <a:chOff x="5715000" y="1828800"/>
                <a:chExt cx="3276600" cy="2209800"/>
              </a:xfrm>
            </p:grpSpPr>
            <p:pic>
              <p:nvPicPr>
                <p:cNvPr id="5" name="Picture 4" descr="LAR Masterplan Logo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67400" y="1905000"/>
                  <a:ext cx="3042309" cy="1965800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" name="Rectangle 5"/>
                <p:cNvSpPr/>
                <p:nvPr/>
              </p:nvSpPr>
              <p:spPr>
                <a:xfrm>
                  <a:off x="5715000" y="1828800"/>
                  <a:ext cx="3276600" cy="2209800"/>
                </a:xfrm>
                <a:prstGeom prst="rect">
                  <a:avLst/>
                </a:prstGeom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0" name="TextBox 9"/>
            <p:cNvSpPr txBox="1"/>
            <p:nvPr/>
          </p:nvSpPr>
          <p:spPr>
            <a:xfrm>
              <a:off x="4800600" y="2187714"/>
              <a:ext cx="1371600" cy="809489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000000"/>
                  </a:solidFill>
                  <a:latin typeface="+mj-lt"/>
                  <a:cs typeface="Tahoma" pitchFamily="34" charset="0"/>
                </a:rPr>
                <a:t>1996</a:t>
              </a:r>
              <a:endParaRPr lang="en-US" sz="3200" dirty="0">
                <a:solidFill>
                  <a:srgbClr val="000000"/>
                </a:solidFill>
                <a:latin typeface="+mj-lt"/>
                <a:cs typeface="Tahoma" pitchFamily="34" charset="0"/>
              </a:endParaRPr>
            </a:p>
          </p:txBody>
        </p:sp>
      </p:grp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100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Los Angeles River Master Plan</a:t>
            </a:r>
            <a:endParaRPr lang="en-US" sz="28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2667000" cy="34539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00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:\wmpub\LAR Watershed\Projects\Tujunga Wash Greenway Phase 1\Photos\CIMG01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6375625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100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</a:rPr>
              <a:t>Tujunga Wash</a:t>
            </a:r>
            <a:r>
              <a:rPr kumimoji="0" lang="en-US" sz="2800" b="1" i="1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</a:rPr>
              <a:t> Greenway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gradFill rotWithShape="1">
            <a:gsLst>
              <a:gs pos="0">
                <a:srgbClr val="475A8D">
                  <a:lumMod val="50000"/>
                </a:srgbClr>
              </a:gs>
              <a:gs pos="100000">
                <a:srgbClr val="8DC765">
                  <a:alpha val="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Dominguez Gap Wetlands</a:t>
            </a:r>
            <a:endParaRPr lang="en-US" sz="2800" b="1" i="1" kern="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7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Custom 3">
      <a:dk1>
        <a:srgbClr val="84AA33"/>
      </a:dk1>
      <a:lt1>
        <a:sysClr val="window" lastClr="FFFFFF"/>
      </a:lt1>
      <a:dk2>
        <a:srgbClr val="425519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C420AA104B6645B3E38E1418042819" ma:contentTypeVersion="0" ma:contentTypeDescription="Create a new document." ma:contentTypeScope="" ma:versionID="8b6c46c98e5b095c519ac10faa8d6d71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37B1AB14-FE08-4903-A81B-34B56EE2279C}">
  <ds:schemaRefs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3CDF672-6AAF-43DE-9DE0-1C2837644F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0C1B9A-1D15-4399-BAB9-7055523BDB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18522</TotalTime>
  <Words>234</Words>
  <Application>Microsoft Office PowerPoint</Application>
  <PresentationFormat>On-screen Show (4:3)</PresentationFormat>
  <Paragraphs>67</Paragraphs>
  <Slides>16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Theme1</vt:lpstr>
      <vt:lpstr>Acrobat Document</vt:lpstr>
      <vt:lpstr>Los Angeles River Watershed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Harouny, Haris</dc:creator>
  <cp:lastModifiedBy>Hanson, Patricia</cp:lastModifiedBy>
  <cp:revision>1280</cp:revision>
  <cp:lastPrinted>2013-12-12T19:18:50Z</cp:lastPrinted>
  <dcterms:modified xsi:type="dcterms:W3CDTF">2013-12-13T16:59:56Z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0x010100CEC420AA104B6645B3E38E1418042819</vt:lpwstr>
  </property>
</Properties>
</file>