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6"/>
  </p:notesMasterIdLst>
  <p:handoutMasterIdLst>
    <p:handoutMasterId r:id="rId17"/>
  </p:handoutMasterIdLst>
  <p:sldIdLst>
    <p:sldId id="269" r:id="rId2"/>
    <p:sldId id="422" r:id="rId3"/>
    <p:sldId id="410" r:id="rId4"/>
    <p:sldId id="413" r:id="rId5"/>
    <p:sldId id="412" r:id="rId6"/>
    <p:sldId id="403" r:id="rId7"/>
    <p:sldId id="415" r:id="rId8"/>
    <p:sldId id="414" r:id="rId9"/>
    <p:sldId id="411" r:id="rId10"/>
    <p:sldId id="416" r:id="rId11"/>
    <p:sldId id="420" r:id="rId12"/>
    <p:sldId id="417" r:id="rId13"/>
    <p:sldId id="421" r:id="rId14"/>
    <p:sldId id="418"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FF3300"/>
    <a:srgbClr val="5F5F5F"/>
    <a:srgbClr val="FFFF00"/>
    <a:srgbClr val="0D3D63"/>
    <a:srgbClr val="131313"/>
    <a:srgbClr val="B0CB9D"/>
    <a:srgbClr val="76A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8" autoAdjust="0"/>
    <p:restoredTop sz="77511" autoAdjust="0"/>
  </p:normalViewPr>
  <p:slideViewPr>
    <p:cSldViewPr snapToGrid="0">
      <p:cViewPr>
        <p:scale>
          <a:sx n="75" d="100"/>
          <a:sy n="75" d="100"/>
        </p:scale>
        <p:origin x="-288" y="120"/>
      </p:cViewPr>
      <p:guideLst>
        <p:guide orient="horz" pos="1007"/>
        <p:guide pos="5416"/>
        <p:guide pos="2004"/>
        <p:guide pos="20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defTabSz="911225">
              <a:defRPr sz="120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bwMode="auto">
          <a:xfrm>
            <a:off x="3970338" y="0"/>
            <a:ext cx="3038475" cy="465138"/>
          </a:xfrm>
          <a:prstGeom prst="rect">
            <a:avLst/>
          </a:prstGeom>
          <a:noFill/>
          <a:ln w="9525">
            <a:noFill/>
            <a:miter lim="800000"/>
            <a:headEnd/>
            <a:tailEnd/>
          </a:ln>
        </p:spPr>
        <p:txBody>
          <a:bodyPr vert="horz" wrap="square" lIns="91413" tIns="45706" rIns="91413" bIns="45706" numCol="1" anchor="t" anchorCtr="0" compatLnSpc="1">
            <a:prstTxWarp prst="textNoShape">
              <a:avLst/>
            </a:prstTxWarp>
          </a:bodyPr>
          <a:lstStyle>
            <a:lvl1pPr algn="r" defTabSz="911225">
              <a:defRPr sz="1200">
                <a:ea typeface="ＭＳ Ｐゴシック"/>
                <a:cs typeface="ＭＳ Ｐゴシック"/>
              </a:defRPr>
            </a:lvl1pPr>
          </a:lstStyle>
          <a:p>
            <a:pPr>
              <a:defRPr/>
            </a:pPr>
            <a:fld id="{FB34974C-37FD-4170-BE78-A096F5D94C58}" type="datetime1">
              <a:rPr lang="en-US"/>
              <a:pPr>
                <a:defRPr/>
              </a:pPr>
              <a:t>5/8/2013</a:t>
            </a:fld>
            <a:endParaRPr lang="en-US"/>
          </a:p>
        </p:txBody>
      </p:sp>
      <p:sp>
        <p:nvSpPr>
          <p:cNvPr id="4" name="Footer Placeholder 3"/>
          <p:cNvSpPr>
            <a:spLocks noGrp="1"/>
          </p:cNvSpPr>
          <p:nvPr>
            <p:ph type="ftr" sz="quarter" idx="2"/>
          </p:nvPr>
        </p:nvSpPr>
        <p:spPr bwMode="auto">
          <a:xfrm>
            <a:off x="0" y="8829675"/>
            <a:ext cx="3038475" cy="465138"/>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defTabSz="911225">
              <a:defRPr sz="120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13" tIns="45706" rIns="91413" bIns="45706" numCol="1" anchor="b" anchorCtr="0" compatLnSpc="1">
            <a:prstTxWarp prst="textNoShape">
              <a:avLst/>
            </a:prstTxWarp>
          </a:bodyPr>
          <a:lstStyle>
            <a:lvl1pPr algn="r" defTabSz="911225">
              <a:defRPr sz="1200">
                <a:ea typeface="ＭＳ Ｐゴシック"/>
                <a:cs typeface="ＭＳ Ｐゴシック"/>
              </a:defRPr>
            </a:lvl1pPr>
          </a:lstStyle>
          <a:p>
            <a:pPr>
              <a:defRPr/>
            </a:pPr>
            <a:fld id="{EE468086-B8F7-46A8-AC04-0FDA90A5D0B0}" type="slidenum">
              <a:rPr lang="en-US"/>
              <a:pPr>
                <a:defRPr/>
              </a:pPr>
              <a:t>‹#›</a:t>
            </a:fld>
            <a:endParaRPr lang="en-US"/>
          </a:p>
        </p:txBody>
      </p:sp>
    </p:spTree>
    <p:extLst>
      <p:ext uri="{BB962C8B-B14F-4D97-AF65-F5344CB8AC3E}">
        <p14:creationId xmlns:p14="http://schemas.microsoft.com/office/powerpoint/2010/main" val="1601933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defTabSz="931863">
              <a:defRPr sz="1200">
                <a:ea typeface="ＭＳ Ｐゴシック"/>
                <a:cs typeface="ＭＳ Ｐゴシック"/>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defTabSz="931863">
              <a:defRPr sz="1200">
                <a:ea typeface="ＭＳ Ｐゴシック"/>
                <a:cs typeface="ＭＳ Ｐゴシック"/>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defTabSz="931863">
              <a:defRPr sz="1200">
                <a:ea typeface="ＭＳ Ｐゴシック"/>
                <a:cs typeface="ＭＳ Ｐゴシック"/>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defTabSz="931863">
              <a:defRPr sz="1200">
                <a:ea typeface="ＭＳ Ｐゴシック"/>
                <a:cs typeface="ＭＳ Ｐゴシック"/>
              </a:defRPr>
            </a:lvl1pPr>
          </a:lstStyle>
          <a:p>
            <a:pPr>
              <a:defRPr/>
            </a:pPr>
            <a:fld id="{D19EC060-A6B4-45D4-AD27-D4EDEE826585}" type="slidenum">
              <a:rPr lang="en-US"/>
              <a:pPr>
                <a:defRPr/>
              </a:pPr>
              <a:t>‹#›</a:t>
            </a:fld>
            <a:endParaRPr lang="en-US"/>
          </a:p>
        </p:txBody>
      </p:sp>
    </p:spTree>
    <p:extLst>
      <p:ext uri="{BB962C8B-B14F-4D97-AF65-F5344CB8AC3E}">
        <p14:creationId xmlns:p14="http://schemas.microsoft.com/office/powerpoint/2010/main" val="12055024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0D25BD66-7F56-4251-A5F6-49A0E3DC505B}" type="slidenum">
              <a:rPr lang="en-US" smtClean="0"/>
              <a:pPr/>
              <a:t>0</a:t>
            </a:fld>
            <a:endParaRPr lang="en-US" smtClean="0"/>
          </a:p>
        </p:txBody>
      </p:sp>
      <p:sp>
        <p:nvSpPr>
          <p:cNvPr id="18434" name="Rectangle 7"/>
          <p:cNvSpPr txBox="1">
            <a:spLocks noGrp="1" noChangeArrowheads="1"/>
          </p:cNvSpPr>
          <p:nvPr/>
        </p:nvSpPr>
        <p:spPr bwMode="auto">
          <a:xfrm>
            <a:off x="3973513" y="8826500"/>
            <a:ext cx="3036887" cy="469900"/>
          </a:xfrm>
          <a:prstGeom prst="rect">
            <a:avLst/>
          </a:prstGeom>
          <a:noFill/>
          <a:ln w="9525">
            <a:noFill/>
            <a:miter lim="800000"/>
            <a:headEnd/>
            <a:tailEnd/>
          </a:ln>
        </p:spPr>
        <p:txBody>
          <a:bodyPr lIns="92866" tIns="46433" rIns="92866" bIns="46433" anchor="b"/>
          <a:lstStyle/>
          <a:p>
            <a:pPr algn="r" defTabSz="930275" eaLnBrk="0" hangingPunct="0"/>
            <a:fld id="{9D48CDFB-A0B9-485E-BBA6-9827B76710C6}" type="slidenum">
              <a:rPr lang="en-US" sz="900">
                <a:latin typeface="Times New Roman" pitchFamily="18" charset="0"/>
              </a:rPr>
              <a:pPr algn="r" defTabSz="930275" eaLnBrk="0" hangingPunct="0"/>
              <a:t>0</a:t>
            </a:fld>
            <a:endParaRPr lang="en-US" sz="900">
              <a:latin typeface="Times New Roman" pitchFamily="18" charset="0"/>
            </a:endParaRPr>
          </a:p>
        </p:txBody>
      </p:sp>
      <p:sp>
        <p:nvSpPr>
          <p:cNvPr id="18435" name="Rectangle 1026"/>
          <p:cNvSpPr>
            <a:spLocks noGrp="1" noRot="1" noChangeAspect="1" noChangeArrowheads="1" noTextEdit="1"/>
          </p:cNvSpPr>
          <p:nvPr>
            <p:ph type="sldImg"/>
          </p:nvPr>
        </p:nvSpPr>
        <p:spPr>
          <a:xfrm>
            <a:off x="1185863" y="695325"/>
            <a:ext cx="4648200" cy="3486150"/>
          </a:xfrm>
          <a:ln/>
        </p:spPr>
      </p:sp>
      <p:sp>
        <p:nvSpPr>
          <p:cNvPr id="18436" name="Rectangle 1027"/>
          <p:cNvSpPr>
            <a:spLocks noGrp="1" noChangeArrowheads="1"/>
          </p:cNvSpPr>
          <p:nvPr>
            <p:ph type="body" idx="1"/>
          </p:nvPr>
        </p:nvSpPr>
        <p:spPr>
          <a:xfrm>
            <a:off x="1152525" y="4340225"/>
            <a:ext cx="4629150" cy="4335463"/>
          </a:xfrm>
          <a:noFill/>
          <a:ln/>
        </p:spPr>
        <p:txBody>
          <a:bodyPr lIns="92866" tIns="46433" rIns="92866" bIns="46433"/>
          <a:lstStyle/>
          <a:p>
            <a:pPr marL="228600" indent="-228600" eaLnBrk="1" hangingPunct="1"/>
            <a:r>
              <a:rPr lang="en-CA" smtClean="0">
                <a:ea typeface="ＭＳ Ｐゴシック"/>
                <a:cs typeface="ＭＳ Ｐゴシック"/>
              </a:rPr>
              <a:t>Picture on the left is one residence included in the Elmer Ave. retrofit project, highlighting  a rainbarrel, a rain garden, bio-swales, and L.A. friendly landscape.</a:t>
            </a:r>
          </a:p>
          <a:p>
            <a:pPr marL="228600" indent="-228600" eaLnBrk="1" hangingPunct="1"/>
            <a:endParaRPr lang="en-CA" smtClean="0">
              <a:ea typeface="ＭＳ Ｐゴシック"/>
              <a:cs typeface="ＭＳ Ｐゴシック"/>
            </a:endParaRPr>
          </a:p>
          <a:p>
            <a:pPr marL="228600" indent="-228600" eaLnBrk="1" hangingPunct="1"/>
            <a:r>
              <a:rPr lang="en-CA" smtClean="0">
                <a:ea typeface="ＭＳ Ｐゴシック"/>
                <a:cs typeface="ＭＳ Ｐゴシック"/>
              </a:rPr>
              <a:t>Photo on right is the Hansen Dam, which feeds the Hansen Spreading grounds.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ea typeface="ＭＳ Ｐゴシック"/>
                <a:cs typeface="ＭＳ Ｐゴシック"/>
              </a:rPr>
              <a:t>Working with the Los Angeles County Flood Control District (LACFCD) to enhance the Spreading Grounds which include; deepening and consolidating the existing twenty basins into nine large spreading basins, installing two high flow intakes with 60-foot inflatable rubber dams, and modifying the existing intake to improve water quality and remove sediments. Other equipment to be installed includes; control houses, slide gates and spillways, and a remote control telemetry system. The project plan incorporates community access and open space for passive recreation, limited to operational constraints. The City Department of Recreation and Parks will maintain the open space attributes of the project and the LACFCD will continue to operate and maintain the operating recharge facilities.</a:t>
            </a:r>
          </a:p>
          <a:p>
            <a:endParaRPr lang="en-US" b="1" smtClean="0">
              <a:ea typeface="ＭＳ Ｐゴシック"/>
              <a:cs typeface="ＭＳ Ｐゴシック"/>
            </a:endParaRPr>
          </a:p>
          <a:p>
            <a:r>
              <a:rPr lang="en-US" b="1" smtClean="0">
                <a:ea typeface="ＭＳ Ｐゴシック"/>
                <a:cs typeface="ＭＳ Ｐゴシック"/>
              </a:rPr>
              <a:t>PROJECT COSTS (Paid for by LADWP)</a:t>
            </a:r>
            <a:endParaRPr lang="en-US" smtClean="0">
              <a:ea typeface="ＭＳ Ｐゴシック"/>
              <a:cs typeface="ＭＳ Ｐゴシック"/>
            </a:endParaRPr>
          </a:p>
          <a:p>
            <a:r>
              <a:rPr lang="en-US" smtClean="0">
                <a:ea typeface="ＭＳ Ｐゴシック"/>
                <a:cs typeface="ＭＳ Ｐゴシック"/>
              </a:rPr>
              <a:t>Design/Specifications – $1,000,000 </a:t>
            </a:r>
          </a:p>
          <a:p>
            <a:r>
              <a:rPr lang="en-US" smtClean="0">
                <a:ea typeface="ＭＳ Ｐゴシック"/>
                <a:cs typeface="ＭＳ Ｐゴシック"/>
              </a:rPr>
              <a:t>Construction – $20,000,000</a:t>
            </a:r>
          </a:p>
        </p:txBody>
      </p:sp>
      <p:sp>
        <p:nvSpPr>
          <p:cNvPr id="36867" name="Slide Number Placeholder 3"/>
          <p:cNvSpPr>
            <a:spLocks noGrp="1"/>
          </p:cNvSpPr>
          <p:nvPr>
            <p:ph type="sldNum" sz="quarter" idx="5"/>
          </p:nvPr>
        </p:nvSpPr>
        <p:spPr>
          <a:noFill/>
        </p:spPr>
        <p:txBody>
          <a:bodyPr/>
          <a:lstStyle/>
          <a:p>
            <a:fld id="{40560848-BC10-4951-ADF0-0F074087D3B8}" type="slidenum">
              <a:rPr lang="en-US" smtClean="0"/>
              <a:pPr/>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ea typeface="ＭＳ Ｐゴシック"/>
                <a:cs typeface="ＭＳ Ｐゴシック"/>
              </a:rPr>
              <a:t>The Pacoima Dam Sediment Removal Project will remove accumulated sediment and restore reservoir capacity to 6,060 acre-feet for continued flood control and water conservation operations. This project will remove a minimum of 2.4-5.2 million cubic yards of accumulated sediment.</a:t>
            </a:r>
          </a:p>
          <a:p>
            <a:endParaRPr lang="en-US" smtClean="0">
              <a:ea typeface="ＭＳ Ｐゴシック"/>
              <a:cs typeface="ＭＳ Ｐゴシック"/>
            </a:endParaRPr>
          </a:p>
        </p:txBody>
      </p:sp>
      <p:sp>
        <p:nvSpPr>
          <p:cNvPr id="38915" name="Slide Number Placeholder 3"/>
          <p:cNvSpPr>
            <a:spLocks noGrp="1"/>
          </p:cNvSpPr>
          <p:nvPr>
            <p:ph type="sldNum" sz="quarter" idx="5"/>
          </p:nvPr>
        </p:nvSpPr>
        <p:spPr>
          <a:noFill/>
        </p:spPr>
        <p:txBody>
          <a:bodyPr/>
          <a:lstStyle/>
          <a:p>
            <a:fld id="{66FF2B98-8E35-4CAE-9DD6-2BF706208677}" type="slidenum">
              <a:rPr lang="en-US" smtClean="0"/>
              <a:pPr/>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r>
              <a:rPr lang="en-US" smtClean="0">
                <a:ea typeface="ＭＳ Ｐゴシック"/>
                <a:cs typeface="ＭＳ Ｐゴシック"/>
              </a:rPr>
              <a:t>Map shown is the plot plan for Woodman Ave. Similar documents will be created for Stormwater Capture Master Plan projects throughout the City.</a:t>
            </a:r>
          </a:p>
        </p:txBody>
      </p:sp>
      <p:sp>
        <p:nvSpPr>
          <p:cNvPr id="40963" name="Slide Number Placeholder 3"/>
          <p:cNvSpPr>
            <a:spLocks noGrp="1"/>
          </p:cNvSpPr>
          <p:nvPr>
            <p:ph type="sldNum" sz="quarter" idx="5"/>
          </p:nvPr>
        </p:nvSpPr>
        <p:spPr>
          <a:noFill/>
        </p:spPr>
        <p:txBody>
          <a:bodyPr/>
          <a:lstStyle/>
          <a:p>
            <a:fld id="{38C73906-1022-4296-B893-3C2F4D1E0354}" type="slidenum">
              <a:rPr lang="en-US" smtClean="0"/>
              <a:pPr/>
              <a:t>11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en-US" smtClean="0">
                <a:ea typeface="ＭＳ Ｐゴシック"/>
                <a:cs typeface="ＭＳ Ｐゴシック"/>
              </a:rPr>
              <a:t>LA’s Water Reliability 2025 Program is a combination of our Local Water Supply Program and the Clean-up of our San Fernando Groundwater Basin.</a:t>
            </a:r>
          </a:p>
        </p:txBody>
      </p:sp>
      <p:sp>
        <p:nvSpPr>
          <p:cNvPr id="43011" name="Slide Number Placeholder 3"/>
          <p:cNvSpPr>
            <a:spLocks noGrp="1"/>
          </p:cNvSpPr>
          <p:nvPr>
            <p:ph type="sldNum" sz="quarter" idx="5"/>
          </p:nvPr>
        </p:nvSpPr>
        <p:spPr>
          <a:noFill/>
        </p:spPr>
        <p:txBody>
          <a:bodyPr/>
          <a:lstStyle/>
          <a:p>
            <a:fld id="{EB95FDD1-7B44-4D4C-8DCA-9D4069CDD0F2}" type="slidenum">
              <a:rPr lang="en-US" smtClean="0"/>
              <a:pPr/>
              <a:t>12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ea typeface="ＭＳ Ｐゴシック"/>
                <a:cs typeface="ＭＳ Ｐゴシック"/>
              </a:rPr>
              <a:t>Natural recharge in the SFB has been in a long term decline due to urbanization in the Valley, which once was full of agriculture (primarily orange groves) is now almost completely paved over. </a:t>
            </a:r>
          </a:p>
          <a:p>
            <a:endParaRPr lang="en-US" smtClean="0">
              <a:ea typeface="ＭＳ Ｐゴシック"/>
              <a:cs typeface="ＭＳ Ｐゴシック"/>
            </a:endParaRPr>
          </a:p>
          <a:p>
            <a:r>
              <a:rPr lang="en-US" smtClean="0">
                <a:ea typeface="ＭＳ Ｐゴシック"/>
                <a:cs typeface="ＭＳ Ｐゴシック"/>
              </a:rPr>
              <a:t>The 5-year average shown on the left pie chart is based on FY 2006-2010.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ea typeface="ＭＳ Ｐゴシック"/>
                <a:cs typeface="ＭＳ Ｐゴシック"/>
              </a:rPr>
              <a:t>Hansen Spreading Grounds (SG) – Working with LACFCD we propose to modernize this 156-acre facility to increase intake and storage capacity thereby improving groundwater recharge, flood protection and water quality while providing passive recreation and native habitat improvements. </a:t>
            </a:r>
          </a:p>
          <a:p>
            <a:r>
              <a:rPr lang="en-US" smtClean="0">
                <a:ea typeface="ＭＳ Ｐゴシック"/>
                <a:cs typeface="ＭＳ Ｐゴシック"/>
              </a:rPr>
              <a:t> </a:t>
            </a:r>
          </a:p>
          <a:p>
            <a:r>
              <a:rPr lang="en-US" smtClean="0">
                <a:ea typeface="ＭＳ Ｐゴシック"/>
                <a:cs typeface="ＭＳ Ｐゴシック"/>
              </a:rPr>
              <a:t>Phase 1A will deepen and combine 20 existing basins into 6 larger basins; Phase 1B will improve the intake capacity with a new rubber dam in the L.A. River, and telemetry system; and Phase 2 will develop other compatible uses such as recreational trails and native habitat for the community.</a:t>
            </a:r>
          </a:p>
          <a:p>
            <a:endParaRPr lang="en-US" smtClean="0">
              <a:ea typeface="ＭＳ Ｐゴシック"/>
              <a:cs typeface="ＭＳ Ｐゴシック"/>
            </a:endParaRPr>
          </a:p>
          <a:p>
            <a:r>
              <a:rPr lang="en-US" smtClean="0">
                <a:ea typeface="ＭＳ Ｐゴシック"/>
                <a:cs typeface="ＭＳ Ｐゴシック"/>
              </a:rPr>
              <a:t>A telemetry system introduces automated control to the rubber dam system. Existing radial gates will remain intact.</a:t>
            </a:r>
          </a:p>
          <a:p>
            <a:endParaRPr lang="en-US" smtClean="0">
              <a:ea typeface="ＭＳ Ｐゴシック"/>
              <a:cs typeface="ＭＳ Ｐゴシック"/>
            </a:endParaRPr>
          </a:p>
          <a:p>
            <a:endParaRPr lang="en-US" smtClean="0">
              <a:ea typeface="ＭＳ Ｐゴシック"/>
              <a:cs typeface="ＭＳ Ｐゴシック"/>
            </a:endParaRPr>
          </a:p>
        </p:txBody>
      </p:sp>
      <p:sp>
        <p:nvSpPr>
          <p:cNvPr id="22531" name="Slide Number Placeholder 3"/>
          <p:cNvSpPr>
            <a:spLocks noGrp="1"/>
          </p:cNvSpPr>
          <p:nvPr>
            <p:ph type="sldNum" sz="quarter" idx="5"/>
          </p:nvPr>
        </p:nvSpPr>
        <p:spPr>
          <a:noFill/>
        </p:spPr>
        <p:txBody>
          <a:bodyPr/>
          <a:lstStyle/>
          <a:p>
            <a:fld id="{0D2FF13E-5FDC-4165-AE2F-506108A5941F}" type="slidenum">
              <a:rPr lang="en-US" smtClean="0"/>
              <a:pPr/>
              <a:t>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smtClean="0">
                <a:ea typeface="ＭＳ Ｐゴシック"/>
                <a:cs typeface="ＭＳ Ｐゴシック"/>
              </a:rPr>
              <a:t>The Pacoima Spreading Grounds is a 169-acre parcel located adjacent to the Pacoima Wash Channel downstream from the Pacoima Dam. The LACFCD and LADWP propose to improve the existing intake structure by replacing the intake canal with four 54-inch diameter reinforced concrete pipes, adding an inflatable rubber dam, and deepening and reconfiguring the recharge basins to better capture and infiltrate stormwater.</a:t>
            </a:r>
          </a:p>
          <a:p>
            <a:endParaRPr lang="en-US" smtClean="0">
              <a:ea typeface="ＭＳ Ｐゴシック"/>
              <a:cs typeface="ＭＳ Ｐゴシック"/>
            </a:endParaRPr>
          </a:p>
          <a:p>
            <a:r>
              <a:rPr lang="en-US" smtClean="0">
                <a:ea typeface="ＭＳ Ｐゴシック"/>
                <a:cs typeface="ＭＳ Ｐゴシック"/>
              </a:rPr>
              <a:t>Phase 1 will relocate and automate the intake structure, enhance infiltration rates by removing 1.37 million cubic yards of excavated material, and reconfigure the spreading basins from 9 basins to 6 basins with 2 settling basins. Phase 2 will develop other compatible uses, such as passive recreation and native habitat improvements.</a:t>
            </a:r>
          </a:p>
          <a:p>
            <a:endParaRPr lang="en-US" smtClean="0">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DE34DAB0-61F5-4BC8-AA78-6260EEA56556}" type="slidenum">
              <a:rPr lang="en-US" smtClean="0"/>
              <a:pPr/>
              <a:t>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marL="0" lvl="1">
              <a:lnSpc>
                <a:spcPct val="80000"/>
              </a:lnSpc>
            </a:pPr>
            <a:r>
              <a:rPr lang="en-US" sz="800" b="1" smtClean="0">
                <a:ea typeface="ＭＳ Ｐゴシック"/>
              </a:rPr>
              <a:t>LID Ordinance – </a:t>
            </a:r>
            <a:r>
              <a:rPr lang="en-US" sz="800" smtClean="0">
                <a:ea typeface="ＭＳ Ｐゴシック"/>
              </a:rPr>
              <a:t>A</a:t>
            </a:r>
            <a:r>
              <a:rPr lang="en-US" sz="900" smtClean="0">
                <a:ea typeface="ＭＳ Ｐゴシック"/>
              </a:rPr>
              <a:t>mends and expands on the existing Standard Urban Stormwater Mitigation Plan (SUSMP) requirements of capturing the first ¾” of a storm event by incorporating LID practices and standards. </a:t>
            </a:r>
            <a:r>
              <a:rPr lang="en-US" smtClean="0">
                <a:latin typeface="Calibri" pitchFamily="34" charset="0"/>
                <a:ea typeface="ＭＳ Ｐゴシック"/>
              </a:rPr>
              <a:t>Effective </a:t>
            </a:r>
            <a:r>
              <a:rPr lang="en-US" sz="800" smtClean="0">
                <a:latin typeface="Calibri" pitchFamily="34" charset="0"/>
                <a:ea typeface="ＭＳ Ｐゴシック"/>
              </a:rPr>
              <a:t>on May 12, 2012, it expands SUSMP to include small projects greater than 500 sf of impervious area,</a:t>
            </a:r>
          </a:p>
          <a:p>
            <a:pPr>
              <a:lnSpc>
                <a:spcPct val="80000"/>
              </a:lnSpc>
            </a:pPr>
            <a:endParaRPr lang="en-US" sz="800" smtClean="0">
              <a:ea typeface="ＭＳ Ｐゴシック"/>
              <a:cs typeface="ＭＳ Ｐゴシック"/>
            </a:endParaRPr>
          </a:p>
          <a:p>
            <a:pPr marL="0" lvl="1">
              <a:lnSpc>
                <a:spcPct val="80000"/>
              </a:lnSpc>
            </a:pPr>
            <a:r>
              <a:rPr lang="en-US" sz="800" b="1" smtClean="0">
                <a:ea typeface="ＭＳ Ｐゴシック"/>
              </a:rPr>
              <a:t>BMP’s </a:t>
            </a:r>
            <a:r>
              <a:rPr lang="en-US" sz="800" smtClean="0">
                <a:ea typeface="ＭＳ Ｐゴシック"/>
              </a:rPr>
              <a:t>- </a:t>
            </a:r>
            <a:r>
              <a:rPr lang="en-US" sz="900" smtClean="0">
                <a:ea typeface="ＭＳ Ｐゴシック"/>
              </a:rPr>
              <a:t>Best Management Practices are effective, practical, structural or nonstructural methods which prevent or reduce the movement of sediment, nutrients, pesticides and other pollutants from the land to surface or ground water, or which otherwise protect water quality from potential adverse effects of environmentally irresponsible activities. These practices are developed to achieve a balance between water quality protection and the production of wood crops within natural and economic limitations.</a:t>
            </a:r>
            <a:endParaRPr lang="en-US" sz="800" smtClean="0">
              <a:ea typeface="ＭＳ Ｐゴシック"/>
            </a:endParaRPr>
          </a:p>
          <a:p>
            <a:pPr marL="0" lvl="1">
              <a:lnSpc>
                <a:spcPct val="80000"/>
              </a:lnSpc>
            </a:pPr>
            <a:endParaRPr lang="en-US" sz="800" b="1" i="1" smtClean="0">
              <a:ea typeface="ＭＳ Ｐゴシック"/>
            </a:endParaRPr>
          </a:p>
          <a:p>
            <a:pPr>
              <a:lnSpc>
                <a:spcPct val="80000"/>
              </a:lnSpc>
            </a:pPr>
            <a:r>
              <a:rPr lang="en-US" sz="800" b="1" i="1" smtClean="0">
                <a:ea typeface="ＭＳ Ｐゴシック"/>
                <a:cs typeface="ＭＳ Ｐゴシック"/>
              </a:rPr>
              <a:t>Neighborhood Distributed Projects</a:t>
            </a:r>
          </a:p>
          <a:p>
            <a:pPr>
              <a:lnSpc>
                <a:spcPct val="80000"/>
              </a:lnSpc>
            </a:pPr>
            <a:endParaRPr lang="en-US" sz="800" b="1" i="1" smtClean="0">
              <a:ea typeface="ＭＳ Ｐゴシック"/>
              <a:cs typeface="ＭＳ Ｐゴシック"/>
            </a:endParaRPr>
          </a:p>
          <a:p>
            <a:pPr>
              <a:lnSpc>
                <a:spcPct val="80000"/>
              </a:lnSpc>
            </a:pPr>
            <a:r>
              <a:rPr lang="en-US" sz="800" i="1" smtClean="0">
                <a:ea typeface="ＭＳ Ｐゴシック"/>
                <a:cs typeface="ＭＳ Ｐゴシック"/>
              </a:rPr>
              <a:t>Woodman Avenue </a:t>
            </a:r>
            <a:r>
              <a:rPr lang="en-US" sz="800" smtClean="0">
                <a:ea typeface="ＭＳ Ｐゴシック"/>
                <a:cs typeface="ＭＳ Ｐゴシック"/>
              </a:rPr>
              <a:t>and </a:t>
            </a:r>
            <a:r>
              <a:rPr lang="en-US" sz="800" i="1" smtClean="0">
                <a:ea typeface="ＭＳ Ｐゴシック"/>
                <a:cs typeface="ＭＳ Ｐゴシック"/>
              </a:rPr>
              <a:t>Elmer Ave. </a:t>
            </a:r>
            <a:r>
              <a:rPr lang="en-US" sz="800" smtClean="0">
                <a:ea typeface="ＭＳ Ｐゴシック"/>
                <a:cs typeface="ＭＳ Ｐゴシック"/>
              </a:rPr>
              <a:t>stormwater capture improvement Projects are shown on slides 5 &amp; 6.</a:t>
            </a:r>
          </a:p>
          <a:p>
            <a:pPr>
              <a:lnSpc>
                <a:spcPct val="80000"/>
              </a:lnSpc>
            </a:pPr>
            <a:endParaRPr lang="en-US" sz="800" smtClean="0">
              <a:ea typeface="ＭＳ Ｐゴシック"/>
              <a:cs typeface="ＭＳ Ｐゴシック"/>
            </a:endParaRPr>
          </a:p>
          <a:p>
            <a:pPr>
              <a:lnSpc>
                <a:spcPct val="80000"/>
              </a:lnSpc>
            </a:pPr>
            <a:r>
              <a:rPr lang="en-US" sz="800" b="1" smtClean="0">
                <a:ea typeface="ＭＳ Ｐゴシック"/>
                <a:cs typeface="ＭＳ Ｐゴシック"/>
              </a:rPr>
              <a:t>Other Example Projects:</a:t>
            </a:r>
          </a:p>
          <a:p>
            <a:pPr marL="0" lvl="1">
              <a:lnSpc>
                <a:spcPct val="80000"/>
              </a:lnSpc>
            </a:pPr>
            <a:r>
              <a:rPr lang="en-US" sz="800" b="1" smtClean="0">
                <a:ea typeface="ＭＳ Ｐゴシック"/>
              </a:rPr>
              <a:t>Laurel Canyon Parkway Infiltration Swale </a:t>
            </a:r>
            <a:r>
              <a:rPr lang="en-US" sz="800" smtClean="0">
                <a:ea typeface="ＭＳ Ｐゴシック"/>
              </a:rPr>
              <a:t>– The Project will collect storm water runoff from a drainage area and infiltrate the storm water into the ground below.</a:t>
            </a:r>
          </a:p>
          <a:p>
            <a:pPr marL="0" lvl="1">
              <a:lnSpc>
                <a:spcPct val="80000"/>
              </a:lnSpc>
            </a:pPr>
            <a:r>
              <a:rPr lang="en-US" sz="800" b="1" smtClean="0">
                <a:ea typeface="ＭＳ Ｐゴシック"/>
              </a:rPr>
              <a:t>Van Nuys Boulevard Median </a:t>
            </a:r>
            <a:r>
              <a:rPr lang="en-US" sz="800" smtClean="0">
                <a:ea typeface="ＭＳ Ｐゴシック"/>
              </a:rPr>
              <a:t>- This project will direct surface runoff flows through pre-treatment devices and into a vegetated swale.</a:t>
            </a:r>
          </a:p>
          <a:p>
            <a:pPr marL="0" lvl="1">
              <a:lnSpc>
                <a:spcPct val="80000"/>
              </a:lnSpc>
            </a:pPr>
            <a:r>
              <a:rPr lang="en-US" sz="800" b="1" smtClean="0">
                <a:ea typeface="ＭＳ Ｐゴシック"/>
              </a:rPr>
              <a:t>LA River Natural Park </a:t>
            </a:r>
            <a:r>
              <a:rPr lang="en-US" sz="800" smtClean="0">
                <a:ea typeface="ＭＳ Ｐゴシック"/>
              </a:rPr>
              <a:t>– The Project will be able to divert and treat runoff from surrounding tributary area. There will be a cumulative storage area. In addition, during the dry season the project would draw up to 5,000 gallons per day of water from the LA river to sustain constructed wetlands, which provide settlement, filtration and cleaning before discharging the treated water back into the LA River.</a:t>
            </a:r>
          </a:p>
          <a:p>
            <a:pPr>
              <a:lnSpc>
                <a:spcPct val="80000"/>
              </a:lnSpc>
            </a:pPr>
            <a:endParaRPr lang="en-US" sz="800" smtClean="0">
              <a:ea typeface="ＭＳ Ｐゴシック"/>
              <a:cs typeface="ＭＳ Ｐゴシック"/>
            </a:endParaRPr>
          </a:p>
          <a:p>
            <a:pPr>
              <a:lnSpc>
                <a:spcPct val="80000"/>
              </a:lnSpc>
            </a:pPr>
            <a:r>
              <a:rPr lang="en-US" sz="800" b="1" smtClean="0">
                <a:ea typeface="ＭＳ Ｐゴシック"/>
                <a:cs typeface="ＭＳ Ｐゴシック"/>
              </a:rPr>
              <a:t>Residential level </a:t>
            </a:r>
            <a:r>
              <a:rPr lang="en-US" sz="800" smtClean="0">
                <a:ea typeface="ＭＳ Ｐゴシック"/>
                <a:cs typeface="ＭＳ Ｐゴシック"/>
              </a:rPr>
              <a:t>projects include rainbarrels, cisterns, rain gardens, and other systems applied at the residential level.</a:t>
            </a:r>
          </a:p>
          <a:p>
            <a:pPr>
              <a:lnSpc>
                <a:spcPct val="80000"/>
              </a:lnSpc>
            </a:pPr>
            <a:endParaRPr lang="en-US" sz="800" smtClean="0">
              <a:ea typeface="ＭＳ Ｐゴシック"/>
              <a:cs typeface="ＭＳ Ｐゴシック"/>
            </a:endParaRPr>
          </a:p>
          <a:p>
            <a:pPr>
              <a:lnSpc>
                <a:spcPct val="80000"/>
              </a:lnSpc>
            </a:pPr>
            <a:r>
              <a:rPr lang="en-US" sz="800" b="1" smtClean="0">
                <a:ea typeface="ＭＳ Ｐゴシック"/>
                <a:cs typeface="ＭＳ Ｐゴシック"/>
              </a:rPr>
              <a:t>Water System Facilities Example (note: this is a centralized project)</a:t>
            </a:r>
            <a:r>
              <a:rPr lang="en-US" sz="800" smtClean="0">
                <a:ea typeface="ＭＳ Ｐゴシック"/>
                <a:cs typeface="ＭＳ Ｐゴシック"/>
              </a:rPr>
              <a:t> – A pipeline (aprox. 8,100-ft of 48” pipe) from the Van Norman Complex to the Pacoima Spreading Grounds will be constructed.  It will allow for stored and captured stormwater at the VNC to be conveyed to the Pacoima Spreading Grounds and other downstream recharge facilities (Tujunga &amp; Branford Spreading Grounds) via the Pacoima Diversion Channel for recharge into the SFB.  The project will provide up to 4,200 AFY of additional recharge. Estimated Cost = $8.6 million.</a:t>
            </a:r>
          </a:p>
        </p:txBody>
      </p:sp>
      <p:sp>
        <p:nvSpPr>
          <p:cNvPr id="26627" name="Slide Number Placeholder 3"/>
          <p:cNvSpPr>
            <a:spLocks noGrp="1"/>
          </p:cNvSpPr>
          <p:nvPr>
            <p:ph type="sldNum" sz="quarter" idx="5"/>
          </p:nvPr>
        </p:nvSpPr>
        <p:spPr>
          <a:noFill/>
        </p:spPr>
        <p:txBody>
          <a:bodyPr/>
          <a:lstStyle/>
          <a:p>
            <a:fld id="{36BF1958-2C8B-4B9D-A272-C533CA5A4EAF}" type="slidenum">
              <a:rPr lang="en-US" smtClean="0"/>
              <a:pPr/>
              <a:t>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marL="228600" indent="-228600"/>
            <a:r>
              <a:rPr lang="en-US" sz="1000" b="1" smtClean="0">
                <a:ea typeface="ＭＳ Ｐゴシック"/>
                <a:cs typeface="ＭＳ Ｐゴシック"/>
              </a:rPr>
              <a:t>Rainbarrel - </a:t>
            </a:r>
            <a:r>
              <a:rPr lang="en-US" sz="1000" smtClean="0">
                <a:ea typeface="ＭＳ Ｐゴシック"/>
                <a:cs typeface="ＭＳ Ｐゴシック"/>
              </a:rPr>
              <a:t>The City of L.A. Bureau of Sanitation in conjunction with </a:t>
            </a:r>
            <a:r>
              <a:rPr lang="en-US" smtClean="0">
                <a:ea typeface="ＭＳ Ｐゴシック"/>
                <a:cs typeface="ＭＳ Ｐゴシック"/>
              </a:rPr>
              <a:t>Santa Monica Bay Restoration Commission and the California Coastal Conservancy began a rainbarrel pilot program in 2009. Designed to conserve potable water and reduce the amount of polluted rainwater that runs untreated into the ocean, the $1-million pilot plan has enough funds to install 600 residential rain barrels, provide consultation on rain gardens, and provide one custom-made commercial planter box for each of ten businesses. It is estimated to save 584,100 gallons of water each year.</a:t>
            </a:r>
            <a:endParaRPr lang="en-US" sz="1000" b="1" smtClean="0">
              <a:ea typeface="ＭＳ Ｐゴシック"/>
              <a:cs typeface="ＭＳ Ｐゴシック"/>
            </a:endParaRPr>
          </a:p>
          <a:p>
            <a:pPr marL="228600" indent="-228600"/>
            <a:endParaRPr lang="en-US" sz="1000" b="1" i="1" smtClean="0">
              <a:ea typeface="ＭＳ Ｐゴシック"/>
              <a:cs typeface="ＭＳ Ｐゴシック"/>
            </a:endParaRPr>
          </a:p>
          <a:p>
            <a:pPr marL="228600" indent="-228600"/>
            <a:r>
              <a:rPr lang="en-US" sz="1000" b="1" i="1" smtClean="0">
                <a:ea typeface="ＭＳ Ｐゴシック"/>
                <a:cs typeface="ＭＳ Ｐゴシック"/>
              </a:rPr>
              <a:t>Water System Facilities BMP and LID Projects</a:t>
            </a:r>
          </a:p>
          <a:p>
            <a:pPr marL="742950" lvl="1" indent="-285750"/>
            <a:r>
              <a:rPr lang="en-US" sz="1000" smtClean="0">
                <a:ea typeface="ＭＳ Ｐゴシック"/>
              </a:rPr>
              <a:t>Begin in FY 2014/15 and on-going</a:t>
            </a:r>
          </a:p>
          <a:p>
            <a:pPr marL="742950" lvl="1" indent="-285750"/>
            <a:r>
              <a:rPr lang="en-US" sz="1000" smtClean="0">
                <a:ea typeface="ＭＳ Ｐゴシック"/>
              </a:rPr>
              <a:t>Costs: $5 million per year</a:t>
            </a:r>
          </a:p>
          <a:p>
            <a:pPr marL="228600" indent="-228600"/>
            <a:r>
              <a:rPr lang="en-US" sz="1000" b="1" i="1" smtClean="0">
                <a:ea typeface="ＭＳ Ｐゴシック"/>
                <a:cs typeface="ＭＳ Ｐゴシック"/>
              </a:rPr>
              <a:t>Rain Barrel / Cistern Rebates &amp; LID Incentives</a:t>
            </a:r>
          </a:p>
          <a:p>
            <a:pPr marL="742950" lvl="1" indent="-285750"/>
            <a:r>
              <a:rPr lang="en-US" sz="1000" smtClean="0">
                <a:ea typeface="ＭＳ Ｐゴシック"/>
              </a:rPr>
              <a:t>Begin in FY 2014/15 and on-going</a:t>
            </a:r>
          </a:p>
          <a:p>
            <a:pPr marL="742950" lvl="1" indent="-285750"/>
            <a:r>
              <a:rPr lang="en-US" sz="1000" smtClean="0">
                <a:ea typeface="ＭＳ Ｐゴシック"/>
              </a:rPr>
              <a:t>Costs: $10 million per year</a:t>
            </a:r>
          </a:p>
          <a:p>
            <a:pPr marL="742950" lvl="1" indent="-285750"/>
            <a:endParaRPr lang="en-US" sz="1000" smtClean="0">
              <a:ea typeface="ＭＳ Ｐゴシック"/>
            </a:endParaRPr>
          </a:p>
          <a:p>
            <a:pPr marL="742950" lvl="1" indent="-285750"/>
            <a:r>
              <a:rPr lang="en-US" sz="1000" b="1" smtClean="0">
                <a:ea typeface="ＭＳ Ｐゴシック"/>
              </a:rPr>
              <a:t>Rain Garden Pilot Project – </a:t>
            </a:r>
            <a:r>
              <a:rPr lang="en-US" sz="1000" smtClean="0">
                <a:ea typeface="ＭＳ Ｐゴシック"/>
              </a:rPr>
              <a:t>The pilot project offered technical and financial assistance to homeowners in high infiltration areas within the City that installed a rain garden on their property.  The goal of the project was installation of 310 rain gardens.  Homeowners received a rebate of up to $1000 in labor and materials to create a rain garden by either of the following options:</a:t>
            </a:r>
          </a:p>
          <a:p>
            <a:pPr marL="742950" lvl="1" indent="-285750">
              <a:buFontTx/>
              <a:buAutoNum type="arabicPeriod"/>
            </a:pPr>
            <a:r>
              <a:rPr lang="en-US" sz="1000" smtClean="0">
                <a:ea typeface="ＭＳ Ｐゴシック"/>
              </a:rPr>
              <a:t>	Do-It-Yourself</a:t>
            </a:r>
          </a:p>
          <a:p>
            <a:pPr marL="742950" lvl="1" indent="-285750">
              <a:buFontTx/>
              <a:buAutoNum type="arabicPeriod"/>
            </a:pPr>
            <a:r>
              <a:rPr lang="en-US" sz="1000" smtClean="0">
                <a:ea typeface="ＭＳ Ｐゴシック"/>
              </a:rPr>
              <a:t>   Direct Installation by the LADWP’s contractor Generation Water.</a:t>
            </a:r>
            <a:endParaRPr lang="en-US" sz="1000" b="1"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This project will intercept street runoff prior to entering Woodman Ave. and it’s storm drain system. This captured stormwater will be diverted into a vegetated swale and into underground infiltration galleries where it will percolate into the San Fernando Basin aquifer. Other project benefits include:</a:t>
            </a:r>
          </a:p>
          <a:p>
            <a:pPr marL="171450" indent="-171450">
              <a:buFont typeface="Arial" pitchFamily="34" charset="0"/>
              <a:buChar char="•"/>
              <a:defRPr/>
            </a:pPr>
            <a:r>
              <a:rPr lang="en-US" dirty="0" smtClean="0"/>
              <a:t>Improved local river, stream, and coastal water quality</a:t>
            </a:r>
          </a:p>
          <a:p>
            <a:pPr marL="171450" indent="-171450">
              <a:buFont typeface="Arial" pitchFamily="34" charset="0"/>
              <a:buChar char="•"/>
              <a:defRPr/>
            </a:pPr>
            <a:r>
              <a:rPr lang="en-US" dirty="0" smtClean="0"/>
              <a:t>Alleviate local flooding</a:t>
            </a:r>
          </a:p>
          <a:p>
            <a:pPr marL="171450" indent="-171450">
              <a:buFont typeface="Arial" pitchFamily="34" charset="0"/>
              <a:buChar char="•"/>
              <a:defRPr/>
            </a:pPr>
            <a:r>
              <a:rPr lang="en-US" dirty="0" smtClean="0"/>
              <a:t>Community open space enhancements</a:t>
            </a:r>
          </a:p>
          <a:p>
            <a:pPr marL="628650" lvl="1" indent="-171450">
              <a:buFont typeface="Arial" pitchFamily="34" charset="0"/>
              <a:buChar char="•"/>
              <a:defRPr/>
            </a:pPr>
            <a:r>
              <a:rPr lang="en-US" dirty="0" smtClean="0">
                <a:ea typeface="ＭＳ Ｐゴシック" pitchFamily="-108" charset="-128"/>
                <a:cs typeface="ＭＳ Ｐゴシック" pitchFamily="-108" charset="-128"/>
              </a:rPr>
              <a:t>Improved aesthetics and pedestrian access near schools</a:t>
            </a:r>
          </a:p>
          <a:p>
            <a:pPr marL="628650" lvl="1" indent="-171450">
              <a:buFont typeface="Arial" pitchFamily="34" charset="0"/>
              <a:buChar char="•"/>
              <a:defRPr/>
            </a:pPr>
            <a:r>
              <a:rPr lang="en-US" dirty="0" smtClean="0">
                <a:ea typeface="ＭＳ Ｐゴシック" pitchFamily="-108" charset="-128"/>
                <a:cs typeface="ＭＳ Ｐゴシック" pitchFamily="-108" charset="-128"/>
              </a:rPr>
              <a:t>Passive recreation</a:t>
            </a:r>
          </a:p>
          <a:p>
            <a:pPr marL="628650" lvl="1" indent="-171450">
              <a:buFont typeface="Arial" pitchFamily="34" charset="0"/>
              <a:buChar char="•"/>
              <a:defRPr/>
            </a:pPr>
            <a:r>
              <a:rPr lang="en-US" dirty="0" smtClean="0">
                <a:ea typeface="ＭＳ Ｐゴシック" pitchFamily="-108" charset="-128"/>
                <a:cs typeface="ＭＳ Ｐゴシック" pitchFamily="-108" charset="-128"/>
              </a:rPr>
              <a:t>Educational opportunities</a:t>
            </a:r>
          </a:p>
          <a:p>
            <a:pPr marL="628650" lvl="1" indent="-171450">
              <a:buFont typeface="Arial" pitchFamily="34" charset="0"/>
              <a:buChar char="•"/>
              <a:defRPr/>
            </a:pPr>
            <a:r>
              <a:rPr lang="en-US" dirty="0" smtClean="0">
                <a:ea typeface="ＭＳ Ｐゴシック" pitchFamily="-108" charset="-128"/>
                <a:cs typeface="ＭＳ Ｐゴシック" pitchFamily="-108" charset="-128"/>
              </a:rPr>
              <a:t>Restoration of native habitat </a:t>
            </a:r>
            <a:endParaRPr lang="en-US" dirty="0"/>
          </a:p>
        </p:txBody>
      </p:sp>
      <p:sp>
        <p:nvSpPr>
          <p:cNvPr id="30723" name="Slide Number Placeholder 3"/>
          <p:cNvSpPr>
            <a:spLocks noGrp="1"/>
          </p:cNvSpPr>
          <p:nvPr>
            <p:ph type="sldNum" sz="quarter" idx="5"/>
          </p:nvPr>
        </p:nvSpPr>
        <p:spPr>
          <a:noFill/>
        </p:spPr>
        <p:txBody>
          <a:bodyPr/>
          <a:lstStyle/>
          <a:p>
            <a:fld id="{DD232D67-B80C-4328-A4A7-375FB79B4FAF}" type="slidenum">
              <a:rPr lang="en-US" smtClean="0"/>
              <a:pPr/>
              <a:t>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ea typeface="ＭＳ Ｐゴシック"/>
                <a:cs typeface="ＭＳ Ｐゴシック"/>
              </a:rPr>
              <a:t>Similar to Woodman Avenue in function, this project implemented various stormwater capture BMP’s in the public right of way and private property using a different strategies to provide multiple benefits – reduced flooding and water pollution, increased local groundwater supplies. The project included the construction of an infiltration gallery under Elmer Avenue to collect storm water for infiltration and recharge, as well as several Bio-swales. Drought tolerant landscaping, permeable surfaces and rainwater collection for irrigation were also included.</a:t>
            </a:r>
          </a:p>
          <a:p>
            <a:endParaRPr lang="en-US" b="1" smtClean="0">
              <a:ea typeface="ＭＳ Ｐゴシック"/>
              <a:cs typeface="ＭＳ Ｐゴシック"/>
            </a:endParaRPr>
          </a:p>
          <a:p>
            <a:r>
              <a:rPr lang="en-US" b="1" smtClean="0">
                <a:ea typeface="ＭＳ Ｐゴシック"/>
                <a:cs typeface="ＭＳ Ｐゴシック"/>
              </a:rPr>
              <a:t>PROJECT COST </a:t>
            </a:r>
          </a:p>
          <a:p>
            <a:r>
              <a:rPr lang="en-US" smtClean="0">
                <a:ea typeface="ＭＳ Ｐゴシック"/>
                <a:cs typeface="ＭＳ Ｐゴシック"/>
              </a:rPr>
              <a:t>Funding Source 			Amount 	</a:t>
            </a:r>
          </a:p>
          <a:p>
            <a:r>
              <a:rPr lang="en-US" smtClean="0">
                <a:ea typeface="ＭＳ Ｐゴシック"/>
                <a:cs typeface="ＭＳ Ｐゴシック"/>
              </a:rPr>
              <a:t>State Department of Water Resources Prop 50 Grant 	$859,952</a:t>
            </a:r>
          </a:p>
          <a:p>
            <a:r>
              <a:rPr lang="en-US" smtClean="0">
                <a:ea typeface="ＭＳ Ｐゴシック"/>
                <a:cs typeface="ＭＳ Ｐゴシック"/>
              </a:rPr>
              <a:t>City of LA In-Kind Support 			$522,500</a:t>
            </a:r>
          </a:p>
          <a:p>
            <a:r>
              <a:rPr lang="en-US" smtClean="0">
                <a:ea typeface="ＭＳ Ｐゴシック"/>
                <a:cs typeface="ＭＳ Ｐゴシック"/>
              </a:rPr>
              <a:t>Federal Appropriations 			$492,000</a:t>
            </a:r>
          </a:p>
          <a:p>
            <a:r>
              <a:rPr lang="en-US" smtClean="0">
                <a:ea typeface="ＭＳ Ｐゴシック"/>
                <a:cs typeface="ＭＳ Ｐゴシック"/>
              </a:rPr>
              <a:t>Water Augmentation Partners Support 		$510,000</a:t>
            </a:r>
          </a:p>
          <a:p>
            <a:r>
              <a:rPr lang="en-US" smtClean="0">
                <a:ea typeface="ＭＳ Ｐゴシック"/>
                <a:cs typeface="ＭＳ Ｐゴシック"/>
              </a:rPr>
              <a:t>U.S. Bureau of Reclamation Support 		$153,000</a:t>
            </a:r>
          </a:p>
          <a:p>
            <a:r>
              <a:rPr lang="en-US" smtClean="0">
                <a:ea typeface="ＭＳ Ｐゴシック"/>
                <a:cs typeface="ＭＳ Ｐゴシック"/>
              </a:rPr>
              <a:t>Total			 	$2,537,452 	</a:t>
            </a:r>
          </a:p>
          <a:p>
            <a:r>
              <a:rPr lang="en-US" b="1" i="1" smtClean="0">
                <a:ea typeface="ＭＳ Ｐゴシック"/>
                <a:cs typeface="ＭＳ Ｐゴシック"/>
              </a:rPr>
              <a:t>LADWP contributed </a:t>
            </a:r>
            <a:r>
              <a:rPr lang="en-US" i="1" smtClean="0">
                <a:ea typeface="ＭＳ Ｐゴシック"/>
                <a:cs typeface="ＭＳ Ｐゴシック"/>
              </a:rPr>
              <a:t>main line relocation $300,000 </a:t>
            </a:r>
          </a:p>
        </p:txBody>
      </p:sp>
      <p:sp>
        <p:nvSpPr>
          <p:cNvPr id="32771" name="Slide Number Placeholder 3"/>
          <p:cNvSpPr>
            <a:spLocks noGrp="1"/>
          </p:cNvSpPr>
          <p:nvPr>
            <p:ph type="sldNum" sz="quarter" idx="5"/>
          </p:nvPr>
        </p:nvSpPr>
        <p:spPr>
          <a:noFill/>
        </p:spPr>
        <p:txBody>
          <a:bodyPr/>
          <a:lstStyle/>
          <a:p>
            <a:fld id="{DBC2C115-6726-4ADE-96A1-0D1166BBA657}" type="slidenum">
              <a:rPr lang="en-US" smtClean="0"/>
              <a:pPr/>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sz="700" b="1" smtClean="0">
                <a:ea typeface="ＭＳ Ｐゴシック"/>
                <a:cs typeface="ＭＳ Ｐゴシック"/>
              </a:rPr>
              <a:t>Major Centralized Projects: </a:t>
            </a:r>
            <a:r>
              <a:rPr lang="en-US" sz="700" smtClean="0">
                <a:ea typeface="ＭＳ Ｐゴシック"/>
                <a:cs typeface="ＭＳ Ｐゴシック"/>
              </a:rPr>
              <a:t>Both large spreading grounds and dam sediment (Tujunga and Pacoima) projects are similar in form and function.</a:t>
            </a:r>
          </a:p>
          <a:p>
            <a:endParaRPr lang="en-US" sz="700" b="1" smtClean="0">
              <a:ea typeface="ＭＳ Ｐゴシック"/>
              <a:cs typeface="ＭＳ Ｐゴシック"/>
            </a:endParaRPr>
          </a:p>
          <a:p>
            <a:r>
              <a:rPr lang="en-US" sz="700" b="1" smtClean="0">
                <a:ea typeface="ＭＳ Ｐゴシック"/>
                <a:cs typeface="ＭＳ Ｐゴシック"/>
              </a:rPr>
              <a:t>Tujunga Spreading Grounds Upgrade (See slide 9)</a:t>
            </a:r>
          </a:p>
          <a:p>
            <a:r>
              <a:rPr lang="en-US" sz="700" b="1" smtClean="0">
                <a:ea typeface="ＭＳ Ｐゴシック"/>
                <a:cs typeface="ＭＳ Ｐゴシック"/>
              </a:rPr>
              <a:t>Tujunga Dam Sediment Removal</a:t>
            </a:r>
          </a:p>
          <a:p>
            <a:pPr marL="742950" lvl="1" indent="-285750"/>
            <a:r>
              <a:rPr lang="en-US" sz="700" smtClean="0">
                <a:ea typeface="ＭＳ Ｐゴシック"/>
              </a:rPr>
              <a:t>Project began in FY 2012-13 &amp; to complete in FY 2017-18</a:t>
            </a:r>
          </a:p>
          <a:p>
            <a:pPr marL="742950" lvl="1" indent="-285750"/>
            <a:r>
              <a:rPr lang="en-US" sz="700" smtClean="0">
                <a:ea typeface="ＭＳ Ｐゴシック"/>
              </a:rPr>
              <a:t>Increase in recharge: 2,730 AFY, costs: $10 million</a:t>
            </a:r>
          </a:p>
          <a:p>
            <a:r>
              <a:rPr lang="en-US" sz="700" b="1" smtClean="0">
                <a:ea typeface="ＭＳ Ｐゴシック"/>
                <a:cs typeface="ＭＳ Ｐゴシック"/>
              </a:rPr>
              <a:t>Pacoima Spreading Grounds Upgrade</a:t>
            </a:r>
          </a:p>
          <a:p>
            <a:pPr marL="742950" lvl="1" indent="-285750"/>
            <a:r>
              <a:rPr lang="en-US" sz="700" smtClean="0">
                <a:ea typeface="ＭＳ Ｐゴシック"/>
              </a:rPr>
              <a:t>Project began in FY 2011-12 &amp; to complete in FY2014-15</a:t>
            </a:r>
          </a:p>
          <a:p>
            <a:pPr marL="742950" lvl="1" indent="-285750"/>
            <a:r>
              <a:rPr lang="en-US" sz="700" smtClean="0">
                <a:ea typeface="ＭＳ Ｐゴシック"/>
              </a:rPr>
              <a:t>Increase in recharge: 10,500 AFY, costs: $15 million</a:t>
            </a:r>
          </a:p>
          <a:p>
            <a:r>
              <a:rPr lang="en-US" sz="700" b="1" smtClean="0">
                <a:ea typeface="ＭＳ Ｐゴシック"/>
                <a:cs typeface="ＭＳ Ｐゴシック"/>
              </a:rPr>
              <a:t>Pacoima Dam Sediment Removal (See slide 10)</a:t>
            </a:r>
          </a:p>
          <a:p>
            <a:r>
              <a:rPr lang="en-US" sz="700" b="1" smtClean="0">
                <a:ea typeface="ＭＳ Ｐゴシック"/>
                <a:cs typeface="ＭＳ Ｐゴシック"/>
              </a:rPr>
              <a:t>Big Tujunga Dam Rehabilitation – </a:t>
            </a:r>
            <a:r>
              <a:rPr lang="en-US" sz="700" smtClean="0">
                <a:ea typeface="ＭＳ Ｐゴシック"/>
                <a:cs typeface="ＭＳ Ｐゴシック"/>
              </a:rPr>
              <a:t>Completed in July 2011, it c</a:t>
            </a:r>
            <a:r>
              <a:rPr lang="en-US" smtClean="0">
                <a:ea typeface="ＭＳ Ｐゴシック"/>
                <a:cs typeface="ＭＳ Ｐゴシック"/>
              </a:rPr>
              <a:t>onstructed a thickened concrete arch buttress with central overtopping spillway, and installed new valves and control systems to manage storm water flows. Annual GW recharge benefit of 4,500 AF. Benefits also include habitat enhancement, flood prevention, and improved stream water quality. LADWP contributed $9M of $106M total cost.</a:t>
            </a:r>
          </a:p>
          <a:p>
            <a:r>
              <a:rPr lang="en-US" sz="700" b="1" smtClean="0">
                <a:ea typeface="ＭＳ Ｐゴシック"/>
                <a:cs typeface="ＭＳ Ｐゴシック"/>
              </a:rPr>
              <a:t>Hansen Spreading Grounds </a:t>
            </a:r>
            <a:r>
              <a:rPr lang="en-US" sz="700" smtClean="0">
                <a:ea typeface="ＭＳ Ｐゴシック"/>
                <a:cs typeface="ＭＳ Ｐゴシック"/>
              </a:rPr>
              <a:t>– Working with LACFCD we propose to modernize this 156-acre facility to increase intake and storage capacity. Phase 1A will deepen and combine 20 existing basins into 6 larger basins; Phase 1B will improve the intake capacity by replacing a radial gate with a new rubber dam and telemetry system, and develop other compatible uses such as recreational trails and native habitat for the community.</a:t>
            </a:r>
          </a:p>
          <a:p>
            <a:r>
              <a:rPr lang="en-US" sz="700" b="1" smtClean="0">
                <a:ea typeface="ＭＳ Ｐゴシック"/>
                <a:cs typeface="ＭＳ Ｐゴシック"/>
              </a:rPr>
              <a:t>Lopez Spreading Grounds – </a:t>
            </a:r>
            <a:r>
              <a:rPr lang="en-US" sz="700" smtClean="0">
                <a:ea typeface="ＭＳ Ｐゴシック"/>
                <a:cs typeface="ＭＳ Ｐゴシック"/>
              </a:rPr>
              <a:t>Consolidates the six existing spreading basins into two deeper basins that would increase storage capacity from 24 acre-feet to a total of 175 AF, increasing annual recharge by approximately 750 AF.</a:t>
            </a:r>
            <a:endParaRPr lang="en-US" sz="700" b="1" smtClean="0">
              <a:ea typeface="ＭＳ Ｐゴシック"/>
              <a:cs typeface="ＭＳ Ｐゴシック"/>
            </a:endParaRPr>
          </a:p>
          <a:p>
            <a:r>
              <a:rPr lang="en-US" sz="700" b="1" smtClean="0">
                <a:ea typeface="ＭＳ Ｐゴシック"/>
                <a:cs typeface="ＭＳ Ｐゴシック"/>
              </a:rPr>
              <a:t>Brandford Spreading Basins – </a:t>
            </a:r>
            <a:r>
              <a:rPr lang="en-US" sz="700" smtClean="0">
                <a:ea typeface="ＭＳ Ｐゴシック"/>
                <a:cs typeface="ＭＳ Ｐゴシック"/>
              </a:rPr>
              <a:t>Most of the water tributary to the spreading basin is urban runoff from Branford Street Channel. The total wetted area of the spreading grounds is 7 acres with an expected annual recharge of 1,049 AFY.</a:t>
            </a:r>
            <a:endParaRPr lang="en-US" sz="700" b="1" smtClean="0">
              <a:ea typeface="ＭＳ Ｐゴシック"/>
              <a:cs typeface="ＭＳ Ｐゴシック"/>
            </a:endParaRPr>
          </a:p>
          <a:p>
            <a:r>
              <a:rPr lang="en-US" sz="700" b="1" smtClean="0">
                <a:ea typeface="ＭＳ Ｐゴシック"/>
                <a:cs typeface="ＭＳ Ｐゴシック"/>
              </a:rPr>
              <a:t>New Spreading Grounds </a:t>
            </a:r>
            <a:r>
              <a:rPr lang="en-US" sz="700" smtClean="0">
                <a:ea typeface="ＭＳ Ｐゴシック"/>
                <a:cs typeface="ＭＳ Ｐゴシック"/>
              </a:rPr>
              <a:t>projects will also have these multi-benefits: GW recharge, flood control, water quality improvements in receiving waters, habitat enhancement and both active and passive recreational opportunities.</a:t>
            </a:r>
          </a:p>
          <a:p>
            <a:endParaRPr lang="en-US" sz="700" smtClean="0">
              <a:ea typeface="ＭＳ Ｐゴシック"/>
              <a:cs typeface="ＭＳ Ｐゴシック"/>
            </a:endParaRPr>
          </a:p>
          <a:p>
            <a:r>
              <a:rPr lang="en-US" sz="700" b="1" u="sng" smtClean="0">
                <a:ea typeface="ＭＳ Ｐゴシック"/>
                <a:cs typeface="ＭＳ Ｐゴシック"/>
              </a:rPr>
              <a:t>New Spreading Grounds</a:t>
            </a:r>
          </a:p>
          <a:p>
            <a:r>
              <a:rPr lang="en-US" sz="700" b="1" smtClean="0">
                <a:solidFill>
                  <a:srgbClr val="000000"/>
                </a:solidFill>
                <a:latin typeface="Calibri" pitchFamily="34" charset="0"/>
                <a:ea typeface="ＭＳ Ｐゴシック"/>
                <a:cs typeface="ＭＳ Ｐゴシック"/>
              </a:rPr>
              <a:t>Sheldon Pit Multiuse </a:t>
            </a:r>
            <a:r>
              <a:rPr lang="en-US" sz="700" smtClean="0">
                <a:solidFill>
                  <a:srgbClr val="000000"/>
                </a:solidFill>
                <a:latin typeface="Calibri" pitchFamily="34" charset="0"/>
                <a:ea typeface="ＭＳ Ｐゴシック"/>
                <a:cs typeface="ＭＳ Ｐゴシック"/>
              </a:rPr>
              <a:t>– </a:t>
            </a:r>
            <a:r>
              <a:rPr lang="en-US" sz="700" smtClean="0">
                <a:ea typeface="ＭＳ Ｐゴシック"/>
                <a:cs typeface="ＭＳ Ｐゴシック"/>
              </a:rPr>
              <a:t>The pit was an active aggregate mine and is now operated by Vulcan Materials for fine sediment placement. If acquired and enhanced with stormwater capture facilities along with multi-use attributes, the available capacity of storage for stormwater would be approximately 6,000 acre-feet.</a:t>
            </a:r>
          </a:p>
          <a:p>
            <a:r>
              <a:rPr lang="en-US" sz="700" b="1" smtClean="0">
                <a:solidFill>
                  <a:srgbClr val="000000"/>
                </a:solidFill>
                <a:latin typeface="Calibri" pitchFamily="34" charset="0"/>
                <a:ea typeface="ＭＳ Ｐゴシック"/>
                <a:cs typeface="ＭＳ Ｐゴシック"/>
              </a:rPr>
              <a:t>Boulevard Pit Multiuse – </a:t>
            </a:r>
            <a:r>
              <a:rPr lang="en-US" sz="700" smtClean="0">
                <a:solidFill>
                  <a:srgbClr val="000000"/>
                </a:solidFill>
                <a:latin typeface="Calibri" pitchFamily="34" charset="0"/>
                <a:ea typeface="ＭＳ Ｐゴシック"/>
                <a:cs typeface="ＭＳ Ｐゴシック"/>
              </a:rPr>
              <a:t>Very similar to Sheldon Pit. A</a:t>
            </a:r>
            <a:r>
              <a:rPr lang="en-US" sz="700" smtClean="0">
                <a:ea typeface="ＭＳ Ｐゴシック"/>
                <a:cs typeface="ＭＳ Ｐゴシック"/>
              </a:rPr>
              <a:t>n active aggregate mine operated by Vulcan Materials Company (Vulcan). If acquired, recharge capacity would be approximately 15,000 acre-feet.</a:t>
            </a:r>
            <a:endParaRPr lang="en-US" sz="700" b="1" smtClean="0">
              <a:solidFill>
                <a:srgbClr val="000000"/>
              </a:solidFill>
              <a:latin typeface="Calibri" pitchFamily="34" charset="0"/>
              <a:ea typeface="ＭＳ Ｐゴシック"/>
              <a:cs typeface="ＭＳ Ｐゴシック"/>
            </a:endParaRPr>
          </a:p>
          <a:p>
            <a:r>
              <a:rPr lang="en-US" sz="700" b="1" smtClean="0">
                <a:solidFill>
                  <a:srgbClr val="000000"/>
                </a:solidFill>
                <a:latin typeface="Calibri" pitchFamily="34" charset="0"/>
                <a:ea typeface="ＭＳ Ｐゴシック"/>
                <a:cs typeface="ＭＳ Ｐゴシック"/>
              </a:rPr>
              <a:t>Old Pacoima Wash </a:t>
            </a:r>
            <a:r>
              <a:rPr lang="en-US" sz="700" smtClean="0">
                <a:solidFill>
                  <a:srgbClr val="000000"/>
                </a:solidFill>
                <a:latin typeface="Calibri" pitchFamily="34" charset="0"/>
                <a:ea typeface="ＭＳ Ｐゴシック"/>
                <a:cs typeface="ＭＳ Ｐゴシック"/>
              </a:rPr>
              <a:t>– </a:t>
            </a:r>
            <a:r>
              <a:rPr lang="en-US" sz="700" smtClean="0">
                <a:ea typeface="ＭＳ Ｐゴシック"/>
                <a:cs typeface="ＭＳ Ｐゴシック"/>
              </a:rPr>
              <a:t>Before the Pacoima Diversion Channel and the Pacoima Spreading Grounds were built, the Old Pacoima Wash was the natural waterway for stormwater flows emanating from the upper Tujunga Watershed. Approximately 3,000 feet long, the existing concrete lining of the channel will be removed, thus exposing natural gravel and sandy soils for infiltration.</a:t>
            </a:r>
            <a:endParaRPr lang="en-US" sz="700" smtClean="0">
              <a:solidFill>
                <a:srgbClr val="000000"/>
              </a:solidFill>
              <a:latin typeface="Calibri" pitchFamily="34" charset="0"/>
              <a:ea typeface="ＭＳ Ｐゴシック"/>
              <a:cs typeface="ＭＳ Ｐゴシック"/>
            </a:endParaRPr>
          </a:p>
          <a:p>
            <a:endParaRPr lang="en-US" sz="700" smtClean="0">
              <a:ea typeface="ＭＳ Ｐゴシック"/>
              <a:cs typeface="ＭＳ Ｐゴシック"/>
            </a:endParaRPr>
          </a:p>
        </p:txBody>
      </p:sp>
      <p:sp>
        <p:nvSpPr>
          <p:cNvPr id="34819" name="Slide Number Placeholder 3"/>
          <p:cNvSpPr>
            <a:spLocks noGrp="1"/>
          </p:cNvSpPr>
          <p:nvPr>
            <p:ph type="sldNum" sz="quarter" idx="5"/>
          </p:nvPr>
        </p:nvSpPr>
        <p:spPr>
          <a:noFill/>
        </p:spPr>
        <p:txBody>
          <a:bodyPr/>
          <a:lstStyle/>
          <a:p>
            <a:fld id="{E3AA060E-7840-445A-BFF5-72565F69EC95}"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82E57E-CC29-439A-8C16-275BDD9C52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95CA4-5CE1-45F2-BC5B-C06793C022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8613"/>
            <a:ext cx="2057400" cy="452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98613"/>
            <a:ext cx="6019800" cy="45275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57F69-B8A6-41C5-AD16-4AD69877C3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13100" y="0"/>
            <a:ext cx="5486400" cy="11699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488070-0B43-4797-A104-F864BB5A99A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13100" y="0"/>
            <a:ext cx="5486400" cy="116998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898AA-2991-4DD1-8E15-50CB64703C4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27A67-12FE-42DF-830E-2DACC54DADB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855FD1-16E5-4AEA-97DE-71741A1D5B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9FFA1E-4A43-418B-B542-3154E974982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9273ED-5FC5-440D-BF52-C112DD5972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12665E-34BB-4E7F-8CDE-7B4729D599D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4CC9AD-9458-4D04-A38B-73F9C0FCA16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41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54151"/>
            <a:ext cx="5111750" cy="467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16151"/>
            <a:ext cx="3008313" cy="3917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5C6745-99BB-42CB-B667-73051631B6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98613"/>
            <a:ext cx="5486400" cy="3128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4C0FC8-E58E-4DFD-B678-2279FDA34E5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3244850" y="0"/>
            <a:ext cx="5899150" cy="1187450"/>
          </a:xfrm>
          <a:prstGeom prst="rect">
            <a:avLst/>
          </a:prstGeom>
          <a:solidFill>
            <a:srgbClr val="0D3D6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7" name="Rectangle 2"/>
          <p:cNvSpPr>
            <a:spLocks noGrp="1" noChangeArrowheads="1"/>
          </p:cNvSpPr>
          <p:nvPr>
            <p:ph type="title"/>
          </p:nvPr>
        </p:nvSpPr>
        <p:spPr bwMode="auto">
          <a:xfrm>
            <a:off x="3213100" y="0"/>
            <a:ext cx="5486400" cy="1169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Narrow"/>
                <a:ea typeface="ＭＳ Ｐゴシック" pitchFamily="-106" charset="-128"/>
                <a:cs typeface="Arial Narrow"/>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Narrow"/>
                <a:ea typeface="ＭＳ Ｐゴシック" pitchFamily="-106" charset="-128"/>
                <a:cs typeface="Arial Narrow"/>
              </a:defRPr>
            </a:lvl1pPr>
          </a:lstStyle>
          <a:p>
            <a:pPr>
              <a:defRPr/>
            </a:pPr>
            <a:endParaRPr lang="en-US"/>
          </a:p>
        </p:txBody>
      </p:sp>
      <p:sp>
        <p:nvSpPr>
          <p:cNvPr id="1030" name="Rectangle 6"/>
          <p:cNvSpPr>
            <a:spLocks noGrp="1" noChangeArrowheads="1"/>
          </p:cNvSpPr>
          <p:nvPr>
            <p:ph type="sldNum" sz="quarter" idx="4"/>
          </p:nvPr>
        </p:nvSpPr>
        <p:spPr bwMode="auto">
          <a:xfrm>
            <a:off x="6934200" y="6492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106" charset="0"/>
                <a:ea typeface="ＭＳ Ｐゴシック" pitchFamily="-106" charset="-128"/>
                <a:cs typeface="ＭＳ Ｐゴシック" pitchFamily="-106" charset="-128"/>
              </a:defRPr>
            </a:lvl1pPr>
          </a:lstStyle>
          <a:p>
            <a:pPr>
              <a:defRPr/>
            </a:pPr>
            <a:fld id="{435FBC74-1FF6-471F-BD8C-EF0335B08ADD}" type="slidenum">
              <a:rPr lang="en-US"/>
              <a:pPr>
                <a:defRPr/>
              </a:pPr>
              <a:t>‹#›</a:t>
            </a:fld>
            <a:endParaRPr lang="en-US" dirty="0"/>
          </a:p>
        </p:txBody>
      </p:sp>
      <p:pic>
        <p:nvPicPr>
          <p:cNvPr id="1032" name="Picture 8" descr="blue.pdf"/>
          <p:cNvPicPr>
            <a:picLocks noChangeAspect="1"/>
          </p:cNvPicPr>
          <p:nvPr userDrawn="1"/>
        </p:nvPicPr>
        <p:blipFill>
          <a:blip r:embed="rId15"/>
          <a:srcRect/>
          <a:stretch>
            <a:fillRect/>
          </a:stretch>
        </p:blipFill>
        <p:spPr bwMode="auto">
          <a:xfrm>
            <a:off x="0" y="0"/>
            <a:ext cx="3187700" cy="1193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r" rtl="0" eaLnBrk="0" fontAlgn="base" hangingPunct="0">
        <a:spcBef>
          <a:spcPct val="0"/>
        </a:spcBef>
        <a:spcAft>
          <a:spcPct val="0"/>
        </a:spcAft>
        <a:defRPr sz="2800">
          <a:solidFill>
            <a:schemeClr val="tx2"/>
          </a:solidFill>
          <a:latin typeface="Impact"/>
          <a:ea typeface="ＭＳ Ｐゴシック" pitchFamily="-108" charset="-128"/>
          <a:cs typeface="Impact"/>
        </a:defRPr>
      </a:lvl1pPr>
      <a:lvl2pPr algn="r" rtl="0" eaLnBrk="0" fontAlgn="base" hangingPunct="0">
        <a:spcBef>
          <a:spcPct val="0"/>
        </a:spcBef>
        <a:spcAft>
          <a:spcPct val="0"/>
        </a:spcAft>
        <a:defRPr sz="2800">
          <a:solidFill>
            <a:schemeClr val="tx2"/>
          </a:solidFill>
          <a:latin typeface="Impact" pitchFamily="34" charset="0"/>
          <a:ea typeface="ＭＳ Ｐゴシック" pitchFamily="-108" charset="-128"/>
          <a:cs typeface="Impact" pitchFamily="34" charset="0"/>
        </a:defRPr>
      </a:lvl2pPr>
      <a:lvl3pPr algn="r" rtl="0" eaLnBrk="0" fontAlgn="base" hangingPunct="0">
        <a:spcBef>
          <a:spcPct val="0"/>
        </a:spcBef>
        <a:spcAft>
          <a:spcPct val="0"/>
        </a:spcAft>
        <a:defRPr sz="2800">
          <a:solidFill>
            <a:schemeClr val="tx2"/>
          </a:solidFill>
          <a:latin typeface="Impact" pitchFamily="34" charset="0"/>
          <a:ea typeface="ＭＳ Ｐゴシック" pitchFamily="-108" charset="-128"/>
          <a:cs typeface="Impact" pitchFamily="34" charset="0"/>
        </a:defRPr>
      </a:lvl3pPr>
      <a:lvl4pPr algn="r" rtl="0" eaLnBrk="0" fontAlgn="base" hangingPunct="0">
        <a:spcBef>
          <a:spcPct val="0"/>
        </a:spcBef>
        <a:spcAft>
          <a:spcPct val="0"/>
        </a:spcAft>
        <a:defRPr sz="2800">
          <a:solidFill>
            <a:schemeClr val="tx2"/>
          </a:solidFill>
          <a:latin typeface="Impact" pitchFamily="34" charset="0"/>
          <a:ea typeface="ＭＳ Ｐゴシック" pitchFamily="-108" charset="-128"/>
          <a:cs typeface="Impact" pitchFamily="34" charset="0"/>
        </a:defRPr>
      </a:lvl4pPr>
      <a:lvl5pPr algn="r" rtl="0" eaLnBrk="0" fontAlgn="base" hangingPunct="0">
        <a:spcBef>
          <a:spcPct val="0"/>
        </a:spcBef>
        <a:spcAft>
          <a:spcPct val="0"/>
        </a:spcAft>
        <a:defRPr sz="2800">
          <a:solidFill>
            <a:schemeClr val="tx2"/>
          </a:solidFill>
          <a:latin typeface="Impact" pitchFamily="34" charset="0"/>
          <a:ea typeface="ＭＳ Ｐゴシック" pitchFamily="-108" charset="-128"/>
          <a:cs typeface="Impac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Narrow"/>
          <a:ea typeface="ＭＳ Ｐゴシック" pitchFamily="-108" charset="-128"/>
          <a:cs typeface="Arial Narrow"/>
        </a:defRPr>
      </a:lvl1pPr>
      <a:lvl2pPr marL="742950" indent="-285750" algn="l" rtl="0" eaLnBrk="0" fontAlgn="base" hangingPunct="0">
        <a:spcBef>
          <a:spcPct val="20000"/>
        </a:spcBef>
        <a:spcAft>
          <a:spcPct val="0"/>
        </a:spcAft>
        <a:buChar char="–"/>
        <a:defRPr sz="2600">
          <a:solidFill>
            <a:schemeClr val="tx1"/>
          </a:solidFill>
          <a:latin typeface="Arial Narrow"/>
          <a:ea typeface="ＭＳ Ｐゴシック" charset="-128"/>
          <a:cs typeface="Arial Narrow"/>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http://www.emmitsburg.net/gardens/articles/adams/2008/photo/rain%20garden.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5E9EFF"/>
            </a:gs>
            <a:gs pos="12000">
              <a:srgbClr val="85C2FF"/>
            </a:gs>
            <a:gs pos="32001">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3311525" y="2603500"/>
            <a:ext cx="5956300" cy="1900238"/>
          </a:xfrm>
          <a:prstGeom prst="rect">
            <a:avLst/>
          </a:prstGeom>
          <a:noFill/>
          <a:ln w="9525">
            <a:noFill/>
            <a:miter lim="800000"/>
            <a:headEnd/>
            <a:tailEnd/>
          </a:ln>
        </p:spPr>
        <p:txBody>
          <a:bodyPr anchor="ctr"/>
          <a:lstStyle/>
          <a:p>
            <a:pPr algn="ctr"/>
            <a:r>
              <a:rPr lang="en-US" sz="3200" b="1">
                <a:latin typeface="Impact" pitchFamily="34" charset="0"/>
              </a:rPr>
              <a:t>LADWP’s STORMWATER PROGRAM</a:t>
            </a:r>
            <a:endParaRPr lang="en-US" sz="3200" b="1">
              <a:latin typeface="Arial Black" pitchFamily="34" charset="0"/>
            </a:endParaRPr>
          </a:p>
          <a:p>
            <a:pPr algn="ctr">
              <a:lnSpc>
                <a:spcPts val="3600"/>
              </a:lnSpc>
            </a:pPr>
            <a:r>
              <a:rPr lang="en-US">
                <a:latin typeface="Impact" pitchFamily="34" charset="0"/>
              </a:rPr>
              <a:t>May 10, 2013</a:t>
            </a:r>
          </a:p>
        </p:txBody>
      </p:sp>
      <p:pic>
        <p:nvPicPr>
          <p:cNvPr id="17411" name="Picture 15" descr="blue.pdf"/>
          <p:cNvPicPr>
            <a:picLocks noChangeAspect="1"/>
          </p:cNvPicPr>
          <p:nvPr/>
        </p:nvPicPr>
        <p:blipFill>
          <a:blip r:embed="rId3"/>
          <a:srcRect/>
          <a:stretch>
            <a:fillRect/>
          </a:stretch>
        </p:blipFill>
        <p:spPr bwMode="auto">
          <a:xfrm>
            <a:off x="0" y="0"/>
            <a:ext cx="3436938" cy="1287463"/>
          </a:xfrm>
          <a:prstGeom prst="rect">
            <a:avLst/>
          </a:prstGeom>
          <a:noFill/>
          <a:ln w="9525">
            <a:noFill/>
            <a:miter lim="800000"/>
            <a:headEnd/>
            <a:tailEnd/>
          </a:ln>
        </p:spPr>
      </p:pic>
      <p:pic>
        <p:nvPicPr>
          <p:cNvPr id="17412" name="Picture 2" descr="IMG_2265"/>
          <p:cNvPicPr>
            <a:picLocks noChangeAspect="1" noChangeArrowheads="1"/>
          </p:cNvPicPr>
          <p:nvPr/>
        </p:nvPicPr>
        <p:blipFill>
          <a:blip r:embed="rId4"/>
          <a:srcRect/>
          <a:stretch>
            <a:fillRect/>
          </a:stretch>
        </p:blipFill>
        <p:spPr bwMode="auto">
          <a:xfrm>
            <a:off x="0" y="2271713"/>
            <a:ext cx="3436938" cy="4586287"/>
          </a:xfrm>
          <a:prstGeom prst="rect">
            <a:avLst/>
          </a:prstGeom>
          <a:noFill/>
          <a:ln w="9525">
            <a:noFill/>
            <a:miter lim="800000"/>
            <a:headEnd/>
            <a:tailEnd/>
          </a:ln>
        </p:spPr>
      </p:pic>
      <p:pic>
        <p:nvPicPr>
          <p:cNvPr id="17413" name="Picture 3"/>
          <p:cNvPicPr>
            <a:picLocks noChangeAspect="1" noChangeArrowheads="1"/>
          </p:cNvPicPr>
          <p:nvPr/>
        </p:nvPicPr>
        <p:blipFill>
          <a:blip r:embed="rId5"/>
          <a:srcRect l="39815" r="8611" b="59705"/>
          <a:stretch>
            <a:fillRect/>
          </a:stretch>
        </p:blipFill>
        <p:spPr bwMode="auto">
          <a:xfrm>
            <a:off x="3436938" y="0"/>
            <a:ext cx="5707062" cy="2670175"/>
          </a:xfrm>
          <a:prstGeom prst="rect">
            <a:avLst/>
          </a:prstGeom>
          <a:noFill/>
          <a:ln w="9525">
            <a:noFill/>
            <a:miter lim="800000"/>
            <a:headEnd/>
            <a:tailEnd/>
          </a:ln>
        </p:spPr>
      </p:pic>
      <p:pic>
        <p:nvPicPr>
          <p:cNvPr id="17414" name="Picture 3" descr="\\galaxy\Water Resources\Water Resources Development\Share\Local Water Supply Program\Photos\Stormwater\Hansen Dam8a.JPG"/>
          <p:cNvPicPr>
            <a:picLocks noChangeAspect="1" noChangeArrowheads="1"/>
          </p:cNvPicPr>
          <p:nvPr/>
        </p:nvPicPr>
        <p:blipFill>
          <a:blip r:embed="rId6"/>
          <a:srcRect t="21643" b="16434"/>
          <a:stretch>
            <a:fillRect/>
          </a:stretch>
        </p:blipFill>
        <p:spPr bwMode="auto">
          <a:xfrm>
            <a:off x="3436938" y="4178300"/>
            <a:ext cx="5770562"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galaxy\Water Resources\Water Resources Development\Share\Local Water Supply Program\Photos\Stormwater\Tujunga Spreading Grounds.jpg"/>
          <p:cNvPicPr>
            <a:picLocks noChangeAspect="1" noChangeArrowheads="1"/>
          </p:cNvPicPr>
          <p:nvPr/>
        </p:nvPicPr>
        <p:blipFill>
          <a:blip r:embed="rId3"/>
          <a:srcRect/>
          <a:stretch>
            <a:fillRect/>
          </a:stretch>
        </p:blipFill>
        <p:spPr bwMode="auto">
          <a:xfrm>
            <a:off x="4191000" y="1192213"/>
            <a:ext cx="4946650" cy="4222750"/>
          </a:xfrm>
          <a:prstGeom prst="rect">
            <a:avLst/>
          </a:prstGeom>
          <a:noFill/>
          <a:ln w="9525">
            <a:noFill/>
            <a:miter lim="800000"/>
            <a:headEnd/>
            <a:tailEnd/>
          </a:ln>
        </p:spPr>
      </p:pic>
      <p:sp>
        <p:nvSpPr>
          <p:cNvPr id="2" name="Title 1"/>
          <p:cNvSpPr>
            <a:spLocks noGrp="1"/>
          </p:cNvSpPr>
          <p:nvPr>
            <p:ph type="ctrTitle"/>
          </p:nvPr>
        </p:nvSpPr>
        <p:spPr>
          <a:xfrm>
            <a:off x="3238500" y="0"/>
            <a:ext cx="5905500" cy="1193800"/>
          </a:xfrm>
        </p:spPr>
        <p:txBody>
          <a:bodyPr/>
          <a:lstStyle/>
          <a:p>
            <a:pPr algn="ctr">
              <a:defRPr/>
            </a:pPr>
            <a:r>
              <a:rPr lang="en-US" cap="all" dirty="0" smtClean="0"/>
              <a:t>Tujunga </a:t>
            </a:r>
            <a:r>
              <a:rPr lang="en-US" cap="all" dirty="0"/>
              <a:t>Spreading Grounds Enhancement Project </a:t>
            </a:r>
          </a:p>
        </p:txBody>
      </p:sp>
      <p:sp>
        <p:nvSpPr>
          <p:cNvPr id="35843" name="Subtitle 2"/>
          <p:cNvSpPr>
            <a:spLocks noGrp="1"/>
          </p:cNvSpPr>
          <p:nvPr>
            <p:ph type="subTitle" idx="1"/>
          </p:nvPr>
        </p:nvSpPr>
        <p:spPr>
          <a:xfrm>
            <a:off x="0" y="1450975"/>
            <a:ext cx="4191000" cy="4762500"/>
          </a:xfrm>
        </p:spPr>
        <p:txBody>
          <a:bodyPr/>
          <a:lstStyle/>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Involves deepening and consolidation of multiple basins</a:t>
            </a:r>
          </a:p>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Doubles recharge volume from 8,000 to 16,000 AF per year</a:t>
            </a:r>
          </a:p>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150 acres of spreading grounds</a:t>
            </a:r>
          </a:p>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Installation of two 60-foot inflatable dams to divert water from Tujunga and Pacoima Washes</a:t>
            </a:r>
          </a:p>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Currently 90% design, Construction complete in 2016</a:t>
            </a:r>
          </a:p>
          <a:p>
            <a:pPr marL="457200" indent="-457200" algn="l" eaLnBrk="1" hangingPunct="1">
              <a:spcBef>
                <a:spcPts val="1400"/>
              </a:spcBef>
              <a:buFontTx/>
              <a:buChar char="•"/>
            </a:pPr>
            <a:r>
              <a:rPr lang="en-US" sz="2200" smtClean="0">
                <a:latin typeface="Arial Narrow" pitchFamily="34" charset="0"/>
                <a:ea typeface="ＭＳ Ｐゴシック"/>
                <a:cs typeface="Arial Narrow" pitchFamily="34" charset="0"/>
              </a:rPr>
              <a:t>Construction Cost – $20M</a:t>
            </a:r>
          </a:p>
        </p:txBody>
      </p:sp>
      <p:sp>
        <p:nvSpPr>
          <p:cNvPr id="35844" name="Slide Number Placeholder 3"/>
          <p:cNvSpPr>
            <a:spLocks noGrp="1"/>
          </p:cNvSpPr>
          <p:nvPr>
            <p:ph type="sldNum" sz="quarter" idx="12"/>
          </p:nvPr>
        </p:nvSpPr>
        <p:spPr>
          <a:noFill/>
        </p:spPr>
        <p:txBody>
          <a:bodyPr/>
          <a:lstStyle/>
          <a:p>
            <a:fld id="{1123D0A0-4CB7-432F-87F9-2BA690123306}" type="slidenum">
              <a:rPr lang="en-US" smtClean="0">
                <a:latin typeface="Arial Narrow" pitchFamily="34" charset="0"/>
                <a:ea typeface="ＭＳ Ｐゴシック"/>
                <a:cs typeface="ＭＳ Ｐゴシック"/>
              </a:rPr>
              <a:pPr/>
              <a:t>9</a:t>
            </a:fld>
            <a:endParaRPr lang="en-US" smtClean="0">
              <a:latin typeface="Arial Narrow" pitchFamily="34" charset="0"/>
              <a:ea typeface="ＭＳ Ｐゴシック"/>
              <a:cs typeface="ＭＳ Ｐゴシック"/>
            </a:endParaRPr>
          </a:p>
        </p:txBody>
      </p:sp>
      <p:sp>
        <p:nvSpPr>
          <p:cNvPr id="35845" name="Text Box 9"/>
          <p:cNvSpPr txBox="1">
            <a:spLocks noChangeArrowheads="1"/>
          </p:cNvSpPr>
          <p:nvPr/>
        </p:nvSpPr>
        <p:spPr bwMode="auto">
          <a:xfrm>
            <a:off x="4533900" y="5783263"/>
            <a:ext cx="3930650" cy="976312"/>
          </a:xfrm>
          <a:prstGeom prst="rect">
            <a:avLst/>
          </a:prstGeom>
          <a:noFill/>
          <a:ln w="9525">
            <a:noFill/>
            <a:miter lim="800000"/>
            <a:headEnd/>
            <a:tailEnd/>
          </a:ln>
        </p:spPr>
        <p:txBody>
          <a:bodyPr>
            <a:spAutoFit/>
          </a:bodyPr>
          <a:lstStyle/>
          <a:p>
            <a:pPr algn="ctr">
              <a:spcBef>
                <a:spcPct val="50000"/>
              </a:spcBef>
            </a:pPr>
            <a:r>
              <a:rPr lang="en-US" sz="2000">
                <a:latin typeface="Arial Narrow" pitchFamily="34" charset="0"/>
              </a:rPr>
              <a:t>Project partners include USACE, LACFCD, LARAP, and LABOS.</a:t>
            </a:r>
            <a:r>
              <a:rPr lang="en-US" sz="1600"/>
              <a:t> </a:t>
            </a:r>
          </a:p>
          <a:p>
            <a:pPr algn="ctr">
              <a:spcBef>
                <a:spcPct val="50000"/>
              </a:spcBef>
            </a:pPr>
            <a:endParaRPr 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0" y="0"/>
            <a:ext cx="5905500" cy="1193800"/>
          </a:xfrm>
        </p:spPr>
        <p:txBody>
          <a:bodyPr/>
          <a:lstStyle/>
          <a:p>
            <a:pPr algn="ctr">
              <a:defRPr/>
            </a:pPr>
            <a:r>
              <a:rPr lang="en-US" cap="all" dirty="0" smtClean="0"/>
              <a:t>Pacoima dam sediment removal project</a:t>
            </a:r>
            <a:endParaRPr lang="en-US" cap="all" dirty="0"/>
          </a:p>
        </p:txBody>
      </p:sp>
      <p:sp>
        <p:nvSpPr>
          <p:cNvPr id="37890" name="Subtitle 2"/>
          <p:cNvSpPr>
            <a:spLocks noGrp="1"/>
          </p:cNvSpPr>
          <p:nvPr>
            <p:ph type="subTitle" idx="1"/>
          </p:nvPr>
        </p:nvSpPr>
        <p:spPr>
          <a:xfrm>
            <a:off x="0" y="1435100"/>
            <a:ext cx="5568950" cy="4762500"/>
          </a:xfrm>
        </p:spPr>
        <p:txBody>
          <a:bodyPr/>
          <a:lstStyle/>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Adds nearly 3,000 AF of capacity through removal of 2.4-5.2 million cubic yards of accumulated sediment.</a:t>
            </a:r>
          </a:p>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Annual average recharge at downstream spreading grounds is 27,000 AFY – water that would otherwise be wasted to the Ocean.</a:t>
            </a:r>
          </a:p>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Construction anticipated for 2014.</a:t>
            </a:r>
          </a:p>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5-year project duration.</a:t>
            </a:r>
          </a:p>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LADWP’s contribution $10M of $85M total cost.</a:t>
            </a:r>
          </a:p>
          <a:p>
            <a:pPr marL="457200" indent="-457200" algn="l" eaLnBrk="1" hangingPunct="1">
              <a:spcBef>
                <a:spcPts val="700"/>
              </a:spcBef>
              <a:buFontTx/>
              <a:buChar char="•"/>
            </a:pPr>
            <a:r>
              <a:rPr lang="en-US" sz="2200" smtClean="0">
                <a:latin typeface="Arial Narrow" pitchFamily="34" charset="0"/>
                <a:ea typeface="ＭＳ Ｐゴシック"/>
                <a:cs typeface="Arial Narrow" pitchFamily="34" charset="0"/>
              </a:rPr>
              <a:t>LADWP partnering with Los Angeles County Flood Control District.</a:t>
            </a:r>
          </a:p>
          <a:p>
            <a:pPr marL="457200" indent="-457200" algn="l" eaLnBrk="1" hangingPunct="1">
              <a:spcBef>
                <a:spcPts val="700"/>
              </a:spcBef>
              <a:buFontTx/>
              <a:buChar char="•"/>
            </a:pPr>
            <a:endParaRPr lang="en-US" sz="2200" smtClean="0">
              <a:latin typeface="Arial Narrow" pitchFamily="34" charset="0"/>
              <a:ea typeface="ＭＳ Ｐゴシック"/>
              <a:cs typeface="Arial Narrow" pitchFamily="34" charset="0"/>
            </a:endParaRPr>
          </a:p>
        </p:txBody>
      </p:sp>
      <p:sp>
        <p:nvSpPr>
          <p:cNvPr id="37891" name="Slide Number Placeholder 3"/>
          <p:cNvSpPr>
            <a:spLocks noGrp="1"/>
          </p:cNvSpPr>
          <p:nvPr>
            <p:ph type="sldNum" sz="quarter" idx="12"/>
          </p:nvPr>
        </p:nvSpPr>
        <p:spPr>
          <a:noFill/>
        </p:spPr>
        <p:txBody>
          <a:bodyPr/>
          <a:lstStyle/>
          <a:p>
            <a:fld id="{08738EB1-F645-43F4-ADE9-5D23197879BA}" type="slidenum">
              <a:rPr lang="en-US" smtClean="0">
                <a:latin typeface="Arial Narrow" pitchFamily="34" charset="0"/>
                <a:ea typeface="ＭＳ Ｐゴシック"/>
                <a:cs typeface="ＭＳ Ｐゴシック"/>
              </a:rPr>
              <a:pPr/>
              <a:t>10</a:t>
            </a:fld>
            <a:endParaRPr lang="en-US" smtClean="0">
              <a:latin typeface="Arial Narrow" pitchFamily="34" charset="0"/>
              <a:ea typeface="ＭＳ Ｐゴシック"/>
              <a:cs typeface="ＭＳ Ｐゴシック"/>
            </a:endParaRPr>
          </a:p>
        </p:txBody>
      </p:sp>
      <p:pic>
        <p:nvPicPr>
          <p:cNvPr id="37892" name="Picture 8"/>
          <p:cNvPicPr>
            <a:picLocks noChangeAspect="1" noChangeArrowheads="1"/>
          </p:cNvPicPr>
          <p:nvPr/>
        </p:nvPicPr>
        <p:blipFill>
          <a:blip r:embed="rId3"/>
          <a:srcRect/>
          <a:stretch>
            <a:fillRect/>
          </a:stretch>
        </p:blipFill>
        <p:spPr bwMode="auto">
          <a:xfrm>
            <a:off x="5568950" y="1192213"/>
            <a:ext cx="3575050" cy="56657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8500" y="0"/>
            <a:ext cx="5905500" cy="1193800"/>
          </a:xfrm>
        </p:spPr>
        <p:txBody>
          <a:bodyPr/>
          <a:lstStyle/>
          <a:p>
            <a:pPr algn="ctr">
              <a:defRPr/>
            </a:pPr>
            <a:r>
              <a:rPr lang="en-US" cap="all" dirty="0" smtClean="0"/>
              <a:t>Stormwater Capture master plan</a:t>
            </a:r>
            <a:endParaRPr lang="en-US" cap="all" dirty="0"/>
          </a:p>
        </p:txBody>
      </p:sp>
      <p:sp>
        <p:nvSpPr>
          <p:cNvPr id="39938" name="Subtitle 2"/>
          <p:cNvSpPr>
            <a:spLocks noGrp="1"/>
          </p:cNvSpPr>
          <p:nvPr>
            <p:ph type="subTitle" idx="1"/>
          </p:nvPr>
        </p:nvSpPr>
        <p:spPr>
          <a:xfrm>
            <a:off x="342900" y="1319213"/>
            <a:ext cx="8445500" cy="4967287"/>
          </a:xfrm>
        </p:spPr>
        <p:txBody>
          <a:bodyPr/>
          <a:lstStyle/>
          <a:p>
            <a:pPr marL="342900" indent="-342900" algn="l">
              <a:buFontTx/>
              <a:buChar char="•"/>
            </a:pPr>
            <a:r>
              <a:rPr lang="en-US" sz="2200" smtClean="0">
                <a:latin typeface="Arial Narrow" pitchFamily="34" charset="0"/>
                <a:ea typeface="ＭＳ Ｐゴシック"/>
                <a:cs typeface="Arial Narrow" pitchFamily="34" charset="0"/>
              </a:rPr>
              <a:t> The LADWP’s Stormwater Capture Master Plan (Master Plan) will investigate and create potential strategies for implementation of stormwater and watershed management programs and projects throughout the City of Los Angeles.</a:t>
            </a:r>
          </a:p>
          <a:p>
            <a:pPr marL="342900" indent="-342900" algn="l">
              <a:buFontTx/>
              <a:buChar char="•"/>
            </a:pPr>
            <a:r>
              <a:rPr lang="en-US" sz="2200" smtClean="0">
                <a:latin typeface="Arial Narrow" pitchFamily="34" charset="0"/>
                <a:ea typeface="ＭＳ Ｐゴシック"/>
                <a:cs typeface="Arial Narrow" pitchFamily="34" charset="0"/>
              </a:rPr>
              <a:t>Guides decision makers in setting project priorities.</a:t>
            </a:r>
          </a:p>
          <a:p>
            <a:pPr marL="342900" indent="-342900" algn="l">
              <a:buFontTx/>
              <a:buChar char="•"/>
            </a:pPr>
            <a:r>
              <a:rPr lang="en-US" sz="2200" smtClean="0">
                <a:latin typeface="Arial Narrow" pitchFamily="34" charset="0"/>
                <a:ea typeface="ＭＳ Ｐゴシック"/>
                <a:cs typeface="Arial Narrow" pitchFamily="34" charset="0"/>
              </a:rPr>
              <a:t>To evaluate existing/potential projects, water supply benefits, water quality, open space, and flood reduction impacts.</a:t>
            </a:r>
          </a:p>
          <a:p>
            <a:pPr marL="342900" indent="-342900" algn="l">
              <a:buFontTx/>
              <a:buChar char="•"/>
            </a:pPr>
            <a:r>
              <a:rPr lang="en-US" sz="2200" smtClean="0">
                <a:latin typeface="Arial Narrow" pitchFamily="34" charset="0"/>
                <a:ea typeface="ＭＳ Ｐゴシック"/>
                <a:cs typeface="Arial Narrow" pitchFamily="34" charset="0"/>
              </a:rPr>
              <a:t>Estimated completion 2015.</a:t>
            </a:r>
          </a:p>
          <a:p>
            <a:pPr marL="342900" indent="-342900" algn="l">
              <a:buFontTx/>
              <a:buChar char="•"/>
            </a:pPr>
            <a:r>
              <a:rPr lang="en-US" sz="2200" smtClean="0">
                <a:latin typeface="Arial Narrow" pitchFamily="34" charset="0"/>
                <a:ea typeface="ＭＳ Ｐゴシック"/>
                <a:cs typeface="Arial Narrow" pitchFamily="34" charset="0"/>
              </a:rPr>
              <a:t>Estimated cost of Master Plan - $830k.</a:t>
            </a:r>
          </a:p>
          <a:p>
            <a:pPr marL="342900" indent="-342900" algn="l">
              <a:buFontTx/>
              <a:buChar char="•"/>
            </a:pPr>
            <a:r>
              <a:rPr lang="en-US" sz="2200" smtClean="0">
                <a:latin typeface="Arial Narrow" pitchFamily="34" charset="0"/>
                <a:ea typeface="ＭＳ Ｐゴシック"/>
                <a:cs typeface="Arial Narrow" pitchFamily="34" charset="0"/>
              </a:rPr>
              <a:t>Project partners:</a:t>
            </a:r>
          </a:p>
          <a:p>
            <a:pPr marL="800100" lvl="1" indent="-342900" algn="l">
              <a:buFont typeface="Wingdings" pitchFamily="2" charset="2"/>
              <a:buChar char="Ø"/>
            </a:pPr>
            <a:r>
              <a:rPr lang="en-US" sz="2000" smtClean="0">
                <a:latin typeface="Arial Narrow" pitchFamily="34" charset="0"/>
                <a:ea typeface="ＭＳ Ｐゴシック"/>
                <a:cs typeface="Arial Narrow" pitchFamily="34" charset="0"/>
              </a:rPr>
              <a:t>Tree People</a:t>
            </a:r>
          </a:p>
          <a:p>
            <a:pPr marL="800100" lvl="1" indent="-342900" algn="l">
              <a:buFont typeface="Wingdings" pitchFamily="2" charset="2"/>
              <a:buChar char="Ø"/>
            </a:pPr>
            <a:r>
              <a:rPr lang="en-US" sz="2000" smtClean="0">
                <a:latin typeface="Arial Narrow" pitchFamily="34" charset="0"/>
                <a:ea typeface="ＭＳ Ｐゴシック"/>
                <a:cs typeface="Arial Narrow" pitchFamily="34" charset="0"/>
              </a:rPr>
              <a:t>LA City Dept. of Public Works</a:t>
            </a:r>
          </a:p>
          <a:p>
            <a:pPr marL="800100" lvl="1" indent="-342900" algn="l">
              <a:buFont typeface="Wingdings" pitchFamily="2" charset="2"/>
              <a:buChar char="Ø"/>
            </a:pPr>
            <a:r>
              <a:rPr lang="en-US" sz="2000" smtClean="0">
                <a:latin typeface="Arial Narrow" pitchFamily="34" charset="0"/>
                <a:ea typeface="ＭＳ Ｐゴシック"/>
                <a:cs typeface="Arial Narrow" pitchFamily="34" charset="0"/>
              </a:rPr>
              <a:t>LA County Dept. of Public Works</a:t>
            </a:r>
          </a:p>
          <a:p>
            <a:pPr marL="342900" indent="-342900" algn="l"/>
            <a:r>
              <a:rPr lang="en-US" sz="2400" smtClean="0">
                <a:latin typeface="Arial Narrow" pitchFamily="34" charset="0"/>
                <a:ea typeface="ＭＳ Ｐゴシック"/>
                <a:cs typeface="Arial Narrow" pitchFamily="34" charset="0"/>
              </a:rPr>
              <a:t>	</a:t>
            </a:r>
          </a:p>
        </p:txBody>
      </p:sp>
      <p:pic>
        <p:nvPicPr>
          <p:cNvPr id="7" name="Picture 2" descr="\\galaxy\Water Resources\Water Resources Development\Share\Local Water Supply Program\Stormwater\Woodman Ave 080112.jpg"/>
          <p:cNvPicPr>
            <a:picLocks noChangeAspect="1" noChangeArrowheads="1"/>
          </p:cNvPicPr>
          <p:nvPr/>
        </p:nvPicPr>
        <p:blipFill>
          <a:blip r:embed="rId3"/>
          <a:srcRect/>
          <a:stretch>
            <a:fillRect/>
          </a:stretch>
        </p:blipFill>
        <p:spPr bwMode="auto">
          <a:xfrm>
            <a:off x="5780088" y="3771900"/>
            <a:ext cx="2170112" cy="2921000"/>
          </a:xfrm>
          <a:prstGeom prst="rect">
            <a:avLst/>
          </a:prstGeom>
          <a:ln>
            <a:noFill/>
          </a:ln>
          <a:effectLst>
            <a:outerShdw blurRad="292100" dist="139700" dir="2700000" algn="tl" rotWithShape="0">
              <a:srgbClr val="333333">
                <a:alpha val="65000"/>
              </a:srgbClr>
            </a:outerShdw>
          </a:effectLst>
          <a:extLst/>
        </p:spPr>
      </p:pic>
      <p:sp>
        <p:nvSpPr>
          <p:cNvPr id="39940" name="Slide Number Placeholder 3"/>
          <p:cNvSpPr>
            <a:spLocks noGrp="1"/>
          </p:cNvSpPr>
          <p:nvPr>
            <p:ph type="sldNum" sz="quarter" idx="12"/>
          </p:nvPr>
        </p:nvSpPr>
        <p:spPr>
          <a:noFill/>
        </p:spPr>
        <p:txBody>
          <a:bodyPr/>
          <a:lstStyle/>
          <a:p>
            <a:fld id="{C828549A-E2CB-4C01-AB4D-12CFC4DA901D}" type="slidenum">
              <a:rPr lang="en-US" smtClean="0">
                <a:latin typeface="Arial Narrow" pitchFamily="34" charset="0"/>
                <a:ea typeface="ＭＳ Ｐゴシック"/>
                <a:cs typeface="ＭＳ Ｐゴシック"/>
              </a:rPr>
              <a:pPr/>
              <a:t>11</a:t>
            </a:fld>
            <a:endParaRPr lang="en-US" smtClean="0">
              <a:latin typeface="Arial Narrow"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L.A.’s WATER RELIABILITY 2025</a:t>
            </a:r>
          </a:p>
        </p:txBody>
      </p:sp>
      <p:sp>
        <p:nvSpPr>
          <p:cNvPr id="41986" name="Subtitle 2"/>
          <p:cNvSpPr>
            <a:spLocks noGrp="1"/>
          </p:cNvSpPr>
          <p:nvPr>
            <p:ph type="subTitle" idx="1"/>
          </p:nvPr>
        </p:nvSpPr>
        <p:spPr>
          <a:xfrm>
            <a:off x="165100" y="1204913"/>
            <a:ext cx="8343900" cy="1169987"/>
          </a:xfrm>
        </p:spPr>
        <p:txBody>
          <a:bodyPr/>
          <a:lstStyle/>
          <a:p>
            <a:pPr marL="342900" indent="-342900" algn="l">
              <a:buFontTx/>
              <a:buChar char="•"/>
            </a:pPr>
            <a:r>
              <a:rPr lang="en-US" sz="2000" smtClean="0">
                <a:latin typeface="Arial Narrow" pitchFamily="34" charset="0"/>
                <a:ea typeface="ＭＳ Ｐゴシック"/>
                <a:cs typeface="Arial Narrow" pitchFamily="34" charset="0"/>
              </a:rPr>
              <a:t>The stormwater capture master plan will be incorporated into our current effort to accelerate the goals established in our 2010 Urban Water Management Plan – L.A.’s Water Reliability 2025.</a:t>
            </a:r>
          </a:p>
        </p:txBody>
      </p:sp>
      <p:sp>
        <p:nvSpPr>
          <p:cNvPr id="41987" name="Slide Number Placeholder 3"/>
          <p:cNvSpPr>
            <a:spLocks noGrp="1"/>
          </p:cNvSpPr>
          <p:nvPr>
            <p:ph type="sldNum" sz="quarter" idx="12"/>
          </p:nvPr>
        </p:nvSpPr>
        <p:spPr>
          <a:noFill/>
        </p:spPr>
        <p:txBody>
          <a:bodyPr/>
          <a:lstStyle/>
          <a:p>
            <a:fld id="{96B81E23-D1EA-47D5-81DE-E697FF455248}" type="slidenum">
              <a:rPr lang="en-US" smtClean="0">
                <a:latin typeface="Arial Narrow" pitchFamily="34" charset="0"/>
                <a:ea typeface="ＭＳ Ｐゴシック"/>
                <a:cs typeface="ＭＳ Ｐゴシック"/>
              </a:rPr>
              <a:pPr/>
              <a:t>12</a:t>
            </a:fld>
            <a:endParaRPr lang="en-US" smtClean="0">
              <a:latin typeface="Arial Narrow" pitchFamily="34" charset="0"/>
              <a:ea typeface="ＭＳ Ｐゴシック"/>
              <a:cs typeface="ＭＳ Ｐゴシック"/>
            </a:endParaRPr>
          </a:p>
        </p:txBody>
      </p:sp>
      <p:graphicFrame>
        <p:nvGraphicFramePr>
          <p:cNvPr id="8" name="Group 55"/>
          <p:cNvGraphicFramePr>
            <a:graphicFrameLocks noGrp="1"/>
          </p:cNvGraphicFramePr>
          <p:nvPr/>
        </p:nvGraphicFramePr>
        <p:xfrm>
          <a:off x="971550" y="2324100"/>
          <a:ext cx="7366000" cy="2938780"/>
        </p:xfrm>
        <a:graphic>
          <a:graphicData uri="http://schemas.openxmlformats.org/drawingml/2006/table">
            <a:tbl>
              <a:tblPr/>
              <a:tblGrid>
                <a:gridCol w="4507327"/>
                <a:gridCol w="2858673"/>
              </a:tblGrid>
              <a:tr h="3784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L.A’s Water Reliability 2025 Program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Water Generated (AFY)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4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Centralized Capture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54,800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14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Distributed Harvesting (Decentralized)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7,600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161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Calibri" pitchFamily="34" charset="0"/>
                          <a:ea typeface="+mn-ea"/>
                          <a:cs typeface="+mn-cs"/>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Calibri" pitchFamily="34" charset="0"/>
                          <a:ea typeface="+mn-ea"/>
                          <a:cs typeface="+mn-cs"/>
                        </a:rPr>
                        <a:t>62,400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17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Calibri" pitchFamily="34" charset="0"/>
                          <a:ea typeface="+mn-ea"/>
                          <a:cs typeface="+mn-cs"/>
                        </a:rPr>
                        <a:t>2010 Urban Water Management Plan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kern="1200" cap="none" normalizeH="0" baseline="0" dirty="0" smtClean="0">
                        <a:ln>
                          <a:noFill/>
                        </a:ln>
                        <a:solidFill>
                          <a:schemeClr val="tx1"/>
                        </a:solidFill>
                        <a:effectLst/>
                        <a:latin typeface="Calibri" pitchFamily="34" charset="0"/>
                        <a:ea typeface="+mn-ea"/>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617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Centralized Capture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15,000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174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normalizeH="0" baseline="0" dirty="0" smtClean="0">
                          <a:ln>
                            <a:noFill/>
                          </a:ln>
                          <a:solidFill>
                            <a:srgbClr val="000000"/>
                          </a:solidFill>
                          <a:effectLst/>
                          <a:latin typeface="Calibri" pitchFamily="34" charset="0"/>
                          <a:ea typeface="+mn-ea"/>
                          <a:cs typeface="+mn-cs"/>
                        </a:rPr>
                        <a:t>Distributed Harvesting (Decentralized)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rgbClr val="000000"/>
                          </a:solidFill>
                          <a:effectLst/>
                          <a:latin typeface="Calibri" pitchFamily="34" charset="0"/>
                          <a:ea typeface="+mn-ea"/>
                          <a:cs typeface="+mn-cs"/>
                        </a:rPr>
                        <a:t>10,000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25,000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 name="Subtitle 2"/>
          <p:cNvSpPr txBox="1">
            <a:spLocks/>
          </p:cNvSpPr>
          <p:nvPr/>
        </p:nvSpPr>
        <p:spPr bwMode="auto">
          <a:xfrm>
            <a:off x="165100" y="5421313"/>
            <a:ext cx="8978900" cy="1169987"/>
          </a:xfrm>
          <a:prstGeom prst="rect">
            <a:avLst/>
          </a:prstGeom>
          <a:noFill/>
          <a:ln w="9525">
            <a:noFill/>
            <a:miter lim="800000"/>
            <a:headEnd/>
            <a:tailEnd/>
          </a:ln>
        </p:spPr>
        <p:txBody>
          <a:bodyPr/>
          <a:lstStyle>
            <a:lvl1pPr marL="0" indent="0" algn="ctr" rtl="0" eaLnBrk="0" fontAlgn="base" hangingPunct="0">
              <a:spcBef>
                <a:spcPct val="20000"/>
              </a:spcBef>
              <a:spcAft>
                <a:spcPct val="0"/>
              </a:spcAft>
              <a:buNone/>
              <a:defRPr sz="2800">
                <a:solidFill>
                  <a:schemeClr val="tx1"/>
                </a:solidFill>
                <a:latin typeface="Arial Narrow"/>
                <a:ea typeface="ＭＳ Ｐゴシック" pitchFamily="-108" charset="-128"/>
                <a:cs typeface="Arial Narrow"/>
              </a:defRPr>
            </a:lvl1pPr>
            <a:lvl2pPr marL="457200" indent="0" algn="ctr" rtl="0" eaLnBrk="0" fontAlgn="base" hangingPunct="0">
              <a:spcBef>
                <a:spcPct val="20000"/>
              </a:spcBef>
              <a:spcAft>
                <a:spcPct val="0"/>
              </a:spcAft>
              <a:buNone/>
              <a:defRPr sz="2600">
                <a:solidFill>
                  <a:schemeClr val="tx1"/>
                </a:solidFill>
                <a:latin typeface="Arial Narrow"/>
                <a:ea typeface="ＭＳ Ｐゴシック" charset="-128"/>
                <a:cs typeface="Arial Narrow"/>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128"/>
                <a:cs typeface="ＭＳ Ｐゴシック"/>
              </a:defRPr>
            </a:lvl3pPr>
            <a:lvl4pPr marL="1371600" indent="0" algn="ctr" rtl="0" eaLnBrk="0" fontAlgn="base" hangingPunct="0">
              <a:spcBef>
                <a:spcPct val="20000"/>
              </a:spcBef>
              <a:spcAft>
                <a:spcPct val="0"/>
              </a:spcAft>
              <a:buNone/>
              <a:defRPr sz="2200">
                <a:solidFill>
                  <a:schemeClr val="tx1"/>
                </a:solidFill>
                <a:latin typeface="+mn-lt"/>
                <a:ea typeface="ＭＳ Ｐゴシック" charset="-128"/>
                <a:cs typeface="ＭＳ Ｐゴシック"/>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a:defRPr>
            </a:lvl5pPr>
            <a:lvl6pPr marL="2286000" indent="0" algn="ctr" rtl="0" fontAlgn="base">
              <a:spcBef>
                <a:spcPct val="20000"/>
              </a:spcBef>
              <a:spcAft>
                <a:spcPct val="0"/>
              </a:spcAft>
              <a:buNone/>
              <a:defRPr sz="2000">
                <a:solidFill>
                  <a:schemeClr val="tx1"/>
                </a:solidFill>
                <a:latin typeface="+mn-lt"/>
                <a:ea typeface="ＭＳ Ｐゴシック" charset="-128"/>
              </a:defRPr>
            </a:lvl6pPr>
            <a:lvl7pPr marL="2743200" indent="0" algn="ctr" rtl="0" fontAlgn="base">
              <a:spcBef>
                <a:spcPct val="20000"/>
              </a:spcBef>
              <a:spcAft>
                <a:spcPct val="0"/>
              </a:spcAft>
              <a:buNone/>
              <a:defRPr sz="2000">
                <a:solidFill>
                  <a:schemeClr val="tx1"/>
                </a:solidFill>
                <a:latin typeface="+mn-lt"/>
                <a:ea typeface="ＭＳ Ｐゴシック" charset="-128"/>
              </a:defRPr>
            </a:lvl7pPr>
            <a:lvl8pPr marL="3200400" indent="0" algn="ctr" rtl="0" fontAlgn="base">
              <a:spcBef>
                <a:spcPct val="20000"/>
              </a:spcBef>
              <a:spcAft>
                <a:spcPct val="0"/>
              </a:spcAft>
              <a:buNone/>
              <a:defRPr sz="2000">
                <a:solidFill>
                  <a:schemeClr val="tx1"/>
                </a:solidFill>
                <a:latin typeface="+mn-lt"/>
                <a:ea typeface="ＭＳ Ｐゴシック" charset="-128"/>
              </a:defRPr>
            </a:lvl8pPr>
            <a:lvl9pPr marL="3657600" indent="0" algn="ctr" rtl="0" fontAlgn="base">
              <a:spcBef>
                <a:spcPct val="20000"/>
              </a:spcBef>
              <a:spcAft>
                <a:spcPct val="0"/>
              </a:spcAft>
              <a:buNone/>
              <a:defRPr sz="2000">
                <a:solidFill>
                  <a:schemeClr val="tx1"/>
                </a:solidFill>
                <a:latin typeface="+mn-lt"/>
                <a:ea typeface="ＭＳ Ｐゴシック" charset="-128"/>
              </a:defRPr>
            </a:lvl9pPr>
          </a:lstStyle>
          <a:p>
            <a:pPr marL="342900" indent="-342900" algn="l">
              <a:buFont typeface="Arial" pitchFamily="34" charset="0"/>
              <a:buChar char="•"/>
              <a:defRPr/>
            </a:pPr>
            <a:r>
              <a:rPr lang="en-US" sz="2000" kern="0" dirty="0" smtClean="0"/>
              <a:t>The 37,400 AF of additional stormwater generated by the L.A.’s Water Reliability 2025 Program will be used to mitigate groundwater basin overdraft.</a:t>
            </a:r>
          </a:p>
          <a:p>
            <a:pPr marL="342900" indent="-342900" algn="l">
              <a:buFont typeface="Arial" pitchFamily="34" charset="0"/>
              <a:buChar char="•"/>
              <a:defRPr/>
            </a:pPr>
            <a:r>
              <a:rPr lang="en-US" sz="2000" kern="0" dirty="0"/>
              <a:t>Passage of AB850 will assist in financing these stormwater projects at a lower cost to ratepayers</a:t>
            </a:r>
            <a:r>
              <a:rPr lang="en-US" sz="2000" kern="0" dirty="0" smtClean="0"/>
              <a:t>.</a:t>
            </a:r>
            <a:endParaRPr lang="en-US" sz="2000"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solidFill>
                  <a:schemeClr val="tx1"/>
                </a:solidFill>
                <a:latin typeface="Impact" pitchFamily="34" charset="0"/>
                <a:ea typeface="ＭＳ Ｐゴシック"/>
                <a:cs typeface="Impact" pitchFamily="34" charset="0"/>
              </a:rPr>
              <a:t>		</a:t>
            </a:r>
          </a:p>
        </p:txBody>
      </p:sp>
      <p:sp>
        <p:nvSpPr>
          <p:cNvPr id="44034" name="Slide Number Placeholder 4"/>
          <p:cNvSpPr txBox="1">
            <a:spLocks noGrp="1"/>
          </p:cNvSpPr>
          <p:nvPr/>
        </p:nvSpPr>
        <p:spPr bwMode="auto">
          <a:xfrm>
            <a:off x="6934200" y="6492875"/>
            <a:ext cx="2133600" cy="476250"/>
          </a:xfrm>
          <a:prstGeom prst="rect">
            <a:avLst/>
          </a:prstGeom>
          <a:noFill/>
          <a:ln w="9525">
            <a:noFill/>
            <a:miter lim="800000"/>
            <a:headEnd/>
            <a:tailEnd/>
          </a:ln>
        </p:spPr>
        <p:txBody>
          <a:bodyPr/>
          <a:lstStyle/>
          <a:p>
            <a:pPr algn="r"/>
            <a:fld id="{FEE5F8BF-C2ED-46C2-AC5A-0FF956CCDBAC}" type="slidenum">
              <a:rPr lang="en-US" sz="1200">
                <a:latin typeface="Arial Narrow" pitchFamily="34" charset="0"/>
              </a:rPr>
              <a:pPr algn="r"/>
              <a:t>13</a:t>
            </a:fld>
            <a:endParaRPr lang="en-US" sz="1200">
              <a:latin typeface="Arial Narrow" pitchFamily="34" charset="0"/>
            </a:endParaRPr>
          </a:p>
        </p:txBody>
      </p:sp>
      <p:sp>
        <p:nvSpPr>
          <p:cNvPr id="44035" name="Rectangle 1"/>
          <p:cNvSpPr>
            <a:spLocks noChangeArrowheads="1"/>
          </p:cNvSpPr>
          <p:nvPr/>
        </p:nvSpPr>
        <p:spPr bwMode="auto">
          <a:xfrm>
            <a:off x="1135063" y="3440113"/>
            <a:ext cx="6958012" cy="768350"/>
          </a:xfrm>
          <a:prstGeom prst="rect">
            <a:avLst/>
          </a:prstGeom>
          <a:noFill/>
          <a:ln w="9525">
            <a:noFill/>
            <a:miter lim="800000"/>
            <a:headEnd/>
            <a:tailEnd/>
          </a:ln>
        </p:spPr>
        <p:txBody>
          <a:bodyPr wrap="none">
            <a:spAutoFit/>
          </a:bodyPr>
          <a:lstStyle/>
          <a:p>
            <a:r>
              <a:rPr lang="en-US" sz="4400" b="1"/>
              <a:t>QUESTIONS/COMMENTS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 descr="11D7"/>
          <p:cNvPicPr>
            <a:picLocks noChangeAspect="1" noChangeArrowheads="1"/>
          </p:cNvPicPr>
          <p:nvPr/>
        </p:nvPicPr>
        <p:blipFill>
          <a:blip r:embed="rId3"/>
          <a:srcRect/>
          <a:stretch>
            <a:fillRect/>
          </a:stretch>
        </p:blipFill>
        <p:spPr bwMode="auto">
          <a:xfrm>
            <a:off x="4652963" y="2527300"/>
            <a:ext cx="4633912" cy="3589338"/>
          </a:xfrm>
          <a:prstGeom prst="rect">
            <a:avLst/>
          </a:prstGeom>
          <a:noFill/>
          <a:ln w="9525">
            <a:noFill/>
            <a:miter lim="800000"/>
            <a:headEnd/>
            <a:tailEnd/>
          </a:ln>
        </p:spPr>
      </p:pic>
      <p:sp>
        <p:nvSpPr>
          <p:cNvPr id="19458" name="Rectangle 2"/>
          <p:cNvSpPr>
            <a:spLocks noGrp="1" noChangeArrowheads="1"/>
          </p:cNvSpPr>
          <p:nvPr>
            <p:ph type="title"/>
          </p:nvPr>
        </p:nvSpPr>
        <p:spPr/>
        <p:txBody>
          <a:bodyPr/>
          <a:lstStyle/>
          <a:p>
            <a:r>
              <a:rPr lang="en-US" smtClean="0">
                <a:solidFill>
                  <a:srgbClr val="000000"/>
                </a:solidFill>
                <a:latin typeface="Impact" pitchFamily="34" charset="0"/>
                <a:ea typeface="ＭＳ Ｐゴシック"/>
                <a:cs typeface="Impact" pitchFamily="34" charset="0"/>
              </a:rPr>
              <a:t>Comparison of Existing and 2035 Projected Water Supply Sources</a:t>
            </a:r>
          </a:p>
        </p:txBody>
      </p:sp>
      <p:sp>
        <p:nvSpPr>
          <p:cNvPr id="19459" name="Rectangle 4"/>
          <p:cNvSpPr>
            <a:spLocks noChangeArrowheads="1"/>
          </p:cNvSpPr>
          <p:nvPr/>
        </p:nvSpPr>
        <p:spPr bwMode="auto">
          <a:xfrm>
            <a:off x="457200" y="1524000"/>
            <a:ext cx="8305800" cy="4800600"/>
          </a:xfrm>
          <a:prstGeom prst="rect">
            <a:avLst/>
          </a:prstGeom>
          <a:noFill/>
          <a:ln w="9525">
            <a:noFill/>
            <a:miter lim="800000"/>
            <a:headEnd/>
            <a:tailEnd/>
          </a:ln>
        </p:spPr>
        <p:txBody>
          <a:bodyPr/>
          <a:lstStyle/>
          <a:p>
            <a:pPr marL="460375" indent="-460375" eaLnBrk="0" hangingPunct="0">
              <a:lnSpc>
                <a:spcPct val="90000"/>
              </a:lnSpc>
              <a:spcBef>
                <a:spcPct val="50000"/>
              </a:spcBef>
              <a:buClr>
                <a:srgbClr val="FFFF99"/>
              </a:buClr>
              <a:buSzPct val="50000"/>
            </a:pPr>
            <a:endParaRPr lang="en-US" sz="2800">
              <a:solidFill>
                <a:srgbClr val="FFFF99"/>
              </a:solidFill>
              <a:latin typeface="Arial Narrow" pitchFamily="34" charset="0"/>
            </a:endParaRPr>
          </a:p>
        </p:txBody>
      </p:sp>
      <p:sp>
        <p:nvSpPr>
          <p:cNvPr id="19460" name="Rectangle 7"/>
          <p:cNvSpPr>
            <a:spLocks noChangeArrowheads="1"/>
          </p:cNvSpPr>
          <p:nvPr/>
        </p:nvSpPr>
        <p:spPr bwMode="auto">
          <a:xfrm>
            <a:off x="1219200" y="1219200"/>
            <a:ext cx="7696200" cy="1219200"/>
          </a:xfrm>
          <a:prstGeom prst="rect">
            <a:avLst/>
          </a:prstGeom>
          <a:noFill/>
          <a:ln w="9525">
            <a:noFill/>
            <a:miter lim="800000"/>
            <a:headEnd/>
            <a:tailEnd/>
          </a:ln>
        </p:spPr>
        <p:txBody>
          <a:bodyPr/>
          <a:lstStyle/>
          <a:p>
            <a:pPr marL="460375" indent="-460375" eaLnBrk="0" hangingPunct="0">
              <a:lnSpc>
                <a:spcPct val="90000"/>
              </a:lnSpc>
              <a:spcBef>
                <a:spcPct val="20000"/>
              </a:spcBef>
              <a:buClr>
                <a:srgbClr val="000000"/>
              </a:buClr>
              <a:buFontTx/>
              <a:buChar char="•"/>
            </a:pPr>
            <a:endParaRPr lang="en-US" sz="2000">
              <a:solidFill>
                <a:srgbClr val="000000"/>
              </a:solidFill>
              <a:latin typeface="Arial Narrow" pitchFamily="34" charset="0"/>
            </a:endParaRPr>
          </a:p>
        </p:txBody>
      </p:sp>
      <p:sp>
        <p:nvSpPr>
          <p:cNvPr id="19461" name="Text Box 8"/>
          <p:cNvSpPr txBox="1">
            <a:spLocks noChangeArrowheads="1"/>
          </p:cNvSpPr>
          <p:nvPr/>
        </p:nvSpPr>
        <p:spPr bwMode="auto">
          <a:xfrm>
            <a:off x="-355600" y="6570663"/>
            <a:ext cx="5181600" cy="261937"/>
          </a:xfrm>
          <a:prstGeom prst="rect">
            <a:avLst/>
          </a:prstGeom>
          <a:noFill/>
          <a:ln w="9525">
            <a:noFill/>
            <a:miter lim="800000"/>
            <a:headEnd/>
            <a:tailEnd/>
          </a:ln>
        </p:spPr>
        <p:txBody>
          <a:bodyPr>
            <a:spAutoFit/>
          </a:bodyPr>
          <a:lstStyle/>
          <a:p>
            <a:pPr algn="ctr" eaLnBrk="0" hangingPunct="0">
              <a:spcBef>
                <a:spcPct val="50000"/>
              </a:spcBef>
            </a:pPr>
            <a:r>
              <a:rPr lang="en-US" sz="1100">
                <a:solidFill>
                  <a:srgbClr val="000000"/>
                </a:solidFill>
                <a:latin typeface="Arial Narrow" pitchFamily="34" charset="0"/>
              </a:rPr>
              <a:t>Note: Charts do not reflect 100,000 AF of existing conservation</a:t>
            </a:r>
          </a:p>
        </p:txBody>
      </p:sp>
      <p:pic>
        <p:nvPicPr>
          <p:cNvPr id="19462" name="Picture 9" descr="11C3"/>
          <p:cNvPicPr>
            <a:picLocks noChangeAspect="1" noChangeArrowheads="1"/>
          </p:cNvPicPr>
          <p:nvPr/>
        </p:nvPicPr>
        <p:blipFill>
          <a:blip r:embed="rId4"/>
          <a:srcRect r="2563"/>
          <a:stretch>
            <a:fillRect/>
          </a:stretch>
        </p:blipFill>
        <p:spPr bwMode="auto">
          <a:xfrm>
            <a:off x="0" y="2305050"/>
            <a:ext cx="4826000" cy="3382963"/>
          </a:xfrm>
          <a:prstGeom prst="rect">
            <a:avLst/>
          </a:prstGeom>
          <a:noFill/>
          <a:ln w="9525">
            <a:noFill/>
            <a:miter lim="800000"/>
            <a:headEnd/>
            <a:tailEnd/>
          </a:ln>
        </p:spPr>
      </p:pic>
      <p:sp>
        <p:nvSpPr>
          <p:cNvPr id="19463" name="Text Box 11"/>
          <p:cNvSpPr txBox="1">
            <a:spLocks noChangeArrowheads="1"/>
          </p:cNvSpPr>
          <p:nvPr/>
        </p:nvSpPr>
        <p:spPr bwMode="auto">
          <a:xfrm>
            <a:off x="927100" y="1562100"/>
            <a:ext cx="28194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0000"/>
                </a:solidFill>
                <a:latin typeface="Arial Narrow" pitchFamily="34" charset="0"/>
                <a:ea typeface="Arial Unicode MS" pitchFamily="34" charset="-128"/>
                <a:cs typeface="Arial Unicode MS" pitchFamily="34" charset="-128"/>
              </a:rPr>
              <a:t>Five Year Average Total: 621,700 AFY</a:t>
            </a:r>
          </a:p>
        </p:txBody>
      </p:sp>
      <p:sp>
        <p:nvSpPr>
          <p:cNvPr id="19464" name="Text Box 12"/>
          <p:cNvSpPr txBox="1">
            <a:spLocks noChangeArrowheads="1"/>
          </p:cNvSpPr>
          <p:nvPr/>
        </p:nvSpPr>
        <p:spPr bwMode="auto">
          <a:xfrm>
            <a:off x="5118100" y="1562100"/>
            <a:ext cx="2819400" cy="7016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0000"/>
                </a:solidFill>
                <a:latin typeface="Arial Narrow" pitchFamily="34" charset="0"/>
                <a:ea typeface="Arial Unicode MS" pitchFamily="34" charset="-128"/>
                <a:cs typeface="Arial Unicode MS" pitchFamily="34" charset="-128"/>
              </a:rPr>
              <a:t>Fiscal Year 2034 – 35  Total: 711,000 AFY</a:t>
            </a:r>
          </a:p>
        </p:txBody>
      </p:sp>
      <p:sp>
        <p:nvSpPr>
          <p:cNvPr id="19465" name="Slide Number Placeholder 9"/>
          <p:cNvSpPr>
            <a:spLocks noGrp="1"/>
          </p:cNvSpPr>
          <p:nvPr>
            <p:ph type="sldNum" sz="quarter" idx="12"/>
          </p:nvPr>
        </p:nvSpPr>
        <p:spPr>
          <a:noFill/>
        </p:spPr>
        <p:txBody>
          <a:bodyPr/>
          <a:lstStyle/>
          <a:p>
            <a:fld id="{7E681BDE-2542-4E04-9771-06F13B8CDB36}" type="slidenum">
              <a:rPr lang="en-US" smtClean="0">
                <a:latin typeface="Arial Narrow" pitchFamily="34" charset="0"/>
                <a:ea typeface="ＭＳ Ｐゴシック"/>
                <a:cs typeface="ＭＳ Ｐゴシック"/>
              </a:rPr>
              <a:pPr/>
              <a:t>1</a:t>
            </a:fld>
            <a:endParaRPr lang="en-US" smtClean="0">
              <a:latin typeface="Arial Narrow" pitchFamily="34" charset="0"/>
              <a:ea typeface="ＭＳ Ｐゴシック"/>
              <a:cs typeface="ＭＳ Ｐゴシック"/>
            </a:endParaRPr>
          </a:p>
        </p:txBody>
      </p:sp>
      <p:sp>
        <p:nvSpPr>
          <p:cNvPr id="19466" name="TextBox 1"/>
          <p:cNvSpPr txBox="1">
            <a:spLocks noChangeArrowheads="1"/>
          </p:cNvSpPr>
          <p:nvPr/>
        </p:nvSpPr>
        <p:spPr bwMode="auto">
          <a:xfrm>
            <a:off x="684213" y="5943600"/>
            <a:ext cx="7937500" cy="584200"/>
          </a:xfrm>
          <a:prstGeom prst="rect">
            <a:avLst/>
          </a:prstGeom>
          <a:noFill/>
          <a:ln w="9525">
            <a:noFill/>
            <a:miter lim="800000"/>
            <a:headEnd/>
            <a:tailEnd/>
          </a:ln>
        </p:spPr>
        <p:txBody>
          <a:bodyPr>
            <a:spAutoFit/>
          </a:bodyPr>
          <a:lstStyle/>
          <a:p>
            <a:pPr marL="342900" indent="-342900">
              <a:buFont typeface="Arial" charset="0"/>
              <a:buChar char="•"/>
            </a:pPr>
            <a:r>
              <a:rPr lang="en-US" sz="1600"/>
              <a:t>Stormwater Capture efforts are designed to alleviate 1 of 2 problems in the San Fernando Basin: Groundwater Contamination and </a:t>
            </a:r>
            <a:r>
              <a:rPr lang="en-US" sz="1600" b="1" i="1"/>
              <a:t>lack of natural recharge</a:t>
            </a:r>
            <a:r>
              <a:rPr lang="en-US" sz="1600" b="1"/>
              <a:t>.</a:t>
            </a:r>
            <a:endParaRPr lang="en-US" sz="1600" b="1"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MAIN STORMWATER CAPTURE PROJECT CATEGORIES</a:t>
            </a:r>
          </a:p>
        </p:txBody>
      </p:sp>
      <p:sp>
        <p:nvSpPr>
          <p:cNvPr id="21506" name="Subtitle 2"/>
          <p:cNvSpPr>
            <a:spLocks noGrp="1"/>
          </p:cNvSpPr>
          <p:nvPr>
            <p:ph type="subTitle" idx="1"/>
          </p:nvPr>
        </p:nvSpPr>
        <p:spPr>
          <a:xfrm>
            <a:off x="215900" y="1543050"/>
            <a:ext cx="4305300" cy="4697413"/>
          </a:xfrm>
        </p:spPr>
        <p:txBody>
          <a:bodyPr/>
          <a:lstStyle/>
          <a:p>
            <a:pPr eaLnBrk="1" hangingPunct="1"/>
            <a:r>
              <a:rPr lang="en-US" b="1" smtClean="0">
                <a:latin typeface="Arial Narrow" pitchFamily="34" charset="0"/>
                <a:ea typeface="ＭＳ Ｐゴシック"/>
                <a:cs typeface="Arial Narrow" pitchFamily="34" charset="0"/>
              </a:rPr>
              <a:t>Centralized Stormwater Capture</a:t>
            </a:r>
          </a:p>
          <a:p>
            <a:pPr lvl="1" algn="l" eaLnBrk="1" hangingPunct="1"/>
            <a:r>
              <a:rPr lang="en-US" sz="2200" smtClean="0">
                <a:latin typeface="Arial Narrow" pitchFamily="34" charset="0"/>
                <a:ea typeface="ＭＳ Ｐゴシック"/>
                <a:cs typeface="Arial Narrow" pitchFamily="34" charset="0"/>
              </a:rPr>
              <a:t>Larger scale projects designed to facilitate groundwater recharge through spreading grounds</a:t>
            </a:r>
          </a:p>
        </p:txBody>
      </p:sp>
      <p:sp>
        <p:nvSpPr>
          <p:cNvPr id="21507" name="Slide Number Placeholder 3"/>
          <p:cNvSpPr>
            <a:spLocks noGrp="1"/>
          </p:cNvSpPr>
          <p:nvPr>
            <p:ph type="sldNum" sz="quarter" idx="12"/>
          </p:nvPr>
        </p:nvSpPr>
        <p:spPr>
          <a:noFill/>
        </p:spPr>
        <p:txBody>
          <a:bodyPr/>
          <a:lstStyle/>
          <a:p>
            <a:fld id="{4C687D4A-9E53-4116-9383-F4BC93580EB8}" type="slidenum">
              <a:rPr lang="en-US" smtClean="0">
                <a:latin typeface="Arial Narrow" pitchFamily="34" charset="0"/>
                <a:ea typeface="ＭＳ Ｐゴシック"/>
                <a:cs typeface="ＭＳ Ｐゴシック"/>
              </a:rPr>
              <a:pPr/>
              <a:t>2</a:t>
            </a:fld>
            <a:endParaRPr lang="en-US" smtClean="0">
              <a:latin typeface="Arial Narrow" pitchFamily="34" charset="0"/>
              <a:ea typeface="ＭＳ Ｐゴシック"/>
              <a:cs typeface="ＭＳ Ｐゴシック"/>
            </a:endParaRPr>
          </a:p>
        </p:txBody>
      </p:sp>
      <p:sp>
        <p:nvSpPr>
          <p:cNvPr id="21508" name="Text Box 8"/>
          <p:cNvSpPr txBox="1">
            <a:spLocks noChangeArrowheads="1"/>
          </p:cNvSpPr>
          <p:nvPr/>
        </p:nvSpPr>
        <p:spPr bwMode="auto">
          <a:xfrm>
            <a:off x="2819400" y="6103938"/>
            <a:ext cx="3594100" cy="274637"/>
          </a:xfrm>
          <a:prstGeom prst="rect">
            <a:avLst/>
          </a:prstGeom>
          <a:noFill/>
          <a:ln w="9525">
            <a:noFill/>
            <a:miter lim="800000"/>
            <a:headEnd/>
            <a:tailEnd/>
          </a:ln>
        </p:spPr>
        <p:txBody>
          <a:bodyPr>
            <a:spAutoFit/>
          </a:bodyPr>
          <a:lstStyle/>
          <a:p>
            <a:pPr algn="ctr">
              <a:spcBef>
                <a:spcPct val="50000"/>
              </a:spcBef>
            </a:pPr>
            <a:r>
              <a:rPr lang="en-US" sz="1200"/>
              <a:t>Hansen Spreading Grounds</a:t>
            </a:r>
          </a:p>
        </p:txBody>
      </p:sp>
      <p:sp>
        <p:nvSpPr>
          <p:cNvPr id="8" name="Subtitle 2"/>
          <p:cNvSpPr txBox="1">
            <a:spLocks/>
          </p:cNvSpPr>
          <p:nvPr/>
        </p:nvSpPr>
        <p:spPr bwMode="auto">
          <a:xfrm>
            <a:off x="4359275" y="1543050"/>
            <a:ext cx="4635500" cy="4697413"/>
          </a:xfrm>
          <a:prstGeom prst="rect">
            <a:avLst/>
          </a:prstGeom>
          <a:noFill/>
          <a:ln w="9525">
            <a:noFill/>
            <a:miter lim="800000"/>
            <a:headEnd/>
            <a:tailEnd/>
          </a:ln>
        </p:spPr>
        <p:txBody>
          <a:bodyPr/>
          <a:lstStyle>
            <a:lvl1pPr marL="0" indent="0" algn="ctr" rtl="0" eaLnBrk="0" fontAlgn="base" hangingPunct="0">
              <a:spcBef>
                <a:spcPct val="20000"/>
              </a:spcBef>
              <a:spcAft>
                <a:spcPct val="0"/>
              </a:spcAft>
              <a:buNone/>
              <a:defRPr sz="2800">
                <a:solidFill>
                  <a:schemeClr val="tx1"/>
                </a:solidFill>
                <a:latin typeface="Arial Narrow"/>
                <a:ea typeface="ＭＳ Ｐゴシック" pitchFamily="-108" charset="-128"/>
                <a:cs typeface="Arial Narrow"/>
              </a:defRPr>
            </a:lvl1pPr>
            <a:lvl2pPr marL="457200" indent="0" algn="ctr" rtl="0" eaLnBrk="0" fontAlgn="base" hangingPunct="0">
              <a:spcBef>
                <a:spcPct val="20000"/>
              </a:spcBef>
              <a:spcAft>
                <a:spcPct val="0"/>
              </a:spcAft>
              <a:buNone/>
              <a:defRPr sz="2600">
                <a:solidFill>
                  <a:schemeClr val="tx1"/>
                </a:solidFill>
                <a:latin typeface="Arial Narrow"/>
                <a:ea typeface="ＭＳ Ｐゴシック" charset="-128"/>
                <a:cs typeface="Arial Narrow"/>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128"/>
                <a:cs typeface="ＭＳ Ｐゴシック"/>
              </a:defRPr>
            </a:lvl3pPr>
            <a:lvl4pPr marL="1371600" indent="0" algn="ctr" rtl="0" eaLnBrk="0" fontAlgn="base" hangingPunct="0">
              <a:spcBef>
                <a:spcPct val="20000"/>
              </a:spcBef>
              <a:spcAft>
                <a:spcPct val="0"/>
              </a:spcAft>
              <a:buNone/>
              <a:defRPr sz="2200">
                <a:solidFill>
                  <a:schemeClr val="tx1"/>
                </a:solidFill>
                <a:latin typeface="+mn-lt"/>
                <a:ea typeface="ＭＳ Ｐゴシック" charset="-128"/>
                <a:cs typeface="ＭＳ Ｐゴシック"/>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a:defRPr>
            </a:lvl5pPr>
            <a:lvl6pPr marL="2286000" indent="0" algn="ctr" rtl="0" fontAlgn="base">
              <a:spcBef>
                <a:spcPct val="20000"/>
              </a:spcBef>
              <a:spcAft>
                <a:spcPct val="0"/>
              </a:spcAft>
              <a:buNone/>
              <a:defRPr sz="2000">
                <a:solidFill>
                  <a:schemeClr val="tx1"/>
                </a:solidFill>
                <a:latin typeface="+mn-lt"/>
                <a:ea typeface="ＭＳ Ｐゴシック" charset="-128"/>
              </a:defRPr>
            </a:lvl6pPr>
            <a:lvl7pPr marL="2743200" indent="0" algn="ctr" rtl="0" fontAlgn="base">
              <a:spcBef>
                <a:spcPct val="20000"/>
              </a:spcBef>
              <a:spcAft>
                <a:spcPct val="0"/>
              </a:spcAft>
              <a:buNone/>
              <a:defRPr sz="2000">
                <a:solidFill>
                  <a:schemeClr val="tx1"/>
                </a:solidFill>
                <a:latin typeface="+mn-lt"/>
                <a:ea typeface="ＭＳ Ｐゴシック" charset="-128"/>
              </a:defRPr>
            </a:lvl7pPr>
            <a:lvl8pPr marL="3200400" indent="0" algn="ctr" rtl="0" fontAlgn="base">
              <a:spcBef>
                <a:spcPct val="20000"/>
              </a:spcBef>
              <a:spcAft>
                <a:spcPct val="0"/>
              </a:spcAft>
              <a:buNone/>
              <a:defRPr sz="2000">
                <a:solidFill>
                  <a:schemeClr val="tx1"/>
                </a:solidFill>
                <a:latin typeface="+mn-lt"/>
                <a:ea typeface="ＭＳ Ｐゴシック" charset="-128"/>
              </a:defRPr>
            </a:lvl8pPr>
            <a:lvl9pPr marL="3657600" indent="0" algn="ctr" rtl="0" fontAlgn="base">
              <a:spcBef>
                <a:spcPct val="20000"/>
              </a:spcBef>
              <a:spcAft>
                <a:spcPct val="0"/>
              </a:spcAft>
              <a:buNone/>
              <a:defRPr sz="2000">
                <a:solidFill>
                  <a:schemeClr val="tx1"/>
                </a:solidFill>
                <a:latin typeface="+mn-lt"/>
                <a:ea typeface="ＭＳ Ｐゴシック" charset="-128"/>
              </a:defRPr>
            </a:lvl9pPr>
          </a:lstStyle>
          <a:p>
            <a:pPr eaLnBrk="1" hangingPunct="1">
              <a:defRPr/>
            </a:pPr>
            <a:r>
              <a:rPr lang="en-US" b="1" kern="0" dirty="0" smtClean="0"/>
              <a:t>Distributed (Decentralized) Stormwater Capture</a:t>
            </a:r>
          </a:p>
          <a:p>
            <a:pPr lvl="1" algn="l" eaLnBrk="1" hangingPunct="1">
              <a:defRPr/>
            </a:pPr>
            <a:r>
              <a:rPr lang="en-US" sz="2200" kern="0" dirty="0" smtClean="0"/>
              <a:t>Smaller scale projects, collecting runoff in local neighborhoods or on an individual residential level</a:t>
            </a:r>
            <a:endParaRPr lang="en-US" sz="2200" kern="0" dirty="0"/>
          </a:p>
        </p:txBody>
      </p:sp>
      <p:pic>
        <p:nvPicPr>
          <p:cNvPr id="21510" name="Picture 2" descr="\\galaxy\Water Resources\Water Resources Development\Share\Local Water Supply Program\Photos\Stormwater\HSG3a.JPG"/>
          <p:cNvPicPr>
            <a:picLocks noChangeAspect="1" noChangeArrowheads="1"/>
          </p:cNvPicPr>
          <p:nvPr/>
        </p:nvPicPr>
        <p:blipFill>
          <a:blip r:embed="rId3"/>
          <a:srcRect/>
          <a:stretch>
            <a:fillRect/>
          </a:stretch>
        </p:blipFill>
        <p:spPr bwMode="auto">
          <a:xfrm>
            <a:off x="622300" y="3779838"/>
            <a:ext cx="7986713"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IMPORTANCE OF STORMWATER</a:t>
            </a:r>
          </a:p>
        </p:txBody>
      </p:sp>
      <p:sp>
        <p:nvSpPr>
          <p:cNvPr id="23554" name="Subtitle 2"/>
          <p:cNvSpPr>
            <a:spLocks noGrp="1"/>
          </p:cNvSpPr>
          <p:nvPr>
            <p:ph type="subTitle" idx="1"/>
          </p:nvPr>
        </p:nvSpPr>
        <p:spPr>
          <a:xfrm>
            <a:off x="215900" y="1355725"/>
            <a:ext cx="4356100" cy="4700588"/>
          </a:xfrm>
        </p:spPr>
        <p:txBody>
          <a:bodyPr/>
          <a:lstStyle/>
          <a:p>
            <a:pPr marL="457200" indent="-457200" algn="l" eaLnBrk="1" hangingPunct="1">
              <a:buFontTx/>
              <a:buChar char="•"/>
            </a:pPr>
            <a:r>
              <a:rPr lang="en-US" sz="2400" smtClean="0">
                <a:latin typeface="Arial Narrow" pitchFamily="34" charset="0"/>
                <a:ea typeface="ＭＳ Ｐゴシック"/>
                <a:cs typeface="Arial Narrow" pitchFamily="34" charset="0"/>
              </a:rPr>
              <a:t>Sustain and increase groundwater levels</a:t>
            </a:r>
          </a:p>
          <a:p>
            <a:pPr marL="457200" indent="-457200" algn="l" eaLnBrk="1" hangingPunct="1">
              <a:buFontTx/>
              <a:buChar char="•"/>
            </a:pPr>
            <a:r>
              <a:rPr lang="en-US" sz="2400" smtClean="0">
                <a:latin typeface="Arial Narrow" pitchFamily="34" charset="0"/>
                <a:ea typeface="ＭＳ Ｐゴシック"/>
                <a:cs typeface="Arial Narrow" pitchFamily="34" charset="0"/>
              </a:rPr>
              <a:t>Offset potable uses</a:t>
            </a:r>
          </a:p>
          <a:p>
            <a:pPr marL="457200" indent="-457200" algn="l" eaLnBrk="1" hangingPunct="1">
              <a:buFontTx/>
              <a:buChar char="•"/>
            </a:pPr>
            <a:r>
              <a:rPr lang="en-US" sz="2400" smtClean="0">
                <a:latin typeface="Arial Narrow" pitchFamily="34" charset="0"/>
                <a:ea typeface="ＭＳ Ｐゴシック"/>
                <a:cs typeface="Arial Narrow" pitchFamily="34" charset="0"/>
              </a:rPr>
              <a:t>Environmental benefits</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Flood control</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Reduced local runoff</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Water quality improvements in local streams, rivers, and beaches</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Habitat Restoration</a:t>
            </a:r>
          </a:p>
          <a:p>
            <a:pPr marL="457200" indent="-457200" algn="l" eaLnBrk="1" hangingPunct="1">
              <a:buFontTx/>
              <a:buChar char="•"/>
            </a:pPr>
            <a:r>
              <a:rPr lang="en-US" sz="2400" smtClean="0">
                <a:latin typeface="Arial Narrow" pitchFamily="34" charset="0"/>
                <a:ea typeface="ＭＳ Ｐゴシック"/>
                <a:cs typeface="Arial Narrow" pitchFamily="34" charset="0"/>
              </a:rPr>
              <a:t>Other societal benefits</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Open and green space for recreational use</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Neighborhood beautification</a:t>
            </a:r>
          </a:p>
          <a:p>
            <a:pPr marL="914400" lvl="1" indent="-457200" algn="l" eaLnBrk="1" hangingPunct="1">
              <a:buFont typeface="Arial" charset="0"/>
              <a:buChar char="•"/>
            </a:pPr>
            <a:r>
              <a:rPr lang="en-US" sz="2000" smtClean="0">
                <a:latin typeface="Arial Narrow" pitchFamily="34" charset="0"/>
                <a:ea typeface="ＭＳ Ｐゴシック"/>
                <a:cs typeface="Arial Narrow" pitchFamily="34" charset="0"/>
              </a:rPr>
              <a:t>Local job creation</a:t>
            </a:r>
          </a:p>
        </p:txBody>
      </p:sp>
      <p:sp>
        <p:nvSpPr>
          <p:cNvPr id="23555" name="Slide Number Placeholder 3"/>
          <p:cNvSpPr>
            <a:spLocks noGrp="1"/>
          </p:cNvSpPr>
          <p:nvPr>
            <p:ph type="sldNum" sz="quarter" idx="12"/>
          </p:nvPr>
        </p:nvSpPr>
        <p:spPr>
          <a:noFill/>
        </p:spPr>
        <p:txBody>
          <a:bodyPr/>
          <a:lstStyle/>
          <a:p>
            <a:fld id="{580E7498-A7F3-473D-8327-0188CD547EE5}" type="slidenum">
              <a:rPr lang="en-US" smtClean="0">
                <a:latin typeface="Arial Narrow" pitchFamily="34" charset="0"/>
                <a:ea typeface="ＭＳ Ｐゴシック"/>
                <a:cs typeface="ＭＳ Ｐゴシック"/>
              </a:rPr>
              <a:pPr/>
              <a:t>3</a:t>
            </a:fld>
            <a:endParaRPr lang="en-US" smtClean="0">
              <a:latin typeface="Arial Narrow" pitchFamily="34" charset="0"/>
              <a:ea typeface="ＭＳ Ｐゴシック"/>
              <a:cs typeface="ＭＳ Ｐゴシック"/>
            </a:endParaRPr>
          </a:p>
        </p:txBody>
      </p:sp>
      <p:sp>
        <p:nvSpPr>
          <p:cNvPr id="23556" name="Text Box 9"/>
          <p:cNvSpPr txBox="1">
            <a:spLocks noChangeArrowheads="1"/>
          </p:cNvSpPr>
          <p:nvPr/>
        </p:nvSpPr>
        <p:spPr bwMode="auto">
          <a:xfrm>
            <a:off x="5140325" y="6362700"/>
            <a:ext cx="3594100" cy="274638"/>
          </a:xfrm>
          <a:prstGeom prst="rect">
            <a:avLst/>
          </a:prstGeom>
          <a:noFill/>
          <a:ln w="9525">
            <a:noFill/>
            <a:miter lim="800000"/>
            <a:headEnd/>
            <a:tailEnd/>
          </a:ln>
        </p:spPr>
        <p:txBody>
          <a:bodyPr>
            <a:spAutoFit/>
          </a:bodyPr>
          <a:lstStyle/>
          <a:p>
            <a:pPr algn="ctr">
              <a:spcBef>
                <a:spcPct val="50000"/>
              </a:spcBef>
            </a:pPr>
            <a:r>
              <a:rPr lang="en-US" sz="1200"/>
              <a:t>Pacoima Spreading Grounds</a:t>
            </a:r>
          </a:p>
        </p:txBody>
      </p:sp>
      <p:pic>
        <p:nvPicPr>
          <p:cNvPr id="23557" name="Picture 9"/>
          <p:cNvPicPr>
            <a:picLocks noChangeAspect="1" noChangeArrowheads="1"/>
          </p:cNvPicPr>
          <p:nvPr/>
        </p:nvPicPr>
        <p:blipFill>
          <a:blip r:embed="rId3"/>
          <a:srcRect/>
          <a:stretch>
            <a:fillRect/>
          </a:stretch>
        </p:blipFill>
        <p:spPr bwMode="auto">
          <a:xfrm>
            <a:off x="5233988" y="1246188"/>
            <a:ext cx="3311525" cy="5116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DECENTRALIZED STORMWATER CAPTURE</a:t>
            </a:r>
          </a:p>
        </p:txBody>
      </p:sp>
      <p:sp>
        <p:nvSpPr>
          <p:cNvPr id="25602" name="Slide Number Placeholder 3"/>
          <p:cNvSpPr>
            <a:spLocks noGrp="1"/>
          </p:cNvSpPr>
          <p:nvPr>
            <p:ph type="sldNum" sz="quarter" idx="12"/>
          </p:nvPr>
        </p:nvSpPr>
        <p:spPr>
          <a:noFill/>
        </p:spPr>
        <p:txBody>
          <a:bodyPr/>
          <a:lstStyle/>
          <a:p>
            <a:fld id="{5FFE6B10-DD3E-4DFB-8D28-FE81CEA8912A}" type="slidenum">
              <a:rPr lang="en-US" smtClean="0">
                <a:latin typeface="Arial Narrow" pitchFamily="34" charset="0"/>
                <a:ea typeface="ＭＳ Ｐゴシック"/>
                <a:cs typeface="ＭＳ Ｐゴシック"/>
              </a:rPr>
              <a:pPr/>
              <a:t>4</a:t>
            </a:fld>
            <a:endParaRPr lang="en-US" smtClean="0">
              <a:latin typeface="Arial Narrow" pitchFamily="34" charset="0"/>
              <a:ea typeface="ＭＳ Ｐゴシック"/>
              <a:cs typeface="ＭＳ Ｐゴシック"/>
            </a:endParaRPr>
          </a:p>
        </p:txBody>
      </p:sp>
      <p:sp>
        <p:nvSpPr>
          <p:cNvPr id="25603" name="Subtitle 5"/>
          <p:cNvSpPr>
            <a:spLocks noGrp="1"/>
          </p:cNvSpPr>
          <p:nvPr>
            <p:ph type="subTitle" idx="1"/>
          </p:nvPr>
        </p:nvSpPr>
        <p:spPr/>
        <p:txBody>
          <a:bodyPr/>
          <a:lstStyle/>
          <a:p>
            <a:endParaRPr lang="en-US" smtClean="0">
              <a:latin typeface="Arial Narrow" pitchFamily="34" charset="0"/>
              <a:ea typeface="ＭＳ Ｐゴシック"/>
              <a:cs typeface="Arial Narrow" pitchFamily="34" charset="0"/>
            </a:endParaRPr>
          </a:p>
        </p:txBody>
      </p:sp>
      <p:graphicFrame>
        <p:nvGraphicFramePr>
          <p:cNvPr id="7" name="Group 34"/>
          <p:cNvGraphicFramePr>
            <a:graphicFrameLocks/>
          </p:cNvGraphicFramePr>
          <p:nvPr/>
        </p:nvGraphicFramePr>
        <p:xfrm>
          <a:off x="368300" y="1498600"/>
          <a:ext cx="8483600" cy="5085001"/>
        </p:xfrm>
        <a:graphic>
          <a:graphicData uri="http://schemas.openxmlformats.org/drawingml/2006/table">
            <a:tbl>
              <a:tblPr/>
              <a:tblGrid>
                <a:gridCol w="2653971"/>
                <a:gridCol w="5829629"/>
              </a:tblGrid>
              <a:tr h="5900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Project Category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905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Implement BMP’s &amp; LID Ordinance at all Water System Facilities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Provides potential strategies to increase stormwater capture. Implementation of BMP’s and LID will increase stormwater capture potential at all LADWP owned facilities.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671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Residential Level Stormwater Projects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Planned rebates to incentivize residential customers to implement stormwater capture projects, programs, policies, and ordinances throughout the entire 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37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Neighborhood Level Stormwater Projects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Stormwater capture projects intercept street runoff to recharge the San Fernando Groundwater Basin, improve water quality, and alleviate local flooding.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rPr>
                        <a:t>Projects Include: Woodman Avenue and Elmer Avenue stormwater capture projects.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smtClean="0">
                <a:solidFill>
                  <a:schemeClr val="tx1"/>
                </a:solidFill>
                <a:latin typeface="Impact" pitchFamily="34" charset="0"/>
                <a:ea typeface="ＭＳ Ｐゴシック"/>
                <a:cs typeface="Impact" pitchFamily="34" charset="0"/>
              </a:rPr>
              <a:t>RAIN BARREL/CISTERN/ RAIN GARDEN RAINWATER HARVESTING PROJECTS</a:t>
            </a:r>
          </a:p>
        </p:txBody>
      </p:sp>
      <p:sp>
        <p:nvSpPr>
          <p:cNvPr id="27650" name="Slide Number Placeholder 4"/>
          <p:cNvSpPr txBox="1">
            <a:spLocks noGrp="1"/>
          </p:cNvSpPr>
          <p:nvPr/>
        </p:nvSpPr>
        <p:spPr bwMode="auto">
          <a:xfrm>
            <a:off x="6934200" y="6492875"/>
            <a:ext cx="2133600" cy="476250"/>
          </a:xfrm>
          <a:prstGeom prst="rect">
            <a:avLst/>
          </a:prstGeom>
          <a:noFill/>
          <a:ln w="9525">
            <a:noFill/>
            <a:miter lim="800000"/>
            <a:headEnd/>
            <a:tailEnd/>
          </a:ln>
        </p:spPr>
        <p:txBody>
          <a:bodyPr/>
          <a:lstStyle/>
          <a:p>
            <a:pPr algn="r"/>
            <a:fld id="{2EED0652-D8DD-4832-87DD-F3741F6024E6}" type="slidenum">
              <a:rPr lang="en-US" sz="1200">
                <a:latin typeface="Arial Narrow" pitchFamily="34" charset="0"/>
              </a:rPr>
              <a:pPr algn="r"/>
              <a:t>5</a:t>
            </a:fld>
            <a:endParaRPr lang="en-US" sz="1200">
              <a:latin typeface="Arial Narrow" pitchFamily="34" charset="0"/>
            </a:endParaRPr>
          </a:p>
        </p:txBody>
      </p:sp>
      <p:pic>
        <p:nvPicPr>
          <p:cNvPr id="55301" name="Picture 10" descr="http://www.emmitsburg.net/gardens/articles/adams/2008/photo/rain%20garden.jpg"/>
          <p:cNvPicPr>
            <a:picLocks noChangeAspect="1" noChangeArrowheads="1"/>
          </p:cNvPicPr>
          <p:nvPr/>
        </p:nvPicPr>
        <p:blipFill>
          <a:blip r:embed="rId3" r:link="rId4"/>
          <a:srcRect/>
          <a:stretch>
            <a:fillRect/>
          </a:stretch>
        </p:blipFill>
        <p:spPr bwMode="auto">
          <a:xfrm>
            <a:off x="5184775" y="1612900"/>
            <a:ext cx="3883025" cy="2674938"/>
          </a:xfrm>
          <a:prstGeom prst="rect">
            <a:avLst/>
          </a:prstGeom>
          <a:noFill/>
          <a:ln w="9525" cap="flat" cmpd="sng">
            <a:solidFill>
              <a:schemeClr val="tx1"/>
            </a:solidFill>
            <a:miter lim="800000"/>
            <a:headEnd/>
            <a:tailEnd/>
          </a:ln>
          <a:effectLst>
            <a:outerShdw blurRad="50800" dist="38100" dir="2700000" algn="tl" rotWithShape="0">
              <a:prstClr val="black">
                <a:alpha val="40000"/>
              </a:prstClr>
            </a:outerShdw>
          </a:effectLst>
        </p:spPr>
      </p:pic>
      <p:sp>
        <p:nvSpPr>
          <p:cNvPr id="27652" name="Text Box 11"/>
          <p:cNvSpPr txBox="1">
            <a:spLocks noChangeArrowheads="1"/>
          </p:cNvSpPr>
          <p:nvPr/>
        </p:nvSpPr>
        <p:spPr bwMode="auto">
          <a:xfrm>
            <a:off x="5513388" y="1271588"/>
            <a:ext cx="3225800" cy="338137"/>
          </a:xfrm>
          <a:prstGeom prst="rect">
            <a:avLst/>
          </a:prstGeom>
          <a:noFill/>
          <a:ln w="9525">
            <a:noFill/>
            <a:miter lim="800000"/>
            <a:headEnd/>
            <a:tailEnd/>
          </a:ln>
        </p:spPr>
        <p:txBody>
          <a:bodyPr>
            <a:spAutoFit/>
          </a:bodyPr>
          <a:lstStyle/>
          <a:p>
            <a:pPr algn="ctr">
              <a:spcBef>
                <a:spcPct val="50000"/>
              </a:spcBef>
            </a:pPr>
            <a:r>
              <a:rPr lang="en-US" sz="1600" b="1"/>
              <a:t>Rain Gardens</a:t>
            </a:r>
          </a:p>
        </p:txBody>
      </p:sp>
      <p:sp>
        <p:nvSpPr>
          <p:cNvPr id="27653" name="Text Box 13"/>
          <p:cNvSpPr txBox="1">
            <a:spLocks noChangeArrowheads="1"/>
          </p:cNvSpPr>
          <p:nvPr/>
        </p:nvSpPr>
        <p:spPr bwMode="auto">
          <a:xfrm>
            <a:off x="1279525" y="4679950"/>
            <a:ext cx="3594100" cy="338138"/>
          </a:xfrm>
          <a:prstGeom prst="rect">
            <a:avLst/>
          </a:prstGeom>
          <a:noFill/>
          <a:ln w="9525">
            <a:noFill/>
            <a:miter lim="800000"/>
            <a:headEnd/>
            <a:tailEnd/>
          </a:ln>
        </p:spPr>
        <p:txBody>
          <a:bodyPr>
            <a:spAutoFit/>
          </a:bodyPr>
          <a:lstStyle/>
          <a:p>
            <a:pPr algn="ctr">
              <a:spcBef>
                <a:spcPct val="50000"/>
              </a:spcBef>
            </a:pPr>
            <a:r>
              <a:rPr lang="en-US" sz="1600" b="1"/>
              <a:t>Rainbarrel</a:t>
            </a:r>
          </a:p>
        </p:txBody>
      </p:sp>
      <p:pic>
        <p:nvPicPr>
          <p:cNvPr id="10" name="Picture 2"/>
          <p:cNvPicPr>
            <a:picLocks noChangeAspect="1" noChangeArrowheads="1"/>
          </p:cNvPicPr>
          <p:nvPr/>
        </p:nvPicPr>
        <p:blipFill rotWithShape="1">
          <a:blip r:embed="rId5"/>
          <a:srcRect l="15105" r="15141"/>
          <a:stretch/>
        </p:blipFill>
        <p:spPr bwMode="auto">
          <a:xfrm>
            <a:off x="220663" y="3355975"/>
            <a:ext cx="2116137" cy="3375025"/>
          </a:xfrm>
          <a:prstGeom prst="rect">
            <a:avLst/>
          </a:prstGeom>
          <a:noFill/>
          <a:ln w="9525" cap="flat" cmpd="sng">
            <a:solidFill>
              <a:schemeClr val="tx1"/>
            </a:solidFill>
            <a:miter lim="800000"/>
            <a:headEnd/>
            <a:tailEnd/>
          </a:ln>
          <a:effectLst>
            <a:outerShdw blurRad="50800" dist="38100" dir="2700000" algn="tl" rotWithShape="0">
              <a:prstClr val="black">
                <a:alpha val="40000"/>
              </a:prstClr>
            </a:outerShdw>
          </a:effectLst>
        </p:spPr>
      </p:pic>
      <p:grpSp>
        <p:nvGrpSpPr>
          <p:cNvPr id="27655" name="Group 16"/>
          <p:cNvGrpSpPr>
            <a:grpSpLocks/>
          </p:cNvGrpSpPr>
          <p:nvPr/>
        </p:nvGrpSpPr>
        <p:grpSpPr bwMode="auto">
          <a:xfrm>
            <a:off x="514350" y="1254125"/>
            <a:ext cx="4605338" cy="2884488"/>
            <a:chOff x="-750" y="624"/>
            <a:chExt cx="2901" cy="1817"/>
          </a:xfrm>
        </p:grpSpPr>
        <p:pic>
          <p:nvPicPr>
            <p:cNvPr id="27658" name="Picture 6" descr="Lowe's 03-17-09 003"/>
            <p:cNvPicPr>
              <a:picLocks noChangeAspect="1" noChangeArrowheads="1"/>
            </p:cNvPicPr>
            <p:nvPr/>
          </p:nvPicPr>
          <p:blipFill>
            <a:blip r:embed="rId6"/>
            <a:srcRect/>
            <a:stretch>
              <a:fillRect/>
            </a:stretch>
          </p:blipFill>
          <p:spPr bwMode="auto">
            <a:xfrm>
              <a:off x="0" y="624"/>
              <a:ext cx="1507" cy="1240"/>
            </a:xfrm>
            <a:prstGeom prst="rect">
              <a:avLst/>
            </a:prstGeom>
            <a:noFill/>
            <a:ln w="9525">
              <a:noFill/>
              <a:miter lim="800000"/>
              <a:headEnd/>
              <a:tailEnd/>
            </a:ln>
          </p:spPr>
        </p:pic>
        <p:pic>
          <p:nvPicPr>
            <p:cNvPr id="27659" name="Picture 7" descr="0847 20081030 DAVE COONEY(16)"/>
            <p:cNvPicPr>
              <a:picLocks noChangeAspect="1" noChangeArrowheads="1"/>
            </p:cNvPicPr>
            <p:nvPr/>
          </p:nvPicPr>
          <p:blipFill>
            <a:blip r:embed="rId7"/>
            <a:srcRect/>
            <a:stretch>
              <a:fillRect/>
            </a:stretch>
          </p:blipFill>
          <p:spPr bwMode="auto">
            <a:xfrm>
              <a:off x="700" y="1368"/>
              <a:ext cx="1451" cy="1073"/>
            </a:xfrm>
            <a:prstGeom prst="rect">
              <a:avLst/>
            </a:prstGeom>
            <a:noFill/>
            <a:ln w="9525">
              <a:noFill/>
              <a:miter lim="800000"/>
              <a:headEnd/>
              <a:tailEnd/>
            </a:ln>
          </p:spPr>
        </p:pic>
        <p:sp>
          <p:nvSpPr>
            <p:cNvPr id="14" name="Rectangle 10"/>
            <p:cNvSpPr>
              <a:spLocks noChangeArrowheads="1"/>
            </p:cNvSpPr>
            <p:nvPr/>
          </p:nvSpPr>
          <p:spPr bwMode="auto">
            <a:xfrm>
              <a:off x="-750" y="996"/>
              <a:ext cx="716" cy="372"/>
            </a:xfrm>
            <a:prstGeom prst="rect">
              <a:avLst/>
            </a:prstGeom>
            <a:noFill/>
            <a:ln w="9525">
              <a:noFill/>
              <a:miter lim="800000"/>
              <a:headEnd/>
              <a:tailEnd/>
            </a:ln>
          </p:spPr>
          <p:txBody>
            <a:bodyPr lIns="101882" tIns="50941" rIns="101882" bIns="50941">
              <a:spAutoFit/>
            </a:bodyPr>
            <a:lstStyle/>
            <a:p>
              <a:pPr defTabSz="1019175" eaLnBrk="0" hangingPunct="0">
                <a:defRPr/>
              </a:pPr>
              <a:r>
                <a:rPr lang="en-US" sz="1600" b="1" dirty="0">
                  <a:latin typeface="+mn-lt"/>
                </a:rPr>
                <a:t>Cisterns - Lowe’s</a:t>
              </a:r>
              <a:endParaRPr lang="en-US" sz="1600" dirty="0">
                <a:latin typeface="+mn-lt"/>
              </a:endParaRPr>
            </a:p>
          </p:txBody>
        </p:sp>
      </p:grpSp>
      <p:pic>
        <p:nvPicPr>
          <p:cNvPr id="2050" name="Picture 2"/>
          <p:cNvPicPr>
            <a:picLocks noChangeAspect="1" noChangeArrowheads="1"/>
          </p:cNvPicPr>
          <p:nvPr/>
        </p:nvPicPr>
        <p:blipFill rotWithShape="1">
          <a:blip r:embed="rId8"/>
          <a:srcRect l="10283" t="29112" r="12541" b="6058"/>
          <a:stretch/>
        </p:blipFill>
        <p:spPr bwMode="auto">
          <a:xfrm>
            <a:off x="5399088" y="4445000"/>
            <a:ext cx="3405187" cy="2171700"/>
          </a:xfrm>
          <a:prstGeom prst="rect">
            <a:avLst/>
          </a:prstGeom>
          <a:noFill/>
          <a:ln w="9525" cap="flat" cmpd="sng">
            <a:solidFill>
              <a:schemeClr val="tx1"/>
            </a:solidFill>
            <a:miter lim="800000"/>
            <a:headEnd/>
            <a:tailEnd/>
          </a:ln>
          <a:effectLst>
            <a:outerShdw blurRad="50800" dist="38100" dir="2700000" algn="tl" rotWithShape="0">
              <a:prstClr val="black">
                <a:alpha val="40000"/>
              </a:prstClr>
            </a:outerShdw>
          </a:effectLst>
          <a:extLst/>
        </p:spPr>
      </p:pic>
      <p:sp>
        <p:nvSpPr>
          <p:cNvPr id="27657" name="Text Box 13"/>
          <p:cNvSpPr txBox="1">
            <a:spLocks noChangeArrowheads="1"/>
          </p:cNvSpPr>
          <p:nvPr/>
        </p:nvSpPr>
        <p:spPr bwMode="auto">
          <a:xfrm>
            <a:off x="4097338" y="5418138"/>
            <a:ext cx="1668462" cy="339725"/>
          </a:xfrm>
          <a:prstGeom prst="rect">
            <a:avLst/>
          </a:prstGeom>
          <a:noFill/>
          <a:ln w="9525">
            <a:noFill/>
            <a:miter lim="800000"/>
            <a:headEnd/>
            <a:tailEnd/>
          </a:ln>
        </p:spPr>
        <p:txBody>
          <a:bodyPr>
            <a:spAutoFit/>
          </a:bodyPr>
          <a:lstStyle/>
          <a:p>
            <a:pPr algn="ctr">
              <a:spcBef>
                <a:spcPct val="50000"/>
              </a:spcBef>
            </a:pPr>
            <a:r>
              <a:rPr lang="en-US" sz="1600" b="1"/>
              <a:t>Cistern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ctrTitle"/>
          </p:nvPr>
        </p:nvSpPr>
        <p:spPr>
          <a:xfrm>
            <a:off x="2959100" y="0"/>
            <a:ext cx="6362700" cy="1193800"/>
          </a:xfrm>
        </p:spPr>
        <p:txBody>
          <a:bodyPr/>
          <a:lstStyle/>
          <a:p>
            <a:pPr algn="ctr"/>
            <a:r>
              <a:rPr lang="en-US" smtClean="0">
                <a:latin typeface="Impact" pitchFamily="34" charset="0"/>
                <a:ea typeface="ＭＳ Ｐゴシック"/>
                <a:cs typeface="Impact" pitchFamily="34" charset="0"/>
              </a:rPr>
              <a:t>WOODMAN AVE. MULTI-BENEFICIAL STORMWATER CAPTURE PROJECT</a:t>
            </a:r>
          </a:p>
        </p:txBody>
      </p:sp>
      <p:sp>
        <p:nvSpPr>
          <p:cNvPr id="29698" name="Subtitle 2"/>
          <p:cNvSpPr>
            <a:spLocks noGrp="1"/>
          </p:cNvSpPr>
          <p:nvPr>
            <p:ph type="subTitle" idx="1"/>
          </p:nvPr>
        </p:nvSpPr>
        <p:spPr>
          <a:xfrm>
            <a:off x="7938" y="1497013"/>
            <a:ext cx="4251325" cy="4929187"/>
          </a:xfrm>
        </p:spPr>
        <p:txBody>
          <a:bodyPr/>
          <a:lstStyle/>
          <a:p>
            <a:pPr marL="457200" indent="-457200" algn="l" eaLnBrk="1" hangingPunct="1">
              <a:buFontTx/>
              <a:buChar char="•"/>
            </a:pPr>
            <a:r>
              <a:rPr lang="en-US" sz="2200" smtClean="0">
                <a:latin typeface="Arial Narrow" pitchFamily="34" charset="0"/>
                <a:ea typeface="ＭＳ Ｐゴシック"/>
                <a:cs typeface="Arial Narrow" pitchFamily="34" charset="0"/>
              </a:rPr>
              <a:t>65 AF of annual recharge.</a:t>
            </a:r>
          </a:p>
          <a:p>
            <a:pPr marL="457200" indent="-457200" algn="l" eaLnBrk="1" hangingPunct="1">
              <a:buFontTx/>
              <a:buChar char="•"/>
            </a:pPr>
            <a:r>
              <a:rPr lang="en-US" sz="2200" smtClean="0">
                <a:latin typeface="Arial Narrow" pitchFamily="34" charset="0"/>
                <a:ea typeface="ＭＳ Ｐゴシック"/>
                <a:cs typeface="Arial Narrow" pitchFamily="34" charset="0"/>
              </a:rPr>
              <a:t>Collects water from 130 acres of a “Disadvantaged Community” in the San Fernando Basin.</a:t>
            </a:r>
          </a:p>
          <a:p>
            <a:pPr marL="457200" indent="-457200" algn="l" eaLnBrk="1" hangingPunct="1">
              <a:buFontTx/>
              <a:buChar char="•"/>
            </a:pPr>
            <a:r>
              <a:rPr lang="en-US" sz="2200" smtClean="0">
                <a:latin typeface="Arial Narrow" pitchFamily="34" charset="0"/>
                <a:ea typeface="ＭＳ Ｐゴシック"/>
                <a:cs typeface="Arial Narrow" pitchFamily="34" charset="0"/>
              </a:rPr>
              <a:t>Vegetated swales and underground infiltration galleries to replace 16 ft by 3,500 ft concrete median.</a:t>
            </a:r>
          </a:p>
          <a:p>
            <a:pPr marL="457200" indent="-457200" algn="l" eaLnBrk="1" hangingPunct="1">
              <a:buFontTx/>
              <a:buChar char="•"/>
            </a:pPr>
            <a:r>
              <a:rPr lang="en-US" sz="2200" smtClean="0">
                <a:latin typeface="Arial Narrow" pitchFamily="34" charset="0"/>
                <a:ea typeface="ＭＳ Ｐゴシック"/>
                <a:cs typeface="Arial Narrow" pitchFamily="34" charset="0"/>
              </a:rPr>
              <a:t>Construction to be completed in August 2013.</a:t>
            </a:r>
          </a:p>
          <a:p>
            <a:pPr marL="457200" indent="-457200" algn="l" eaLnBrk="1" hangingPunct="1">
              <a:buFontTx/>
              <a:buChar char="•"/>
            </a:pPr>
            <a:r>
              <a:rPr lang="en-US" sz="2200" smtClean="0">
                <a:latin typeface="Arial Narrow" pitchFamily="34" charset="0"/>
                <a:ea typeface="ＭＳ Ｐゴシック"/>
                <a:cs typeface="Arial Narrow" pitchFamily="34" charset="0"/>
              </a:rPr>
              <a:t>Total estimated cost is $3.4M of which LADWP will fund $1.0M.</a:t>
            </a:r>
          </a:p>
          <a:p>
            <a:pPr marL="457200" indent="-457200" algn="l" eaLnBrk="1" hangingPunct="1">
              <a:buFontTx/>
              <a:buChar char="•"/>
            </a:pPr>
            <a:endParaRPr lang="en-US" sz="2400" smtClean="0">
              <a:latin typeface="Arial Narrow" pitchFamily="34" charset="0"/>
              <a:ea typeface="ＭＳ Ｐゴシック"/>
              <a:cs typeface="Arial Narrow" pitchFamily="34" charset="0"/>
            </a:endParaRPr>
          </a:p>
          <a:p>
            <a:pPr marL="457200" indent="-457200" algn="l" eaLnBrk="1" hangingPunct="1">
              <a:buFontTx/>
              <a:buChar char="•"/>
            </a:pPr>
            <a:endParaRPr lang="en-US" sz="2400" smtClean="0">
              <a:latin typeface="Arial Narrow" pitchFamily="34" charset="0"/>
              <a:ea typeface="ＭＳ Ｐゴシック"/>
              <a:cs typeface="Arial Narrow" pitchFamily="34" charset="0"/>
            </a:endParaRPr>
          </a:p>
        </p:txBody>
      </p:sp>
      <p:sp>
        <p:nvSpPr>
          <p:cNvPr id="29699" name="Slide Number Placeholder 3"/>
          <p:cNvSpPr>
            <a:spLocks noGrp="1"/>
          </p:cNvSpPr>
          <p:nvPr>
            <p:ph type="sldNum" sz="quarter" idx="12"/>
          </p:nvPr>
        </p:nvSpPr>
        <p:spPr>
          <a:noFill/>
        </p:spPr>
        <p:txBody>
          <a:bodyPr/>
          <a:lstStyle/>
          <a:p>
            <a:fld id="{7F08BCB1-8BF1-4314-8F77-B1A31AD5680E}" type="slidenum">
              <a:rPr lang="en-US" smtClean="0">
                <a:latin typeface="Arial Narrow" pitchFamily="34" charset="0"/>
                <a:ea typeface="ＭＳ Ｐゴシック"/>
                <a:cs typeface="ＭＳ Ｐゴシック"/>
              </a:rPr>
              <a:pPr/>
              <a:t>6</a:t>
            </a:fld>
            <a:endParaRPr lang="en-US" smtClean="0">
              <a:latin typeface="Arial Narrow" pitchFamily="34" charset="0"/>
              <a:ea typeface="ＭＳ Ｐゴシック"/>
              <a:cs typeface="ＭＳ Ｐゴシック"/>
            </a:endParaRPr>
          </a:p>
        </p:txBody>
      </p:sp>
      <p:pic>
        <p:nvPicPr>
          <p:cNvPr id="29700" name="Picture 3" descr="\\galaxy\Water Resources\Water Resources Development\Share\Local Water Supply Program\Photos\Stormwater\Woodman 2a.jpg"/>
          <p:cNvPicPr>
            <a:picLocks noChangeAspect="1" noChangeArrowheads="1"/>
          </p:cNvPicPr>
          <p:nvPr/>
        </p:nvPicPr>
        <p:blipFill>
          <a:blip r:embed="rId3"/>
          <a:srcRect/>
          <a:stretch>
            <a:fillRect/>
          </a:stretch>
        </p:blipFill>
        <p:spPr bwMode="auto">
          <a:xfrm>
            <a:off x="4259263" y="1608138"/>
            <a:ext cx="4884737" cy="3802062"/>
          </a:xfrm>
          <a:prstGeom prst="rect">
            <a:avLst/>
          </a:prstGeom>
          <a:noFill/>
          <a:ln w="9525">
            <a:noFill/>
            <a:miter lim="800000"/>
            <a:headEnd/>
            <a:tailEnd/>
          </a:ln>
        </p:spPr>
      </p:pic>
      <p:sp>
        <p:nvSpPr>
          <p:cNvPr id="29701" name="TextBox 4"/>
          <p:cNvSpPr txBox="1">
            <a:spLocks noChangeArrowheads="1"/>
          </p:cNvSpPr>
          <p:nvPr/>
        </p:nvSpPr>
        <p:spPr bwMode="auto">
          <a:xfrm>
            <a:off x="0" y="5567363"/>
            <a:ext cx="8077200" cy="1138237"/>
          </a:xfrm>
          <a:prstGeom prst="rect">
            <a:avLst/>
          </a:prstGeom>
          <a:noFill/>
          <a:ln w="9525">
            <a:noFill/>
            <a:miter lim="800000"/>
            <a:headEnd/>
            <a:tailEnd/>
          </a:ln>
        </p:spPr>
        <p:txBody>
          <a:bodyPr>
            <a:spAutoFit/>
          </a:bodyPr>
          <a:lstStyle/>
          <a:p>
            <a:pPr marL="457200" indent="-457200">
              <a:buFont typeface="Arial" charset="0"/>
              <a:buChar char="•"/>
            </a:pPr>
            <a:r>
              <a:rPr lang="en-US" sz="2200">
                <a:latin typeface="Arial Narrow" pitchFamily="34" charset="0"/>
              </a:rPr>
              <a:t>Collaborative effort with the City of Los Angeles Bureau of Sanitation (LABOS), Bureau of Street Services (LABSS), and The River Project</a:t>
            </a:r>
            <a:r>
              <a:rPr lang="en-US" sz="2000">
                <a:latin typeface="Arial Narrow" pitchFamily="34" charset="0"/>
              </a:rPr>
              <a:t>.</a:t>
            </a:r>
          </a:p>
          <a:p>
            <a:pPr marL="457200" indent="-457200">
              <a:buFont typeface="Arial" charset="0"/>
              <a:buChar cha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4" descr="47_Elmer Before 1.jpg"/>
          <p:cNvPicPr>
            <a:picLocks noChangeAspect="1"/>
          </p:cNvPicPr>
          <p:nvPr/>
        </p:nvPicPr>
        <p:blipFill>
          <a:blip r:embed="rId3"/>
          <a:srcRect/>
          <a:stretch>
            <a:fillRect/>
          </a:stretch>
        </p:blipFill>
        <p:spPr bwMode="auto">
          <a:xfrm>
            <a:off x="4883150" y="1189038"/>
            <a:ext cx="2514600" cy="1600200"/>
          </a:xfrm>
          <a:prstGeom prst="rect">
            <a:avLst/>
          </a:prstGeom>
          <a:noFill/>
          <a:ln w="9525">
            <a:noFill/>
            <a:miter lim="800000"/>
            <a:headEnd/>
            <a:tailEnd/>
          </a:ln>
          <a:effectLst>
            <a:outerShdw dist="38100" dir="2700000" algn="tl" rotWithShape="0">
              <a:srgbClr val="000000">
                <a:alpha val="39998"/>
              </a:srgbClr>
            </a:outerShdw>
          </a:effectLst>
        </p:spPr>
      </p:pic>
      <p:sp>
        <p:nvSpPr>
          <p:cNvPr id="31746"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ELMER AVE. RETROFIT PROJECT</a:t>
            </a:r>
          </a:p>
        </p:txBody>
      </p:sp>
      <p:sp>
        <p:nvSpPr>
          <p:cNvPr id="31747" name="Subtitle 2"/>
          <p:cNvSpPr>
            <a:spLocks noGrp="1"/>
          </p:cNvSpPr>
          <p:nvPr>
            <p:ph type="subTitle" idx="1"/>
          </p:nvPr>
        </p:nvSpPr>
        <p:spPr>
          <a:xfrm>
            <a:off x="88900" y="1557338"/>
            <a:ext cx="4914900" cy="5300662"/>
          </a:xfrm>
        </p:spPr>
        <p:txBody>
          <a:bodyPr/>
          <a:lstStyle/>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16 AF of annual recharge.</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Captures and treats runoff from 40 acres of residential land use.</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Construction Complete in June 2010.</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Features:</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Infiltration gallery</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Bio-swales</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Drought tolerant landscaping</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Permeable surfaces</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Rainwater collection for irrigation</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Project partners:</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TreePeople</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Council for Watershed Health</a:t>
            </a:r>
          </a:p>
          <a:p>
            <a:pPr marL="914400" lvl="1" indent="-457200" algn="l" eaLnBrk="1" hangingPunct="1">
              <a:lnSpc>
                <a:spcPct val="80000"/>
              </a:lnSpc>
              <a:spcBef>
                <a:spcPts val="200"/>
              </a:spcBef>
              <a:buFont typeface="Wingdings" pitchFamily="2" charset="2"/>
              <a:buChar char="Ø"/>
            </a:pPr>
            <a:r>
              <a:rPr lang="en-US" sz="2000" smtClean="0">
                <a:latin typeface="Arial Narrow" pitchFamily="34" charset="0"/>
                <a:ea typeface="ＭＳ Ｐゴシック"/>
                <a:cs typeface="Arial Narrow" pitchFamily="34" charset="0"/>
              </a:rPr>
              <a:t>L.A. City Bureau of Sanitation</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Project Constructed on public and private lands</a:t>
            </a:r>
          </a:p>
          <a:p>
            <a:pPr marL="457200" indent="-457200" algn="l" eaLnBrk="1" hangingPunct="1">
              <a:lnSpc>
                <a:spcPct val="80000"/>
              </a:lnSpc>
              <a:spcBef>
                <a:spcPts val="200"/>
              </a:spcBef>
              <a:buFontTx/>
              <a:buChar char="•"/>
            </a:pPr>
            <a:r>
              <a:rPr lang="en-US" sz="2200" smtClean="0">
                <a:latin typeface="Arial Narrow" pitchFamily="34" charset="0"/>
                <a:ea typeface="ＭＳ Ｐゴシック"/>
                <a:cs typeface="Arial Narrow" pitchFamily="34" charset="0"/>
              </a:rPr>
              <a:t>Multiple funding parties with total cost of $2.5M. </a:t>
            </a:r>
          </a:p>
        </p:txBody>
      </p:sp>
      <p:sp>
        <p:nvSpPr>
          <p:cNvPr id="31748" name="Slide Number Placeholder 3"/>
          <p:cNvSpPr>
            <a:spLocks noGrp="1"/>
          </p:cNvSpPr>
          <p:nvPr>
            <p:ph type="sldNum" sz="quarter" idx="12"/>
          </p:nvPr>
        </p:nvSpPr>
        <p:spPr>
          <a:noFill/>
        </p:spPr>
        <p:txBody>
          <a:bodyPr/>
          <a:lstStyle/>
          <a:p>
            <a:fld id="{322CC70C-84C8-45A6-BC7C-2F97B812ABCC}" type="slidenum">
              <a:rPr lang="en-US" smtClean="0">
                <a:latin typeface="Arial Narrow" pitchFamily="34" charset="0"/>
                <a:ea typeface="ＭＳ Ｐゴシック"/>
                <a:cs typeface="ＭＳ Ｐゴシック"/>
              </a:rPr>
              <a:pPr/>
              <a:t>7</a:t>
            </a:fld>
            <a:endParaRPr lang="en-US" smtClean="0">
              <a:latin typeface="Arial Narrow" pitchFamily="34" charset="0"/>
              <a:ea typeface="ＭＳ Ｐゴシック"/>
              <a:cs typeface="ＭＳ Ｐゴシック"/>
            </a:endParaRPr>
          </a:p>
        </p:txBody>
      </p:sp>
      <p:sp>
        <p:nvSpPr>
          <p:cNvPr id="31749" name="Text Box 5"/>
          <p:cNvSpPr txBox="1">
            <a:spLocks noChangeArrowheads="1"/>
          </p:cNvSpPr>
          <p:nvPr/>
        </p:nvSpPr>
        <p:spPr bwMode="auto">
          <a:xfrm>
            <a:off x="7527925" y="3519488"/>
            <a:ext cx="717550" cy="366712"/>
          </a:xfrm>
          <a:prstGeom prst="rect">
            <a:avLst/>
          </a:prstGeom>
          <a:noFill/>
          <a:ln w="9525">
            <a:noFill/>
            <a:miter lim="800000"/>
            <a:headEnd/>
            <a:tailEnd/>
          </a:ln>
        </p:spPr>
        <p:txBody>
          <a:bodyPr wrap="none">
            <a:spAutoFit/>
          </a:bodyPr>
          <a:lstStyle/>
          <a:p>
            <a:pPr algn="ctr" eaLnBrk="0" hangingPunct="0">
              <a:spcBef>
                <a:spcPct val="25000"/>
              </a:spcBef>
            </a:pPr>
            <a:r>
              <a:rPr lang="en-US" b="1">
                <a:cs typeface="Arial" charset="0"/>
              </a:rPr>
              <a:t>After</a:t>
            </a:r>
          </a:p>
        </p:txBody>
      </p:sp>
      <p:pic>
        <p:nvPicPr>
          <p:cNvPr id="7" name="Picture 31" descr="47_Elmer After 1.jpg"/>
          <p:cNvPicPr>
            <a:picLocks noChangeAspect="1"/>
          </p:cNvPicPr>
          <p:nvPr/>
        </p:nvPicPr>
        <p:blipFill>
          <a:blip r:embed="rId4"/>
          <a:srcRect/>
          <a:stretch>
            <a:fillRect/>
          </a:stretch>
        </p:blipFill>
        <p:spPr bwMode="auto">
          <a:xfrm>
            <a:off x="6629400" y="3886200"/>
            <a:ext cx="2514600" cy="1600200"/>
          </a:xfrm>
          <a:prstGeom prst="rect">
            <a:avLst/>
          </a:prstGeom>
          <a:noFill/>
          <a:ln w="9525">
            <a:noFill/>
            <a:miter lim="800000"/>
            <a:headEnd/>
            <a:tailEnd/>
          </a:ln>
          <a:effectLst>
            <a:outerShdw dist="38100" dir="2700000" algn="tl" rotWithShape="0">
              <a:srgbClr val="000000">
                <a:alpha val="39998"/>
              </a:srgbClr>
            </a:outerShdw>
          </a:effectLst>
        </p:spPr>
      </p:pic>
      <p:pic>
        <p:nvPicPr>
          <p:cNvPr id="8" name="Picture 33" descr="47_Elmer After 3.jpg"/>
          <p:cNvPicPr>
            <a:picLocks noChangeAspect="1"/>
          </p:cNvPicPr>
          <p:nvPr/>
        </p:nvPicPr>
        <p:blipFill>
          <a:blip r:embed="rId5"/>
          <a:srcRect/>
          <a:stretch>
            <a:fillRect/>
          </a:stretch>
        </p:blipFill>
        <p:spPr bwMode="auto">
          <a:xfrm>
            <a:off x="5410200" y="5257800"/>
            <a:ext cx="2514600" cy="1600200"/>
          </a:xfrm>
          <a:prstGeom prst="rect">
            <a:avLst/>
          </a:prstGeom>
          <a:noFill/>
          <a:ln w="9525">
            <a:noFill/>
            <a:miter lim="800000"/>
            <a:headEnd/>
            <a:tailEnd/>
          </a:ln>
          <a:effectLst>
            <a:outerShdw dist="38100" dir="2700000" algn="tl" rotWithShape="0">
              <a:srgbClr val="000000">
                <a:alpha val="39998"/>
              </a:srgbClr>
            </a:outerShdw>
          </a:effectLst>
        </p:spPr>
      </p:pic>
      <p:pic>
        <p:nvPicPr>
          <p:cNvPr id="10" name="Picture 35" descr="47_Elmer Before 2.jpg"/>
          <p:cNvPicPr>
            <a:picLocks noChangeAspect="1"/>
          </p:cNvPicPr>
          <p:nvPr/>
        </p:nvPicPr>
        <p:blipFill>
          <a:blip r:embed="rId6"/>
          <a:srcRect/>
          <a:stretch>
            <a:fillRect/>
          </a:stretch>
        </p:blipFill>
        <p:spPr bwMode="auto">
          <a:xfrm>
            <a:off x="6629400" y="1828800"/>
            <a:ext cx="2514600" cy="1600200"/>
          </a:xfrm>
          <a:prstGeom prst="rect">
            <a:avLst/>
          </a:prstGeom>
          <a:noFill/>
          <a:ln w="9525">
            <a:noFill/>
            <a:miter lim="800000"/>
            <a:headEnd/>
            <a:tailEnd/>
          </a:ln>
          <a:effectLst>
            <a:outerShdw dist="38100" dir="2700000" algn="tl" rotWithShape="0">
              <a:srgbClr val="000000">
                <a:alpha val="39998"/>
              </a:srgbClr>
            </a:outerShdw>
          </a:effectLst>
        </p:spPr>
      </p:pic>
      <p:sp>
        <p:nvSpPr>
          <p:cNvPr id="31753" name="Text Box 5"/>
          <p:cNvSpPr txBox="1">
            <a:spLocks noChangeArrowheads="1"/>
          </p:cNvSpPr>
          <p:nvPr/>
        </p:nvSpPr>
        <p:spPr bwMode="auto">
          <a:xfrm>
            <a:off x="7791450" y="1373188"/>
            <a:ext cx="908050" cy="366712"/>
          </a:xfrm>
          <a:prstGeom prst="rect">
            <a:avLst/>
          </a:prstGeom>
          <a:noFill/>
          <a:ln w="9525">
            <a:noFill/>
            <a:miter lim="800000"/>
            <a:headEnd/>
            <a:tailEnd/>
          </a:ln>
        </p:spPr>
        <p:txBody>
          <a:bodyPr wrap="none">
            <a:spAutoFit/>
          </a:bodyPr>
          <a:lstStyle/>
          <a:p>
            <a:pPr algn="ctr" eaLnBrk="0" hangingPunct="0">
              <a:spcBef>
                <a:spcPct val="25000"/>
              </a:spcBef>
            </a:pPr>
            <a:r>
              <a:rPr lang="en-US" b="1">
                <a:cs typeface="Arial" charset="0"/>
              </a:rPr>
              <a:t>Before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3238500" y="0"/>
            <a:ext cx="5905500" cy="1193800"/>
          </a:xfrm>
        </p:spPr>
        <p:txBody>
          <a:bodyPr/>
          <a:lstStyle/>
          <a:p>
            <a:pPr algn="ctr"/>
            <a:r>
              <a:rPr lang="en-US" smtClean="0">
                <a:latin typeface="Impact" pitchFamily="34" charset="0"/>
                <a:ea typeface="ＭＳ Ｐゴシック"/>
                <a:cs typeface="Impact" pitchFamily="34" charset="0"/>
              </a:rPr>
              <a:t>CENTRALIZED STORMWATER RECHARGE PROJECT CATEGORIES</a:t>
            </a:r>
          </a:p>
        </p:txBody>
      </p:sp>
      <p:sp>
        <p:nvSpPr>
          <p:cNvPr id="33794" name="Slide Number Placeholder 3"/>
          <p:cNvSpPr>
            <a:spLocks noGrp="1"/>
          </p:cNvSpPr>
          <p:nvPr>
            <p:ph type="sldNum" sz="quarter" idx="12"/>
          </p:nvPr>
        </p:nvSpPr>
        <p:spPr>
          <a:noFill/>
        </p:spPr>
        <p:txBody>
          <a:bodyPr/>
          <a:lstStyle/>
          <a:p>
            <a:fld id="{DE913D56-0B1E-43B7-85FC-34ECD6C97ECB}" type="slidenum">
              <a:rPr lang="en-US" smtClean="0">
                <a:latin typeface="Arial Narrow" pitchFamily="34" charset="0"/>
                <a:ea typeface="ＭＳ Ｐゴシック"/>
                <a:cs typeface="ＭＳ Ｐゴシック"/>
              </a:rPr>
              <a:pPr/>
              <a:t>8</a:t>
            </a:fld>
            <a:endParaRPr lang="en-US" smtClean="0">
              <a:latin typeface="Arial Narrow" pitchFamily="34" charset="0"/>
              <a:ea typeface="ＭＳ Ｐゴシック"/>
              <a:cs typeface="ＭＳ Ｐゴシック"/>
            </a:endParaRPr>
          </a:p>
        </p:txBody>
      </p:sp>
      <p:sp>
        <p:nvSpPr>
          <p:cNvPr id="33795" name="Subtitle 5"/>
          <p:cNvSpPr>
            <a:spLocks noGrp="1"/>
          </p:cNvSpPr>
          <p:nvPr>
            <p:ph type="subTitle" idx="1"/>
          </p:nvPr>
        </p:nvSpPr>
        <p:spPr/>
        <p:txBody>
          <a:bodyPr/>
          <a:lstStyle/>
          <a:p>
            <a:endParaRPr lang="en-US" smtClean="0">
              <a:latin typeface="Arial Narrow" pitchFamily="34" charset="0"/>
              <a:ea typeface="ＭＳ Ｐゴシック"/>
              <a:cs typeface="Arial Narrow" pitchFamily="34" charset="0"/>
            </a:endParaRPr>
          </a:p>
        </p:txBody>
      </p:sp>
      <p:graphicFrame>
        <p:nvGraphicFramePr>
          <p:cNvPr id="8" name="Group 55"/>
          <p:cNvGraphicFramePr>
            <a:graphicFrameLocks noGrp="1"/>
          </p:cNvGraphicFramePr>
          <p:nvPr/>
        </p:nvGraphicFramePr>
        <p:xfrm>
          <a:off x="393700" y="1536700"/>
          <a:ext cx="8369300" cy="4986602"/>
        </p:xfrm>
        <a:graphic>
          <a:graphicData uri="http://schemas.openxmlformats.org/drawingml/2006/table">
            <a:tbl>
              <a:tblPr/>
              <a:tblGrid>
                <a:gridCol w="2642731"/>
                <a:gridCol w="5726569"/>
              </a:tblGrid>
              <a:tr h="4433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Project Category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Description</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Spreading Grounds Upgrades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Enhancement of spreading grounds to increase yields.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Projects include Tujunga Spreading Grounds, Pacoima Spreading Grounds, Hansen Spreading Grounds, Lopez Spreading Grounds, and Branford Spreading Basin.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684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Dam Improvement Projects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Sustain and protect local groundwater supplies in the San Fernando Groundwater Basin, maintains ability to impound stormwater and make water available to spreading grounds.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Projects include Pacoima Dam Sediment Removal, Big Tujunga Dam Sediment Removal and Big Tujunga Dam Rehabilitation.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96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Construction of New Spreading Grounds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Reduce peak flows and improve water quality in the Tujunga and Los Angeles River channels.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Projects include Sheldon Pit Multiuse, Boulevard Pit Multiuse, and Old Pacoima Wash.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11975</TotalTime>
  <Words>2718</Words>
  <Application>Microsoft Office PowerPoint</Application>
  <PresentationFormat>On-screen Show (4:3)</PresentationFormat>
  <Paragraphs>240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Comparison of Existing and 2035 Projected Water Supply Sources</vt:lpstr>
      <vt:lpstr>MAIN STORMWATER CAPTURE PROJECT CATEGORIES</vt:lpstr>
      <vt:lpstr>IMPORTANCE OF STORMWATER</vt:lpstr>
      <vt:lpstr>DECENTRALIZED STORMWATER CAPTURE</vt:lpstr>
      <vt:lpstr>RAIN BARREL/CISTERN/ RAIN GARDEN RAINWATER HARVESTING PROJECTS</vt:lpstr>
      <vt:lpstr>WOODMAN AVE. MULTI-BENEFICIAL STORMWATER CAPTURE PROJECT</vt:lpstr>
      <vt:lpstr>ELMER AVE. RETROFIT PROJECT</vt:lpstr>
      <vt:lpstr>CENTRALIZED STORMWATER RECHARGE PROJECT CATEGORIES</vt:lpstr>
      <vt:lpstr>Tujunga Spreading Grounds Enhancement Project </vt:lpstr>
      <vt:lpstr>Pacoima dam sediment removal project</vt:lpstr>
      <vt:lpstr>Stormwater Capture master plan</vt:lpstr>
      <vt:lpstr>L.A.’s WATER RELIABILITY 2025</vt:lpstr>
      <vt:lpstr>  </vt:lpstr>
    </vt:vector>
  </TitlesOfParts>
  <Company>LADWP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System Priorities</dc:title>
  <dc:creator>aramos2</dc:creator>
  <cp:lastModifiedBy>Hanson, Patricia</cp:lastModifiedBy>
  <cp:revision>875</cp:revision>
  <cp:lastPrinted>2013-05-08T20:56:08Z</cp:lastPrinted>
  <dcterms:created xsi:type="dcterms:W3CDTF">2011-02-03T16:21:01Z</dcterms:created>
  <dcterms:modified xsi:type="dcterms:W3CDTF">2013-05-08T21:39:12Z</dcterms:modified>
</cp:coreProperties>
</file>