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05" r:id="rId3"/>
    <p:sldId id="318" r:id="rId4"/>
    <p:sldId id="307" r:id="rId5"/>
    <p:sldId id="303" r:id="rId6"/>
    <p:sldId id="288" r:id="rId7"/>
    <p:sldId id="279" r:id="rId8"/>
    <p:sldId id="293" r:id="rId9"/>
    <p:sldId id="295" r:id="rId10"/>
    <p:sldId id="296" r:id="rId11"/>
    <p:sldId id="320" r:id="rId12"/>
    <p:sldId id="310" r:id="rId13"/>
    <p:sldId id="315" r:id="rId14"/>
    <p:sldId id="289" r:id="rId15"/>
    <p:sldId id="32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2" autoAdjust="0"/>
    <p:restoredTop sz="95097" autoAdjust="0"/>
  </p:normalViewPr>
  <p:slideViewPr>
    <p:cSldViewPr>
      <p:cViewPr varScale="1">
        <p:scale>
          <a:sx n="72" d="100"/>
          <a:sy n="72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E6E0CD"/>
              </a:solidFill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rgbClr val="E6E0CD"/>
              </a:solidFill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12960"/>
        <c:axId val="76718848"/>
      </c:scatterChart>
      <c:valAx>
        <c:axId val="767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D3D3D3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  <c:crossAx val="76718848"/>
        <c:crosses val="autoZero"/>
        <c:crossBetween val="midCat"/>
      </c:valAx>
      <c:valAx>
        <c:axId val="7671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rgbClr val="D3D3D3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  <c:crossAx val="7671296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6E0CD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6E0CD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6753536"/>
        <c:axId val="76759424"/>
      </c:barChart>
      <c:catAx>
        <c:axId val="76753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solidFill>
              <a:srgbClr val="D3D3D3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  <c:crossAx val="76759424"/>
        <c:crosses val="autoZero"/>
        <c:auto val="1"/>
        <c:lblAlgn val="ctr"/>
        <c:lblOffset val="100"/>
        <c:noMultiLvlLbl val="0"/>
      </c:catAx>
      <c:valAx>
        <c:axId val="7675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rgbClr val="D3D3D3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  <c:crossAx val="767535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9000</c:v>
                </c:pt>
                <c:pt idx="2">
                  <c:v>7000</c:v>
                </c:pt>
                <c:pt idx="3">
                  <c:v>6000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6E0CD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1000</c:v>
                </c:pt>
                <c:pt idx="1">
                  <c:v>5000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6E0CD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457088"/>
        <c:axId val="78458880"/>
      </c:barChart>
      <c:catAx>
        <c:axId val="78457088"/>
        <c:scaling>
          <c:orientation val="minMax"/>
        </c:scaling>
        <c:delete val="0"/>
        <c:axPos val="b"/>
        <c:numFmt formatCode="[&gt;=1000]0,\ &quot;K&quot;;General" sourceLinked="0"/>
        <c:majorTickMark val="none"/>
        <c:minorTickMark val="none"/>
        <c:tickLblPos val="nextTo"/>
        <c:spPr>
          <a:noFill/>
          <a:ln>
            <a:solidFill>
              <a:srgbClr val="D3D3D3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  <c:crossAx val="78458880"/>
        <c:crosses val="autoZero"/>
        <c:auto val="1"/>
        <c:lblAlgn val="ctr"/>
        <c:lblOffset val="100"/>
        <c:noMultiLvlLbl val="0"/>
      </c:catAx>
      <c:valAx>
        <c:axId val="78458880"/>
        <c:scaling>
          <c:orientation val="minMax"/>
        </c:scaling>
        <c:delete val="0"/>
        <c:axPos val="l"/>
        <c:numFmt formatCode="0,\ &quot;K&quot;" sourceLinked="0"/>
        <c:majorTickMark val="none"/>
        <c:minorTickMark val="none"/>
        <c:tickLblPos val="nextTo"/>
        <c:spPr>
          <a:noFill/>
          <a:ln w="9525">
            <a:solidFill>
              <a:srgbClr val="D3D3D3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  <c:crossAx val="784570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41888"/>
        <c:axId val="77143424"/>
      </c:scatterChart>
      <c:valAx>
        <c:axId val="7714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D3D3D3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  <c:crossAx val="77143424"/>
        <c:crosses val="autoZero"/>
        <c:crossBetween val="midCat"/>
      </c:valAx>
      <c:valAx>
        <c:axId val="7714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rgbClr val="D3D3D3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  <c:crossAx val="7714188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Prescription (Actual)</c:v>
                </c:pt>
              </c:strCache>
            </c:strRef>
          </c:tx>
          <c:invertIfNegative val="0"/>
          <c:dLbls>
            <c:dLbl>
              <c:idx val="13"/>
              <c:layout>
                <c:manualLayout>
                  <c:x val="-2.828694274722788E-3"/>
                  <c:y val="7.5231481481481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6.365740740740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1970s</c:v>
                </c:pt>
                <c:pt idx="1">
                  <c:v>1980s</c:v>
                </c:pt>
                <c:pt idx="2">
                  <c:v>1990s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Sheet1!$B$2:$B$29</c:f>
              <c:numCache>
                <c:formatCode>0.0%</c:formatCode>
                <c:ptCount val="28"/>
                <c:pt idx="0">
                  <c:v>7.0999999999999994E-2</c:v>
                </c:pt>
                <c:pt idx="1">
                  <c:v>0.11799999999999999</c:v>
                </c:pt>
                <c:pt idx="2">
                  <c:v>0.104</c:v>
                </c:pt>
                <c:pt idx="3">
                  <c:v>0.14699999999999999</c:v>
                </c:pt>
                <c:pt idx="4">
                  <c:v>0.13700000000000001</c:v>
                </c:pt>
                <c:pt idx="5">
                  <c:v>0.126</c:v>
                </c:pt>
                <c:pt idx="6">
                  <c:v>0.109</c:v>
                </c:pt>
                <c:pt idx="7">
                  <c:v>8.1000000000000003E-2</c:v>
                </c:pt>
                <c:pt idx="8">
                  <c:v>5.3999999999999999E-2</c:v>
                </c:pt>
                <c:pt idx="9">
                  <c:v>8.2000000000000003E-2</c:v>
                </c:pt>
                <c:pt idx="10">
                  <c:v>4.2000000000000003E-2</c:v>
                </c:pt>
                <c:pt idx="11">
                  <c:v>1.4999999999999999E-2</c:v>
                </c:pt>
                <c:pt idx="12">
                  <c:v>3.7999999999999999E-2</c:v>
                </c:pt>
                <c:pt idx="13">
                  <c:v>-7.0000000000000001E-3</c:v>
                </c:pt>
                <c:pt idx="14">
                  <c:v>1.4999999999999999E-2</c:v>
                </c:pt>
                <c:pt idx="15">
                  <c:v>-6.0000000000000001E-3</c:v>
                </c:pt>
                <c:pt idx="16">
                  <c:v>1.6E-2</c:v>
                </c:pt>
                <c:pt idx="17">
                  <c:v>0.114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Prescription (Projected)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1970s</c:v>
                </c:pt>
                <c:pt idx="1">
                  <c:v>1980s</c:v>
                </c:pt>
                <c:pt idx="2">
                  <c:v>1990s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18" formatCode="0.0%">
                  <c:v>6.7708333333333259E-2</c:v>
                </c:pt>
                <c:pt idx="19" formatCode="0.0%">
                  <c:v>3.6097560975609802E-2</c:v>
                </c:pt>
                <c:pt idx="20" formatCode="0.0%">
                  <c:v>5.1789077212806026E-2</c:v>
                </c:pt>
                <c:pt idx="21" formatCode="0.0%">
                  <c:v>4.7448522829006266E-2</c:v>
                </c:pt>
                <c:pt idx="22" formatCode="0.0%">
                  <c:v>5.128205128205128E-2</c:v>
                </c:pt>
                <c:pt idx="23" formatCode="0.0%">
                  <c:v>5.5284552845528454E-2</c:v>
                </c:pt>
                <c:pt idx="24" formatCode="0.0%">
                  <c:v>5.6240369799691832E-2</c:v>
                </c:pt>
                <c:pt idx="25" formatCode="0.0%">
                  <c:v>5.7622173595915392E-2</c:v>
                </c:pt>
                <c:pt idx="26" formatCode="0.0%">
                  <c:v>5.7931034482758624E-2</c:v>
                </c:pt>
                <c:pt idx="27" formatCode="0.0%">
                  <c:v>5.867014341590613E-2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7323264"/>
        <c:axId val="7661235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Health (Actual)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Sheet1!$A$2:$A$29</c:f>
              <c:strCache>
                <c:ptCount val="28"/>
                <c:pt idx="0">
                  <c:v>1970s</c:v>
                </c:pt>
                <c:pt idx="1">
                  <c:v>1980s</c:v>
                </c:pt>
                <c:pt idx="2">
                  <c:v>1990s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Sheet1!$D$2:$D$29</c:f>
              <c:numCache>
                <c:formatCode>0.0%</c:formatCode>
                <c:ptCount val="28"/>
                <c:pt idx="0">
                  <c:v>0.121</c:v>
                </c:pt>
                <c:pt idx="1">
                  <c:v>9.9000000000000005E-2</c:v>
                </c:pt>
                <c:pt idx="2">
                  <c:v>5.5E-2</c:v>
                </c:pt>
                <c:pt idx="3">
                  <c:v>6.0999999999999999E-2</c:v>
                </c:pt>
                <c:pt idx="4">
                  <c:v>7.4999999999999997E-2</c:v>
                </c:pt>
                <c:pt idx="5">
                  <c:v>8.5999999999999993E-2</c:v>
                </c:pt>
                <c:pt idx="6">
                  <c:v>7.5999999999999998E-2</c:v>
                </c:pt>
                <c:pt idx="7">
                  <c:v>6.3E-2</c:v>
                </c:pt>
                <c:pt idx="8">
                  <c:v>5.8000000000000003E-2</c:v>
                </c:pt>
                <c:pt idx="9">
                  <c:v>5.5E-2</c:v>
                </c:pt>
                <c:pt idx="10">
                  <c:v>5.5E-2</c:v>
                </c:pt>
                <c:pt idx="11">
                  <c:v>3.6999999999999998E-2</c:v>
                </c:pt>
                <c:pt idx="12">
                  <c:v>0.03</c:v>
                </c:pt>
                <c:pt idx="13">
                  <c:v>3.1E-2</c:v>
                </c:pt>
                <c:pt idx="14">
                  <c:v>3.1E-2</c:v>
                </c:pt>
                <c:pt idx="15">
                  <c:v>0.03</c:v>
                </c:pt>
                <c:pt idx="16">
                  <c:v>2.1000000000000001E-2</c:v>
                </c:pt>
                <c:pt idx="17">
                  <c:v>4.4999999999999998E-2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Health (Projected)</c:v>
                </c:pt>
              </c:strCache>
            </c:strRef>
          </c:tx>
          <c:spPr>
            <a:ln w="12700">
              <a:prstDash val="sysDash"/>
            </a:ln>
          </c:spPr>
          <c:marker>
            <c:symbol val="none"/>
          </c:marker>
          <c:cat>
            <c:strRef>
              <c:f>Sheet1!$A$2:$A$29</c:f>
              <c:strCache>
                <c:ptCount val="28"/>
                <c:pt idx="0">
                  <c:v>1970s</c:v>
                </c:pt>
                <c:pt idx="1">
                  <c:v>1980s</c:v>
                </c:pt>
                <c:pt idx="2">
                  <c:v>1990s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Sheet1!$E$2:$E$29</c:f>
              <c:numCache>
                <c:formatCode>General</c:formatCode>
                <c:ptCount val="28"/>
                <c:pt idx="17" formatCode="0.0%">
                  <c:v>4.4999999999999998E-2</c:v>
                </c:pt>
                <c:pt idx="18" formatCode="0.0%">
                  <c:v>4.3999999999999997E-2</c:v>
                </c:pt>
                <c:pt idx="19" formatCode="0.0%">
                  <c:v>3.9703703703703706E-2</c:v>
                </c:pt>
                <c:pt idx="20" formatCode="0.0%">
                  <c:v>4.4552104113232641E-2</c:v>
                </c:pt>
                <c:pt idx="21" formatCode="0.0%">
                  <c:v>4.5743906875227357E-2</c:v>
                </c:pt>
                <c:pt idx="22" formatCode="0.0%">
                  <c:v>5.2004522132359336E-2</c:v>
                </c:pt>
                <c:pt idx="23" formatCode="0.0%">
                  <c:v>5.3236339588327686E-2</c:v>
                </c:pt>
                <c:pt idx="24" formatCode="0.0%">
                  <c:v>5.3292520210344557E-2</c:v>
                </c:pt>
                <c:pt idx="25" formatCode="0.0%">
                  <c:v>5.2831594634873323E-2</c:v>
                </c:pt>
                <c:pt idx="26" formatCode="0.0%">
                  <c:v>5.1808337461957676E-2</c:v>
                </c:pt>
                <c:pt idx="27" formatCode="0.0%">
                  <c:v>5.0938698607092388E-2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23264"/>
        <c:axId val="76612352"/>
      </c:lineChart>
      <c:catAx>
        <c:axId val="7732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accent4"/>
            </a:solidFill>
          </a:ln>
        </c:spPr>
        <c:txPr>
          <a:bodyPr rot="-5400000" vert="horz" anchor="ctr" anchorCtr="1"/>
          <a:lstStyle/>
          <a:p>
            <a:pPr>
              <a:defRPr/>
            </a:pPr>
            <a:endParaRPr lang="en-US"/>
          </a:p>
        </c:txPr>
        <c:crossAx val="76612352"/>
        <c:crosses val="autoZero"/>
        <c:auto val="1"/>
        <c:lblAlgn val="ctr"/>
        <c:lblOffset val="100"/>
        <c:noMultiLvlLbl val="0"/>
      </c:catAx>
      <c:valAx>
        <c:axId val="7661235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solidFill>
              <a:schemeClr val="accent4"/>
            </a:solidFill>
          </a:ln>
        </c:spPr>
        <c:crossAx val="77323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316809304132297"/>
          <c:y val="3.4722222222222224E-2"/>
          <c:w val="0.45730932373270045"/>
          <c:h val="0.155414525007290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Specialty Drug Trend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4149274849664E-2"/>
                  <c:y val="-3.400637240146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Sheet1!$B$2:$B$10</c:f>
              <c:numCache>
                <c:formatCode>0.00%</c:formatCode>
                <c:ptCount val="9"/>
                <c:pt idx="0">
                  <c:v>0.20899999999999999</c:v>
                </c:pt>
                <c:pt idx="1">
                  <c:v>0.14000000000000001</c:v>
                </c:pt>
                <c:pt idx="2">
                  <c:v>0.154</c:v>
                </c:pt>
                <c:pt idx="3">
                  <c:v>0.19500000000000001</c:v>
                </c:pt>
                <c:pt idx="4">
                  <c:v>0.19600000000000001</c:v>
                </c:pt>
                <c:pt idx="5">
                  <c:v>0.17100000000000001</c:v>
                </c:pt>
                <c:pt idx="6">
                  <c:v>0.184</c:v>
                </c:pt>
                <c:pt idx="7">
                  <c:v>0.14099999999999999</c:v>
                </c:pt>
                <c:pt idx="8">
                  <c:v>0.309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Traditional Drug Trend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6597099398655801E-3"/>
                  <c:y val="4.5341829868617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Sheet1!$C$2:$C$10</c:f>
              <c:numCache>
                <c:formatCode>0.00%</c:formatCode>
                <c:ptCount val="9"/>
                <c:pt idx="0">
                  <c:v>5.8999999999999997E-2</c:v>
                </c:pt>
                <c:pt idx="1">
                  <c:v>4.7E-2</c:v>
                </c:pt>
                <c:pt idx="2">
                  <c:v>1.4999999999999999E-2</c:v>
                </c:pt>
                <c:pt idx="3">
                  <c:v>4.8000000000000001E-2</c:v>
                </c:pt>
                <c:pt idx="4">
                  <c:v>1.4E-2</c:v>
                </c:pt>
                <c:pt idx="5">
                  <c:v>1E-3</c:v>
                </c:pt>
                <c:pt idx="6">
                  <c:v>-1.4999999999999999E-2</c:v>
                </c:pt>
                <c:pt idx="7">
                  <c:v>2.4E-2</c:v>
                </c:pt>
                <c:pt idx="8">
                  <c:v>6.4000000000000001E-2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Overall Drug Trend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Sheet1!$D$2:$D$10</c:f>
              <c:numCache>
                <c:formatCode>0.00%</c:formatCode>
                <c:ptCount val="9"/>
                <c:pt idx="0">
                  <c:v>7.1999999999999995E-2</c:v>
                </c:pt>
                <c:pt idx="1">
                  <c:v>5.5E-2</c:v>
                </c:pt>
                <c:pt idx="2">
                  <c:v>0.03</c:v>
                </c:pt>
                <c:pt idx="3">
                  <c:v>6.4000000000000001E-2</c:v>
                </c:pt>
                <c:pt idx="4">
                  <c:v>3.5999999999999997E-2</c:v>
                </c:pt>
                <c:pt idx="5">
                  <c:v>2.7E-2</c:v>
                </c:pt>
                <c:pt idx="6">
                  <c:v>2.7E-2</c:v>
                </c:pt>
                <c:pt idx="7">
                  <c:v>5.3999999999999999E-2</c:v>
                </c:pt>
                <c:pt idx="8">
                  <c:v>0.13100000000000001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33632"/>
        <c:axId val="77335168"/>
      </c:lineChart>
      <c:catAx>
        <c:axId val="773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crossAx val="77335168"/>
        <c:crosses val="autoZero"/>
        <c:auto val="1"/>
        <c:lblAlgn val="ctr"/>
        <c:lblOffset val="100"/>
        <c:noMultiLvlLbl val="0"/>
      </c:catAx>
      <c:valAx>
        <c:axId val="7733516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773336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3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1167A-412F-46D9-A6B3-3C008AC0E98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56417-031B-468D-832A-2D03B20D0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6417-031B-468D-832A-2D03B20D0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6417-031B-468D-832A-2D03B20D0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6417-031B-468D-832A-2D03B20D00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7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5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6417-031B-468D-832A-2D03B20D00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7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6417-031B-468D-832A-2D03B20D00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8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8D70-4D31-437F-A6CA-167E2DC31086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6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C86A-7005-4E2A-AC37-7DF7C9EF4E92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7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B02-CBCF-4989-B7D0-264D612E9A47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5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80160"/>
            <a:ext cx="8976360" cy="448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" y="5852160"/>
            <a:ext cx="8979408" cy="73152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rgbClr val="3C3A3B"/>
                </a:solidFill>
                <a:latin typeface="Georgia" pitchFamily="18" charset="0"/>
                <a:cs typeface="Georgia" pitchFamily="18" charset="0"/>
              </a:defRPr>
            </a:lvl1pPr>
          </a:lstStyle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Insert Source/Notes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92947"/>
                </a:solidFill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42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" y="5852160"/>
            <a:ext cx="8979408" cy="73152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rgbClr val="3C3A3B"/>
                </a:solidFill>
                <a:latin typeface="Georgia" pitchFamily="18" charset="0"/>
                <a:cs typeface="Georgia" pitchFamily="18" charset="0"/>
              </a:defRPr>
            </a:lvl1pPr>
          </a:lstStyle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Insert Source/Notes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92947"/>
                </a:solidFill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 userDrawn="1">
            <p:extLst/>
          </p:nvPr>
        </p:nvGraphicFramePr>
        <p:xfrm>
          <a:off x="76200" y="1280160"/>
          <a:ext cx="8975725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77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" y="5852160"/>
            <a:ext cx="8979408" cy="73152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rgbClr val="3C3A3B"/>
                </a:solidFill>
                <a:latin typeface="Georgia" pitchFamily="18" charset="0"/>
                <a:cs typeface="Georgia" pitchFamily="18" charset="0"/>
              </a:defRPr>
            </a:lvl1pPr>
          </a:lstStyle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Insert Source/Notes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92947"/>
                </a:solidFill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 userDrawn="1">
            <p:extLst/>
          </p:nvPr>
        </p:nvGraphicFramePr>
        <p:xfrm>
          <a:off x="76200" y="1280160"/>
          <a:ext cx="8975725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60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" y="5852160"/>
            <a:ext cx="8979408" cy="73152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rgbClr val="3C3A3B"/>
                </a:solidFill>
                <a:latin typeface="Georgia" pitchFamily="18" charset="0"/>
                <a:cs typeface="Georgia" pitchFamily="18" charset="0"/>
              </a:defRPr>
            </a:lvl1pPr>
          </a:lstStyle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Insert Source/Notes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92947"/>
                </a:solidFill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 userDrawn="1">
            <p:extLst/>
          </p:nvPr>
        </p:nvGraphicFramePr>
        <p:xfrm>
          <a:off x="76200" y="1280160"/>
          <a:ext cx="8975725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557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 userDrawn="1">
            <p:extLst/>
          </p:nvPr>
        </p:nvGraphicFramePr>
        <p:xfrm>
          <a:off x="76200" y="1280160"/>
          <a:ext cx="8975725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" y="5852160"/>
            <a:ext cx="8979408" cy="73152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rgbClr val="3C3A3B"/>
                </a:solidFill>
                <a:latin typeface="Georgia" pitchFamily="18" charset="0"/>
                <a:cs typeface="Georgia" pitchFamily="18" charset="0"/>
              </a:defRPr>
            </a:lvl1pPr>
          </a:lstStyle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Insert Source/Notes Here</a:t>
            </a:r>
          </a:p>
        </p:txBody>
      </p:sp>
    </p:spTree>
    <p:extLst>
      <p:ext uri="{BB962C8B-B14F-4D97-AF65-F5344CB8AC3E}">
        <p14:creationId xmlns:p14="http://schemas.microsoft.com/office/powerpoint/2010/main" val="175636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" y="5852160"/>
            <a:ext cx="8979408" cy="73152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rgbClr val="3C3A3B"/>
                </a:solidFill>
                <a:latin typeface="Georgia" pitchFamily="18" charset="0"/>
                <a:cs typeface="Georgia" pitchFamily="18" charset="0"/>
              </a:defRPr>
            </a:lvl1pPr>
          </a:lstStyle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Insert Source/Notes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92947"/>
                </a:solidFill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 userDrawn="1">
            <p:extLst/>
          </p:nvPr>
        </p:nvGraphicFramePr>
        <p:xfrm>
          <a:off x="76200" y="1280160"/>
          <a:ext cx="8975725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046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461772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461772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D324E"/>
                </a:solidFill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5852160"/>
            <a:ext cx="896112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rgbClr val="3C3A3B"/>
                </a:solidFill>
                <a:latin typeface="Georgia" pitchFamily="18" charset="0"/>
                <a:cs typeface="Georgia" pitchFamily="18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Source/Notes Here</a:t>
            </a:r>
          </a:p>
        </p:txBody>
      </p:sp>
    </p:spTree>
    <p:extLst>
      <p:ext uri="{BB962C8B-B14F-4D97-AF65-F5344CB8AC3E}">
        <p14:creationId xmlns:p14="http://schemas.microsoft.com/office/powerpoint/2010/main" val="341761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469392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469392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469392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92947"/>
                </a:solidFill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5852160"/>
            <a:ext cx="8961120" cy="73152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rgbClr val="3C3A3B"/>
                </a:solidFill>
                <a:latin typeface="Georgia" pitchFamily="18" charset="0"/>
                <a:cs typeface="Georgia" pitchFamily="18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Source/Notes Here</a:t>
            </a:r>
          </a:p>
        </p:txBody>
      </p:sp>
    </p:spTree>
    <p:extLst>
      <p:ext uri="{BB962C8B-B14F-4D97-AF65-F5344CB8AC3E}">
        <p14:creationId xmlns:p14="http://schemas.microsoft.com/office/powerpoint/2010/main" val="154337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F64C-29CF-4B92-AFF2-BC9FE2AEA9AB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53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D324E"/>
                </a:solidFill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5852160"/>
            <a:ext cx="8961120" cy="73152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rgbClr val="3C3A3B"/>
                </a:solidFill>
                <a:latin typeface="Georgia" pitchFamily="18" charset="0"/>
                <a:cs typeface="Georgia" pitchFamily="18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Source/Notes Here</a:t>
            </a:r>
          </a:p>
        </p:txBody>
      </p:sp>
    </p:spTree>
    <p:extLst>
      <p:ext uri="{BB962C8B-B14F-4D97-AF65-F5344CB8AC3E}">
        <p14:creationId xmlns:p14="http://schemas.microsoft.com/office/powerpoint/2010/main" val="133566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91D7-C343-4947-85F4-BFB9AE002C00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67C-B1E0-451F-B5F8-FFD16DDD0082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9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752A-EC7C-4290-93B3-665E4D5A1811}" type="datetime1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1023-BE62-4E45-8197-5528EA02109C}" type="datetime1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990C-34DA-4167-BDB5-BC8EF56ED6D7}" type="datetime1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20B-744A-4486-8965-8D5CA82F2590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4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CA0A-AAA2-4839-B49E-4548D0B2A7F8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1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A7CF-2248-47C2-B0A5-FAB39AB67FA4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15D1E-FEC7-410E-896D-5BB7AA10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76200" y="6553200"/>
            <a:ext cx="7299960" cy="274320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rgbClr val="DC7A27"/>
                </a:solidFill>
                <a:latin typeface="Arial" pitchFamily="34" charset="0"/>
                <a:cs typeface="Arial" pitchFamily="34" charset="0"/>
              </a:rPr>
              <a:t>Peterson-Kaiser Health System Tracker</a:t>
            </a:r>
          </a:p>
        </p:txBody>
      </p:sp>
    </p:spTree>
    <p:extLst>
      <p:ext uri="{BB962C8B-B14F-4D97-AF65-F5344CB8AC3E}">
        <p14:creationId xmlns:p14="http://schemas.microsoft.com/office/powerpoint/2010/main" val="27729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D324E"/>
          </a:solidFill>
          <a:latin typeface="Georgia" pitchFamily="18" charset="0"/>
          <a:ea typeface="+mj-ea"/>
          <a:cs typeface="Georgia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tinyurl.com/jtuawm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ab.express-scripts.com/drug-trend-repor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hyperlink" Target="http://lab.express-scripts.com/drug-trend-report/introduction/year-in-revie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d:_4_12AB1A2412AB15AC00623F4688257C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06348"/>
            <a:ext cx="1676399" cy="54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305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Prescription Drug Purchases. Pricing Standards. Initiative </a:t>
            </a:r>
            <a:r>
              <a:rPr lang="en-US" dirty="0" smtClean="0"/>
              <a:t>Statute.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" y="4069914"/>
            <a:ext cx="7681913" cy="119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Jeffrey S. Hoch, PhD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Professor, Department of Public Health Sciences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Associate Director, Center for Healthcare Policy and Research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University of California, Davis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00656" y="5257800"/>
            <a:ext cx="7681913" cy="96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Dominique </a:t>
            </a:r>
            <a:r>
              <a:rPr lang="en-US" sz="2400" dirty="0" err="1">
                <a:solidFill>
                  <a:schemeClr val="tx1"/>
                </a:solidFill>
              </a:rPr>
              <a:t>Ritley</a:t>
            </a:r>
            <a:r>
              <a:rPr lang="en-US" sz="2400" dirty="0">
                <a:solidFill>
                  <a:schemeClr val="tx1"/>
                </a:solidFill>
              </a:rPr>
              <a:t>, MPH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Senior Health Policy Analyst, </a:t>
            </a:r>
            <a:r>
              <a:rPr lang="en-US" sz="1200" dirty="0" smtClean="0">
                <a:solidFill>
                  <a:schemeClr val="tx1"/>
                </a:solidFill>
              </a:rPr>
              <a:t>Center for Healthcare Policy and Research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University of California, Davis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187" y="5943600"/>
            <a:ext cx="868413" cy="8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0656" y="2217953"/>
            <a:ext cx="7990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JOINT </a:t>
            </a:r>
            <a:r>
              <a:rPr lang="en-US" sz="2400" b="1" dirty="0" smtClean="0"/>
              <a:t>INFORMATIONAL HEARING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SENATE HEALTH AND </a:t>
            </a:r>
            <a:r>
              <a:rPr lang="en-US" sz="2400" b="1" dirty="0" smtClean="0"/>
              <a:t>ASSEMBLY </a:t>
            </a:r>
            <a:r>
              <a:rPr lang="en-US" sz="2400" b="1" dirty="0"/>
              <a:t>HEALTH</a:t>
            </a:r>
            <a:endParaRPr lang="en-US" sz="2400" dirty="0"/>
          </a:p>
          <a:p>
            <a:r>
              <a:rPr lang="en-US" sz="2400" dirty="0"/>
              <a:t>SENATOR HERNANDEZ AND </a:t>
            </a:r>
            <a:r>
              <a:rPr lang="en-US" sz="2400" dirty="0" smtClean="0"/>
              <a:t>ASSEMBLY </a:t>
            </a:r>
            <a:r>
              <a:rPr lang="en-US" sz="2400" dirty="0"/>
              <a:t>MEMBER WOOD, Chairs 1:30 p.m. - Room 4202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2175" y="6549488"/>
            <a:ext cx="6143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 opinions expressed here are </a:t>
            </a:r>
            <a:r>
              <a:rPr lang="en-US" sz="900" dirty="0" smtClean="0"/>
              <a:t>not necessarily representative </a:t>
            </a:r>
            <a:r>
              <a:rPr lang="en-US" sz="900" dirty="0"/>
              <a:t>of the official positions of </a:t>
            </a:r>
            <a:r>
              <a:rPr lang="en-US" sz="900" dirty="0" smtClean="0"/>
              <a:t>UC Davis or our research partners.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76200"/>
            <a:ext cx="8839200" cy="67581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11204" y="6324600"/>
            <a:ext cx="16225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http://tinyurl.com/hqdxgwl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are prices determined?</a:t>
            </a:r>
            <a:br>
              <a:rPr lang="en-US" b="1" dirty="0" smtClean="0"/>
            </a:br>
            <a:r>
              <a:rPr lang="en-US" sz="3100" b="1" dirty="0" smtClean="0"/>
              <a:t>Power sources and distribution of power among purchasers</a:t>
            </a:r>
            <a:endParaRPr lang="en-US" sz="3100" b="1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2400" y="1617785"/>
            <a:ext cx="3810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Pharmaceutical manufacturers set “List Price”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Patents and exclusivity rights affect price setting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11</a:t>
            </a:fld>
            <a:endParaRPr lang="en-US"/>
          </a:p>
        </p:txBody>
      </p:sp>
      <p:sp>
        <p:nvSpPr>
          <p:cNvPr id="18" name="Content Placeholder 14"/>
          <p:cNvSpPr txBox="1">
            <a:spLocks/>
          </p:cNvSpPr>
          <p:nvPr/>
        </p:nvSpPr>
        <p:spPr>
          <a:xfrm>
            <a:off x="5029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Laws and regulations alter all the marketplace</a:t>
            </a:r>
          </a:p>
          <a:p>
            <a:pPr marL="976313"/>
            <a:r>
              <a:rPr lang="en-US" dirty="0" smtClean="0"/>
              <a:t>Medicaid and VA wield the most power to negotiate lowest prices (federal laws and regulations)</a:t>
            </a:r>
            <a:br>
              <a:rPr lang="en-US" dirty="0" smtClean="0"/>
            </a:br>
            <a:endParaRPr lang="en-US" dirty="0" smtClean="0"/>
          </a:p>
          <a:p>
            <a:pPr marL="976313"/>
            <a:r>
              <a:rPr lang="en-US" dirty="0" smtClean="0"/>
              <a:t>Medicare and private sector are limited in negotiations via formularies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3581400" y="2590800"/>
            <a:ext cx="1752600" cy="838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explanation of cost uncertainty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162811" cy="47545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6548294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Ginsburg, </a:t>
            </a:r>
            <a:r>
              <a:rPr lang="en-US" sz="1000" dirty="0" err="1" smtClean="0">
                <a:solidFill>
                  <a:schemeClr val="tx2"/>
                </a:solidFill>
              </a:rPr>
              <a:t>Ritley</a:t>
            </a:r>
            <a:r>
              <a:rPr lang="en-US" sz="1000" dirty="0" smtClean="0">
                <a:solidFill>
                  <a:schemeClr val="tx2"/>
                </a:solidFill>
              </a:rPr>
              <a:t>, Durbin, Perez and Hoch, (2016)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5334000" y="5029200"/>
            <a:ext cx="1066800" cy="6096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89040" y="506939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pharmaceutical prices are among the highest </a:t>
            </a:r>
            <a:r>
              <a:rPr lang="en-US" dirty="0" smtClean="0"/>
              <a:t>worldwide. </a:t>
            </a:r>
          </a:p>
          <a:p>
            <a:r>
              <a:rPr lang="en-US" dirty="0"/>
              <a:t>Of particular concern are specialty </a:t>
            </a:r>
            <a:r>
              <a:rPr lang="en-US" dirty="0" smtClean="0"/>
              <a:t>drugs.</a:t>
            </a:r>
          </a:p>
          <a:p>
            <a:r>
              <a:rPr lang="en-US" dirty="0" smtClean="0"/>
              <a:t>No one </a:t>
            </a:r>
            <a:r>
              <a:rPr lang="en-US" sz="1800" dirty="0" smtClean="0">
                <a:solidFill>
                  <a:schemeClr val="tx2"/>
                </a:solidFill>
              </a:rPr>
              <a:t>(except the manufacturer)</a:t>
            </a:r>
            <a:r>
              <a:rPr lang="en-US" dirty="0" smtClean="0"/>
              <a:t> knows </a:t>
            </a:r>
            <a:r>
              <a:rPr lang="en-US" i="1" u="sng" dirty="0" smtClean="0"/>
              <a:t>both</a:t>
            </a:r>
            <a:r>
              <a:rPr lang="en-US" dirty="0" smtClean="0"/>
              <a:t> what the VA pays </a:t>
            </a:r>
            <a:r>
              <a:rPr lang="en-US" i="1" dirty="0" smtClean="0"/>
              <a:t>and</a:t>
            </a:r>
            <a:r>
              <a:rPr lang="en-US" dirty="0" smtClean="0"/>
              <a:t> what </a:t>
            </a:r>
            <a:r>
              <a:rPr lang="en-US" dirty="0" err="1" smtClean="0"/>
              <a:t>Medi</a:t>
            </a:r>
            <a:r>
              <a:rPr lang="en-US" dirty="0" smtClean="0"/>
              <a:t>-Cal pays.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d:_4_12AB1A2412AB15AC00623F4688257C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06348"/>
            <a:ext cx="1676399" cy="54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305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Prescription Drug Purchases. Pricing Standards. Initiative </a:t>
            </a:r>
            <a:r>
              <a:rPr lang="en-US" dirty="0" smtClean="0"/>
              <a:t>Statute.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" y="4069914"/>
            <a:ext cx="7681913" cy="119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Jeffrey S. Hoch, PhD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Professor, Department of Public Health Sciences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Associate Director, Center for Healthcare Policy and Research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University of California, Davis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00656" y="5257800"/>
            <a:ext cx="7681913" cy="96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Dominique </a:t>
            </a:r>
            <a:r>
              <a:rPr lang="en-US" sz="2400" dirty="0" err="1">
                <a:solidFill>
                  <a:schemeClr val="tx1"/>
                </a:solidFill>
              </a:rPr>
              <a:t>Ritley</a:t>
            </a:r>
            <a:r>
              <a:rPr lang="en-US" sz="2400" dirty="0">
                <a:solidFill>
                  <a:schemeClr val="tx1"/>
                </a:solidFill>
              </a:rPr>
              <a:t>, MPH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Senior Health Policy Analyst, </a:t>
            </a:r>
            <a:r>
              <a:rPr lang="en-US" sz="1200" dirty="0" smtClean="0">
                <a:solidFill>
                  <a:schemeClr val="tx1"/>
                </a:solidFill>
              </a:rPr>
              <a:t>Center for Healthcare Policy and Research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University of California, Davis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187" y="5943600"/>
            <a:ext cx="868413" cy="8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0656" y="2217953"/>
            <a:ext cx="7990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JOINT </a:t>
            </a:r>
            <a:r>
              <a:rPr lang="en-US" sz="2400" b="1" dirty="0" smtClean="0"/>
              <a:t>INFORMATIONAL HEARING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SENATE HEALTH AND </a:t>
            </a:r>
            <a:r>
              <a:rPr lang="en-US" sz="2400" b="1" dirty="0" smtClean="0"/>
              <a:t>ASSEMBLY </a:t>
            </a:r>
            <a:r>
              <a:rPr lang="en-US" sz="2400" b="1" dirty="0"/>
              <a:t>HEALTH</a:t>
            </a:r>
            <a:endParaRPr lang="en-US" sz="2400" dirty="0"/>
          </a:p>
          <a:p>
            <a:r>
              <a:rPr lang="en-US" sz="2400" dirty="0"/>
              <a:t>SENATOR HERNANDEZ AND </a:t>
            </a:r>
            <a:r>
              <a:rPr lang="en-US" sz="2400" dirty="0" smtClean="0"/>
              <a:t>ASSEMBLY </a:t>
            </a:r>
            <a:r>
              <a:rPr lang="en-US" sz="2400" dirty="0"/>
              <a:t>MEMBER WOOD, Chairs 1:30 p.m. - Room 4202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2175" y="6549488"/>
            <a:ext cx="6143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 opinions expressed here are </a:t>
            </a:r>
            <a:r>
              <a:rPr lang="en-US" sz="900" dirty="0" smtClean="0"/>
              <a:t>not necessarily representative </a:t>
            </a:r>
            <a:r>
              <a:rPr lang="en-US" sz="900" dirty="0"/>
              <a:t>of the official positions of </a:t>
            </a:r>
            <a:r>
              <a:rPr lang="en-US" sz="900" dirty="0" smtClean="0"/>
              <a:t>UC Davis or our research partners.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</a:t>
            </a:r>
            <a:r>
              <a:rPr lang="en-US" dirty="0" smtClean="0"/>
              <a:t>costs are </a:t>
            </a:r>
            <a:r>
              <a:rPr lang="en-US" dirty="0"/>
              <a:t>of concern…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72084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There’s reason to believe the state is feeling the cost pressure of new Hepatitis C drugs like </a:t>
            </a:r>
            <a:r>
              <a:rPr lang="en-US" b="1" dirty="0" err="1"/>
              <a:t>Sovaldi</a:t>
            </a:r>
            <a:r>
              <a:rPr lang="en-US" b="1" dirty="0"/>
              <a:t>, drugs which California says cost $85,000 per course of treatment.</a:t>
            </a:r>
          </a:p>
          <a:p>
            <a:endParaRPr lang="en-US" b="1" dirty="0" smtClean="0"/>
          </a:p>
          <a:p>
            <a:r>
              <a:rPr lang="en-US" b="1" dirty="0" smtClean="0"/>
              <a:t>“</a:t>
            </a:r>
            <a:r>
              <a:rPr lang="en-US" b="1" dirty="0"/>
              <a:t>It’s a very serious problem,” said California Health and Human Services Secretary Diana Dooley about the high cost of prescription drugs.  </a:t>
            </a:r>
          </a:p>
          <a:p>
            <a:endParaRPr lang="en-US" b="1" dirty="0" smtClean="0"/>
          </a:p>
          <a:p>
            <a:r>
              <a:rPr lang="en-US" b="1" dirty="0" smtClean="0"/>
              <a:t>Dooley </a:t>
            </a:r>
            <a:r>
              <a:rPr lang="en-US" b="1" dirty="0"/>
              <a:t>says drug prices are a problem for many health care payers; CalPERS, </a:t>
            </a:r>
            <a:r>
              <a:rPr lang="en-US" b="1" dirty="0" err="1"/>
              <a:t>Medi</a:t>
            </a:r>
            <a:r>
              <a:rPr lang="en-US" b="1" dirty="0"/>
              <a:t>-Cal and private insurers, too.  The state is addressing the issue “in every way (it) can.”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370" t="11111" r="28160" b="69444"/>
          <a:stretch/>
        </p:blipFill>
        <p:spPr>
          <a:xfrm>
            <a:off x="304800" y="4038600"/>
            <a:ext cx="8610600" cy="15068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32712" r="28237" b="43065"/>
          <a:stretch/>
        </p:blipFill>
        <p:spPr bwMode="auto">
          <a:xfrm>
            <a:off x="228600" y="1371600"/>
            <a:ext cx="869852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2596236"/>
            <a:ext cx="4572000" cy="24622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http://www.reuters.com/article/us-health-cancer-costs-idUSKCN0XX21H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7" t="8530" r="44514" b="7743"/>
          <a:stretch/>
        </p:blipFill>
        <p:spPr bwMode="auto">
          <a:xfrm>
            <a:off x="4555996" y="1803287"/>
            <a:ext cx="4481097" cy="502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7861" y="5782116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http://www.nytimes.com/2015/12/20/opinion/sunday/no-justification-for-high-drug-prices.html?_r=0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t="23998" r="38619" b="21952"/>
          <a:stretch/>
        </p:blipFill>
        <p:spPr bwMode="auto">
          <a:xfrm>
            <a:off x="216009" y="4141016"/>
            <a:ext cx="4341413" cy="268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38245" y="4776747"/>
            <a:ext cx="161775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hlinkClick r:id="rId7"/>
              </a:rPr>
              <a:t>http://</a:t>
            </a:r>
            <a:r>
              <a:rPr lang="en-US" sz="1000" dirty="0" smtClean="0">
                <a:solidFill>
                  <a:schemeClr val="tx2"/>
                </a:solidFill>
                <a:hlinkClick r:id="rId7"/>
              </a:rPr>
              <a:t>tinyurl.com/jtuawmf</a:t>
            </a:r>
            <a:endParaRPr lang="en-US" sz="1000" dirty="0" smtClean="0">
              <a:solidFill>
                <a:schemeClr val="tx2"/>
              </a:solidFill>
            </a:endParaRPr>
          </a:p>
          <a:p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Prescription drug costs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62708" y="3147647"/>
            <a:ext cx="8229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 smtClean="0"/>
              <a:t>Price x Quantity – Rebate = Total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In 2011, the US spent </a:t>
            </a:r>
            <a:r>
              <a:rPr lang="en-US" sz="2400" dirty="0"/>
              <a:t>17.7 percent of its GDP on health </a:t>
            </a:r>
            <a:r>
              <a:rPr lang="en-US" sz="2400" dirty="0" smtClean="0"/>
              <a:t>care; no other OECD country reported &gt; 11.9%.</a:t>
            </a:r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066800"/>
            <a:ext cx="901225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143000"/>
            <a:ext cx="8991601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US Health Care Spending More Than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2x 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Average for Developed Countries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6477000"/>
            <a:ext cx="1665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http://tinyurl.com/zkh7qv6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g.assets.huffingtonpost.com/2013_09_HealthCareCosts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8408"/>
            <a:ext cx="8978900" cy="67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0" y="6291590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http://tinyurl.com/kl38vt4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" y="5852160"/>
            <a:ext cx="8961120" cy="73152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0000"/>
                </a:solidFill>
              </a:rPr>
              <a:t>Source</a:t>
            </a:r>
            <a:r>
              <a:rPr lang="en-US" dirty="0">
                <a:solidFill>
                  <a:srgbClr val="000000"/>
                </a:solidFill>
              </a:rPr>
              <a:t>: Kaiser Family Foundation analysis of National Health Expenditure (NHE) </a:t>
            </a:r>
            <a:r>
              <a:rPr lang="en-US" dirty="0" smtClean="0">
                <a:solidFill>
                  <a:srgbClr val="000000"/>
                </a:solidFill>
              </a:rPr>
              <a:t>Historical (1960-2014) and Projected (2014-2024) data </a:t>
            </a:r>
            <a:r>
              <a:rPr lang="en-US" dirty="0">
                <a:solidFill>
                  <a:srgbClr val="000000"/>
                </a:solidFill>
              </a:rPr>
              <a:t>from Centers for Medicare and Medicaid Services, Office of the Actuary, National Health Statistics </a:t>
            </a:r>
            <a:r>
              <a:rPr lang="en-US" dirty="0" smtClean="0">
                <a:solidFill>
                  <a:srgbClr val="000000"/>
                </a:solidFill>
              </a:rPr>
              <a:t>Group (Accessed on December 7, 2015) </a:t>
            </a:r>
            <a:r>
              <a:rPr lang="en-US" b="1" dirty="0" smtClean="0">
                <a:solidFill>
                  <a:srgbClr val="000000"/>
                </a:solidFill>
              </a:rPr>
              <a:t>Note: </a:t>
            </a:r>
            <a:r>
              <a:rPr lang="en-US" dirty="0" smtClean="0">
                <a:solidFill>
                  <a:srgbClr val="000000"/>
                </a:solidFill>
              </a:rPr>
              <a:t>2014 to 2015 percent changes are calculated using 2014 and 2015 projected amounts.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prstClr val="black"/>
                </a:solidFill>
              </a:rPr>
              <a:t>Growth in prescription spending had slowed</a:t>
            </a:r>
            <a:r>
              <a:rPr lang="en-US" b="0" dirty="0" smtClean="0">
                <a:solidFill>
                  <a:schemeClr val="bg1"/>
                </a:solidFill>
              </a:rPr>
              <a:t>, but </a:t>
            </a:r>
            <a:r>
              <a:rPr lang="en-US" b="0" dirty="0" smtClean="0">
                <a:solidFill>
                  <a:schemeClr val="accent6"/>
                </a:solidFill>
              </a:rPr>
              <a:t>increased rapidly in 2014 and 2015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14984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C3A3B">
                    <a:lumMod val="60000"/>
                    <a:lumOff val="40000"/>
                  </a:srgbClr>
                </a:solidFill>
              </a:rPr>
              <a:t>Average annual growth rate of prescription drug spending per capita for 1970’s – 1990’s;</a:t>
            </a:r>
          </a:p>
          <a:p>
            <a:r>
              <a:rPr lang="en-US" sz="1100" b="1" dirty="0">
                <a:solidFill>
                  <a:srgbClr val="3C3A3B">
                    <a:lumMod val="60000"/>
                    <a:lumOff val="40000"/>
                  </a:srgbClr>
                </a:solidFill>
                <a:cs typeface="Meta Offc Pro"/>
              </a:rPr>
              <a:t>Annual change in actual prescription drug spending per capita 2000 – 2014 and projected prescription drug spending per capita 2015 - 2024</a:t>
            </a:r>
          </a:p>
        </p:txBody>
      </p:sp>
      <p:graphicFrame>
        <p:nvGraphicFramePr>
          <p:cNvPr id="9" name="Content Placeholder 1"/>
          <p:cNvGraphicFramePr>
            <a:graphicFrameLocks noGrp="1"/>
          </p:cNvGraphicFramePr>
          <p:nvPr>
            <p:extLst/>
          </p:nvPr>
        </p:nvGraphicFramePr>
        <p:xfrm>
          <a:off x="10160" y="1524000"/>
          <a:ext cx="8979408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346200" y="1981200"/>
            <a:ext cx="0" cy="3276600"/>
          </a:xfrm>
          <a:prstGeom prst="line">
            <a:avLst/>
          </a:prstGeom>
          <a:ln w="19050" cmpd="sng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01351" y="6587926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http://tinyurl.com/zg256ug</a:t>
            </a:r>
          </a:p>
        </p:txBody>
      </p:sp>
    </p:spTree>
    <p:extLst>
      <p:ext uri="{BB962C8B-B14F-4D97-AF65-F5344CB8AC3E}">
        <p14:creationId xmlns:p14="http://schemas.microsoft.com/office/powerpoint/2010/main" val="22067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" y="5852160"/>
            <a:ext cx="8961120" cy="73152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Source</a:t>
            </a:r>
            <a:r>
              <a:rPr lang="en-US" dirty="0" smtClean="0">
                <a:solidFill>
                  <a:srgbClr val="000000"/>
                </a:solidFill>
              </a:rPr>
              <a:t>: Express Scripts 2014 Drug Trend Report and Year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Review. Available </a:t>
            </a:r>
            <a:r>
              <a:rPr lang="en-US" dirty="0">
                <a:solidFill>
                  <a:srgbClr val="000000"/>
                </a:solidFill>
              </a:rPr>
              <a:t>at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lab.express-scripts.com/drug-trend-report/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://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lab.express-scripts.com/drug-trend-report/introduction/year-in-review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Costly </a:t>
            </a:r>
            <a:r>
              <a:rPr lang="en-US" dirty="0" smtClean="0">
                <a:solidFill>
                  <a:schemeClr val="tx1"/>
                </a:solidFill>
              </a:rPr>
              <a:t>new specialty </a:t>
            </a:r>
            <a:r>
              <a:rPr lang="en-US" dirty="0">
                <a:solidFill>
                  <a:schemeClr val="tx1"/>
                </a:solidFill>
              </a:rPr>
              <a:t>drugs are </a:t>
            </a:r>
            <a:r>
              <a:rPr lang="en-US" dirty="0" smtClean="0">
                <a:solidFill>
                  <a:schemeClr val="tx1"/>
                </a:solidFill>
              </a:rPr>
              <a:t>a major driver of increased health spending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14984"/>
            <a:ext cx="4381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Meta Offc Pro"/>
              </a:rPr>
              <a:t>Express Scripts drug spending growth trend by therapy class, 2006 -2014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279525"/>
          <a:ext cx="8975725" cy="448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879698" y="6577053"/>
            <a:ext cx="16706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http://tinyurl.com/go8hwhb</a:t>
            </a:r>
          </a:p>
        </p:txBody>
      </p:sp>
    </p:spTree>
    <p:extLst>
      <p:ext uri="{BB962C8B-B14F-4D97-AF65-F5344CB8AC3E}">
        <p14:creationId xmlns:p14="http://schemas.microsoft.com/office/powerpoint/2010/main" val="39370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Recent spending </a:t>
            </a:r>
            <a:r>
              <a:rPr lang="en-US" sz="2800" dirty="0"/>
              <a:t>on specialty medicines </a:t>
            </a:r>
            <a:r>
              <a:rPr lang="en-US" sz="2800" dirty="0" smtClean="0"/>
              <a:t>increased </a:t>
            </a:r>
            <a:r>
              <a:rPr lang="en-US" sz="2800" dirty="0"/>
              <a:t>21.5</a:t>
            </a:r>
            <a:r>
              <a:rPr lang="en-US" sz="2800" dirty="0" smtClean="0"/>
              <a:t>% to </a:t>
            </a:r>
            <a:r>
              <a:rPr lang="en-US" sz="2800" dirty="0"/>
              <a:t>$150.8Bn on an invoice price basis (</a:t>
            </a:r>
            <a:r>
              <a:rPr lang="en-US" sz="2800" dirty="0" smtClean="0"/>
              <a:t>2015)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82"/>
          <a:stretch/>
        </p:blipFill>
        <p:spPr>
          <a:xfrm>
            <a:off x="54593" y="1476232"/>
            <a:ext cx="9067800" cy="5381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65445" y="6500853"/>
            <a:ext cx="16337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http://tinyurl.com/z9vbw6z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5D1E-FEC7-410E-896D-5BB7AA1085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P-K Tracker Colors">
      <a:dk1>
        <a:srgbClr val="0D324E"/>
      </a:dk1>
      <a:lt1>
        <a:srgbClr val="0D324E"/>
      </a:lt1>
      <a:dk2>
        <a:srgbClr val="FFFFFF"/>
      </a:dk2>
      <a:lt2>
        <a:srgbClr val="FFFFFF"/>
      </a:lt2>
      <a:accent1>
        <a:srgbClr val="E6E0CD"/>
      </a:accent1>
      <a:accent2>
        <a:srgbClr val="4B78A1"/>
      </a:accent2>
      <a:accent3>
        <a:srgbClr val="8696A5"/>
      </a:accent3>
      <a:accent4>
        <a:srgbClr val="D3D3D3"/>
      </a:accent4>
      <a:accent5>
        <a:srgbClr val="DC7A27"/>
      </a:accent5>
      <a:accent6>
        <a:srgbClr val="3C3A3B"/>
      </a:accent6>
      <a:hlink>
        <a:srgbClr val="0072C0"/>
      </a:hlink>
      <a:folHlink>
        <a:srgbClr val="0072C0"/>
      </a:folHlink>
    </a:clrScheme>
    <a:fontScheme name="P-K Tracker Fonts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-K Tracker Colors">
    <a:dk1>
      <a:srgbClr val="0D324E"/>
    </a:dk1>
    <a:lt1>
      <a:srgbClr val="0D324E"/>
    </a:lt1>
    <a:dk2>
      <a:srgbClr val="FFFFFF"/>
    </a:dk2>
    <a:lt2>
      <a:srgbClr val="FFFFFF"/>
    </a:lt2>
    <a:accent1>
      <a:srgbClr val="E6E0CD"/>
    </a:accent1>
    <a:accent2>
      <a:srgbClr val="4B78A1"/>
    </a:accent2>
    <a:accent3>
      <a:srgbClr val="8696A5"/>
    </a:accent3>
    <a:accent4>
      <a:srgbClr val="D3D3D3"/>
    </a:accent4>
    <a:accent5>
      <a:srgbClr val="DC7A27"/>
    </a:accent5>
    <a:accent6>
      <a:srgbClr val="3C3A3B"/>
    </a:accent6>
    <a:hlink>
      <a:srgbClr val="0072C0"/>
    </a:hlink>
    <a:folHlink>
      <a:srgbClr val="0072C0"/>
    </a:folHlink>
  </a:clrScheme>
  <a:fontScheme name="P-K Tracker Fonts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-K Tracker Colors">
    <a:dk1>
      <a:srgbClr val="0D324E"/>
    </a:dk1>
    <a:lt1>
      <a:srgbClr val="0D324E"/>
    </a:lt1>
    <a:dk2>
      <a:srgbClr val="FFFFFF"/>
    </a:dk2>
    <a:lt2>
      <a:srgbClr val="FFFFFF"/>
    </a:lt2>
    <a:accent1>
      <a:srgbClr val="E6E0CD"/>
    </a:accent1>
    <a:accent2>
      <a:srgbClr val="4B78A1"/>
    </a:accent2>
    <a:accent3>
      <a:srgbClr val="8696A5"/>
    </a:accent3>
    <a:accent4>
      <a:srgbClr val="D3D3D3"/>
    </a:accent4>
    <a:accent5>
      <a:srgbClr val="DC7A27"/>
    </a:accent5>
    <a:accent6>
      <a:srgbClr val="3C3A3B"/>
    </a:accent6>
    <a:hlink>
      <a:srgbClr val="0072C0"/>
    </a:hlink>
    <a:folHlink>
      <a:srgbClr val="0072C0"/>
    </a:folHlink>
  </a:clrScheme>
  <a:fontScheme name="P-K Tracker Fonts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-K Tracker Colors">
    <a:dk1>
      <a:srgbClr val="0D324E"/>
    </a:dk1>
    <a:lt1>
      <a:srgbClr val="0D324E"/>
    </a:lt1>
    <a:dk2>
      <a:srgbClr val="FFFFFF"/>
    </a:dk2>
    <a:lt2>
      <a:srgbClr val="FFFFFF"/>
    </a:lt2>
    <a:accent1>
      <a:srgbClr val="E6E0CD"/>
    </a:accent1>
    <a:accent2>
      <a:srgbClr val="4B78A1"/>
    </a:accent2>
    <a:accent3>
      <a:srgbClr val="8696A5"/>
    </a:accent3>
    <a:accent4>
      <a:srgbClr val="D3D3D3"/>
    </a:accent4>
    <a:accent5>
      <a:srgbClr val="DC7A27"/>
    </a:accent5>
    <a:accent6>
      <a:srgbClr val="3C3A3B"/>
    </a:accent6>
    <a:hlink>
      <a:srgbClr val="0072C0"/>
    </a:hlink>
    <a:folHlink>
      <a:srgbClr val="0072C0"/>
    </a:folHlink>
  </a:clrScheme>
  <a:fontScheme name="P-K Tracker Fonts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-K Tracker Colors">
    <a:dk1>
      <a:srgbClr val="0D324E"/>
    </a:dk1>
    <a:lt1>
      <a:srgbClr val="0D324E"/>
    </a:lt1>
    <a:dk2>
      <a:srgbClr val="FFFFFF"/>
    </a:dk2>
    <a:lt2>
      <a:srgbClr val="FFFFFF"/>
    </a:lt2>
    <a:accent1>
      <a:srgbClr val="E6E0CD"/>
    </a:accent1>
    <a:accent2>
      <a:srgbClr val="4B78A1"/>
    </a:accent2>
    <a:accent3>
      <a:srgbClr val="8696A5"/>
    </a:accent3>
    <a:accent4>
      <a:srgbClr val="D3D3D3"/>
    </a:accent4>
    <a:accent5>
      <a:srgbClr val="DC7A27"/>
    </a:accent5>
    <a:accent6>
      <a:srgbClr val="3C3A3B"/>
    </a:accent6>
    <a:hlink>
      <a:srgbClr val="0072C0"/>
    </a:hlink>
    <a:folHlink>
      <a:srgbClr val="0072C0"/>
    </a:folHlink>
  </a:clrScheme>
  <a:fontScheme name="P-K Tracker Fonts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-K Tracker Colors">
    <a:dk1>
      <a:srgbClr val="0D324E"/>
    </a:dk1>
    <a:lt1>
      <a:srgbClr val="0D324E"/>
    </a:lt1>
    <a:dk2>
      <a:srgbClr val="FFFFFF"/>
    </a:dk2>
    <a:lt2>
      <a:srgbClr val="FFFFFF"/>
    </a:lt2>
    <a:accent1>
      <a:srgbClr val="E6E0CD"/>
    </a:accent1>
    <a:accent2>
      <a:srgbClr val="4B78A1"/>
    </a:accent2>
    <a:accent3>
      <a:srgbClr val="8696A5"/>
    </a:accent3>
    <a:accent4>
      <a:srgbClr val="D3D3D3"/>
    </a:accent4>
    <a:accent5>
      <a:srgbClr val="DC7A27"/>
    </a:accent5>
    <a:accent6>
      <a:srgbClr val="3C3A3B"/>
    </a:accent6>
    <a:hlink>
      <a:srgbClr val="0072C0"/>
    </a:hlink>
    <a:folHlink>
      <a:srgbClr val="0072C0"/>
    </a:folHlink>
  </a:clrScheme>
  <a:fontScheme name="P-K Tracker Fonts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592</Words>
  <Application>Microsoft Office PowerPoint</Application>
  <PresentationFormat>On-screen Show (4:3)</PresentationFormat>
  <Paragraphs>83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Blank</vt:lpstr>
      <vt:lpstr>State Prescription Drug Purchases. Pricing Standards. Initiative Statute.</vt:lpstr>
      <vt:lpstr>Drug costs are of concern…</vt:lpstr>
      <vt:lpstr>Prescription drug costs</vt:lpstr>
      <vt:lpstr>In 2011, the US spent 17.7 percent of its GDP on health care; no other OECD country reported &gt; 11.9%.</vt:lpstr>
      <vt:lpstr>PowerPoint Presentation</vt:lpstr>
      <vt:lpstr>PowerPoint Presentation</vt:lpstr>
      <vt:lpstr>Growth in prescription spending had slowed, but increased rapidly in 2014 and 2015</vt:lpstr>
      <vt:lpstr>Costly new specialty drugs are a major driver of increased health spending</vt:lpstr>
      <vt:lpstr>Recent spending on specialty medicines increased 21.5% to $150.8Bn on an invoice price basis (2015)</vt:lpstr>
      <vt:lpstr>PowerPoint Presentation</vt:lpstr>
      <vt:lpstr>How are prices determined? Power sources and distribution of power among purchasers</vt:lpstr>
      <vt:lpstr>An explanation of cost uncertainty</vt:lpstr>
      <vt:lpstr>Concluding thoughts</vt:lpstr>
      <vt:lpstr>State Prescription Drug Purchases. Pricing Standards. Initiative Statute.</vt:lpstr>
    </vt:vector>
  </TitlesOfParts>
  <Company>UCDHS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session presentation</dc:title>
  <dc:creator>Jeffrey S. Hoch</dc:creator>
  <cp:lastModifiedBy>Anspach, Aimee</cp:lastModifiedBy>
  <cp:revision>89</cp:revision>
  <dcterms:created xsi:type="dcterms:W3CDTF">2016-05-06T18:22:20Z</dcterms:created>
  <dcterms:modified xsi:type="dcterms:W3CDTF">2016-05-10T16:18:42Z</dcterms:modified>
</cp:coreProperties>
</file>