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</p:sldMasterIdLst>
  <p:notesMasterIdLst>
    <p:notesMasterId r:id="rId26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8" r:id="rId15"/>
    <p:sldId id="268" r:id="rId16"/>
    <p:sldId id="269" r:id="rId17"/>
    <p:sldId id="270" r:id="rId18"/>
    <p:sldId id="271" r:id="rId19"/>
    <p:sldId id="272" r:id="rId20"/>
    <p:sldId id="274" r:id="rId21"/>
    <p:sldId id="278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30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cey:Dropbox:Workforce%20Mapping:Data%20Worksheets:CHWA%20Master%20Data%20v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Graduates Matching into Primary Care vs Other, 2010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'Med School Charts'!$D$60:$D$61</c:f>
              <c:strCache>
                <c:ptCount val="1"/>
                <c:pt idx="0">
                  <c:v>2010 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'Med School Charts'!$C$62:$C$72</c:f>
              <c:strCache>
                <c:ptCount val="11"/>
                <c:pt idx="0">
                  <c:v>Loma Linda</c:v>
                </c:pt>
                <c:pt idx="1">
                  <c:v>Stanford</c:v>
                </c:pt>
                <c:pt idx="2">
                  <c:v>USC</c:v>
                </c:pt>
                <c:pt idx="3">
                  <c:v>Touro</c:v>
                </c:pt>
                <c:pt idx="4">
                  <c:v>Western</c:v>
                </c:pt>
                <c:pt idx="5">
                  <c:v>UC Davis</c:v>
                </c:pt>
                <c:pt idx="6">
                  <c:v>UC Irvine</c:v>
                </c:pt>
                <c:pt idx="7">
                  <c:v>UCSD</c:v>
                </c:pt>
                <c:pt idx="8">
                  <c:v>Charles Drew</c:v>
                </c:pt>
                <c:pt idx="9">
                  <c:v>UCLA</c:v>
                </c:pt>
                <c:pt idx="10">
                  <c:v>UCSF</c:v>
                </c:pt>
              </c:strCache>
            </c:strRef>
          </c:cat>
          <c:val>
            <c:numRef>
              <c:f>'Med School Charts'!$D$62:$D$72</c:f>
              <c:numCache>
                <c:formatCode>General</c:formatCode>
                <c:ptCount val="11"/>
                <c:pt idx="0">
                  <c:v>93</c:v>
                </c:pt>
                <c:pt idx="1">
                  <c:v>61</c:v>
                </c:pt>
                <c:pt idx="2">
                  <c:v>109</c:v>
                </c:pt>
                <c:pt idx="3">
                  <c:v>76</c:v>
                </c:pt>
                <c:pt idx="4">
                  <c:v>72</c:v>
                </c:pt>
                <c:pt idx="5">
                  <c:v>58</c:v>
                </c:pt>
                <c:pt idx="6">
                  <c:v>63</c:v>
                </c:pt>
                <c:pt idx="7">
                  <c:v>76</c:v>
                </c:pt>
                <c:pt idx="8">
                  <c:v>12</c:v>
                </c:pt>
                <c:pt idx="9">
                  <c:v>90</c:v>
                </c:pt>
                <c:pt idx="10">
                  <c:v>91</c:v>
                </c:pt>
              </c:numCache>
            </c:numRef>
          </c:val>
        </c:ser>
        <c:ser>
          <c:idx val="1"/>
          <c:order val="1"/>
          <c:tx>
            <c:strRef>
              <c:f>'Med School Charts'!$E$60:$E$61</c:f>
              <c:strCache>
                <c:ptCount val="1"/>
                <c:pt idx="0">
                  <c:v>2010 Internal Medicine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8952570520724101E-2"/>
                  <c:y val="-5.7097861432092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'Med School Charts'!$C$62:$C$72</c:f>
              <c:strCache>
                <c:ptCount val="11"/>
                <c:pt idx="0">
                  <c:v>Loma Linda</c:v>
                </c:pt>
                <c:pt idx="1">
                  <c:v>Stanford</c:v>
                </c:pt>
                <c:pt idx="2">
                  <c:v>USC</c:v>
                </c:pt>
                <c:pt idx="3">
                  <c:v>Touro</c:v>
                </c:pt>
                <c:pt idx="4">
                  <c:v>Western</c:v>
                </c:pt>
                <c:pt idx="5">
                  <c:v>UC Davis</c:v>
                </c:pt>
                <c:pt idx="6">
                  <c:v>UC Irvine</c:v>
                </c:pt>
                <c:pt idx="7">
                  <c:v>UCSD</c:v>
                </c:pt>
                <c:pt idx="8">
                  <c:v>Charles Drew</c:v>
                </c:pt>
                <c:pt idx="9">
                  <c:v>UCLA</c:v>
                </c:pt>
                <c:pt idx="10">
                  <c:v>UCSF</c:v>
                </c:pt>
              </c:strCache>
            </c:strRef>
          </c:cat>
          <c:val>
            <c:numRef>
              <c:f>'Med School Charts'!$E$62:$E$72</c:f>
              <c:numCache>
                <c:formatCode>General</c:formatCode>
                <c:ptCount val="11"/>
                <c:pt idx="0">
                  <c:v>23</c:v>
                </c:pt>
                <c:pt idx="1">
                  <c:v>12</c:v>
                </c:pt>
                <c:pt idx="2">
                  <c:v>23</c:v>
                </c:pt>
                <c:pt idx="3">
                  <c:v>19</c:v>
                </c:pt>
                <c:pt idx="4">
                  <c:v>24</c:v>
                </c:pt>
                <c:pt idx="5">
                  <c:v>13</c:v>
                </c:pt>
                <c:pt idx="6">
                  <c:v>16</c:v>
                </c:pt>
                <c:pt idx="7">
                  <c:v>27</c:v>
                </c:pt>
                <c:pt idx="8" formatCode="0">
                  <c:v>3</c:v>
                </c:pt>
                <c:pt idx="9">
                  <c:v>39</c:v>
                </c:pt>
                <c:pt idx="10">
                  <c:v>42</c:v>
                </c:pt>
              </c:numCache>
            </c:numRef>
          </c:val>
        </c:ser>
        <c:ser>
          <c:idx val="2"/>
          <c:order val="2"/>
          <c:tx>
            <c:strRef>
              <c:f>'Med School Charts'!$F$60:$F$61</c:f>
              <c:strCache>
                <c:ptCount val="1"/>
                <c:pt idx="0">
                  <c:v>2010 Pediatrics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89525705207241E-3"/>
                  <c:y val="-1.998346475065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'Med School Charts'!$C$62:$C$72</c:f>
              <c:strCache>
                <c:ptCount val="11"/>
                <c:pt idx="0">
                  <c:v>Loma Linda</c:v>
                </c:pt>
                <c:pt idx="1">
                  <c:v>Stanford</c:v>
                </c:pt>
                <c:pt idx="2">
                  <c:v>USC</c:v>
                </c:pt>
                <c:pt idx="3">
                  <c:v>Touro</c:v>
                </c:pt>
                <c:pt idx="4">
                  <c:v>Western</c:v>
                </c:pt>
                <c:pt idx="5">
                  <c:v>UC Davis</c:v>
                </c:pt>
                <c:pt idx="6">
                  <c:v>UC Irvine</c:v>
                </c:pt>
                <c:pt idx="7">
                  <c:v>UCSD</c:v>
                </c:pt>
                <c:pt idx="8">
                  <c:v>Charles Drew</c:v>
                </c:pt>
                <c:pt idx="9">
                  <c:v>UCLA</c:v>
                </c:pt>
                <c:pt idx="10">
                  <c:v>UCSF</c:v>
                </c:pt>
              </c:strCache>
            </c:strRef>
          </c:cat>
          <c:val>
            <c:numRef>
              <c:f>'Med School Charts'!$F$62:$F$72</c:f>
              <c:numCache>
                <c:formatCode>General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5</c:v>
                </c:pt>
                <c:pt idx="7">
                  <c:v>15</c:v>
                </c:pt>
                <c:pt idx="8">
                  <c:v>2</c:v>
                </c:pt>
                <c:pt idx="9">
                  <c:v>9</c:v>
                </c:pt>
                <c:pt idx="10">
                  <c:v>12</c:v>
                </c:pt>
              </c:numCache>
            </c:numRef>
          </c:val>
        </c:ser>
        <c:ser>
          <c:idx val="3"/>
          <c:order val="3"/>
          <c:tx>
            <c:strRef>
              <c:f>'Med School Charts'!$G$60:$G$61</c:f>
              <c:strCache>
                <c:ptCount val="1"/>
                <c:pt idx="0">
                  <c:v>2010 Family Medicine</c:v>
                </c:pt>
              </c:strCache>
            </c:strRef>
          </c:tx>
          <c:invertIfNegative val="0"/>
          <c:dLbls>
            <c:dLbl>
              <c:idx val="8"/>
              <c:delete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'Med School Charts'!$C$62:$C$72</c:f>
              <c:strCache>
                <c:ptCount val="11"/>
                <c:pt idx="0">
                  <c:v>Loma Linda</c:v>
                </c:pt>
                <c:pt idx="1">
                  <c:v>Stanford</c:v>
                </c:pt>
                <c:pt idx="2">
                  <c:v>USC</c:v>
                </c:pt>
                <c:pt idx="3">
                  <c:v>Touro</c:v>
                </c:pt>
                <c:pt idx="4">
                  <c:v>Western</c:v>
                </c:pt>
                <c:pt idx="5">
                  <c:v>UC Davis</c:v>
                </c:pt>
                <c:pt idx="6">
                  <c:v>UC Irvine</c:v>
                </c:pt>
                <c:pt idx="7">
                  <c:v>UCSD</c:v>
                </c:pt>
                <c:pt idx="8">
                  <c:v>Charles Drew</c:v>
                </c:pt>
                <c:pt idx="9">
                  <c:v>UCLA</c:v>
                </c:pt>
                <c:pt idx="10">
                  <c:v>UCSF</c:v>
                </c:pt>
              </c:strCache>
            </c:strRef>
          </c:cat>
          <c:val>
            <c:numRef>
              <c:f>'Med School Charts'!$G$62:$G$72</c:f>
              <c:numCache>
                <c:formatCode>General</c:formatCode>
                <c:ptCount val="11"/>
                <c:pt idx="0">
                  <c:v>21</c:v>
                </c:pt>
                <c:pt idx="1">
                  <c:v>2</c:v>
                </c:pt>
                <c:pt idx="2">
                  <c:v>14</c:v>
                </c:pt>
                <c:pt idx="3">
                  <c:v>26</c:v>
                </c:pt>
                <c:pt idx="4">
                  <c:v>36</c:v>
                </c:pt>
                <c:pt idx="5">
                  <c:v>8</c:v>
                </c:pt>
                <c:pt idx="6">
                  <c:v>17</c:v>
                </c:pt>
                <c:pt idx="7">
                  <c:v>6</c:v>
                </c:pt>
                <c:pt idx="8" formatCode="0">
                  <c:v>0</c:v>
                </c:pt>
                <c:pt idx="9">
                  <c:v>8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744576"/>
        <c:axId val="94746112"/>
      </c:barChart>
      <c:catAx>
        <c:axId val="9474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94746112"/>
        <c:crosses val="autoZero"/>
        <c:auto val="1"/>
        <c:lblAlgn val="ctr"/>
        <c:lblOffset val="100"/>
        <c:noMultiLvlLbl val="0"/>
      </c:catAx>
      <c:valAx>
        <c:axId val="9474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44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21922-96AE-374D-9B3E-136419FD8842}" type="doc">
      <dgm:prSet loTypeId="urn:microsoft.com/office/officeart/2005/8/layout/balance1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4C7FF6E-B89C-6948-9E17-D0644D6038E8}">
      <dgm:prSet phldrT="[Text]"/>
      <dgm:spPr/>
      <dgm:t>
        <a:bodyPr/>
        <a:lstStyle/>
        <a:p>
          <a:r>
            <a:rPr lang="en-US"/>
            <a:t>1</a:t>
          </a:r>
          <a:r>
            <a:rPr lang="en-US" baseline="30000"/>
            <a:t>st</a:t>
          </a:r>
          <a:r>
            <a:rPr lang="en-US"/>
            <a:t> in retention of those who did residency in CA</a:t>
          </a:r>
        </a:p>
      </dgm:t>
    </dgm:pt>
    <dgm:pt modelId="{E9478C84-D64C-4A4D-9FD4-97B4C6E2FCB9}" type="parTrans" cxnId="{30BC17F7-AD5A-8440-BCD8-17E91EEC6832}">
      <dgm:prSet/>
      <dgm:spPr/>
      <dgm:t>
        <a:bodyPr/>
        <a:lstStyle/>
        <a:p>
          <a:endParaRPr lang="en-US"/>
        </a:p>
      </dgm:t>
    </dgm:pt>
    <dgm:pt modelId="{6FBC7C79-3120-1D4C-9A08-3BABBE2534FA}" type="sibTrans" cxnId="{30BC17F7-AD5A-8440-BCD8-17E91EEC6832}">
      <dgm:prSet/>
      <dgm:spPr/>
      <dgm:t>
        <a:bodyPr/>
        <a:lstStyle/>
        <a:p>
          <a:endParaRPr lang="en-US"/>
        </a:p>
      </dgm:t>
    </dgm:pt>
    <dgm:pt modelId="{3A58CCA6-1719-BF41-9902-D2C236EB6FAB}">
      <dgm:prSet phldrT="[Text]"/>
      <dgm:spPr/>
      <dgm:t>
        <a:bodyPr/>
        <a:lstStyle/>
        <a:p>
          <a:r>
            <a:rPr lang="en-US"/>
            <a:t>1</a:t>
          </a:r>
          <a:r>
            <a:rPr lang="en-US" baseline="30000"/>
            <a:t>st</a:t>
          </a:r>
          <a:r>
            <a:rPr lang="en-US"/>
            <a:t> in retention of those who went to med school in CA</a:t>
          </a:r>
        </a:p>
      </dgm:t>
    </dgm:pt>
    <dgm:pt modelId="{69C6239A-1210-E941-9E6F-F1F7F10F3BC0}" type="parTrans" cxnId="{574E630B-3623-1B45-B390-B0EDA062A7D1}">
      <dgm:prSet/>
      <dgm:spPr/>
      <dgm:t>
        <a:bodyPr/>
        <a:lstStyle/>
        <a:p>
          <a:endParaRPr lang="en-US"/>
        </a:p>
      </dgm:t>
    </dgm:pt>
    <dgm:pt modelId="{FB5FE00F-7024-E74F-91AD-B1073C4B1CBF}" type="sibTrans" cxnId="{574E630B-3623-1B45-B390-B0EDA062A7D1}">
      <dgm:prSet/>
      <dgm:spPr/>
      <dgm:t>
        <a:bodyPr/>
        <a:lstStyle/>
        <a:p>
          <a:endParaRPr lang="en-US"/>
        </a:p>
      </dgm:t>
    </dgm:pt>
    <dgm:pt modelId="{EEC76B20-C56E-4845-99FF-C5C8B71308CC}">
      <dgm:prSet phldrT="[Text]"/>
      <dgm:spPr/>
      <dgm:t>
        <a:bodyPr/>
        <a:lstStyle/>
        <a:p>
          <a:r>
            <a:rPr lang="en-US" dirty="0" smtClean="0"/>
            <a:t>Bad News</a:t>
          </a:r>
          <a:endParaRPr lang="en-US" dirty="0"/>
        </a:p>
      </dgm:t>
    </dgm:pt>
    <dgm:pt modelId="{822FE719-31F4-1A4C-8EF5-20EE7114B326}" type="parTrans" cxnId="{48EBCB42-C8DD-E54E-9E23-B4274DE3CE29}">
      <dgm:prSet/>
      <dgm:spPr/>
      <dgm:t>
        <a:bodyPr/>
        <a:lstStyle/>
        <a:p>
          <a:endParaRPr lang="en-US"/>
        </a:p>
      </dgm:t>
    </dgm:pt>
    <dgm:pt modelId="{64F3B10C-251B-2843-8C6B-943B6D41DCAF}" type="sibTrans" cxnId="{48EBCB42-C8DD-E54E-9E23-B4274DE3CE29}">
      <dgm:prSet/>
      <dgm:spPr/>
      <dgm:t>
        <a:bodyPr/>
        <a:lstStyle/>
        <a:p>
          <a:endParaRPr lang="en-US"/>
        </a:p>
      </dgm:t>
    </dgm:pt>
    <dgm:pt modelId="{F4406876-69B6-9E4E-960E-9D6B6D3DE046}">
      <dgm:prSet phldrT="[Text]"/>
      <dgm:spPr/>
      <dgm:t>
        <a:bodyPr/>
        <a:lstStyle/>
        <a:p>
          <a:r>
            <a:rPr lang="en-US"/>
            <a:t>28</a:t>
          </a:r>
          <a:r>
            <a:rPr lang="en-US" baseline="30000"/>
            <a:t>th</a:t>
          </a:r>
          <a:r>
            <a:rPr lang="en-US"/>
            <a:t> in # of residents/fellows per capita</a:t>
          </a:r>
        </a:p>
      </dgm:t>
    </dgm:pt>
    <dgm:pt modelId="{35BCE9C1-0AD3-DE48-84AB-81D495307951}" type="parTrans" cxnId="{46C0BE2F-2BC0-704F-AA7B-F9CAB813C25F}">
      <dgm:prSet/>
      <dgm:spPr/>
      <dgm:t>
        <a:bodyPr/>
        <a:lstStyle/>
        <a:p>
          <a:endParaRPr lang="en-US"/>
        </a:p>
      </dgm:t>
    </dgm:pt>
    <dgm:pt modelId="{789FEF7D-C9EC-F14F-982B-3E422B96158E}" type="sibTrans" cxnId="{46C0BE2F-2BC0-704F-AA7B-F9CAB813C25F}">
      <dgm:prSet/>
      <dgm:spPr/>
      <dgm:t>
        <a:bodyPr/>
        <a:lstStyle/>
        <a:p>
          <a:endParaRPr lang="en-US"/>
        </a:p>
      </dgm:t>
    </dgm:pt>
    <dgm:pt modelId="{6F3DE74A-68F9-FF4F-AFF0-79144E28FD6E}">
      <dgm:prSet phldrT="[Text]"/>
      <dgm:spPr/>
      <dgm:t>
        <a:bodyPr/>
        <a:lstStyle/>
        <a:p>
          <a:r>
            <a:rPr lang="en-US"/>
            <a:t>41</a:t>
          </a:r>
          <a:r>
            <a:rPr lang="en-US" baseline="30000"/>
            <a:t>st</a:t>
          </a:r>
          <a:r>
            <a:rPr lang="en-US"/>
            <a:t> in # of MD/DO students enrolled per capita</a:t>
          </a:r>
        </a:p>
      </dgm:t>
    </dgm:pt>
    <dgm:pt modelId="{7DCE1746-EA44-F349-80C5-32F1D1603575}" type="parTrans" cxnId="{39AFCD8B-DD90-3144-980D-6757777C8D30}">
      <dgm:prSet/>
      <dgm:spPr/>
      <dgm:t>
        <a:bodyPr/>
        <a:lstStyle/>
        <a:p>
          <a:endParaRPr lang="en-US"/>
        </a:p>
      </dgm:t>
    </dgm:pt>
    <dgm:pt modelId="{6B908676-6DC5-B04B-BCB2-8AE0C65AEB69}" type="sibTrans" cxnId="{39AFCD8B-DD90-3144-980D-6757777C8D30}">
      <dgm:prSet/>
      <dgm:spPr/>
      <dgm:t>
        <a:bodyPr/>
        <a:lstStyle/>
        <a:p>
          <a:endParaRPr lang="en-US"/>
        </a:p>
      </dgm:t>
    </dgm:pt>
    <dgm:pt modelId="{0D47490A-ED43-A44F-8932-495962EE8D95}">
      <dgm:prSet phldrT="[Text]"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oldest MDs in nation (30% over 60)</a:t>
          </a:r>
        </a:p>
      </dgm:t>
    </dgm:pt>
    <dgm:pt modelId="{D3630281-B5CF-6E44-BFA5-18C1A03D34F6}" type="parTrans" cxnId="{8C67C28F-9AD0-F04E-8076-7E3292FF36A9}">
      <dgm:prSet/>
      <dgm:spPr/>
      <dgm:t>
        <a:bodyPr/>
        <a:lstStyle/>
        <a:p>
          <a:endParaRPr lang="en-US"/>
        </a:p>
      </dgm:t>
    </dgm:pt>
    <dgm:pt modelId="{80C734E6-D583-684C-B642-D2FB8E8302B0}" type="sibTrans" cxnId="{8C67C28F-9AD0-F04E-8076-7E3292FF36A9}">
      <dgm:prSet/>
      <dgm:spPr/>
      <dgm:t>
        <a:bodyPr/>
        <a:lstStyle/>
        <a:p>
          <a:endParaRPr lang="en-US"/>
        </a:p>
      </dgm:t>
    </dgm:pt>
    <dgm:pt modelId="{CBE361A3-58B2-6B45-A1FF-B993F1ACF828}">
      <dgm:prSet phldrT="[Text]"/>
      <dgm:spPr/>
      <dgm:t>
        <a:bodyPr/>
        <a:lstStyle/>
        <a:p>
          <a:r>
            <a:rPr lang="en-US"/>
            <a:t>Good News</a:t>
          </a:r>
        </a:p>
      </dgm:t>
    </dgm:pt>
    <dgm:pt modelId="{6D30F3DF-A95C-F942-AED6-58A71E880844}" type="sibTrans" cxnId="{3A89BBC6-C642-E946-8A34-129F6BC02143}">
      <dgm:prSet/>
      <dgm:spPr/>
      <dgm:t>
        <a:bodyPr/>
        <a:lstStyle/>
        <a:p>
          <a:endParaRPr lang="en-US"/>
        </a:p>
      </dgm:t>
    </dgm:pt>
    <dgm:pt modelId="{55DD4770-DD0F-D341-84D1-013A6C17F731}" type="parTrans" cxnId="{3A89BBC6-C642-E946-8A34-129F6BC02143}">
      <dgm:prSet/>
      <dgm:spPr/>
      <dgm:t>
        <a:bodyPr/>
        <a:lstStyle/>
        <a:p>
          <a:endParaRPr lang="en-US"/>
        </a:p>
      </dgm:t>
    </dgm:pt>
    <dgm:pt modelId="{EF683063-D7EF-BF40-8BFC-C875D85FE8EE}" type="pres">
      <dgm:prSet presAssocID="{CF021922-96AE-374D-9B3E-136419FD884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F934E-4CD8-3342-BBB2-C9ED2BC3F86D}" type="pres">
      <dgm:prSet presAssocID="{CF021922-96AE-374D-9B3E-136419FD8842}" presName="dummyMaxCanvas" presStyleCnt="0"/>
      <dgm:spPr/>
    </dgm:pt>
    <dgm:pt modelId="{BCF400A6-BDF6-9149-9338-E65CE78AC71E}" type="pres">
      <dgm:prSet presAssocID="{CF021922-96AE-374D-9B3E-136419FD8842}" presName="parentComposite" presStyleCnt="0"/>
      <dgm:spPr/>
    </dgm:pt>
    <dgm:pt modelId="{1112FC08-2835-8F4C-8784-59E363EC865B}" type="pres">
      <dgm:prSet presAssocID="{CF021922-96AE-374D-9B3E-136419FD884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9B3D7A9-6B25-A442-B4A0-69D83F468136}" type="pres">
      <dgm:prSet presAssocID="{CF021922-96AE-374D-9B3E-136419FD884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C498CA1-A7CB-ED48-9AD3-28C0776751CD}" type="pres">
      <dgm:prSet presAssocID="{CF021922-96AE-374D-9B3E-136419FD8842}" presName="childrenComposite" presStyleCnt="0"/>
      <dgm:spPr/>
    </dgm:pt>
    <dgm:pt modelId="{19D4418A-E396-754E-A99D-33DF51C83864}" type="pres">
      <dgm:prSet presAssocID="{CF021922-96AE-374D-9B3E-136419FD8842}" presName="dummyMaxCanvas_ChildArea" presStyleCnt="0"/>
      <dgm:spPr/>
    </dgm:pt>
    <dgm:pt modelId="{E3CE9896-E119-6D40-B841-39B42B426B37}" type="pres">
      <dgm:prSet presAssocID="{CF021922-96AE-374D-9B3E-136419FD8842}" presName="fulcrum" presStyleLbl="alignAccFollowNode1" presStyleIdx="2" presStyleCnt="4"/>
      <dgm:spPr/>
    </dgm:pt>
    <dgm:pt modelId="{0025FD9E-6EB2-1346-8E45-8B30A59BCD14}" type="pres">
      <dgm:prSet presAssocID="{CF021922-96AE-374D-9B3E-136419FD8842}" presName="balance_23" presStyleLbl="alignAccFollowNode1" presStyleIdx="3" presStyleCnt="4">
        <dgm:presLayoutVars>
          <dgm:bulletEnabled val="1"/>
        </dgm:presLayoutVars>
      </dgm:prSet>
      <dgm:spPr/>
    </dgm:pt>
    <dgm:pt modelId="{267D255B-ACEF-2149-8E57-235B3C077F66}" type="pres">
      <dgm:prSet presAssocID="{CF021922-96AE-374D-9B3E-136419FD884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7C363-8A46-0745-B9B4-65FCFCDC4269}" type="pres">
      <dgm:prSet presAssocID="{CF021922-96AE-374D-9B3E-136419FD884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91C68-51CE-4C42-ACCE-ADDE2BE3C38E}" type="pres">
      <dgm:prSet presAssocID="{CF021922-96AE-374D-9B3E-136419FD8842}" presName="right_23_3" presStyleLbl="node1" presStyleIdx="2" presStyleCnt="5" custLinFactNeighborY="-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4E799-3299-8447-9D07-6448418CAB8A}" type="pres">
      <dgm:prSet presAssocID="{CF021922-96AE-374D-9B3E-136419FD884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8C1B0-7E53-EA46-989F-CDF9CC52E376}" type="pres">
      <dgm:prSet presAssocID="{CF021922-96AE-374D-9B3E-136419FD884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0BE2F-2BC0-704F-AA7B-F9CAB813C25F}" srcId="{EEC76B20-C56E-4845-99FF-C5C8B71308CC}" destId="{F4406876-69B6-9E4E-960E-9D6B6D3DE046}" srcOrd="0" destOrd="0" parTransId="{35BCE9C1-0AD3-DE48-84AB-81D495307951}" sibTransId="{789FEF7D-C9EC-F14F-982B-3E422B96158E}"/>
    <dgm:cxn modelId="{90217B9C-1690-48E8-8026-2133C6E9BB86}" type="presOf" srcId="{F4406876-69B6-9E4E-960E-9D6B6D3DE046}" destId="{267D255B-ACEF-2149-8E57-235B3C077F66}" srcOrd="0" destOrd="0" presId="urn:microsoft.com/office/officeart/2005/8/layout/balance1"/>
    <dgm:cxn modelId="{30BC17F7-AD5A-8440-BCD8-17E91EEC6832}" srcId="{CBE361A3-58B2-6B45-A1FF-B993F1ACF828}" destId="{C4C7FF6E-B89C-6948-9E17-D0644D6038E8}" srcOrd="0" destOrd="0" parTransId="{E9478C84-D64C-4A4D-9FD4-97B4C6E2FCB9}" sibTransId="{6FBC7C79-3120-1D4C-9A08-3BABBE2534FA}"/>
    <dgm:cxn modelId="{91375BE6-BD90-4C3E-9078-B14BECF2F6FF}" type="presOf" srcId="{CBE361A3-58B2-6B45-A1FF-B993F1ACF828}" destId="{1112FC08-2835-8F4C-8784-59E363EC865B}" srcOrd="0" destOrd="0" presId="urn:microsoft.com/office/officeart/2005/8/layout/balance1"/>
    <dgm:cxn modelId="{39AFCD8B-DD90-3144-980D-6757777C8D30}" srcId="{EEC76B20-C56E-4845-99FF-C5C8B71308CC}" destId="{6F3DE74A-68F9-FF4F-AFF0-79144E28FD6E}" srcOrd="1" destOrd="0" parTransId="{7DCE1746-EA44-F349-80C5-32F1D1603575}" sibTransId="{6B908676-6DC5-B04B-BCB2-8AE0C65AEB69}"/>
    <dgm:cxn modelId="{930B97F8-661E-4D83-AB62-CEBB32678D22}" type="presOf" srcId="{C4C7FF6E-B89C-6948-9E17-D0644D6038E8}" destId="{4044E799-3299-8447-9D07-6448418CAB8A}" srcOrd="0" destOrd="0" presId="urn:microsoft.com/office/officeart/2005/8/layout/balance1"/>
    <dgm:cxn modelId="{40269F0D-FC2D-4B31-8441-49E8653CACDB}" type="presOf" srcId="{6F3DE74A-68F9-FF4F-AFF0-79144E28FD6E}" destId="{FB67C363-8A46-0745-B9B4-65FCFCDC4269}" srcOrd="0" destOrd="0" presId="urn:microsoft.com/office/officeart/2005/8/layout/balance1"/>
    <dgm:cxn modelId="{48EBCB42-C8DD-E54E-9E23-B4274DE3CE29}" srcId="{CF021922-96AE-374D-9B3E-136419FD8842}" destId="{EEC76B20-C56E-4845-99FF-C5C8B71308CC}" srcOrd="1" destOrd="0" parTransId="{822FE719-31F4-1A4C-8EF5-20EE7114B326}" sibTransId="{64F3B10C-251B-2843-8C6B-943B6D41DCAF}"/>
    <dgm:cxn modelId="{FF6C1C67-3A70-4831-9245-B4BF7BEDD3D3}" type="presOf" srcId="{3A58CCA6-1719-BF41-9902-D2C236EB6FAB}" destId="{FF08C1B0-7E53-EA46-989F-CDF9CC52E376}" srcOrd="0" destOrd="0" presId="urn:microsoft.com/office/officeart/2005/8/layout/balance1"/>
    <dgm:cxn modelId="{574E630B-3623-1B45-B390-B0EDA062A7D1}" srcId="{CBE361A3-58B2-6B45-A1FF-B993F1ACF828}" destId="{3A58CCA6-1719-BF41-9902-D2C236EB6FAB}" srcOrd="1" destOrd="0" parTransId="{69C6239A-1210-E941-9E6F-F1F7F10F3BC0}" sibTransId="{FB5FE00F-7024-E74F-91AD-B1073C4B1CBF}"/>
    <dgm:cxn modelId="{8C67C28F-9AD0-F04E-8076-7E3292FF36A9}" srcId="{EEC76B20-C56E-4845-99FF-C5C8B71308CC}" destId="{0D47490A-ED43-A44F-8932-495962EE8D95}" srcOrd="2" destOrd="0" parTransId="{D3630281-B5CF-6E44-BFA5-18C1A03D34F6}" sibTransId="{80C734E6-D583-684C-B642-D2FB8E8302B0}"/>
    <dgm:cxn modelId="{AF8EB03B-3030-4F37-98DC-D46513DBB3DB}" type="presOf" srcId="{CF021922-96AE-374D-9B3E-136419FD8842}" destId="{EF683063-D7EF-BF40-8BFC-C875D85FE8EE}" srcOrd="0" destOrd="0" presId="urn:microsoft.com/office/officeart/2005/8/layout/balance1"/>
    <dgm:cxn modelId="{3A89BBC6-C642-E946-8A34-129F6BC02143}" srcId="{CF021922-96AE-374D-9B3E-136419FD8842}" destId="{CBE361A3-58B2-6B45-A1FF-B993F1ACF828}" srcOrd="0" destOrd="0" parTransId="{55DD4770-DD0F-D341-84D1-013A6C17F731}" sibTransId="{6D30F3DF-A95C-F942-AED6-58A71E880844}"/>
    <dgm:cxn modelId="{73D75102-8993-4536-AF40-005DE9E29A7D}" type="presOf" srcId="{EEC76B20-C56E-4845-99FF-C5C8B71308CC}" destId="{19B3D7A9-6B25-A442-B4A0-69D83F468136}" srcOrd="0" destOrd="0" presId="urn:microsoft.com/office/officeart/2005/8/layout/balance1"/>
    <dgm:cxn modelId="{F51FA5B7-7260-42B3-A9CA-185D5557A147}" type="presOf" srcId="{0D47490A-ED43-A44F-8932-495962EE8D95}" destId="{8D891C68-51CE-4C42-ACCE-ADDE2BE3C38E}" srcOrd="0" destOrd="0" presId="urn:microsoft.com/office/officeart/2005/8/layout/balance1"/>
    <dgm:cxn modelId="{C64824BE-00E0-4C9F-B178-20B8E720FC73}" type="presParOf" srcId="{EF683063-D7EF-BF40-8BFC-C875D85FE8EE}" destId="{AE5F934E-4CD8-3342-BBB2-C9ED2BC3F86D}" srcOrd="0" destOrd="0" presId="urn:microsoft.com/office/officeart/2005/8/layout/balance1"/>
    <dgm:cxn modelId="{E669C6EC-0C7D-4F92-89F2-66D0420723BF}" type="presParOf" srcId="{EF683063-D7EF-BF40-8BFC-C875D85FE8EE}" destId="{BCF400A6-BDF6-9149-9338-E65CE78AC71E}" srcOrd="1" destOrd="0" presId="urn:microsoft.com/office/officeart/2005/8/layout/balance1"/>
    <dgm:cxn modelId="{232041C5-FA3F-4A1E-8CA4-5FE104035DB0}" type="presParOf" srcId="{BCF400A6-BDF6-9149-9338-E65CE78AC71E}" destId="{1112FC08-2835-8F4C-8784-59E363EC865B}" srcOrd="0" destOrd="0" presId="urn:microsoft.com/office/officeart/2005/8/layout/balance1"/>
    <dgm:cxn modelId="{3F7954DC-45B8-42AA-B57D-295421D7E3B4}" type="presParOf" srcId="{BCF400A6-BDF6-9149-9338-E65CE78AC71E}" destId="{19B3D7A9-6B25-A442-B4A0-69D83F468136}" srcOrd="1" destOrd="0" presId="urn:microsoft.com/office/officeart/2005/8/layout/balance1"/>
    <dgm:cxn modelId="{BA788060-11B5-4234-B80B-0F256252C948}" type="presParOf" srcId="{EF683063-D7EF-BF40-8BFC-C875D85FE8EE}" destId="{BC498CA1-A7CB-ED48-9AD3-28C0776751CD}" srcOrd="2" destOrd="0" presId="urn:microsoft.com/office/officeart/2005/8/layout/balance1"/>
    <dgm:cxn modelId="{0448ADDD-E163-4B47-AB9D-E002E931D963}" type="presParOf" srcId="{BC498CA1-A7CB-ED48-9AD3-28C0776751CD}" destId="{19D4418A-E396-754E-A99D-33DF51C83864}" srcOrd="0" destOrd="0" presId="urn:microsoft.com/office/officeart/2005/8/layout/balance1"/>
    <dgm:cxn modelId="{10821BE6-882B-4149-9735-4FC362FE55C1}" type="presParOf" srcId="{BC498CA1-A7CB-ED48-9AD3-28C0776751CD}" destId="{E3CE9896-E119-6D40-B841-39B42B426B37}" srcOrd="1" destOrd="0" presId="urn:microsoft.com/office/officeart/2005/8/layout/balance1"/>
    <dgm:cxn modelId="{1C3400D9-34E5-4991-8CE0-D5F3F185ECE6}" type="presParOf" srcId="{BC498CA1-A7CB-ED48-9AD3-28C0776751CD}" destId="{0025FD9E-6EB2-1346-8E45-8B30A59BCD14}" srcOrd="2" destOrd="0" presId="urn:microsoft.com/office/officeart/2005/8/layout/balance1"/>
    <dgm:cxn modelId="{75EC5332-E546-4168-A922-E42AC02480D4}" type="presParOf" srcId="{BC498CA1-A7CB-ED48-9AD3-28C0776751CD}" destId="{267D255B-ACEF-2149-8E57-235B3C077F66}" srcOrd="3" destOrd="0" presId="urn:microsoft.com/office/officeart/2005/8/layout/balance1"/>
    <dgm:cxn modelId="{2DB3A80C-153D-4522-A14A-FDD24D3616B8}" type="presParOf" srcId="{BC498CA1-A7CB-ED48-9AD3-28C0776751CD}" destId="{FB67C363-8A46-0745-B9B4-65FCFCDC4269}" srcOrd="4" destOrd="0" presId="urn:microsoft.com/office/officeart/2005/8/layout/balance1"/>
    <dgm:cxn modelId="{214FD7EA-A6FE-43BB-AE18-BB804FF49138}" type="presParOf" srcId="{BC498CA1-A7CB-ED48-9AD3-28C0776751CD}" destId="{8D891C68-51CE-4C42-ACCE-ADDE2BE3C38E}" srcOrd="5" destOrd="0" presId="urn:microsoft.com/office/officeart/2005/8/layout/balance1"/>
    <dgm:cxn modelId="{2A6F3F29-2AC1-4AED-A809-908FB5C8F95C}" type="presParOf" srcId="{BC498CA1-A7CB-ED48-9AD3-28C0776751CD}" destId="{4044E799-3299-8447-9D07-6448418CAB8A}" srcOrd="6" destOrd="0" presId="urn:microsoft.com/office/officeart/2005/8/layout/balance1"/>
    <dgm:cxn modelId="{315272B7-36B1-4A6E-B19B-97EADF8C0032}" type="presParOf" srcId="{BC498CA1-A7CB-ED48-9AD3-28C0776751CD}" destId="{FF08C1B0-7E53-EA46-989F-CDF9CC52E37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2FC08-2835-8F4C-8784-59E363EC865B}">
      <dsp:nvSpPr>
        <dsp:cNvPr id="0" name=""/>
        <dsp:cNvSpPr/>
      </dsp:nvSpPr>
      <dsp:spPr>
        <a:xfrm>
          <a:off x="1378394" y="0"/>
          <a:ext cx="1600715" cy="88928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Good News</a:t>
          </a:r>
        </a:p>
      </dsp:txBody>
      <dsp:txXfrm>
        <a:off x="1404440" y="26046"/>
        <a:ext cx="1548623" cy="837194"/>
      </dsp:txXfrm>
    </dsp:sp>
    <dsp:sp modelId="{19B3D7A9-6B25-A442-B4A0-69D83F468136}">
      <dsp:nvSpPr>
        <dsp:cNvPr id="0" name=""/>
        <dsp:cNvSpPr/>
      </dsp:nvSpPr>
      <dsp:spPr>
        <a:xfrm>
          <a:off x="3690539" y="0"/>
          <a:ext cx="1600715" cy="88928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Bad News</a:t>
          </a:r>
          <a:endParaRPr lang="en-US" sz="2400" kern="1200" dirty="0"/>
        </a:p>
      </dsp:txBody>
      <dsp:txXfrm>
        <a:off x="3716585" y="26046"/>
        <a:ext cx="1548623" cy="837194"/>
      </dsp:txXfrm>
    </dsp:sp>
    <dsp:sp modelId="{E3CE9896-E119-6D40-B841-39B42B426B37}">
      <dsp:nvSpPr>
        <dsp:cNvPr id="0" name=""/>
        <dsp:cNvSpPr/>
      </dsp:nvSpPr>
      <dsp:spPr>
        <a:xfrm>
          <a:off x="3001342" y="3779468"/>
          <a:ext cx="666964" cy="666964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5FD9E-6EB2-1346-8E45-8B30A59BCD14}">
      <dsp:nvSpPr>
        <dsp:cNvPr id="0" name=""/>
        <dsp:cNvSpPr/>
      </dsp:nvSpPr>
      <dsp:spPr>
        <a:xfrm rot="240000">
          <a:off x="1333319" y="3493666"/>
          <a:ext cx="4003011" cy="27991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D255B-ACEF-2149-8E57-235B3C077F66}">
      <dsp:nvSpPr>
        <dsp:cNvPr id="0" name=""/>
        <dsp:cNvSpPr/>
      </dsp:nvSpPr>
      <dsp:spPr>
        <a:xfrm rot="240000">
          <a:off x="3736779" y="2793802"/>
          <a:ext cx="1597163" cy="744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28</a:t>
          </a:r>
          <a:r>
            <a:rPr lang="en-US" sz="1400" kern="1200" baseline="30000"/>
            <a:t>th</a:t>
          </a:r>
          <a:r>
            <a:rPr lang="en-US" sz="1400" kern="1200"/>
            <a:t> in # of residents/fellows per capita</a:t>
          </a:r>
        </a:p>
      </dsp:txBody>
      <dsp:txXfrm>
        <a:off x="3773104" y="2830127"/>
        <a:ext cx="1524513" cy="671465"/>
      </dsp:txXfrm>
    </dsp:sp>
    <dsp:sp modelId="{FB67C363-8A46-0745-B9B4-65FCFCDC4269}">
      <dsp:nvSpPr>
        <dsp:cNvPr id="0" name=""/>
        <dsp:cNvSpPr/>
      </dsp:nvSpPr>
      <dsp:spPr>
        <a:xfrm rot="240000">
          <a:off x="3794583" y="1993444"/>
          <a:ext cx="1597163" cy="744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41</a:t>
          </a:r>
          <a:r>
            <a:rPr lang="en-US" sz="1400" kern="1200" baseline="30000"/>
            <a:t>st</a:t>
          </a:r>
          <a:r>
            <a:rPr lang="en-US" sz="1400" kern="1200"/>
            <a:t> in # of MD/DO students enrolled per capita</a:t>
          </a:r>
        </a:p>
      </dsp:txBody>
      <dsp:txXfrm>
        <a:off x="3830908" y="2029769"/>
        <a:ext cx="1524513" cy="671465"/>
      </dsp:txXfrm>
    </dsp:sp>
    <dsp:sp modelId="{8D891C68-51CE-4C42-ACCE-ADDE2BE3C38E}">
      <dsp:nvSpPr>
        <dsp:cNvPr id="0" name=""/>
        <dsp:cNvSpPr/>
      </dsp:nvSpPr>
      <dsp:spPr>
        <a:xfrm rot="240000">
          <a:off x="3852387" y="1193943"/>
          <a:ext cx="1597163" cy="744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2</a:t>
          </a:r>
          <a:r>
            <a:rPr lang="en-US" sz="1400" kern="1200" baseline="30000"/>
            <a:t>nd</a:t>
          </a:r>
          <a:r>
            <a:rPr lang="en-US" sz="1400" kern="1200"/>
            <a:t> oldest MDs in nation (30% over 60)</a:t>
          </a:r>
        </a:p>
      </dsp:txBody>
      <dsp:txXfrm>
        <a:off x="3888712" y="1230268"/>
        <a:ext cx="1524513" cy="671465"/>
      </dsp:txXfrm>
    </dsp:sp>
    <dsp:sp modelId="{4044E799-3299-8447-9D07-6448418CAB8A}">
      <dsp:nvSpPr>
        <dsp:cNvPr id="0" name=""/>
        <dsp:cNvSpPr/>
      </dsp:nvSpPr>
      <dsp:spPr>
        <a:xfrm rot="240000">
          <a:off x="1446866" y="2633731"/>
          <a:ext cx="1597163" cy="744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</a:t>
          </a:r>
          <a:r>
            <a:rPr lang="en-US" sz="1400" kern="1200" baseline="30000"/>
            <a:t>st</a:t>
          </a:r>
          <a:r>
            <a:rPr lang="en-US" sz="1400" kern="1200"/>
            <a:t> in retention of those who did residency in CA</a:t>
          </a:r>
        </a:p>
      </dsp:txBody>
      <dsp:txXfrm>
        <a:off x="1483191" y="2670056"/>
        <a:ext cx="1524513" cy="671465"/>
      </dsp:txXfrm>
    </dsp:sp>
    <dsp:sp modelId="{FF08C1B0-7E53-EA46-989F-CDF9CC52E376}">
      <dsp:nvSpPr>
        <dsp:cNvPr id="0" name=""/>
        <dsp:cNvSpPr/>
      </dsp:nvSpPr>
      <dsp:spPr>
        <a:xfrm rot="240000">
          <a:off x="1504670" y="1833373"/>
          <a:ext cx="1597163" cy="744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</a:t>
          </a:r>
          <a:r>
            <a:rPr lang="en-US" sz="1400" kern="1200" baseline="30000"/>
            <a:t>st</a:t>
          </a:r>
          <a:r>
            <a:rPr lang="en-US" sz="1400" kern="1200"/>
            <a:t> in retention of those who went to med school in CA</a:t>
          </a:r>
        </a:p>
      </dsp:txBody>
      <dsp:txXfrm>
        <a:off x="1540995" y="1869698"/>
        <a:ext cx="1524513" cy="67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8A9A-38DD-4182-91BC-1B0527C333B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8E98-5CBA-4C1F-9DD9-600B03DD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All data from NOVEMBER</a:t>
            </a:r>
            <a:r>
              <a:rPr lang="en-US" baseline="0"/>
              <a:t> 2011.  Source: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State Physician Workforce Data Book.  AAMC Center for Workforce Studies.</a:t>
            </a:r>
          </a:p>
          <a:p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-California ranks 28</a:t>
            </a:r>
            <a:r>
              <a:rPr lang="en-US" baseline="30000"/>
              <a:t>th</a:t>
            </a:r>
            <a:r>
              <a:rPr lang="en-US"/>
              <a:t> in # of residents/fellows</a:t>
            </a:r>
            <a:r>
              <a:rPr lang="en-US" baseline="0"/>
              <a:t> </a:t>
            </a:r>
            <a:r>
              <a:rPr lang="en-US"/>
              <a:t>per capita.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8DFB-2FFF-654D-B949-E36BAB94EE2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explain the map.  Size of the circles.</a:t>
            </a:r>
            <a:r>
              <a:rPr lang="en-US" baseline="0" dirty="0"/>
              <a:t>  Color of the circles.  Healthcare designated areas.</a:t>
            </a:r>
          </a:p>
          <a:p>
            <a:endParaRPr lang="en-US" dirty="0"/>
          </a:p>
          <a:p>
            <a:r>
              <a:rPr lang="en-US" dirty="0"/>
              <a:t>Understand our definition of primary</a:t>
            </a:r>
            <a:r>
              <a:rPr lang="en-US" baseline="0" dirty="0"/>
              <a:t> care: IM; FM; </a:t>
            </a:r>
            <a:r>
              <a:rPr lang="en-US" baseline="0" dirty="0" err="1"/>
              <a:t>Peds</a:t>
            </a:r>
            <a:r>
              <a:rPr lang="en-US" baseline="0" dirty="0"/>
              <a:t>.  AAMC’s is more expansive/inclusive (includes med-</a:t>
            </a:r>
            <a:r>
              <a:rPr lang="en-US" baseline="0" dirty="0" err="1"/>
              <a:t>peds</a:t>
            </a:r>
            <a:r>
              <a:rPr lang="en-US" baseline="0" dirty="0"/>
              <a:t>).</a:t>
            </a:r>
          </a:p>
          <a:p>
            <a:endParaRPr lang="en-US" baseline="0" dirty="0"/>
          </a:p>
          <a:p>
            <a:r>
              <a:rPr lang="en-US" baseline="0" dirty="0"/>
              <a:t>Understand that it may be wrong: IM’s don’t often stay in generalist careers these days.</a:t>
            </a:r>
          </a:p>
          <a:p>
            <a:endParaRPr lang="en-US" baseline="0" dirty="0"/>
          </a:p>
          <a:p>
            <a:r>
              <a:rPr lang="en-US" baseline="0" dirty="0"/>
              <a:t>2003 JAMA study (Newton et al): Nationally, 1987-2002, primary care matches represented 40-50% (44% in 2002) of all med school grads entering the Match.</a:t>
            </a:r>
          </a:p>
          <a:p>
            <a:endParaRPr lang="en-US" baseline="0" dirty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 Annals of Internal Medicine: Over 22,000 PGY-3 IM residents surveyed from 2003 to 2007 (75% of all those eligible). US MD’s: 22.8% generalists, 8.4% hospitalists, 60.4% subspecialties, 2.0% other (not IM), undecided 6.4%.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8DFB-2FFF-654D-B949-E36BAB94EE2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2010, USC followed</a:t>
            </a:r>
            <a:r>
              <a:rPr lang="en-US" baseline="0" dirty="0"/>
              <a:t> by UCSF had the highest absolute #s of graduates going into Primary Care.</a:t>
            </a:r>
          </a:p>
          <a:p>
            <a:endParaRPr lang="en-US" baseline="0" dirty="0"/>
          </a:p>
          <a:p>
            <a:r>
              <a:rPr lang="en-US" baseline="0" dirty="0"/>
              <a:t>Western followed by </a:t>
            </a:r>
            <a:r>
              <a:rPr lang="en-US" baseline="0" dirty="0" err="1"/>
              <a:t>Touro</a:t>
            </a:r>
            <a:r>
              <a:rPr lang="en-US" baseline="0" dirty="0"/>
              <a:t> had the highest proportion of their total graduates (entering the match) match into a primary care field.</a:t>
            </a:r>
          </a:p>
          <a:p>
            <a:r>
              <a:rPr lang="en-US" baseline="0" dirty="0"/>
              <a:t>And despite having roughly 20 fewer graduates over all, Western still managed to have 70 primary care graduates compared to USC’s 52.</a:t>
            </a:r>
          </a:p>
          <a:p>
            <a:endParaRPr lang="en-US" baseline="0" dirty="0"/>
          </a:p>
          <a:p>
            <a:r>
              <a:rPr lang="en-US" baseline="0" dirty="0"/>
              <a:t>The rows add to 100%, meaning if you look at Western, 25/7/17=49% choosing primary care, whereas 51% choosing something else.</a:t>
            </a:r>
          </a:p>
          <a:p>
            <a:endParaRPr lang="en-US" baseline="0" dirty="0"/>
          </a:p>
          <a:p>
            <a:r>
              <a:rPr lang="en-US" baseline="0" dirty="0"/>
              <a:t>The highest of the allopathic schools was UCSF, with 42% of its graduates headed to primary care fields.  Followed by UC San Diego at 39%, and three tied at 38%: Irvine, UCLA, and Loma Linda.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8DFB-2FFF-654D-B949-E36BAB94EE28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The UC’s achieve a very high “stay in California” rate.</a:t>
            </a:r>
            <a:r>
              <a:rPr lang="en-US" baseline="0"/>
              <a:t>  Not sure if that is because of the way their student bodies are selected (focus on California residents).</a:t>
            </a:r>
          </a:p>
          <a:p>
            <a:endParaRPr lang="en-US" baseline="0"/>
          </a:p>
          <a:p>
            <a:r>
              <a:rPr lang="en-US" baseline="0"/>
              <a:t>Touro and Western have the lowest percentages of retaining trainees into California residency programs.</a:t>
            </a:r>
          </a:p>
          <a:p>
            <a:endParaRPr lang="en-US" baseline="0"/>
          </a:p>
          <a:p>
            <a:r>
              <a:rPr lang="en-US" baseline="0"/>
              <a:t>Even if every single PC grad from a CA med school stayed in California, it would still only fill 44% of the PC residency slots.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8DFB-2FFF-654D-B949-E36BAB94EE2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CHWA_Logo_FINAL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8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HWA_Logo_FINAL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2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4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4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75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4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3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9580C1-50A5-4F7A-9F31-4A0589F11DA5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93769E-ACA0-4D8E-A526-1D41D85146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8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32E8-AD45-48D7-AEEB-757DD31E6F2C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9D46-3BA3-485E-83BE-E37E0E670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WA_Logo_FINAL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D4A9-5AF2-42DA-A2BD-1A8E29DE002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27A7-C9A3-4521-8343-8A1180A9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Primary Care Workforce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7406640" cy="3483936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Increasing Access to Care under the </a:t>
            </a:r>
          </a:p>
          <a:p>
            <a:r>
              <a:rPr lang="en-US" sz="4400" dirty="0" smtClean="0"/>
              <a:t>Affordable Care Act:</a:t>
            </a:r>
          </a:p>
          <a:p>
            <a:r>
              <a:rPr lang="en-US" sz="4400" dirty="0" smtClean="0"/>
              <a:t>Utilizing the Health Care Continuum to Increase Access</a:t>
            </a:r>
          </a:p>
          <a:p>
            <a:endParaRPr lang="en-US" dirty="0"/>
          </a:p>
          <a:p>
            <a:r>
              <a:rPr lang="en-US" sz="4400" dirty="0" smtClean="0"/>
              <a:t>Joint Informational Hearing of the </a:t>
            </a:r>
          </a:p>
          <a:p>
            <a:r>
              <a:rPr lang="en-US" sz="4400" b="1" dirty="0" smtClean="0"/>
              <a:t>Senate Committee on Health </a:t>
            </a:r>
          </a:p>
          <a:p>
            <a:r>
              <a:rPr lang="en-US" sz="4400" dirty="0" smtClean="0"/>
              <a:t>and the </a:t>
            </a:r>
          </a:p>
          <a:p>
            <a:r>
              <a:rPr lang="en-US" sz="4400" b="1" dirty="0" smtClean="0"/>
              <a:t>Senate Committee on Business and Professions</a:t>
            </a:r>
          </a:p>
          <a:p>
            <a:r>
              <a:rPr lang="en-US" sz="2400" b="1" dirty="0" smtClean="0"/>
              <a:t>Wednesday, March 21, 2012</a:t>
            </a:r>
          </a:p>
          <a:p>
            <a:r>
              <a:rPr lang="en-US" sz="2400" b="1" dirty="0" smtClean="0"/>
              <a:t>1:00 – 4:00 p.m., Room 112</a:t>
            </a:r>
          </a:p>
        </p:txBody>
      </p:sp>
    </p:spTree>
    <p:extLst>
      <p:ext uri="{BB962C8B-B14F-4D97-AF65-F5344CB8AC3E}">
        <p14:creationId xmlns:p14="http://schemas.microsoft.com/office/powerpoint/2010/main" val="99226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_Map_S_Ca_021012_LAco_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471945" y="1450095"/>
            <a:ext cx="2600807" cy="46088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 2010, </a:t>
            </a:r>
            <a:r>
              <a:rPr lang="en-US" sz="7400"/>
              <a:t>68%</a:t>
            </a:r>
            <a:r>
              <a:rPr lang="en-US"/>
              <a:t> of CA medical school graduates matching into primary care specialities </a:t>
            </a:r>
            <a:r>
              <a:rPr lang="en-US" sz="3600"/>
              <a:t>STAYED </a:t>
            </a:r>
            <a:r>
              <a:rPr lang="en-US"/>
              <a:t>in CA.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357477" y="2980987"/>
            <a:ext cx="1255215" cy="77354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03130" y="1450095"/>
            <a:ext cx="2600807" cy="46088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But this means that CA medical school graduates filled only </a:t>
            </a:r>
            <a:r>
              <a:rPr lang="en-US" sz="7400"/>
              <a:t>30%</a:t>
            </a:r>
            <a:r>
              <a:rPr lang="en-US"/>
              <a:t> of CA’s available primary care residency slots.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87220" y="173040"/>
            <a:ext cx="3170257" cy="1143000"/>
          </a:xfrm>
        </p:spPr>
        <p:txBody>
          <a:bodyPr>
            <a:noAutofit/>
          </a:bodyPr>
          <a:lstStyle/>
          <a:p>
            <a:r>
              <a:rPr lang="en-US" sz="3200"/>
              <a:t>Do students stay?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63067" y="173040"/>
            <a:ext cx="4080933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Do they fill CA’s slots?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0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CHWA Primary Care Workforce Initiative</a:t>
            </a:r>
            <a:br>
              <a:rPr lang="en-US" sz="3200" b="1" dirty="0" smtClean="0"/>
            </a:br>
            <a:r>
              <a:rPr lang="en-US" sz="3200" b="1" dirty="0" smtClean="0"/>
              <a:t>Definition of Primary Care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AAFP Definition addresses diagnostic, treatment, prevention, and population health elements – interdisciplinary team, including:</a:t>
            </a:r>
          </a:p>
          <a:p>
            <a:pPr lvl="1"/>
            <a:r>
              <a:rPr lang="en-US" sz="2400" dirty="0" smtClean="0"/>
              <a:t>Primary care physician</a:t>
            </a:r>
          </a:p>
          <a:p>
            <a:pPr lvl="1"/>
            <a:r>
              <a:rPr lang="en-US" sz="2400" dirty="0" smtClean="0"/>
              <a:t>Advance practice and RNs</a:t>
            </a:r>
          </a:p>
          <a:p>
            <a:pPr lvl="1"/>
            <a:r>
              <a:rPr lang="en-US" sz="2400" dirty="0" smtClean="0"/>
              <a:t>Physician Assistants</a:t>
            </a:r>
          </a:p>
          <a:p>
            <a:pPr lvl="1"/>
            <a:r>
              <a:rPr lang="en-US" sz="2400" dirty="0" smtClean="0"/>
              <a:t>Allied HPs such as nutritionists, physical therapists</a:t>
            </a:r>
          </a:p>
          <a:p>
            <a:pPr lvl="1"/>
            <a:r>
              <a:rPr lang="en-US" sz="2400" dirty="0" smtClean="0"/>
              <a:t>CHWs/Promotores</a:t>
            </a:r>
          </a:p>
          <a:p>
            <a:pPr lvl="1"/>
            <a:r>
              <a:rPr lang="en-US" sz="2400" dirty="0" smtClean="0"/>
              <a:t>Oral health professionals</a:t>
            </a:r>
          </a:p>
          <a:p>
            <a:pPr lvl="1"/>
            <a:r>
              <a:rPr lang="en-US" sz="2400" dirty="0" smtClean="0"/>
              <a:t>Mental/behavioral health professionals</a:t>
            </a:r>
          </a:p>
          <a:p>
            <a:pPr lvl="1"/>
            <a:r>
              <a:rPr lang="en-US" sz="2400" dirty="0" smtClean="0"/>
              <a:t>Public Health professionals</a:t>
            </a:r>
          </a:p>
          <a:p>
            <a:pPr lvl="1"/>
            <a:endParaRPr lang="en-US" sz="24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00288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CHWA Primary Care Workforce Initiative</a:t>
            </a:r>
            <a:br>
              <a:rPr lang="en-US" sz="3200" b="1" dirty="0" smtClean="0"/>
            </a:br>
            <a:r>
              <a:rPr lang="en-US" sz="3200" b="1" dirty="0" smtClean="0"/>
              <a:t>Overarching Goal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213475" cy="4800600"/>
          </a:xfrm>
        </p:spPr>
        <p:txBody>
          <a:bodyPr/>
          <a:lstStyle/>
          <a:p>
            <a:r>
              <a:rPr lang="en-US" dirty="0" smtClean="0"/>
              <a:t>Ensure that CA has a well-trained, diverse PC workforce of sufficient size, geographic distribution, and capabilities to achieve health access, quality, affordability, and desired outcomes for our growing, aging, and increasingly diverse populations.</a:t>
            </a:r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Increase </a:t>
            </a:r>
            <a:r>
              <a:rPr lang="en-US" b="1" dirty="0"/>
              <a:t>primary care career awareness to expand the pool of qualified, diverse candidates available to meet projected </a:t>
            </a:r>
            <a:r>
              <a:rPr lang="en-US" b="1" dirty="0" smtClean="0"/>
              <a:t>needs</a:t>
            </a:r>
          </a:p>
          <a:p>
            <a:pPr marL="82296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Develop comprehensive </a:t>
            </a:r>
            <a:r>
              <a:rPr lang="en-US" dirty="0"/>
              <a:t>marketing plan </a:t>
            </a:r>
            <a:r>
              <a:rPr lang="en-US" dirty="0" smtClean="0"/>
              <a:t>that </a:t>
            </a:r>
            <a:r>
              <a:rPr lang="en-US" dirty="0"/>
              <a:t>conveys a compelling case and vision for primary care.</a:t>
            </a:r>
          </a:p>
          <a:p>
            <a:pPr marL="82296" indent="0">
              <a:buNone/>
            </a:pPr>
            <a:endParaRPr lang="en-US" dirty="0"/>
          </a:p>
          <a:p>
            <a:pPr lvl="1"/>
            <a:r>
              <a:rPr lang="en-US" dirty="0" smtClean="0"/>
              <a:t>Build </a:t>
            </a:r>
            <a:r>
              <a:rPr lang="en-US" dirty="0"/>
              <a:t>educational capacity in K-12 to provide </a:t>
            </a:r>
            <a:r>
              <a:rPr lang="en-US" dirty="0" smtClean="0"/>
              <a:t>knowledge </a:t>
            </a:r>
            <a:r>
              <a:rPr lang="en-US" dirty="0"/>
              <a:t>of the full spectrum of primary care-related health careers.   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Public policies </a:t>
            </a:r>
            <a:r>
              <a:rPr lang="en-US" dirty="0"/>
              <a:t>that increase </a:t>
            </a:r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smtClean="0"/>
              <a:t>ongoing </a:t>
            </a:r>
            <a:r>
              <a:rPr lang="en-US" dirty="0"/>
              <a:t>education on the importance of primary care and prevention</a:t>
            </a:r>
          </a:p>
          <a:p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5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Increase </a:t>
            </a:r>
            <a:r>
              <a:rPr lang="en-US" b="1" dirty="0" smtClean="0"/>
              <a:t>recruitment/retention </a:t>
            </a:r>
            <a:r>
              <a:rPr lang="en-US" b="1" dirty="0"/>
              <a:t>of </a:t>
            </a:r>
            <a:r>
              <a:rPr lang="en-US" b="1" dirty="0" smtClean="0"/>
              <a:t>PC teams in underserved areas</a:t>
            </a:r>
          </a:p>
          <a:p>
            <a:pPr marL="82296" indent="0">
              <a:buNone/>
            </a:pPr>
            <a:endParaRPr lang="en-US" sz="1000" b="1" dirty="0" smtClean="0"/>
          </a:p>
          <a:p>
            <a:pPr lvl="1"/>
            <a:r>
              <a:rPr lang="en-US" dirty="0"/>
              <a:t>Increase loan repayment and </a:t>
            </a:r>
            <a:r>
              <a:rPr lang="en-US" dirty="0" smtClean="0"/>
              <a:t>scholarships for PC, incl. </a:t>
            </a:r>
            <a:r>
              <a:rPr lang="en-US" dirty="0"/>
              <a:t>Steven Thompson </a:t>
            </a:r>
            <a:r>
              <a:rPr lang="en-US" dirty="0" smtClean="0"/>
              <a:t>&amp; State </a:t>
            </a:r>
            <a:r>
              <a:rPr lang="en-US" dirty="0"/>
              <a:t>Loan Repayment </a:t>
            </a:r>
            <a:r>
              <a:rPr lang="en-US" dirty="0" smtClean="0"/>
              <a:t>Programs.</a:t>
            </a:r>
          </a:p>
          <a:p>
            <a:pPr marL="402336" lvl="1" indent="0">
              <a:buNone/>
            </a:pPr>
            <a:endParaRPr lang="en-US" sz="900" dirty="0"/>
          </a:p>
          <a:p>
            <a:pPr lvl="1"/>
            <a:r>
              <a:rPr lang="en-US" dirty="0" smtClean="0"/>
              <a:t>Streamline </a:t>
            </a:r>
            <a:r>
              <a:rPr lang="en-US" dirty="0"/>
              <a:t>and </a:t>
            </a:r>
            <a:r>
              <a:rPr lang="en-US" dirty="0" smtClean="0"/>
              <a:t>simplify </a:t>
            </a:r>
            <a:r>
              <a:rPr lang="en-US" dirty="0"/>
              <a:t>process for students and increasing awareness and participation by </a:t>
            </a:r>
            <a:r>
              <a:rPr lang="en-US" dirty="0" smtClean="0"/>
              <a:t>sites.</a:t>
            </a:r>
          </a:p>
          <a:p>
            <a:pPr marL="402336" lvl="1" indent="0">
              <a:buNone/>
            </a:pPr>
            <a:endParaRPr lang="en-US" sz="900" dirty="0"/>
          </a:p>
          <a:p>
            <a:pPr lvl="1"/>
            <a:r>
              <a:rPr lang="en-US" dirty="0" smtClean="0"/>
              <a:t>Reduce </a:t>
            </a:r>
            <a:r>
              <a:rPr lang="en-US" dirty="0"/>
              <a:t>barriers to recruitment of </a:t>
            </a:r>
            <a:r>
              <a:rPr lang="en-US" dirty="0" smtClean="0"/>
              <a:t>PC team </a:t>
            </a:r>
            <a:r>
              <a:rPr lang="en-US" dirty="0"/>
              <a:t>members in underserved </a:t>
            </a:r>
            <a:r>
              <a:rPr lang="en-US" dirty="0" smtClean="0"/>
              <a:t>areas.</a:t>
            </a:r>
          </a:p>
          <a:p>
            <a:pPr marL="402336" lvl="1" indent="0"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Expand </a:t>
            </a:r>
            <a:r>
              <a:rPr lang="en-US" dirty="0"/>
              <a:t>partnerships between training programs and employers to </a:t>
            </a:r>
            <a:r>
              <a:rPr lang="en-US" dirty="0" smtClean="0"/>
              <a:t>align education</a:t>
            </a:r>
            <a:r>
              <a:rPr lang="en-US" dirty="0"/>
              <a:t> </a:t>
            </a:r>
            <a:r>
              <a:rPr lang="en-US" dirty="0" smtClean="0"/>
              <a:t>with workforce </a:t>
            </a:r>
            <a:r>
              <a:rPr lang="en-US" dirty="0"/>
              <a:t>needs.</a:t>
            </a:r>
          </a:p>
          <a:p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 smtClean="0"/>
              <a:t>Goal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14488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Increase access for UR students to in PC training programs with emphasis on emerging </a:t>
            </a:r>
            <a:r>
              <a:rPr lang="en-US" b="1" dirty="0"/>
              <a:t>delivery models</a:t>
            </a:r>
            <a:r>
              <a:rPr lang="en-US" b="1" dirty="0" smtClean="0"/>
              <a:t>.</a:t>
            </a:r>
          </a:p>
          <a:p>
            <a:pPr marL="82296" indent="0">
              <a:buNone/>
            </a:pPr>
            <a:endParaRPr lang="en-US" sz="1100" b="1" dirty="0" smtClean="0"/>
          </a:p>
          <a:p>
            <a:pPr lvl="1"/>
            <a:r>
              <a:rPr lang="en-US" dirty="0"/>
              <a:t>Assess </a:t>
            </a:r>
            <a:r>
              <a:rPr lang="en-US" dirty="0" smtClean="0"/>
              <a:t>PC training </a:t>
            </a:r>
            <a:r>
              <a:rPr lang="en-US" dirty="0"/>
              <a:t>program capacity and geographic distribution to establish baseline relative to current and projected needs. </a:t>
            </a:r>
            <a:endParaRPr lang="en-US" dirty="0" smtClean="0"/>
          </a:p>
          <a:p>
            <a:pPr marL="402336" lvl="1" indent="0">
              <a:buNone/>
            </a:pPr>
            <a:endParaRPr lang="en-US" sz="1000" dirty="0"/>
          </a:p>
          <a:p>
            <a:pPr lvl="1"/>
            <a:r>
              <a:rPr lang="en-US" dirty="0" smtClean="0"/>
              <a:t>Assess cost-effectiveness </a:t>
            </a:r>
            <a:r>
              <a:rPr lang="en-US" dirty="0"/>
              <a:t>of current </a:t>
            </a:r>
            <a:r>
              <a:rPr lang="en-US" dirty="0" smtClean="0"/>
              <a:t>programs(cost</a:t>
            </a:r>
            <a:r>
              <a:rPr lang="en-US" dirty="0"/>
              <a:t>, time to degree) for all </a:t>
            </a:r>
            <a:r>
              <a:rPr lang="en-US" dirty="0" smtClean="0"/>
              <a:t>PC career </a:t>
            </a:r>
            <a:r>
              <a:rPr lang="en-US" dirty="0"/>
              <a:t>tracks, and </a:t>
            </a:r>
            <a:r>
              <a:rPr lang="en-US" dirty="0" smtClean="0"/>
              <a:t>ID </a:t>
            </a:r>
            <a:r>
              <a:rPr lang="en-US" dirty="0"/>
              <a:t>regulatory impediments to </a:t>
            </a:r>
            <a:r>
              <a:rPr lang="en-US" dirty="0" smtClean="0"/>
              <a:t>innovation.</a:t>
            </a:r>
          </a:p>
          <a:p>
            <a:pPr marL="402336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Build </a:t>
            </a:r>
            <a:r>
              <a:rPr lang="en-US" dirty="0"/>
              <a:t>support for programs that produce the most significant increase in primary care capacity and </a:t>
            </a:r>
            <a:r>
              <a:rPr lang="en-US" dirty="0" smtClean="0"/>
              <a:t>diversity. </a:t>
            </a:r>
          </a:p>
          <a:p>
            <a:pPr marL="402336" lvl="1" indent="0">
              <a:buNone/>
            </a:pPr>
            <a:endParaRPr lang="en-US" sz="1100" dirty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increased </a:t>
            </a:r>
            <a:r>
              <a:rPr lang="en-US" dirty="0" smtClean="0"/>
              <a:t>mentorship and </a:t>
            </a:r>
            <a:r>
              <a:rPr lang="en-US" dirty="0"/>
              <a:t>support systems to </a:t>
            </a:r>
            <a:r>
              <a:rPr lang="en-US" dirty="0" smtClean="0"/>
              <a:t>retain </a:t>
            </a:r>
            <a:r>
              <a:rPr lang="en-US" dirty="0"/>
              <a:t>student interest in </a:t>
            </a:r>
            <a:r>
              <a:rPr lang="en-US" dirty="0" smtClean="0"/>
              <a:t>PC and practice in underserved </a:t>
            </a:r>
            <a:r>
              <a:rPr lang="en-US" dirty="0"/>
              <a:t>communities.</a:t>
            </a:r>
          </a:p>
          <a:p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Goal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410200"/>
          </a:xfrm>
        </p:spPr>
        <p:txBody>
          <a:bodyPr>
            <a:noAutofit/>
          </a:bodyPr>
          <a:lstStyle/>
          <a:p>
            <a:r>
              <a:rPr lang="en-US" sz="2400" b="1" dirty="0"/>
              <a:t>Increase the number of </a:t>
            </a:r>
            <a:r>
              <a:rPr lang="en-US" sz="2400" b="1" dirty="0" smtClean="0"/>
              <a:t>CA PC residencies </a:t>
            </a:r>
            <a:r>
              <a:rPr lang="en-US" sz="2400" b="1" dirty="0"/>
              <a:t>in non-acute settings and in areas of unmet </a:t>
            </a:r>
            <a:r>
              <a:rPr lang="en-US" sz="2400" b="1" dirty="0" smtClean="0"/>
              <a:t>need.</a:t>
            </a:r>
          </a:p>
          <a:p>
            <a:pPr lvl="0"/>
            <a:endParaRPr lang="en-US" sz="800" dirty="0" smtClean="0"/>
          </a:p>
          <a:p>
            <a:pPr lvl="1"/>
            <a:r>
              <a:rPr lang="en-US" sz="2000" dirty="0" smtClean="0"/>
              <a:t>Develop </a:t>
            </a:r>
            <a:r>
              <a:rPr lang="en-US" sz="2000" dirty="0"/>
              <a:t>incentives </a:t>
            </a:r>
            <a:r>
              <a:rPr lang="en-US" sz="2000" dirty="0" smtClean="0"/>
              <a:t>for residency programs to </a:t>
            </a:r>
            <a:r>
              <a:rPr lang="en-US" sz="2000" dirty="0"/>
              <a:t>increase diversity </a:t>
            </a:r>
            <a:r>
              <a:rPr lang="en-US" sz="2000" dirty="0" smtClean="0"/>
              <a:t>and practice </a:t>
            </a:r>
            <a:r>
              <a:rPr lang="en-US" sz="2000" dirty="0"/>
              <a:t>in underserved </a:t>
            </a:r>
            <a:r>
              <a:rPr lang="en-US" sz="2000" dirty="0" smtClean="0"/>
              <a:t>communities.</a:t>
            </a:r>
          </a:p>
          <a:p>
            <a:pPr marL="402336" lvl="1" indent="0">
              <a:buNone/>
            </a:pPr>
            <a:endParaRPr lang="en-US" sz="800" dirty="0"/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residency opportunities and transition to practice programs for multiple provider </a:t>
            </a:r>
            <a:r>
              <a:rPr lang="en-US" sz="2000" dirty="0" smtClean="0"/>
              <a:t>types.</a:t>
            </a:r>
          </a:p>
          <a:p>
            <a:pPr marL="402336" lvl="1" indent="0">
              <a:buNone/>
            </a:pPr>
            <a:endParaRPr lang="en-US" sz="800" dirty="0"/>
          </a:p>
          <a:p>
            <a:pPr lvl="1"/>
            <a:r>
              <a:rPr lang="en-US" sz="2000" dirty="0" smtClean="0"/>
              <a:t>Increase funds </a:t>
            </a:r>
            <a:r>
              <a:rPr lang="en-US" sz="2000" dirty="0"/>
              <a:t>for Song Brown and State Loan Repayment </a:t>
            </a:r>
            <a:r>
              <a:rPr lang="en-US" sz="2000" dirty="0" smtClean="0"/>
              <a:t>Program.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 smtClean="0"/>
              <a:t>Incentivize and </a:t>
            </a:r>
            <a:r>
              <a:rPr lang="en-US" sz="2000" dirty="0"/>
              <a:t>hold state-funded </a:t>
            </a:r>
            <a:r>
              <a:rPr lang="en-US" sz="2000" dirty="0" smtClean="0"/>
              <a:t>programs </a:t>
            </a:r>
            <a:r>
              <a:rPr lang="en-US" sz="2000" dirty="0"/>
              <a:t>accountable </a:t>
            </a:r>
            <a:r>
              <a:rPr lang="en-US" sz="2000" dirty="0" smtClean="0"/>
              <a:t>to produce PC graduates</a:t>
            </a:r>
            <a:r>
              <a:rPr lang="en-US" sz="2000" dirty="0"/>
              <a:t>.  Use metrics for funding </a:t>
            </a:r>
            <a:r>
              <a:rPr lang="en-US" sz="2000" dirty="0" smtClean="0"/>
              <a:t>allocation.</a:t>
            </a:r>
          </a:p>
          <a:p>
            <a:pPr marL="402336" lvl="1" indent="0">
              <a:buNone/>
            </a:pPr>
            <a:endParaRPr lang="en-US" sz="800" dirty="0" smtClean="0"/>
          </a:p>
          <a:p>
            <a:pPr lvl="1"/>
            <a:r>
              <a:rPr lang="en-US" sz="2000" dirty="0" smtClean="0"/>
              <a:t>Advocate for increased </a:t>
            </a:r>
            <a:r>
              <a:rPr lang="en-US" sz="2000" dirty="0"/>
              <a:t>residencies and funding through </a:t>
            </a:r>
            <a:r>
              <a:rPr lang="en-US" sz="2000" dirty="0" smtClean="0"/>
              <a:t>allocation </a:t>
            </a:r>
            <a:r>
              <a:rPr lang="en-US" sz="2000" dirty="0"/>
              <a:t>of residency slots </a:t>
            </a:r>
            <a:r>
              <a:rPr lang="en-US" sz="2000" dirty="0" smtClean="0"/>
              <a:t>unused </a:t>
            </a:r>
            <a:r>
              <a:rPr lang="en-US" sz="2000" dirty="0"/>
              <a:t>by other states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1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143000"/>
          </a:xfrm>
        </p:spPr>
        <p:txBody>
          <a:bodyPr/>
          <a:lstStyle/>
          <a:p>
            <a:r>
              <a:rPr lang="en-US" dirty="0" smtClean="0"/>
              <a:t>Goal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Develop new financing and delivery models that clarify </a:t>
            </a:r>
            <a:r>
              <a:rPr lang="en-US" sz="3400" b="1" dirty="0"/>
              <a:t>the role and functions of </a:t>
            </a:r>
            <a:r>
              <a:rPr lang="en-US" sz="3400" b="1" dirty="0" smtClean="0"/>
              <a:t>team members, increase productivity, and meet access, quality, and outcome goals.</a:t>
            </a:r>
          </a:p>
          <a:p>
            <a:pPr marL="82296" indent="0">
              <a:buNone/>
            </a:pPr>
            <a:endParaRPr lang="en-US" sz="1100" dirty="0" smtClean="0"/>
          </a:p>
          <a:p>
            <a:pPr lvl="1" eaLnBrk="0" fontAlgn="base" hangingPunct="0"/>
            <a:r>
              <a:rPr lang="en-US" sz="3400" dirty="0" smtClean="0"/>
              <a:t>Convene stakeholders working </a:t>
            </a:r>
            <a:r>
              <a:rPr lang="en-US" sz="3400" dirty="0"/>
              <a:t>on new models of </a:t>
            </a:r>
            <a:r>
              <a:rPr lang="en-US" sz="3400" dirty="0" smtClean="0"/>
              <a:t>PC care for ongoing dialogue and sharing of emerging lessons.</a:t>
            </a:r>
          </a:p>
          <a:p>
            <a:pPr marL="402336" lvl="1" indent="0" eaLnBrk="0" fontAlgn="base" hangingPunct="0">
              <a:buNone/>
            </a:pPr>
            <a:endParaRPr lang="en-US" sz="1100" dirty="0"/>
          </a:p>
          <a:p>
            <a:pPr lvl="1" eaLnBrk="0" fontAlgn="base" hangingPunct="0"/>
            <a:r>
              <a:rPr lang="en-US" sz="3200" dirty="0" smtClean="0"/>
              <a:t>Develop</a:t>
            </a:r>
            <a:r>
              <a:rPr lang="en-US" sz="3200" dirty="0"/>
              <a:t>, pilot and evaluate primary care practice transformation initiatives and demonstration </a:t>
            </a:r>
            <a:r>
              <a:rPr lang="en-US" sz="3200" dirty="0" smtClean="0"/>
              <a:t>projects, including:</a:t>
            </a:r>
          </a:p>
          <a:p>
            <a:pPr marL="402336" lvl="1" indent="0" eaLnBrk="0" fontAlgn="base" hangingPunct="0">
              <a:buNone/>
            </a:pPr>
            <a:endParaRPr lang="en-US" sz="3200" dirty="0" smtClean="0"/>
          </a:p>
          <a:p>
            <a:pPr lvl="2" eaLnBrk="0" fontAlgn="base" hangingPunct="0"/>
            <a:r>
              <a:rPr lang="en-US" sz="3200" dirty="0" smtClean="0"/>
              <a:t>Test </a:t>
            </a:r>
            <a:r>
              <a:rPr lang="en-US" sz="3200" dirty="0"/>
              <a:t>new delivery models for team based </a:t>
            </a:r>
            <a:r>
              <a:rPr lang="en-US" sz="3200" dirty="0" smtClean="0"/>
              <a:t>PC; </a:t>
            </a:r>
            <a:r>
              <a:rPr lang="en-US" sz="3200" dirty="0"/>
              <a:t>assess </a:t>
            </a:r>
            <a:r>
              <a:rPr lang="en-US" sz="3200" dirty="0" smtClean="0"/>
              <a:t>impact </a:t>
            </a:r>
            <a:r>
              <a:rPr lang="en-US" sz="3200" dirty="0"/>
              <a:t>on team member roles, </a:t>
            </a:r>
            <a:r>
              <a:rPr lang="en-US" sz="3200" dirty="0" smtClean="0"/>
              <a:t>training needs.  Ensure engagement at full scope of practice.  Where appropriate, secure waivers to evaluate impact of expanded roles.  </a:t>
            </a:r>
          </a:p>
          <a:p>
            <a:pPr marL="658368" lvl="2" indent="0" eaLnBrk="0" fontAlgn="base" hangingPunct="0">
              <a:buNone/>
            </a:pPr>
            <a:endParaRPr lang="en-US" sz="3200" dirty="0"/>
          </a:p>
          <a:p>
            <a:pPr lvl="2" eaLnBrk="0" fontAlgn="base" hangingPunct="0"/>
            <a:r>
              <a:rPr lang="en-US" sz="3200" dirty="0" smtClean="0"/>
              <a:t>Pilot technologies that support team </a:t>
            </a:r>
            <a:r>
              <a:rPr lang="en-US" sz="3200" dirty="0"/>
              <a:t>based care and enhanced payment to enhance attractiveness and primary care provider success and satisfaction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/>
          <a:lstStyle/>
          <a:p>
            <a:r>
              <a:rPr lang="en-US" dirty="0" smtClean="0"/>
              <a:t>A sampling of Findings &amp; recommendations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150018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HWDC Career Pathways Subcommittee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6461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70" y="152400"/>
            <a:ext cx="7498080" cy="1143000"/>
          </a:xfrm>
        </p:spPr>
        <p:txBody>
          <a:bodyPr/>
          <a:lstStyle/>
          <a:p>
            <a:r>
              <a:rPr lang="en-US" dirty="0" smtClean="0"/>
              <a:t>Central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875732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Expansion in primary care physician workforce is a partial solution at best. </a:t>
            </a:r>
            <a:r>
              <a:rPr lang="en-US" dirty="0" smtClean="0"/>
              <a:t>Problems include:</a:t>
            </a:r>
          </a:p>
          <a:p>
            <a:pPr lvl="1"/>
            <a:r>
              <a:rPr lang="en-US" dirty="0" smtClean="0"/>
              <a:t>Geo concentration of training programs and residency placements</a:t>
            </a:r>
          </a:p>
          <a:p>
            <a:pPr lvl="1"/>
            <a:r>
              <a:rPr lang="en-US" dirty="0" smtClean="0"/>
              <a:t>Insufficient emphasis on FP in HPEIs</a:t>
            </a:r>
          </a:p>
          <a:p>
            <a:pPr lvl="1"/>
            <a:r>
              <a:rPr lang="en-US" dirty="0" smtClean="0"/>
              <a:t>PC pipeline will not yield numbers within ACA time frame</a:t>
            </a:r>
          </a:p>
          <a:p>
            <a:pPr lvl="1"/>
            <a:r>
              <a:rPr lang="en-US" dirty="0" smtClean="0"/>
              <a:t>Maldistribution is problem not easily solved</a:t>
            </a:r>
          </a:p>
          <a:p>
            <a:pPr lvl="1"/>
            <a:r>
              <a:rPr lang="en-US" dirty="0" smtClean="0"/>
              <a:t>PC physicians only one member of team</a:t>
            </a:r>
          </a:p>
        </p:txBody>
      </p:sp>
      <p:pic>
        <p:nvPicPr>
          <p:cNvPr id="6" name="Picture 5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8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Physician Assistants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Limited financial assistance</a:t>
            </a:r>
          </a:p>
          <a:p>
            <a:r>
              <a:rPr lang="en-US" dirty="0" smtClean="0"/>
              <a:t>Limited options for rotations, preceptors, class size</a:t>
            </a:r>
          </a:p>
          <a:p>
            <a:r>
              <a:rPr lang="en-US" dirty="0" smtClean="0"/>
              <a:t>Lower pay for PC, perception that not exciting</a:t>
            </a:r>
          </a:p>
          <a:p>
            <a:r>
              <a:rPr lang="en-US" dirty="0" smtClean="0"/>
              <a:t>CMS ACO language limits ability to practice full scope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Financial incentives for PC, practice in MUAs, HPSAs</a:t>
            </a:r>
          </a:p>
          <a:p>
            <a:r>
              <a:rPr lang="en-US" dirty="0" smtClean="0"/>
              <a:t>ID CHC-based residencies</a:t>
            </a:r>
          </a:p>
          <a:p>
            <a:r>
              <a:rPr lang="en-US" dirty="0" smtClean="0"/>
              <a:t>Incentives for preceptors (e.g., CME credits)</a:t>
            </a:r>
          </a:p>
          <a:p>
            <a:r>
              <a:rPr lang="en-US" dirty="0" smtClean="0"/>
              <a:t>Marketing strategy</a:t>
            </a:r>
          </a:p>
          <a:p>
            <a:r>
              <a:rPr lang="en-US" dirty="0" smtClean="0"/>
              <a:t>Revise or secure waivers from ACO regulations</a:t>
            </a:r>
          </a:p>
        </p:txBody>
      </p:sp>
    </p:spTree>
    <p:extLst>
      <p:ext uri="{BB962C8B-B14F-4D97-AF65-F5344CB8AC3E}">
        <p14:creationId xmlns:p14="http://schemas.microsoft.com/office/powerpoint/2010/main" val="217042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CHWs/Promotores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systematic knowledge of roles and contributions</a:t>
            </a:r>
          </a:p>
          <a:p>
            <a:r>
              <a:rPr lang="en-US" dirty="0" smtClean="0"/>
              <a:t>Lack of defined roles and career pathways</a:t>
            </a:r>
          </a:p>
          <a:p>
            <a:r>
              <a:rPr lang="en-US" dirty="0" smtClean="0"/>
              <a:t>Lack of infrastructure and dedicated funding </a:t>
            </a:r>
          </a:p>
          <a:p>
            <a:r>
              <a:rPr lang="en-US" dirty="0" smtClean="0"/>
              <a:t>Lack of basic skills among applicant pool</a:t>
            </a:r>
          </a:p>
          <a:p>
            <a:r>
              <a:rPr lang="en-US" dirty="0" smtClean="0"/>
              <a:t>Provider resistance; lack of understanding of pop health contributions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Statewide assessment and evaluation (CHWA planned)</a:t>
            </a:r>
          </a:p>
          <a:p>
            <a:r>
              <a:rPr lang="en-US" dirty="0" smtClean="0"/>
              <a:t>Coordination and refinement of CCC and regional training program roles –certification</a:t>
            </a:r>
          </a:p>
          <a:p>
            <a:r>
              <a:rPr lang="en-US" dirty="0" smtClean="0"/>
              <a:t>Increase DOL training support, incl. </a:t>
            </a:r>
            <a:r>
              <a:rPr lang="en-US" dirty="0" err="1" smtClean="0"/>
              <a:t>accel</a:t>
            </a:r>
            <a:r>
              <a:rPr lang="en-US" dirty="0" smtClean="0"/>
              <a:t>. ESL</a:t>
            </a:r>
          </a:p>
          <a:p>
            <a:r>
              <a:rPr lang="en-US" dirty="0" smtClean="0"/>
              <a:t>Training needed for other members of PC team</a:t>
            </a:r>
          </a:p>
        </p:txBody>
      </p:sp>
    </p:spTree>
    <p:extLst>
      <p:ext uri="{BB962C8B-B14F-4D97-AF65-F5344CB8AC3E}">
        <p14:creationId xmlns:p14="http://schemas.microsoft.com/office/powerpoint/2010/main" val="304662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Dramatic increase in enrollment will require substantial adjustments in delivery models.</a:t>
            </a:r>
          </a:p>
          <a:p>
            <a:pPr marL="82296" indent="0">
              <a:buNone/>
            </a:pPr>
            <a:endParaRPr lang="en-US" sz="1300" dirty="0" smtClean="0"/>
          </a:p>
          <a:p>
            <a:r>
              <a:rPr lang="en-US" dirty="0" smtClean="0"/>
              <a:t>Essential to integrate medical care and place-based, population health improvement.</a:t>
            </a:r>
          </a:p>
          <a:p>
            <a:pPr marL="82296" indent="0">
              <a:buNone/>
            </a:pPr>
            <a:endParaRPr lang="en-US" sz="1100" dirty="0" smtClean="0"/>
          </a:p>
          <a:p>
            <a:r>
              <a:rPr lang="en-US" dirty="0" smtClean="0"/>
              <a:t>Opportunity to link job creation and health care transformation, with focus in low income, diverse communities.</a:t>
            </a:r>
          </a:p>
          <a:p>
            <a:endParaRPr lang="en-US" sz="900" dirty="0" smtClean="0"/>
          </a:p>
          <a:p>
            <a:r>
              <a:rPr lang="en-US" dirty="0" smtClean="0"/>
              <a:t>Policymakers can be helpful in </a:t>
            </a:r>
          </a:p>
          <a:p>
            <a:pPr lvl="1"/>
            <a:r>
              <a:rPr lang="en-US" dirty="0" smtClean="0"/>
              <a:t>Establishing financial incentives</a:t>
            </a:r>
          </a:p>
          <a:p>
            <a:pPr lvl="1"/>
            <a:r>
              <a:rPr lang="en-US" dirty="0" smtClean="0"/>
              <a:t>Ease regulatory obstacles to innovation</a:t>
            </a:r>
          </a:p>
          <a:p>
            <a:pPr lvl="1"/>
            <a:r>
              <a:rPr lang="en-US" dirty="0" smtClean="0"/>
              <a:t>Investment in higher education</a:t>
            </a:r>
            <a:endParaRPr lang="en-US" dirty="0"/>
          </a:p>
        </p:txBody>
      </p:sp>
      <p:pic>
        <p:nvPicPr>
          <p:cNvPr id="4" name="Picture 3" descr="CHWA_Logo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54060"/>
            <a:ext cx="2368550" cy="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68990767"/>
              </p:ext>
            </p:extLst>
          </p:nvPr>
        </p:nvGraphicFramePr>
        <p:xfrm>
          <a:off x="228600" y="304800"/>
          <a:ext cx="6669650" cy="444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373188" y="5830888"/>
            <a:ext cx="7770812" cy="430212"/>
          </a:xfrm>
          <a:solidFill>
            <a:srgbClr val="DCDEE4"/>
          </a:solidFill>
        </p:spPr>
        <p:txBody>
          <a:bodyPr anchor="ctr">
            <a:spAutoFit/>
          </a:bodyPr>
          <a:lstStyle/>
          <a:p>
            <a:pPr algn="ctr">
              <a:buNone/>
            </a:pPr>
            <a:r>
              <a:rPr lang="en-US" sz="2200" i="1"/>
              <a:t>Growing a California pipeline means growing a California workforce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68891" y="358442"/>
            <a:ext cx="2431288" cy="3293532"/>
            <a:chOff x="6400802" y="1143001"/>
            <a:chExt cx="2431288" cy="3293532"/>
          </a:xfrm>
        </p:grpSpPr>
        <p:sp>
          <p:nvSpPr>
            <p:cNvPr id="12" name="Rounded Rectangle 11"/>
            <p:cNvSpPr/>
            <p:nvPr/>
          </p:nvSpPr>
          <p:spPr>
            <a:xfrm>
              <a:off x="6532713" y="1143001"/>
              <a:ext cx="2167466" cy="872067"/>
            </a:xfrm>
            <a:prstGeom prst="roundRect">
              <a:avLst/>
            </a:prstGeom>
            <a:solidFill>
              <a:srgbClr val="DCDEE4"/>
            </a:solidFill>
            <a:ln>
              <a:solidFill>
                <a:srgbClr val="FFFF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500" dirty="0" smtClean="0"/>
                <a:t>Capacity Trends</a:t>
              </a:r>
              <a:endParaRPr lang="en-US" sz="25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0802" y="2614809"/>
              <a:ext cx="2431288" cy="182172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/>
                <a:t>California ranks 40</a:t>
              </a:r>
              <a:r>
                <a:rPr lang="en-US" sz="1700" baseline="30000"/>
                <a:t>th</a:t>
              </a:r>
              <a:r>
                <a:rPr lang="en-US" sz="1700"/>
                <a:t> in expanding its residency capacity and 25</a:t>
              </a:r>
              <a:r>
                <a:rPr lang="en-US" sz="1700" baseline="30000"/>
                <a:t>th</a:t>
              </a:r>
              <a:r>
                <a:rPr lang="en-US" sz="1700"/>
                <a:t> in increasing MD/DO school capacity over 2000-2010.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87220" y="6498893"/>
            <a:ext cx="5941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Source:  </a:t>
            </a:r>
            <a:r>
              <a:rPr lang="en-US" sz="1200" smtClean="0"/>
              <a:t>2011 State Physician Workforce Data Book.  AAMC Center for Workforce Studies.</a:t>
            </a:r>
            <a:endParaRPr lang="en-US" sz="1200"/>
          </a:p>
        </p:txBody>
      </p:sp>
      <p:sp>
        <p:nvSpPr>
          <p:cNvPr id="20" name="Curved Up Arrow 19"/>
          <p:cNvSpPr/>
          <p:nvPr/>
        </p:nvSpPr>
        <p:spPr>
          <a:xfrm flipH="1">
            <a:off x="1829569" y="3624265"/>
            <a:ext cx="6170120" cy="2062360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Sch_Map_031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4" y="0"/>
            <a:ext cx="8890987" cy="68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3501" y="5954364"/>
            <a:ext cx="4001570" cy="751862"/>
          </a:xfr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800"/>
              <a:t>Proportion of Total Graduates Choosing Primary Care vs Other, 2010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83501" y="157189"/>
          <a:ext cx="7216366" cy="363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4187406" y="6224451"/>
            <a:ext cx="593202" cy="2335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13515" y="3843866"/>
          <a:ext cx="4245820" cy="28623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29860"/>
                <a:gridCol w="863600"/>
                <a:gridCol w="795867"/>
                <a:gridCol w="745067"/>
                <a:gridCol w="811426"/>
              </a:tblGrid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School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Family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Peds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IM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Other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Western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17%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Touro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56%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UC</a:t>
                      </a:r>
                      <a:r>
                        <a:rPr lang="en-US" sz="1200" baseline="0"/>
                        <a:t> Irvine</a:t>
                      </a:r>
                      <a:endParaRPr lang="en-US" sz="1200"/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17%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62%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Loma Linda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62%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UC Davis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65%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USC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UCSF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UCSD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61%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UCLA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62%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Stanford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69%</a:t>
                      </a:r>
                    </a:p>
                  </a:txBody>
                  <a:tcPr marL="55651" marR="55651" marT="27825" marB="27825" anchor="ctr"/>
                </a:tc>
              </a:tr>
              <a:tr h="22260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Charles Drew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18%</a:t>
                      </a:r>
                    </a:p>
                  </a:txBody>
                  <a:tcPr marL="55651" marR="55651" marT="27825" marB="27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71%</a:t>
                      </a:r>
                    </a:p>
                  </a:txBody>
                  <a:tcPr marL="55651" marR="55651" marT="27825" marB="27825"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83501" y="4097867"/>
            <a:ext cx="4003905" cy="1574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lstStyle/>
          <a:p>
            <a:pPr marL="365760" marR="0" lvl="0" indent="-283464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/>
              <a:t>UC Riverside, opening in 2013, projects 50 graduates per year, with 50% going into primary care (25) and 60% of those grads (15) staying in the Inland Empire for residency.</a:t>
            </a:r>
          </a:p>
        </p:txBody>
      </p:sp>
    </p:spTree>
    <p:extLst>
      <p:ext uri="{BB962C8B-B14F-4D97-AF65-F5344CB8AC3E}">
        <p14:creationId xmlns:p14="http://schemas.microsoft.com/office/powerpoint/2010/main" val="34699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_Map_N_Ca_020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_Map_C_Ca_02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4" name="Picture 3" descr="Res_Map_C_Ca_020912_inset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_Map_S_Ca_020912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Res_Map_S_Ca_020912_3_inset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066800"/>
          <a:ext cx="2514600" cy="324231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 Mary Medical Center Program - Internal Medicine - 9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Los Angeles County-Harbor-UCLA Medical Center Program - Family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- 12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Long Beach Memorial Medical Center Program - Family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- 8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Los Angeles County-Harbor-UCLA Medical Center Program - Internal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- 17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Los Angeles County-Harbor-UCLA Medical Center Program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Pediatrics - 11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Presbyterian Intercommunity Hospital Program - Family Medicine - 6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UCLA Medical Center Program - Family Medicine - 13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California Hospital Medical Center (Los Angeles)/University of Southern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California Program - Family Medicine - 8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White Memorial Medical Center Program - Family Medicine - 6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White Memorial Medical Center Program - Internal Medicine - 5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White Memorial Medical Center Program - Pediatrics - 5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Southern California/LAC+USC Medical Center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Internal Medicine - 52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Southern California/LAC+USC Medical Center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Pediatrics - 10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UCLA Medical Center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- 31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UCLA Medical Center Program - Pediatrics - 28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Cedars-Sinai Medical Center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- 43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Pomona Valley Hospital Medical Center Program – Family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- 5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(Los Angeles)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Family Medicine - 9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(Los Angeles)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Internal Medicine - 12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Children's Hospital of Los Angeles Program - Pediatrics - 26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(Los Angeles)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Pediatrics - 6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Huntington Memorial Hospital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- 6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Glendale Adventist Medical Center Program - Family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- 8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(Woodland Hills) Program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Family Medicine - 6 Slots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Northridge Hospital Medical Center Program - Family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- 7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Olive View/UCLA Medical Center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- 21 Slots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99" marR="538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838200"/>
            <a:ext cx="994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Los Angeles County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1066800"/>
          <a:ext cx="2375535" cy="788670"/>
        </p:xfrm>
        <a:graphic>
          <a:graphicData uri="http://schemas.openxmlformats.org/drawingml/2006/table">
            <a:tbl>
              <a:tblPr/>
              <a:tblGrid>
                <a:gridCol w="2375535"/>
              </a:tblGrid>
              <a:tr h="13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Loma Linda University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- 5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Loma Linda University Program - Pediatrics - 24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Loma Linda University Program – Internal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- 26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Arrowhead Regional Medical Center Program – Family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- 12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(Fontana)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Program - Family medicine - 9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838200"/>
            <a:ext cx="11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San Bernardino County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600" y="2057400"/>
          <a:ext cx="2031683" cy="1489710"/>
        </p:xfrm>
        <a:graphic>
          <a:graphicData uri="http://schemas.openxmlformats.org/drawingml/2006/table">
            <a:tbl>
              <a:tblPr/>
              <a:tblGrid>
                <a:gridCol w="2031683"/>
              </a:tblGrid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Scripps Mercy Hospital (Chula Vista)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- 7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Naval Medical Center (San Diego) Program - Pediatrics - 8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Naval Medical Center (San Diego) Program – Internal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- 10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Scripps Mercy Hospital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- 11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(San Diego)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- 7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(San Diego) Program – Internal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- 27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(San Diego) Program - Pediatrics - 14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(San Diego) Program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- Family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- 6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Scripps Clinic/Scripps Green Hospital Program – Internal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- 11 Slots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Naval Hospital (Camp Pendleton)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- 11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1828800"/>
            <a:ext cx="915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San Diego County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00600" y="1066800"/>
          <a:ext cx="2913698" cy="525780"/>
        </p:xfrm>
        <a:graphic>
          <a:graphicData uri="http://schemas.openxmlformats.org/drawingml/2006/table">
            <a:tbl>
              <a:tblPr/>
              <a:tblGrid>
                <a:gridCol w="2913698"/>
              </a:tblGrid>
              <a:tr h="102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(Anaheim) Program - Family </a:t>
                      </a:r>
                      <a:endParaRPr lang="en-US" sz="5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- 6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(Irvine)/Children's Hospital of Orange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County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Program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Pediatrics - 29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(Irvine) Program - Family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- 9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University of California (Irvine) Program - Internal </a:t>
                      </a:r>
                      <a:r>
                        <a:rPr lang="en-US" sz="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Medicine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- 22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06521" y="838200"/>
            <a:ext cx="832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Orange  County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800600" y="1828800"/>
          <a:ext cx="2364105" cy="350520"/>
        </p:xfrm>
        <a:graphic>
          <a:graphicData uri="http://schemas.openxmlformats.org/drawingml/2006/table">
            <a:tbl>
              <a:tblPr/>
              <a:tblGrid>
                <a:gridCol w="2364105"/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Kaiser Permanente Southern California (Riverside)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- 5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Riverside County Regional Medical Center Program – Family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Medicine - 10 Slots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0600" y="1600200"/>
            <a:ext cx="877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Riverside County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_Map_S_Ca_021012_LAco_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6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1144</TotalTime>
  <Words>2177</Words>
  <Application>Microsoft Office PowerPoint</Application>
  <PresentationFormat>On-screen Show (4:3)</PresentationFormat>
  <Paragraphs>304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Solstice</vt:lpstr>
      <vt:lpstr>1_Custom Design</vt:lpstr>
      <vt:lpstr>Custom Design</vt:lpstr>
      <vt:lpstr>Overview of Primary Care Workforce Needs</vt:lpstr>
      <vt:lpstr>Central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students stay?</vt:lpstr>
      <vt:lpstr>CHWA Primary Care Workforce Initiative Definition of Primary Care</vt:lpstr>
      <vt:lpstr>CHWA Primary Care Workforce Initiative Overarching Goal</vt:lpstr>
      <vt:lpstr>Goal 1</vt:lpstr>
      <vt:lpstr>Goal 2</vt:lpstr>
      <vt:lpstr>Goal 3</vt:lpstr>
      <vt:lpstr>Goal 4</vt:lpstr>
      <vt:lpstr>Goal 6</vt:lpstr>
      <vt:lpstr>A sampling of Findings &amp; recommendations</vt:lpstr>
      <vt:lpstr>Physician Assistants</vt:lpstr>
      <vt:lpstr>CHWs/Promotores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Primary Care Workforce Needs</dc:title>
  <dc:creator>Kevin Barnett</dc:creator>
  <cp:lastModifiedBy>Kevin Barnett</cp:lastModifiedBy>
  <cp:revision>17</cp:revision>
  <cp:lastPrinted>2012-03-20T23:44:37Z</cp:lastPrinted>
  <dcterms:created xsi:type="dcterms:W3CDTF">2012-03-20T21:37:17Z</dcterms:created>
  <dcterms:modified xsi:type="dcterms:W3CDTF">2012-03-21T16:41:39Z</dcterms:modified>
</cp:coreProperties>
</file>