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8" r:id="rId4"/>
    <p:sldId id="259" r:id="rId5"/>
    <p:sldId id="278" r:id="rId6"/>
    <p:sldId id="261" r:id="rId7"/>
    <p:sldId id="263" r:id="rId8"/>
    <p:sldId id="272" r:id="rId9"/>
    <p:sldId id="265" r:id="rId10"/>
    <p:sldId id="275" r:id="rId11"/>
    <p:sldId id="276" r:id="rId12"/>
    <p:sldId id="262" r:id="rId13"/>
    <p:sldId id="269" r:id="rId14"/>
    <p:sldId id="277"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7444F-B2B4-C744-93D7-314CF7A2E813}" type="datetimeFigureOut">
              <a:rPr lang="en-US" smtClean="0"/>
              <a:t>2/10/2014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EC147-FEC8-6447-92A5-FD389564BA84}" type="slidenum">
              <a:rPr lang="en-US" smtClean="0"/>
              <a:t>‹#›</a:t>
            </a:fld>
            <a:endParaRPr lang="en-US"/>
          </a:p>
        </p:txBody>
      </p:sp>
    </p:spTree>
    <p:extLst>
      <p:ext uri="{BB962C8B-B14F-4D97-AF65-F5344CB8AC3E}">
        <p14:creationId xmlns:p14="http://schemas.microsoft.com/office/powerpoint/2010/main" val="2468103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0DAE255-8EF9-42E2-B83D-131E94F8178B}" type="slidenum">
              <a:rPr lang="en-US" sz="1200">
                <a:ea typeface="MS PGothic"/>
                <a:cs typeface="Arial" charset="0"/>
              </a:rPr>
              <a:pPr algn="r"/>
              <a:t>8</a:t>
            </a:fld>
            <a:endParaRPr lang="en-US" sz="1200">
              <a:ea typeface="MS PGothic"/>
              <a:cs typeface="Arial" charset="0"/>
            </a:endParaRPr>
          </a:p>
        </p:txBody>
      </p:sp>
      <p:sp>
        <p:nvSpPr>
          <p:cNvPr id="144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4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14400"/>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4C8C8F4-DA71-0F4C-8794-BA4941A44487}" type="slidenum">
              <a:rPr lang="en-US"/>
              <a:pPr/>
              <a:t>13</a:t>
            </a:fld>
            <a:endParaRPr lang="en-US"/>
          </a:p>
        </p:txBody>
      </p:sp>
      <p:sp>
        <p:nvSpPr>
          <p:cNvPr id="112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eaLnBrk="0" hangingPunct="0"/>
            <a:fld id="{5A22CBCA-3112-5E4C-B2B8-2ED5B95B25FF}" type="slidenum">
              <a:rPr lang="en-US" sz="1200">
                <a:cs typeface="ＭＳ Ｐゴシック" charset="0"/>
              </a:rPr>
              <a:pPr algn="r" eaLnBrk="0" hangingPunct="0"/>
              <a:t>13</a:t>
            </a:fld>
            <a:endParaRPr lang="en-US" sz="1200">
              <a:cs typeface="ＭＳ Ｐゴシック" charset="0"/>
            </a:endParaRPr>
          </a:p>
        </p:txBody>
      </p:sp>
      <p:sp>
        <p:nvSpPr>
          <p:cNvPr id="11267"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1268"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ECAD6-73C9-A34E-B6B2-0E8D4E2C6478}"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249317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ECAD6-73C9-A34E-B6B2-0E8D4E2C6478}"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173415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ECAD6-73C9-A34E-B6B2-0E8D4E2C6478}"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10129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ECAD6-73C9-A34E-B6B2-0E8D4E2C6478}"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14486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ECAD6-73C9-A34E-B6B2-0E8D4E2C6478}" type="datetimeFigureOut">
              <a:rPr lang="en-US" smtClean="0"/>
              <a:t>2/10/2014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213888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1ECAD6-73C9-A34E-B6B2-0E8D4E2C6478}"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1525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1ECAD6-73C9-A34E-B6B2-0E8D4E2C6478}" type="datetimeFigureOut">
              <a:rPr lang="en-US" smtClean="0"/>
              <a:t>2/10/2014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23256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ECAD6-73C9-A34E-B6B2-0E8D4E2C6478}" type="datetimeFigureOut">
              <a:rPr lang="en-US" smtClean="0"/>
              <a:t>2/10/2014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43531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ECAD6-73C9-A34E-B6B2-0E8D4E2C6478}" type="datetimeFigureOut">
              <a:rPr lang="en-US" smtClean="0"/>
              <a:t>2/10/2014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228995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ECAD6-73C9-A34E-B6B2-0E8D4E2C6478}"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262839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ECAD6-73C9-A34E-B6B2-0E8D4E2C6478}" type="datetimeFigureOut">
              <a:rPr lang="en-US" smtClean="0"/>
              <a:t>2/10/2014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1E524-5F3F-694B-8642-0D0EEA0FEFFF}" type="slidenum">
              <a:rPr lang="en-US" smtClean="0"/>
              <a:t>‹#›</a:t>
            </a:fld>
            <a:endParaRPr lang="en-US"/>
          </a:p>
        </p:txBody>
      </p:sp>
    </p:spTree>
    <p:extLst>
      <p:ext uri="{BB962C8B-B14F-4D97-AF65-F5344CB8AC3E}">
        <p14:creationId xmlns:p14="http://schemas.microsoft.com/office/powerpoint/2010/main" val="394554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ECAD6-73C9-A34E-B6B2-0E8D4E2C6478}" type="datetimeFigureOut">
              <a:rPr lang="en-US" smtClean="0"/>
              <a:t>2/10/2014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1E524-5F3F-694B-8642-0D0EEA0FEFFF}" type="slidenum">
              <a:rPr lang="en-US" smtClean="0"/>
              <a:t>‹#›</a:t>
            </a:fld>
            <a:endParaRPr lang="en-US"/>
          </a:p>
        </p:txBody>
      </p:sp>
    </p:spTree>
    <p:extLst>
      <p:ext uri="{BB962C8B-B14F-4D97-AF65-F5344CB8AC3E}">
        <p14:creationId xmlns:p14="http://schemas.microsoft.com/office/powerpoint/2010/main" val="15648115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dirty="0" smtClean="0"/>
              <a:t>Clinical Approaches to address the Obesity epidemic</a:t>
            </a:r>
            <a:endParaRPr lang="en-US" dirty="0"/>
          </a:p>
        </p:txBody>
      </p:sp>
      <p:sp>
        <p:nvSpPr>
          <p:cNvPr id="3" name="Subtitle 2"/>
          <p:cNvSpPr>
            <a:spLocks noGrp="1"/>
          </p:cNvSpPr>
          <p:nvPr>
            <p:ph type="subTitle" idx="1"/>
          </p:nvPr>
        </p:nvSpPr>
        <p:spPr>
          <a:xfrm>
            <a:off x="1371600" y="4018498"/>
            <a:ext cx="6400800" cy="1921684"/>
          </a:xfrm>
        </p:spPr>
        <p:txBody>
          <a:bodyPr>
            <a:normAutofit fontScale="77500" lnSpcReduction="20000"/>
          </a:bodyPr>
          <a:lstStyle/>
          <a:p>
            <a:r>
              <a:rPr lang="en-US" dirty="0" smtClean="0"/>
              <a:t>Ken Fujioka, M.D.</a:t>
            </a:r>
          </a:p>
          <a:p>
            <a:r>
              <a:rPr lang="en-US" dirty="0" smtClean="0"/>
              <a:t>Director of Nutrition and Metabolic Research</a:t>
            </a:r>
          </a:p>
          <a:p>
            <a:r>
              <a:rPr lang="en-US" dirty="0" smtClean="0"/>
              <a:t>Director of The Center for Weight Management</a:t>
            </a:r>
          </a:p>
          <a:p>
            <a:r>
              <a:rPr lang="en-US" dirty="0" smtClean="0"/>
              <a:t>Scripps Clinic </a:t>
            </a:r>
          </a:p>
          <a:p>
            <a:r>
              <a:rPr lang="en-US" dirty="0" smtClean="0"/>
              <a:t>La Jolla, California </a:t>
            </a:r>
            <a:endParaRPr lang="en-US" dirty="0"/>
          </a:p>
        </p:txBody>
      </p:sp>
    </p:spTree>
    <p:extLst>
      <p:ext uri="{BB962C8B-B14F-4D97-AF65-F5344CB8AC3E}">
        <p14:creationId xmlns:p14="http://schemas.microsoft.com/office/powerpoint/2010/main" val="2034253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Newer Weight loss Medications (approved 2012)</a:t>
            </a:r>
            <a:endParaRPr lang="en-US" dirty="0"/>
          </a:p>
        </p:txBody>
      </p:sp>
      <p:sp>
        <p:nvSpPr>
          <p:cNvPr id="3" name="Content Placeholder 2"/>
          <p:cNvSpPr>
            <a:spLocks noGrp="1"/>
          </p:cNvSpPr>
          <p:nvPr>
            <p:ph idx="1"/>
          </p:nvPr>
        </p:nvSpPr>
        <p:spPr>
          <a:xfrm>
            <a:off x="132281" y="1666955"/>
            <a:ext cx="8876129" cy="4947947"/>
          </a:xfrm>
        </p:spPr>
        <p:txBody>
          <a:bodyPr>
            <a:normAutofit fontScale="92500" lnSpcReduction="10000"/>
          </a:bodyPr>
          <a:lstStyle/>
          <a:p>
            <a:r>
              <a:rPr lang="en-US" dirty="0"/>
              <a:t>Phentermine-topiramate combination</a:t>
            </a:r>
          </a:p>
          <a:p>
            <a:pPr lvl="1"/>
            <a:r>
              <a:rPr lang="en-US" dirty="0"/>
              <a:t>Approved for long </a:t>
            </a:r>
            <a:r>
              <a:rPr lang="en-US" dirty="0" smtClean="0"/>
              <a:t>term weight maintenance</a:t>
            </a:r>
          </a:p>
          <a:p>
            <a:pPr lvl="1"/>
            <a:r>
              <a:rPr lang="en-US" dirty="0" smtClean="0"/>
              <a:t>10 % or more weight loss in most patients</a:t>
            </a:r>
          </a:p>
          <a:p>
            <a:pPr lvl="1"/>
            <a:r>
              <a:rPr lang="en-US" dirty="0" smtClean="0"/>
              <a:t>Significant side effects</a:t>
            </a:r>
          </a:p>
          <a:p>
            <a:pPr lvl="1"/>
            <a:r>
              <a:rPr lang="en-US" dirty="0" smtClean="0"/>
              <a:t>Has REMs program</a:t>
            </a:r>
          </a:p>
          <a:p>
            <a:pPr lvl="2"/>
            <a:r>
              <a:rPr lang="en-US" dirty="0" smtClean="0"/>
              <a:t>Can potentially harm the fetus in a pregnant woman</a:t>
            </a:r>
          </a:p>
          <a:p>
            <a:pPr lvl="2"/>
            <a:endParaRPr lang="en-US" dirty="0" smtClean="0"/>
          </a:p>
          <a:p>
            <a:r>
              <a:rPr lang="en-US" dirty="0" smtClean="0"/>
              <a:t>Lorcaserin </a:t>
            </a:r>
            <a:endParaRPr lang="en-US" dirty="0"/>
          </a:p>
          <a:p>
            <a:pPr lvl="1"/>
            <a:r>
              <a:rPr lang="en-US" dirty="0"/>
              <a:t>Approved for long </a:t>
            </a:r>
            <a:r>
              <a:rPr lang="en-US" dirty="0" smtClean="0"/>
              <a:t>term weight maintenance</a:t>
            </a:r>
          </a:p>
          <a:p>
            <a:pPr lvl="1"/>
            <a:r>
              <a:rPr lang="en-US" dirty="0" smtClean="0"/>
              <a:t>10% weight loss in Responders (about 50% of pts respond)</a:t>
            </a:r>
          </a:p>
          <a:p>
            <a:pPr lvl="1"/>
            <a:r>
              <a:rPr lang="en-US" dirty="0" smtClean="0"/>
              <a:t>Low number of side effects</a:t>
            </a:r>
            <a:endParaRPr lang="en-US" dirty="0"/>
          </a:p>
          <a:p>
            <a:endParaRPr lang="en-US" dirty="0"/>
          </a:p>
        </p:txBody>
      </p:sp>
    </p:spTree>
    <p:extLst>
      <p:ext uri="{BB962C8B-B14F-4D97-AF65-F5344CB8AC3E}">
        <p14:creationId xmlns:p14="http://schemas.microsoft.com/office/powerpoint/2010/main" val="3603138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Medications that may be approved in 2014</a:t>
            </a:r>
            <a:br>
              <a:rPr lang="en-US" sz="3600" dirty="0" smtClean="0"/>
            </a:br>
            <a:r>
              <a:rPr lang="en-US" sz="3600" dirty="0" smtClean="0"/>
              <a:t>(</a:t>
            </a:r>
            <a:r>
              <a:rPr lang="en-US" sz="3100" dirty="0" smtClean="0"/>
              <a:t>both medications are available for other indications)</a:t>
            </a:r>
            <a:endParaRPr lang="en-US" sz="3100" dirty="0"/>
          </a:p>
        </p:txBody>
      </p:sp>
      <p:sp>
        <p:nvSpPr>
          <p:cNvPr id="3" name="Content Placeholder 2"/>
          <p:cNvSpPr>
            <a:spLocks noGrp="1"/>
          </p:cNvSpPr>
          <p:nvPr>
            <p:ph idx="1"/>
          </p:nvPr>
        </p:nvSpPr>
        <p:spPr>
          <a:xfrm>
            <a:off x="158739" y="1417637"/>
            <a:ext cx="8836444" cy="5144345"/>
          </a:xfrm>
        </p:spPr>
        <p:txBody>
          <a:bodyPr>
            <a:normAutofit lnSpcReduction="10000"/>
          </a:bodyPr>
          <a:lstStyle/>
          <a:p>
            <a:r>
              <a:rPr lang="en-US" dirty="0"/>
              <a:t>Bupropion-naltrexone </a:t>
            </a:r>
            <a:endParaRPr lang="en-US" dirty="0" smtClean="0"/>
          </a:p>
          <a:p>
            <a:pPr lvl="1"/>
            <a:r>
              <a:rPr lang="en-US" dirty="0" smtClean="0"/>
              <a:t>Combination depression medication with opiate blocker</a:t>
            </a:r>
          </a:p>
          <a:p>
            <a:pPr lvl="1"/>
            <a:r>
              <a:rPr lang="en-US" dirty="0" smtClean="0"/>
              <a:t>5% to 10% weight loss</a:t>
            </a:r>
          </a:p>
          <a:p>
            <a:pPr lvl="1"/>
            <a:r>
              <a:rPr lang="en-US" dirty="0" smtClean="0"/>
              <a:t>Will have safety data in high risk cardiovascular patients</a:t>
            </a:r>
            <a:endParaRPr lang="en-US" dirty="0"/>
          </a:p>
          <a:p>
            <a:r>
              <a:rPr lang="en-US" dirty="0"/>
              <a:t>Liraglutide – </a:t>
            </a:r>
            <a:endParaRPr lang="en-US" dirty="0" smtClean="0"/>
          </a:p>
          <a:p>
            <a:pPr lvl="1"/>
            <a:r>
              <a:rPr lang="en-US" dirty="0" smtClean="0"/>
              <a:t>approved </a:t>
            </a:r>
            <a:r>
              <a:rPr lang="en-US" dirty="0"/>
              <a:t>for </a:t>
            </a:r>
            <a:r>
              <a:rPr lang="en-US" dirty="0" smtClean="0"/>
              <a:t>Diabetes</a:t>
            </a:r>
          </a:p>
          <a:p>
            <a:pPr lvl="1"/>
            <a:r>
              <a:rPr lang="en-US" dirty="0" smtClean="0"/>
              <a:t>5% to 10% weight loss</a:t>
            </a:r>
          </a:p>
          <a:p>
            <a:pPr lvl="1"/>
            <a:r>
              <a:rPr lang="en-US" dirty="0" smtClean="0"/>
              <a:t>Will be particularly useful in patients with pre-diabetes and diabetes</a:t>
            </a:r>
          </a:p>
          <a:p>
            <a:pPr lvl="1"/>
            <a:endParaRPr lang="en-US" dirty="0"/>
          </a:p>
        </p:txBody>
      </p:sp>
    </p:spTree>
    <p:extLst>
      <p:ext uri="{BB962C8B-B14F-4D97-AF65-F5344CB8AC3E}">
        <p14:creationId xmlns:p14="http://schemas.microsoft.com/office/powerpoint/2010/main" val="441987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3603"/>
          </a:xfrm>
        </p:spPr>
        <p:txBody>
          <a:bodyPr>
            <a:normAutofit fontScale="90000"/>
          </a:bodyPr>
          <a:lstStyle/>
          <a:p>
            <a:r>
              <a:rPr lang="en-US" dirty="0" smtClean="0"/>
              <a:t>Medications: Risks and benefits</a:t>
            </a:r>
            <a:endParaRPr lang="en-US" dirty="0"/>
          </a:p>
        </p:txBody>
      </p:sp>
      <p:sp>
        <p:nvSpPr>
          <p:cNvPr id="3" name="Content Placeholder 2"/>
          <p:cNvSpPr>
            <a:spLocks noGrp="1"/>
          </p:cNvSpPr>
          <p:nvPr>
            <p:ph idx="1"/>
          </p:nvPr>
        </p:nvSpPr>
        <p:spPr>
          <a:xfrm>
            <a:off x="92597" y="1178463"/>
            <a:ext cx="9051403" cy="5679537"/>
          </a:xfrm>
        </p:spPr>
        <p:txBody>
          <a:bodyPr>
            <a:normAutofit fontScale="92500" lnSpcReduction="20000"/>
          </a:bodyPr>
          <a:lstStyle/>
          <a:p>
            <a:r>
              <a:rPr lang="en-US" dirty="0" smtClean="0"/>
              <a:t>Responder rates (if they don’t respond stop the med)</a:t>
            </a:r>
          </a:p>
          <a:p>
            <a:pPr lvl="1"/>
            <a:r>
              <a:rPr lang="en-US" dirty="0" smtClean="0"/>
              <a:t>New and helps ensure better weight loss</a:t>
            </a:r>
          </a:p>
          <a:p>
            <a:pPr lvl="1"/>
            <a:r>
              <a:rPr lang="en-US" dirty="0" smtClean="0"/>
              <a:t>If a patient does not lose 5% of their weight by 3 months then the physician is to stop the medication</a:t>
            </a:r>
          </a:p>
          <a:p>
            <a:pPr lvl="1"/>
            <a:r>
              <a:rPr lang="en-US" dirty="0" smtClean="0"/>
              <a:t>Improves outcome and lowers risk (because you stop the medication)</a:t>
            </a:r>
          </a:p>
          <a:p>
            <a:pPr lvl="1"/>
            <a:endParaRPr lang="en-US" dirty="0" smtClean="0"/>
          </a:p>
          <a:p>
            <a:r>
              <a:rPr lang="en-US" dirty="0" smtClean="0"/>
              <a:t>REMS (Risk Evaluation Management Strategy)</a:t>
            </a:r>
          </a:p>
          <a:p>
            <a:pPr lvl="1"/>
            <a:r>
              <a:rPr lang="en-US" dirty="0" smtClean="0"/>
              <a:t>Ensures that only the correct patient gets the weight loss medication</a:t>
            </a:r>
          </a:p>
          <a:p>
            <a:pPr lvl="1"/>
            <a:r>
              <a:rPr lang="en-US" dirty="0" smtClean="0"/>
              <a:t>Example: The weight loss medication is only available at Specialized pharmacies that make sure the patient is appropriate for the mediation. Say the medication causes birth defects then the pharmacy would alert the patient and make sure they do not get pregnant</a:t>
            </a:r>
            <a:endParaRPr lang="en-US" dirty="0"/>
          </a:p>
        </p:txBody>
      </p:sp>
    </p:spTree>
    <p:extLst>
      <p:ext uri="{BB962C8B-B14F-4D97-AF65-F5344CB8AC3E}">
        <p14:creationId xmlns:p14="http://schemas.microsoft.com/office/powerpoint/2010/main" val="4130758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lapba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828800"/>
            <a:ext cx="2767013" cy="42672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43" name="Picture 3" descr="gastricslee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905000"/>
            <a:ext cx="2743200" cy="4114800"/>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44" name="Picture 4" descr="ncpgasthep0734-f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133600"/>
            <a:ext cx="2819400" cy="3810000"/>
          </a:xfrm>
          <a:prstGeom prst="rect">
            <a:avLst/>
          </a:prstGeom>
          <a:noFill/>
          <a:ln w="9525">
            <a:solidFill>
              <a:srgbClr val="003366"/>
            </a:solidFill>
            <a:miter lim="800000"/>
            <a:headEnd/>
            <a:tailEnd/>
          </a:ln>
          <a:extLst>
            <a:ext uri="{909E8E84-426E-40DD-AFC4-6F175D3DCCD1}">
              <a14:hiddenFill xmlns:a14="http://schemas.microsoft.com/office/drawing/2010/main">
                <a:solidFill>
                  <a:srgbClr val="FFFFFF"/>
                </a:solidFill>
              </a14:hiddenFill>
            </a:ext>
          </a:extLst>
        </p:spPr>
      </p:pic>
      <p:sp>
        <p:nvSpPr>
          <p:cNvPr id="18437" name="Text Box 5"/>
          <p:cNvSpPr txBox="1">
            <a:spLocks noChangeArrowheads="1"/>
          </p:cNvSpPr>
          <p:nvPr/>
        </p:nvSpPr>
        <p:spPr bwMode="auto">
          <a:xfrm>
            <a:off x="228600" y="1143000"/>
            <a:ext cx="2895600" cy="641350"/>
          </a:xfrm>
          <a:prstGeom prst="rect">
            <a:avLst/>
          </a:prstGeom>
          <a:noFill/>
          <a:ln w="9525">
            <a:noFill/>
            <a:miter lim="800000"/>
            <a:headEnd/>
            <a:tailEnd/>
          </a:ln>
        </p:spPr>
        <p:txBody>
          <a:bodyPr>
            <a:spAutoFit/>
          </a:bodyPr>
          <a:lstStyle/>
          <a:p>
            <a:pPr algn="ctr">
              <a:spcBef>
                <a:spcPct val="50000"/>
              </a:spcBef>
              <a:defRPr/>
            </a:pPr>
            <a:r>
              <a:rPr lang="en-US" b="1">
                <a:latin typeface="+mj-lt"/>
                <a:ea typeface="ＭＳ Ｐゴシック" pitchFamily="42" charset="-128"/>
              </a:rPr>
              <a:t>Laparoscopic Gastric Bypass</a:t>
            </a:r>
          </a:p>
        </p:txBody>
      </p:sp>
      <p:sp>
        <p:nvSpPr>
          <p:cNvPr id="18438" name="Text Box 6"/>
          <p:cNvSpPr txBox="1">
            <a:spLocks noChangeArrowheads="1"/>
          </p:cNvSpPr>
          <p:nvPr/>
        </p:nvSpPr>
        <p:spPr bwMode="auto">
          <a:xfrm>
            <a:off x="3124200" y="1143000"/>
            <a:ext cx="2895600" cy="641350"/>
          </a:xfrm>
          <a:prstGeom prst="rect">
            <a:avLst/>
          </a:prstGeom>
          <a:noFill/>
          <a:ln w="9525">
            <a:noFill/>
            <a:miter lim="800000"/>
            <a:headEnd/>
            <a:tailEnd/>
          </a:ln>
        </p:spPr>
        <p:txBody>
          <a:bodyPr>
            <a:spAutoFit/>
          </a:bodyPr>
          <a:lstStyle/>
          <a:p>
            <a:pPr algn="ctr">
              <a:spcBef>
                <a:spcPct val="50000"/>
              </a:spcBef>
              <a:defRPr/>
            </a:pPr>
            <a:r>
              <a:rPr lang="en-US" b="1">
                <a:latin typeface="+mj-lt"/>
                <a:ea typeface="ＭＳ Ｐゴシック" pitchFamily="42" charset="-128"/>
              </a:rPr>
              <a:t>Laparoscopic Gastric Band</a:t>
            </a:r>
          </a:p>
        </p:txBody>
      </p:sp>
      <p:sp>
        <p:nvSpPr>
          <p:cNvPr id="18439" name="Text Box 7"/>
          <p:cNvSpPr txBox="1">
            <a:spLocks noChangeArrowheads="1"/>
          </p:cNvSpPr>
          <p:nvPr/>
        </p:nvSpPr>
        <p:spPr bwMode="auto">
          <a:xfrm>
            <a:off x="6019800" y="1143000"/>
            <a:ext cx="2895600" cy="641350"/>
          </a:xfrm>
          <a:prstGeom prst="rect">
            <a:avLst/>
          </a:prstGeom>
          <a:noFill/>
          <a:ln w="9525">
            <a:noFill/>
            <a:miter lim="800000"/>
            <a:headEnd/>
            <a:tailEnd/>
          </a:ln>
        </p:spPr>
        <p:txBody>
          <a:bodyPr>
            <a:spAutoFit/>
          </a:bodyPr>
          <a:lstStyle/>
          <a:p>
            <a:pPr algn="ctr">
              <a:spcBef>
                <a:spcPct val="50000"/>
              </a:spcBef>
              <a:defRPr/>
            </a:pPr>
            <a:r>
              <a:rPr lang="en-US" b="1">
                <a:latin typeface="+mj-lt"/>
                <a:ea typeface="ＭＳ Ｐゴシック" pitchFamily="42" charset="-128"/>
              </a:rPr>
              <a:t>Laparoscopic Sleeve Gastrectomy</a:t>
            </a:r>
          </a:p>
        </p:txBody>
      </p:sp>
      <p:sp>
        <p:nvSpPr>
          <p:cNvPr id="18440" name="Rectangle 8"/>
          <p:cNvSpPr>
            <a:spLocks noChangeArrowheads="1"/>
          </p:cNvSpPr>
          <p:nvPr/>
        </p:nvSpPr>
        <p:spPr bwMode="auto">
          <a:xfrm>
            <a:off x="0" y="298450"/>
            <a:ext cx="9144000" cy="1066800"/>
          </a:xfrm>
          <a:prstGeom prst="rect">
            <a:avLst/>
          </a:prstGeom>
          <a:noFill/>
          <a:ln w="9525">
            <a:noFill/>
            <a:miter lim="800000"/>
            <a:headEnd/>
            <a:tailEnd/>
          </a:ln>
        </p:spPr>
        <p:txBody>
          <a:bodyPr lIns="457200" tIns="228600" rIns="457200" bIns="228600" anchor="ctr">
            <a:spAutoFit/>
          </a:bodyPr>
          <a:lstStyle/>
          <a:p>
            <a:pPr algn="ctr"/>
            <a:r>
              <a:rPr lang="en-US" sz="4000">
                <a:solidFill>
                  <a:schemeClr val="tx2"/>
                </a:solidFill>
                <a:cs typeface="ＭＳ Ｐゴシック" charset="0"/>
              </a:rPr>
              <a:t>Current Surgical Options</a:t>
            </a:r>
          </a:p>
        </p:txBody>
      </p:sp>
      <p:sp>
        <p:nvSpPr>
          <p:cNvPr id="2" name="TextBox 1"/>
          <p:cNvSpPr txBox="1"/>
          <p:nvPr/>
        </p:nvSpPr>
        <p:spPr>
          <a:xfrm>
            <a:off x="6652498" y="6297938"/>
            <a:ext cx="2390398" cy="369332"/>
          </a:xfrm>
          <a:prstGeom prst="rect">
            <a:avLst/>
          </a:prstGeom>
          <a:noFill/>
        </p:spPr>
        <p:txBody>
          <a:bodyPr wrap="none" rtlCol="0">
            <a:spAutoFit/>
          </a:bodyPr>
          <a:lstStyle/>
          <a:p>
            <a:r>
              <a:rPr lang="en-US" dirty="0" smtClean="0"/>
              <a:t>20% to 25% weight loss</a:t>
            </a:r>
            <a:endParaRPr lang="en-US" dirty="0"/>
          </a:p>
        </p:txBody>
      </p:sp>
      <p:sp>
        <p:nvSpPr>
          <p:cNvPr id="3" name="TextBox 2"/>
          <p:cNvSpPr txBox="1"/>
          <p:nvPr/>
        </p:nvSpPr>
        <p:spPr>
          <a:xfrm>
            <a:off x="657602" y="6271479"/>
            <a:ext cx="2390398" cy="369332"/>
          </a:xfrm>
          <a:prstGeom prst="rect">
            <a:avLst/>
          </a:prstGeom>
          <a:noFill/>
        </p:spPr>
        <p:txBody>
          <a:bodyPr wrap="none" rtlCol="0">
            <a:spAutoFit/>
          </a:bodyPr>
          <a:lstStyle/>
          <a:p>
            <a:r>
              <a:rPr lang="en-US" dirty="0" smtClean="0"/>
              <a:t>25% to 30% weight loss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pay to do bariatric surgery?</a:t>
            </a:r>
            <a:endParaRPr lang="en-US" dirty="0"/>
          </a:p>
        </p:txBody>
      </p:sp>
      <p:sp>
        <p:nvSpPr>
          <p:cNvPr id="3" name="Content Placeholder 2"/>
          <p:cNvSpPr>
            <a:spLocks noGrp="1"/>
          </p:cNvSpPr>
          <p:nvPr>
            <p:ph idx="1"/>
          </p:nvPr>
        </p:nvSpPr>
        <p:spPr>
          <a:xfrm>
            <a:off x="171967" y="1283215"/>
            <a:ext cx="8690933" cy="5473305"/>
          </a:xfrm>
        </p:spPr>
        <p:txBody>
          <a:bodyPr>
            <a:normAutofit fontScale="85000" lnSpcReduction="10000"/>
          </a:bodyPr>
          <a:lstStyle/>
          <a:p>
            <a:r>
              <a:rPr lang="en-US" dirty="0" smtClean="0"/>
              <a:t>It is quiet clear that bariatric surgery will dramatically improve diabetes and related metabolic disease (and yes weight loss)</a:t>
            </a:r>
          </a:p>
          <a:p>
            <a:pPr lvl="1"/>
            <a:r>
              <a:rPr lang="en-US" dirty="0" smtClean="0"/>
              <a:t>It does this by changing the hormones that control weight</a:t>
            </a:r>
          </a:p>
          <a:p>
            <a:r>
              <a:rPr lang="en-GB" dirty="0" smtClean="0"/>
              <a:t>Unfortunately these procedures carry </a:t>
            </a:r>
            <a:r>
              <a:rPr lang="en-GB" dirty="0"/>
              <a:t>a risk of surgical morbidity and </a:t>
            </a:r>
            <a:r>
              <a:rPr lang="en-GB" dirty="0" smtClean="0"/>
              <a:t>mortality</a:t>
            </a:r>
          </a:p>
          <a:p>
            <a:r>
              <a:rPr lang="en-GB" dirty="0" smtClean="0"/>
              <a:t>When patients were followed for 6 years after surgery, </a:t>
            </a:r>
            <a:r>
              <a:rPr lang="en-GB" dirty="0"/>
              <a:t>overall health costs </a:t>
            </a:r>
            <a:r>
              <a:rPr lang="en-GB" dirty="0" smtClean="0"/>
              <a:t>were not reduced </a:t>
            </a:r>
            <a:r>
              <a:rPr lang="en-GB" baseline="30000" dirty="0" smtClean="0"/>
              <a:t>#</a:t>
            </a:r>
            <a:r>
              <a:rPr lang="en-GB" dirty="0" smtClean="0"/>
              <a:t> </a:t>
            </a:r>
          </a:p>
          <a:p>
            <a:r>
              <a:rPr lang="en-GB" dirty="0" smtClean="0"/>
              <a:t>There is a recommendation to limit surgery to patients with morbid obesity and a significant co-morbidity such as diabetes or severe orthopaedic problems *</a:t>
            </a:r>
            <a:endParaRPr lang="en-US" dirty="0" smtClean="0"/>
          </a:p>
          <a:p>
            <a:r>
              <a:rPr lang="nl-NL" sz="2300" dirty="0" smtClean="0"/>
              <a:t>#</a:t>
            </a:r>
            <a:r>
              <a:rPr lang="nl-NL" sz="2300" dirty="0" err="1" smtClean="0"/>
              <a:t>Weiner</a:t>
            </a:r>
            <a:r>
              <a:rPr lang="nl-NL" sz="2300" dirty="0" smtClean="0"/>
              <a:t> </a:t>
            </a:r>
            <a:r>
              <a:rPr lang="nl-NL" sz="2300" i="1" dirty="0"/>
              <a:t>et al. </a:t>
            </a:r>
            <a:r>
              <a:rPr lang="en-US" sz="2300" i="1" dirty="0"/>
              <a:t>JAMA </a:t>
            </a:r>
            <a:r>
              <a:rPr lang="en-US" sz="2300" i="1" dirty="0" err="1"/>
              <a:t>Surg</a:t>
            </a:r>
            <a:r>
              <a:rPr lang="en-US" sz="2300" i="1" dirty="0"/>
              <a:t> </a:t>
            </a:r>
            <a:r>
              <a:rPr lang="en-US" sz="2300" dirty="0"/>
              <a:t>2013; 1–</a:t>
            </a:r>
            <a:r>
              <a:rPr lang="en-US" sz="2300" dirty="0" smtClean="0"/>
              <a:t>8</a:t>
            </a:r>
          </a:p>
          <a:p>
            <a:r>
              <a:rPr lang="en-US" sz="2300" dirty="0" smtClean="0"/>
              <a:t>*</a:t>
            </a:r>
            <a:r>
              <a:rPr lang="da-DK" sz="2300" dirty="0" err="1"/>
              <a:t>Livingston</a:t>
            </a:r>
            <a:r>
              <a:rPr lang="da-DK" sz="2300" dirty="0"/>
              <a:t>. </a:t>
            </a:r>
            <a:r>
              <a:rPr lang="da-DK" sz="2300" i="1" dirty="0"/>
              <a:t>JAMA.</a:t>
            </a:r>
            <a:r>
              <a:rPr lang="da-DK" sz="2300" dirty="0"/>
              <a:t> 2013. DOI: doi:10.1001/jamasurg.2013.1515</a:t>
            </a:r>
            <a:endParaRPr lang="en-US" sz="2300" dirty="0"/>
          </a:p>
          <a:p>
            <a:endParaRPr lang="en-US" dirty="0"/>
          </a:p>
          <a:p>
            <a:endParaRPr lang="en-US" dirty="0"/>
          </a:p>
        </p:txBody>
      </p:sp>
    </p:spTree>
    <p:extLst>
      <p:ext uri="{BB962C8B-B14F-4D97-AF65-F5344CB8AC3E}">
        <p14:creationId xmlns:p14="http://schemas.microsoft.com/office/powerpoint/2010/main" val="1813675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 </a:t>
            </a:r>
            <a:endParaRPr lang="en-US" dirty="0"/>
          </a:p>
        </p:txBody>
      </p:sp>
      <p:sp>
        <p:nvSpPr>
          <p:cNvPr id="5" name="Text Placeholder 4"/>
          <p:cNvSpPr>
            <a:spLocks noGrp="1"/>
          </p:cNvSpPr>
          <p:nvPr>
            <p:ph type="body" idx="1"/>
          </p:nvPr>
        </p:nvSpPr>
        <p:spPr>
          <a:xfrm>
            <a:off x="457200" y="1215232"/>
            <a:ext cx="4040188" cy="639762"/>
          </a:xfrm>
        </p:spPr>
        <p:txBody>
          <a:bodyPr/>
          <a:lstStyle/>
          <a:p>
            <a:r>
              <a:rPr lang="en-US" dirty="0" smtClean="0"/>
              <a:t>Treatments 	</a:t>
            </a:r>
            <a:endParaRPr lang="en-US" dirty="0"/>
          </a:p>
        </p:txBody>
      </p:sp>
      <p:sp>
        <p:nvSpPr>
          <p:cNvPr id="6" name="Content Placeholder 5"/>
          <p:cNvSpPr>
            <a:spLocks noGrp="1"/>
          </p:cNvSpPr>
          <p:nvPr>
            <p:ph sz="half" idx="2"/>
          </p:nvPr>
        </p:nvSpPr>
        <p:spPr>
          <a:xfrm>
            <a:off x="457200" y="1895139"/>
            <a:ext cx="4040188" cy="4231024"/>
          </a:xfrm>
        </p:spPr>
        <p:txBody>
          <a:bodyPr>
            <a:normAutofit/>
          </a:bodyPr>
          <a:lstStyle/>
          <a:p>
            <a:pPr marL="0" indent="0">
              <a:buNone/>
            </a:pPr>
            <a:r>
              <a:rPr lang="en-US" dirty="0" smtClean="0"/>
              <a:t>Diet and Lifestyle</a:t>
            </a:r>
          </a:p>
          <a:p>
            <a:pPr lvl="1"/>
            <a:r>
              <a:rPr lang="en-US" dirty="0" smtClean="0"/>
              <a:t>Long term weight loss maintenance*</a:t>
            </a:r>
          </a:p>
          <a:p>
            <a:r>
              <a:rPr lang="en-US" dirty="0" smtClean="0"/>
              <a:t>Diet, Lifestyle, and Medications</a:t>
            </a:r>
          </a:p>
          <a:p>
            <a:pPr lvl="1"/>
            <a:r>
              <a:rPr lang="en-US" dirty="0" smtClean="0"/>
              <a:t>Long term weight loss maintenance *</a:t>
            </a:r>
          </a:p>
          <a:p>
            <a:endParaRPr lang="en-US" dirty="0" smtClean="0"/>
          </a:p>
          <a:p>
            <a:r>
              <a:rPr lang="en-US" dirty="0" smtClean="0"/>
              <a:t>Bariatric surgery</a:t>
            </a:r>
          </a:p>
          <a:p>
            <a:pPr lvl="1"/>
            <a:r>
              <a:rPr lang="en-US" dirty="0" smtClean="0"/>
              <a:t>Long term weight loss maintenance*</a:t>
            </a:r>
          </a:p>
          <a:p>
            <a:pPr lvl="1"/>
            <a:endParaRPr lang="en-US" dirty="0"/>
          </a:p>
          <a:p>
            <a:pPr marL="457200" lvl="1" indent="0">
              <a:buNone/>
            </a:pPr>
            <a:endParaRPr lang="en-US" dirty="0" smtClean="0"/>
          </a:p>
        </p:txBody>
      </p:sp>
      <p:sp>
        <p:nvSpPr>
          <p:cNvPr id="7" name="Text Placeholder 6"/>
          <p:cNvSpPr>
            <a:spLocks noGrp="1"/>
          </p:cNvSpPr>
          <p:nvPr>
            <p:ph type="body" sz="quarter" idx="3"/>
          </p:nvPr>
        </p:nvSpPr>
        <p:spPr>
          <a:xfrm>
            <a:off x="4645025" y="1255377"/>
            <a:ext cx="4041775" cy="639762"/>
          </a:xfrm>
        </p:spPr>
        <p:txBody>
          <a:bodyPr/>
          <a:lstStyle/>
          <a:p>
            <a:r>
              <a:rPr lang="en-US" dirty="0" smtClean="0"/>
              <a:t>Percent weight loss</a:t>
            </a:r>
            <a:endParaRPr lang="en-US" dirty="0"/>
          </a:p>
        </p:txBody>
      </p:sp>
      <p:sp>
        <p:nvSpPr>
          <p:cNvPr id="8" name="Content Placeholder 7"/>
          <p:cNvSpPr>
            <a:spLocks noGrp="1"/>
          </p:cNvSpPr>
          <p:nvPr>
            <p:ph sz="quarter" idx="4"/>
          </p:nvPr>
        </p:nvSpPr>
        <p:spPr>
          <a:xfrm>
            <a:off x="4645025" y="2219751"/>
            <a:ext cx="4041775" cy="3951288"/>
          </a:xfrm>
        </p:spPr>
        <p:txBody>
          <a:bodyPr>
            <a:normAutofit lnSpcReduction="10000"/>
          </a:bodyPr>
          <a:lstStyle/>
          <a:p>
            <a:pPr marL="0" indent="0">
              <a:buNone/>
            </a:pPr>
            <a:r>
              <a:rPr lang="en-US" dirty="0" smtClean="0"/>
              <a:t>   5% weight loss</a:t>
            </a:r>
          </a:p>
          <a:p>
            <a:pPr lvl="1"/>
            <a:r>
              <a:rPr lang="en-US" dirty="0" smtClean="0"/>
              <a:t>20 percent</a:t>
            </a:r>
            <a:endParaRPr lang="en-US" dirty="0"/>
          </a:p>
          <a:p>
            <a:pPr marL="0" indent="0">
              <a:buNone/>
            </a:pPr>
            <a:endParaRPr lang="en-US" dirty="0"/>
          </a:p>
          <a:p>
            <a:pPr marL="0" indent="0">
              <a:buNone/>
            </a:pPr>
            <a:r>
              <a:rPr lang="en-US" dirty="0" smtClean="0"/>
              <a:t>   5% - 10% weight loss</a:t>
            </a:r>
            <a:endParaRPr lang="en-US" dirty="0"/>
          </a:p>
          <a:p>
            <a:pPr marL="457200" lvl="1" indent="0">
              <a:buNone/>
            </a:pPr>
            <a:endParaRPr lang="en-US" dirty="0" smtClean="0"/>
          </a:p>
          <a:p>
            <a:pPr marL="457200" lvl="1" indent="0">
              <a:buNone/>
            </a:pPr>
            <a:r>
              <a:rPr lang="en-US" dirty="0" smtClean="0"/>
              <a:t>Approximately 50 to 70%</a:t>
            </a:r>
            <a:endParaRPr lang="en-US" dirty="0"/>
          </a:p>
          <a:p>
            <a:endParaRPr lang="en-US" dirty="0" smtClean="0"/>
          </a:p>
          <a:p>
            <a:pPr marL="0" indent="0">
              <a:buNone/>
            </a:pPr>
            <a:r>
              <a:rPr lang="en-US" dirty="0" smtClean="0"/>
              <a:t>  </a:t>
            </a:r>
          </a:p>
          <a:p>
            <a:pPr marL="0" indent="0">
              <a:buNone/>
            </a:pPr>
            <a:r>
              <a:rPr lang="en-US" dirty="0" smtClean="0"/>
              <a:t>  25% weight loss</a:t>
            </a:r>
          </a:p>
          <a:p>
            <a:pPr lvl="1"/>
            <a:r>
              <a:rPr lang="en-US" dirty="0" smtClean="0"/>
              <a:t>80%</a:t>
            </a:r>
            <a:endParaRPr lang="en-US" dirty="0"/>
          </a:p>
        </p:txBody>
      </p:sp>
      <p:sp>
        <p:nvSpPr>
          <p:cNvPr id="9" name="TextBox 8"/>
          <p:cNvSpPr txBox="1"/>
          <p:nvPr/>
        </p:nvSpPr>
        <p:spPr>
          <a:xfrm>
            <a:off x="457200" y="6073032"/>
            <a:ext cx="6404317" cy="923330"/>
          </a:xfrm>
          <a:prstGeom prst="rect">
            <a:avLst/>
          </a:prstGeom>
          <a:noFill/>
        </p:spPr>
        <p:txBody>
          <a:bodyPr wrap="none" rtlCol="0">
            <a:spAutoFit/>
          </a:bodyPr>
          <a:lstStyle/>
          <a:p>
            <a:r>
              <a:rPr lang="en-US" dirty="0" smtClean="0"/>
              <a:t>Long term = 2 years</a:t>
            </a:r>
          </a:p>
          <a:p>
            <a:r>
              <a:rPr lang="en-US" dirty="0" smtClean="0"/>
              <a:t>*Handbook </a:t>
            </a:r>
            <a:r>
              <a:rPr lang="en-US" dirty="0"/>
              <a:t>of Obesity Fujioka chapter 37 2008 Editor George Bra</a:t>
            </a:r>
            <a:r>
              <a:rPr lang="en-US" sz="1600" dirty="0"/>
              <a:t>y</a:t>
            </a:r>
            <a:r>
              <a:rPr lang="en-US" dirty="0"/>
              <a:t> </a:t>
            </a:r>
          </a:p>
          <a:p>
            <a:endParaRPr lang="en-US" dirty="0"/>
          </a:p>
        </p:txBody>
      </p:sp>
    </p:spTree>
    <p:extLst>
      <p:ext uri="{BB962C8B-B14F-4D97-AF65-F5344CB8AC3E}">
        <p14:creationId xmlns:p14="http://schemas.microsoft.com/office/powerpoint/2010/main" val="1652774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Pathophysiology of Obesity</a:t>
            </a:r>
            <a:br>
              <a:rPr lang="en-US" dirty="0" smtClean="0"/>
            </a:br>
            <a:r>
              <a:rPr lang="en-US" dirty="0" smtClean="0"/>
              <a:t>Why is it so hard to lose weight?</a:t>
            </a:r>
            <a:endParaRPr lang="en-US" dirty="0"/>
          </a:p>
        </p:txBody>
      </p:sp>
      <p:sp>
        <p:nvSpPr>
          <p:cNvPr id="3" name="Content Placeholder 2"/>
          <p:cNvSpPr>
            <a:spLocks noGrp="1"/>
          </p:cNvSpPr>
          <p:nvPr>
            <p:ph idx="1"/>
          </p:nvPr>
        </p:nvSpPr>
        <p:spPr>
          <a:xfrm>
            <a:off x="264563" y="1614036"/>
            <a:ext cx="8598337" cy="4908258"/>
          </a:xfrm>
        </p:spPr>
        <p:txBody>
          <a:bodyPr>
            <a:normAutofit fontScale="92500" lnSpcReduction="20000"/>
          </a:bodyPr>
          <a:lstStyle/>
          <a:p>
            <a:r>
              <a:rPr lang="en-US" dirty="0" smtClean="0"/>
              <a:t>Need to know how humans regulate weight to understand the treatment options</a:t>
            </a:r>
          </a:p>
          <a:p>
            <a:r>
              <a:rPr lang="en-US" dirty="0" smtClean="0"/>
              <a:t>Patient A</a:t>
            </a:r>
          </a:p>
          <a:p>
            <a:pPr lvl="1"/>
            <a:r>
              <a:rPr lang="en-US" dirty="0" smtClean="0"/>
              <a:t>48 year old with a sedentary job</a:t>
            </a:r>
          </a:p>
          <a:p>
            <a:pPr lvl="1"/>
            <a:r>
              <a:rPr lang="en-US" dirty="0" smtClean="0"/>
              <a:t>Weight 150 pounds </a:t>
            </a:r>
          </a:p>
          <a:p>
            <a:pPr lvl="1"/>
            <a:r>
              <a:rPr lang="en-US" dirty="0" smtClean="0"/>
              <a:t>Develops lower back pain and is placed on prednisone (steroids) to decrease inflammation in compressed nerve causing severe pain</a:t>
            </a:r>
          </a:p>
          <a:p>
            <a:pPr lvl="1"/>
            <a:r>
              <a:rPr lang="en-US" dirty="0" smtClean="0"/>
              <a:t>Patient on “the steroids” for 2 months and unable exercise for 6 months and gains 50 pounds</a:t>
            </a:r>
          </a:p>
          <a:p>
            <a:pPr lvl="1"/>
            <a:r>
              <a:rPr lang="en-US" dirty="0" smtClean="0"/>
              <a:t>The patient is now a “pre-diabetic”</a:t>
            </a:r>
          </a:p>
          <a:p>
            <a:pPr lvl="2"/>
            <a:r>
              <a:rPr lang="en-US" dirty="0" smtClean="0"/>
              <a:t>If the patient is Asian or Hispanic will see pre-diabetes emerge with less weight gain (20 to 30 pounds)</a:t>
            </a:r>
          </a:p>
          <a:p>
            <a:pPr lvl="1"/>
            <a:endParaRPr lang="en-US" dirty="0"/>
          </a:p>
        </p:txBody>
      </p:sp>
    </p:spTree>
    <p:extLst>
      <p:ext uri="{BB962C8B-B14F-4D97-AF65-F5344CB8AC3E}">
        <p14:creationId xmlns:p14="http://schemas.microsoft.com/office/powerpoint/2010/main" val="4071875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Motivated patient trying to lose weight</a:t>
            </a:r>
            <a:endParaRPr lang="en-US" sz="3600" dirty="0"/>
          </a:p>
        </p:txBody>
      </p:sp>
      <p:sp>
        <p:nvSpPr>
          <p:cNvPr id="3" name="Content Placeholder 2"/>
          <p:cNvSpPr>
            <a:spLocks noGrp="1"/>
          </p:cNvSpPr>
          <p:nvPr>
            <p:ph idx="1"/>
          </p:nvPr>
        </p:nvSpPr>
        <p:spPr>
          <a:xfrm>
            <a:off x="238108" y="1417638"/>
            <a:ext cx="8690934" cy="4959128"/>
          </a:xfrm>
        </p:spPr>
        <p:txBody>
          <a:bodyPr>
            <a:normAutofit/>
          </a:bodyPr>
          <a:lstStyle/>
          <a:p>
            <a:r>
              <a:rPr lang="en-US" dirty="0" smtClean="0"/>
              <a:t>The patient recovers from the back injury and decides to lose weight</a:t>
            </a:r>
          </a:p>
          <a:p>
            <a:r>
              <a:rPr lang="en-US" dirty="0" smtClean="0"/>
              <a:t>The patient begins a diet and exercise program</a:t>
            </a:r>
          </a:p>
          <a:p>
            <a:r>
              <a:rPr lang="en-US" dirty="0" smtClean="0"/>
              <a:t>The patient loses about 20 pounds (over 3 </a:t>
            </a:r>
            <a:r>
              <a:rPr lang="en-US" dirty="0" err="1" smtClean="0"/>
              <a:t>mos</a:t>
            </a:r>
            <a:r>
              <a:rPr lang="en-US" dirty="0" smtClean="0"/>
              <a:t>)</a:t>
            </a:r>
          </a:p>
          <a:p>
            <a:pPr lvl="1"/>
            <a:r>
              <a:rPr lang="en-US" dirty="0" smtClean="0"/>
              <a:t>200 down to 180</a:t>
            </a:r>
          </a:p>
          <a:p>
            <a:r>
              <a:rPr lang="en-US" dirty="0" smtClean="0"/>
              <a:t>Despite staying on the diet and exercising 2 to 3 days a week the patient stops losing weight</a:t>
            </a:r>
          </a:p>
          <a:p>
            <a:r>
              <a:rPr lang="en-US" dirty="0" smtClean="0"/>
              <a:t> A few months later the patient notes that the weight is starting to slowly go up </a:t>
            </a:r>
          </a:p>
          <a:p>
            <a:pPr lvl="1"/>
            <a:endParaRPr lang="en-US" dirty="0" smtClean="0"/>
          </a:p>
          <a:p>
            <a:pPr lvl="1"/>
            <a:endParaRPr lang="en-US" dirty="0"/>
          </a:p>
        </p:txBody>
      </p:sp>
    </p:spTree>
    <p:extLst>
      <p:ext uri="{BB962C8B-B14F-4D97-AF65-F5344CB8AC3E}">
        <p14:creationId xmlns:p14="http://schemas.microsoft.com/office/powerpoint/2010/main" val="2742592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 regulation in Humans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human body is hardwired to know how many fat cells are on board and to keep the body weight stable </a:t>
            </a:r>
          </a:p>
          <a:p>
            <a:r>
              <a:rPr lang="en-US" dirty="0" smtClean="0"/>
              <a:t>At about 5% to 10% of weight loss the human body will respond by:</a:t>
            </a:r>
          </a:p>
          <a:p>
            <a:pPr lvl="1"/>
            <a:r>
              <a:rPr lang="en-US" dirty="0" smtClean="0"/>
              <a:t>Lowering metabolic rate  (more than 5%-10%)</a:t>
            </a:r>
          </a:p>
          <a:p>
            <a:pPr lvl="1"/>
            <a:r>
              <a:rPr lang="en-US" dirty="0" smtClean="0"/>
              <a:t>Lower the hormones that signal satiety or fullness after eating</a:t>
            </a:r>
          </a:p>
          <a:p>
            <a:pPr lvl="1"/>
            <a:r>
              <a:rPr lang="en-US" dirty="0" smtClean="0"/>
              <a:t>Increase thoughts and hormones to make humans seek out and eat more food</a:t>
            </a:r>
          </a:p>
          <a:p>
            <a:pPr lvl="1"/>
            <a:r>
              <a:rPr lang="en-US" dirty="0" smtClean="0"/>
              <a:t>All part of a defense of body weight to survive</a:t>
            </a:r>
          </a:p>
          <a:p>
            <a:pPr lvl="2"/>
            <a:r>
              <a:rPr lang="en-US" dirty="0" smtClean="0"/>
              <a:t>This does not get better with time (always trying to get back to that highest weight)</a:t>
            </a:r>
          </a:p>
          <a:p>
            <a:pPr lvl="2"/>
            <a:r>
              <a:rPr lang="da-DK" dirty="0" err="1"/>
              <a:t>Sumithran</a:t>
            </a:r>
            <a:r>
              <a:rPr lang="da-DK" dirty="0"/>
              <a:t> P et al. </a:t>
            </a:r>
            <a:r>
              <a:rPr lang="da-DK" i="1" dirty="0"/>
              <a:t>N </a:t>
            </a:r>
            <a:r>
              <a:rPr lang="da-DK" i="1" dirty="0" err="1"/>
              <a:t>Engl</a:t>
            </a:r>
            <a:r>
              <a:rPr lang="da-DK" i="1" dirty="0"/>
              <a:t> J Med. </a:t>
            </a:r>
            <a:r>
              <a:rPr lang="da-DK" dirty="0"/>
              <a:t>2011;365:1597-1604</a:t>
            </a:r>
            <a:endParaRPr lang="en-US" dirty="0"/>
          </a:p>
        </p:txBody>
      </p:sp>
    </p:spTree>
    <p:extLst>
      <p:ext uri="{BB962C8B-B14F-4D97-AF65-F5344CB8AC3E}">
        <p14:creationId xmlns:p14="http://schemas.microsoft.com/office/powerpoint/2010/main" val="385065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good news on 5% to 10% weight loss</a:t>
            </a:r>
            <a:endParaRPr lang="en-US" sz="3600" dirty="0"/>
          </a:p>
        </p:txBody>
      </p:sp>
      <p:sp>
        <p:nvSpPr>
          <p:cNvPr id="3" name="Content Placeholder 2"/>
          <p:cNvSpPr>
            <a:spLocks noGrp="1"/>
          </p:cNvSpPr>
          <p:nvPr>
            <p:ph idx="1"/>
          </p:nvPr>
        </p:nvSpPr>
        <p:spPr>
          <a:xfrm>
            <a:off x="457200" y="1309752"/>
            <a:ext cx="8229600" cy="5548248"/>
          </a:xfrm>
        </p:spPr>
        <p:txBody>
          <a:bodyPr>
            <a:normAutofit/>
          </a:bodyPr>
          <a:lstStyle/>
          <a:p>
            <a:r>
              <a:rPr lang="en-US" dirty="0"/>
              <a:t>Sustained weight loss of 3%-5% is likely to result in clinically meaningful reductions in triglycerides, blood glucose, HbA1C, and the risk of developing type 2 diabetes; </a:t>
            </a:r>
          </a:p>
          <a:p>
            <a:r>
              <a:rPr lang="en-US" dirty="0"/>
              <a:t>Greater amounts of weight loss will reduce BP, improve LDL–C and HDL–C, and reduce the need for medications to control BP, blood glucose and lipids as well as further reduce triglycerides and blood glucose. </a:t>
            </a:r>
            <a:endParaRPr lang="en-US" dirty="0" smtClean="0"/>
          </a:p>
          <a:p>
            <a:pPr lvl="1"/>
            <a:r>
              <a:rPr lang="en-US" b="1" dirty="0"/>
              <a:t>Jensen MD, et al.</a:t>
            </a:r>
            <a:br>
              <a:rPr lang="en-US" b="1" dirty="0"/>
            </a:br>
            <a:r>
              <a:rPr lang="en-US" b="1" dirty="0"/>
              <a:t>2013 AHA/ACC/TOS Obesity Guideline </a:t>
            </a:r>
            <a:endParaRPr lang="en-US" dirty="0"/>
          </a:p>
          <a:p>
            <a:endParaRPr lang="en-US" dirty="0"/>
          </a:p>
        </p:txBody>
      </p:sp>
    </p:spTree>
    <p:extLst>
      <p:ext uri="{BB962C8B-B14F-4D97-AF65-F5344CB8AC3E}">
        <p14:creationId xmlns:p14="http://schemas.microsoft.com/office/powerpoint/2010/main" val="226929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a:t>
            </a:r>
            <a:endParaRPr lang="en-US" dirty="0"/>
          </a:p>
        </p:txBody>
      </p:sp>
      <p:sp>
        <p:nvSpPr>
          <p:cNvPr id="3" name="Content Placeholder 2"/>
          <p:cNvSpPr>
            <a:spLocks noGrp="1"/>
          </p:cNvSpPr>
          <p:nvPr>
            <p:ph idx="1"/>
          </p:nvPr>
        </p:nvSpPr>
        <p:spPr>
          <a:xfrm>
            <a:off x="457200" y="1417638"/>
            <a:ext cx="8229600" cy="5051736"/>
          </a:xfrm>
        </p:spPr>
        <p:txBody>
          <a:bodyPr>
            <a:normAutofit fontScale="92500"/>
          </a:bodyPr>
          <a:lstStyle/>
          <a:p>
            <a:r>
              <a:rPr lang="en-US" dirty="0" smtClean="0"/>
              <a:t>Diet and lifestyle changes</a:t>
            </a:r>
          </a:p>
          <a:p>
            <a:pPr lvl="1"/>
            <a:r>
              <a:rPr lang="en-US" dirty="0" smtClean="0"/>
              <a:t>This includes exercise</a:t>
            </a:r>
          </a:p>
          <a:p>
            <a:pPr lvl="1"/>
            <a:r>
              <a:rPr lang="en-US" dirty="0" smtClean="0"/>
              <a:t>this applies to all overweight patients</a:t>
            </a:r>
          </a:p>
          <a:p>
            <a:r>
              <a:rPr lang="en-US" dirty="0" smtClean="0"/>
              <a:t>Diet, lifestyle changes, and wt. loss medications</a:t>
            </a:r>
          </a:p>
          <a:p>
            <a:pPr lvl="1"/>
            <a:r>
              <a:rPr lang="en-US" dirty="0" smtClean="0"/>
              <a:t>This applies to most overweight patients</a:t>
            </a:r>
          </a:p>
          <a:p>
            <a:pPr lvl="2"/>
            <a:r>
              <a:rPr lang="en-US" dirty="0" smtClean="0"/>
              <a:t>(70% to 90%)</a:t>
            </a:r>
          </a:p>
          <a:p>
            <a:r>
              <a:rPr lang="en-US" dirty="0" smtClean="0"/>
              <a:t>Bariatric surgery</a:t>
            </a:r>
          </a:p>
          <a:p>
            <a:pPr lvl="1"/>
            <a:r>
              <a:rPr lang="en-US" dirty="0" smtClean="0"/>
              <a:t>This applies to less than 10% of the California population</a:t>
            </a:r>
          </a:p>
          <a:p>
            <a:pPr lvl="2"/>
            <a:r>
              <a:rPr lang="en-US" dirty="0" smtClean="0"/>
              <a:t>7% ?</a:t>
            </a:r>
          </a:p>
          <a:p>
            <a:endParaRPr lang="en-US" dirty="0"/>
          </a:p>
        </p:txBody>
      </p:sp>
    </p:spTree>
    <p:extLst>
      <p:ext uri="{BB962C8B-B14F-4D97-AF65-F5344CB8AC3E}">
        <p14:creationId xmlns:p14="http://schemas.microsoft.com/office/powerpoint/2010/main" val="1743406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and Lifestyle </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Commercial programs</a:t>
            </a:r>
          </a:p>
          <a:p>
            <a:pPr lvl="1"/>
            <a:r>
              <a:rPr lang="en-US" dirty="0" smtClean="0"/>
              <a:t>They work</a:t>
            </a:r>
          </a:p>
          <a:p>
            <a:pPr lvl="1"/>
            <a:r>
              <a:rPr lang="en-US" dirty="0" smtClean="0"/>
              <a:t>Have low retention (22% at 26 weeks, 6.6% at 1 year)*</a:t>
            </a:r>
          </a:p>
          <a:p>
            <a:r>
              <a:rPr lang="en-US" dirty="0" smtClean="0"/>
              <a:t>Smart phone applications</a:t>
            </a:r>
          </a:p>
          <a:p>
            <a:r>
              <a:rPr lang="en-US" dirty="0" smtClean="0"/>
              <a:t>On line programs</a:t>
            </a:r>
          </a:p>
          <a:p>
            <a:r>
              <a:rPr lang="en-US" dirty="0" smtClean="0"/>
              <a:t>Unusual fad diets </a:t>
            </a:r>
          </a:p>
          <a:p>
            <a:r>
              <a:rPr lang="en-US" dirty="0" smtClean="0"/>
              <a:t>Meal replacements</a:t>
            </a:r>
          </a:p>
          <a:p>
            <a:endParaRPr lang="en-US" dirty="0"/>
          </a:p>
          <a:p>
            <a:r>
              <a:rPr lang="en-US" dirty="0" smtClean="0"/>
              <a:t>Typical weight loss of 5% to 10%**</a:t>
            </a:r>
          </a:p>
          <a:p>
            <a:endParaRPr lang="en-US" dirty="0" smtClean="0"/>
          </a:p>
          <a:p>
            <a:r>
              <a:rPr lang="en-US" sz="2400" dirty="0" smtClean="0"/>
              <a:t>*CB Finley et al. Inter J of Obesity (2007)31,292-298</a:t>
            </a:r>
          </a:p>
          <a:p>
            <a:r>
              <a:rPr lang="en-US" sz="2400" dirty="0" smtClean="0"/>
              <a:t>** NS Mitchel et al. Obesity (2011)19,568-573</a:t>
            </a:r>
          </a:p>
          <a:p>
            <a:endParaRPr lang="en-US" sz="2400" dirty="0" smtClean="0"/>
          </a:p>
          <a:p>
            <a:endParaRPr lang="en-US" dirty="0" smtClean="0"/>
          </a:p>
          <a:p>
            <a:endParaRPr lang="en-US" dirty="0"/>
          </a:p>
        </p:txBody>
      </p:sp>
    </p:spTree>
    <p:extLst>
      <p:ext uri="{BB962C8B-B14F-4D97-AF65-F5344CB8AC3E}">
        <p14:creationId xmlns:p14="http://schemas.microsoft.com/office/powerpoint/2010/main" val="2371767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bwMode="auto">
          <a:xfrm>
            <a:off x="180975" y="194042"/>
            <a:ext cx="8686800" cy="1143000"/>
          </a:xfrm>
          <a:noFill/>
        </p:spPr>
        <p:txBody>
          <a:bodyPr vert="horz" wrap="square" lIns="91440" tIns="45720" rIns="91440" bIns="45720" numCol="1" anchorCtr="0" compatLnSpc="1">
            <a:prstTxWarp prst="textNoShape">
              <a:avLst/>
            </a:prstTxWarp>
            <a:normAutofit fontScale="90000"/>
          </a:bodyPr>
          <a:lstStyle/>
          <a:p>
            <a:r>
              <a:rPr lang="en-US" sz="3600" dirty="0" smtClean="0">
                <a:effectLst/>
              </a:rPr>
              <a:t/>
            </a:r>
            <a:br>
              <a:rPr lang="en-US" sz="3600" dirty="0" smtClean="0">
                <a:effectLst/>
              </a:rPr>
            </a:br>
            <a:r>
              <a:rPr lang="en-US" sz="4000" dirty="0" smtClean="0">
                <a:effectLst/>
              </a:rPr>
              <a:t>Lifestyle Modification and Pharmacotherapy for Obesity</a:t>
            </a:r>
            <a:r>
              <a:rPr lang="en-US" sz="3600" dirty="0" smtClean="0">
                <a:effectLst/>
              </a:rPr>
              <a:t/>
            </a:r>
            <a:br>
              <a:rPr lang="en-US" sz="3600" dirty="0" smtClean="0">
                <a:effectLst/>
              </a:rPr>
            </a:br>
            <a:endParaRPr lang="en-US" sz="3600" dirty="0" smtClean="0">
              <a:effectLst/>
            </a:endParaRPr>
          </a:p>
        </p:txBody>
      </p:sp>
      <p:sp>
        <p:nvSpPr>
          <p:cNvPr id="143363" name="Freeform 129"/>
          <p:cNvSpPr>
            <a:spLocks/>
          </p:cNvSpPr>
          <p:nvPr/>
        </p:nvSpPr>
        <p:spPr bwMode="auto">
          <a:xfrm>
            <a:off x="1590675" y="2224088"/>
            <a:ext cx="4832350" cy="1828800"/>
          </a:xfrm>
          <a:custGeom>
            <a:avLst/>
            <a:gdLst>
              <a:gd name="T0" fmla="*/ 0 w 2768"/>
              <a:gd name="T1" fmla="*/ 0 h 1048"/>
              <a:gd name="T2" fmla="*/ 2147483647 w 2768"/>
              <a:gd name="T3" fmla="*/ 2147483647 h 1048"/>
              <a:gd name="T4" fmla="*/ 2147483647 w 2768"/>
              <a:gd name="T5" fmla="*/ 2147483647 h 1048"/>
              <a:gd name="T6" fmla="*/ 2147483647 w 2768"/>
              <a:gd name="T7" fmla="*/ 2147483647 h 1048"/>
              <a:gd name="T8" fmla="*/ 2147483647 w 2768"/>
              <a:gd name="T9" fmla="*/ 2147483647 h 1048"/>
              <a:gd name="T10" fmla="*/ 2147483647 w 2768"/>
              <a:gd name="T11" fmla="*/ 2147483647 h 1048"/>
              <a:gd name="T12" fmla="*/ 2147483647 w 2768"/>
              <a:gd name="T13" fmla="*/ 2147483647 h 1048"/>
              <a:gd name="T14" fmla="*/ 0 60000 65536"/>
              <a:gd name="T15" fmla="*/ 0 60000 65536"/>
              <a:gd name="T16" fmla="*/ 0 60000 65536"/>
              <a:gd name="T17" fmla="*/ 0 60000 65536"/>
              <a:gd name="T18" fmla="*/ 0 60000 65536"/>
              <a:gd name="T19" fmla="*/ 0 60000 65536"/>
              <a:gd name="T20" fmla="*/ 0 60000 65536"/>
              <a:gd name="T21" fmla="*/ 0 w 2768"/>
              <a:gd name="T22" fmla="*/ 0 h 1048"/>
              <a:gd name="T23" fmla="*/ 2768 w 2768"/>
              <a:gd name="T24" fmla="*/ 1048 h 10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68" h="1048">
                <a:moveTo>
                  <a:pt x="0" y="0"/>
                </a:moveTo>
                <a:lnTo>
                  <a:pt x="124" y="328"/>
                </a:lnTo>
                <a:lnTo>
                  <a:pt x="296" y="508"/>
                </a:lnTo>
                <a:lnTo>
                  <a:pt x="536" y="824"/>
                </a:lnTo>
                <a:lnTo>
                  <a:pt x="932" y="996"/>
                </a:lnTo>
                <a:lnTo>
                  <a:pt x="2096" y="1048"/>
                </a:lnTo>
                <a:lnTo>
                  <a:pt x="2768" y="936"/>
                </a:lnTo>
              </a:path>
            </a:pathLst>
          </a:custGeom>
          <a:noFill/>
          <a:ln w="12700">
            <a:solidFill>
              <a:schemeClr val="accent2"/>
            </a:solidFill>
            <a:round/>
            <a:headEnd/>
            <a:tailEnd/>
          </a:ln>
        </p:spPr>
        <p:txBody>
          <a:bodyPr wrap="none" anchor="ctr"/>
          <a:lstStyle/>
          <a:p>
            <a:endParaRPr lang="en-US"/>
          </a:p>
        </p:txBody>
      </p:sp>
      <p:sp>
        <p:nvSpPr>
          <p:cNvPr id="143364" name="AutoShape 156"/>
          <p:cNvSpPr>
            <a:spLocks noChangeArrowheads="1"/>
          </p:cNvSpPr>
          <p:nvPr/>
        </p:nvSpPr>
        <p:spPr bwMode="auto">
          <a:xfrm>
            <a:off x="1568450" y="2197100"/>
            <a:ext cx="127000" cy="125413"/>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365" name="AutoShape 148"/>
          <p:cNvSpPr>
            <a:spLocks noChangeArrowheads="1"/>
          </p:cNvSpPr>
          <p:nvPr/>
        </p:nvSpPr>
        <p:spPr bwMode="auto">
          <a:xfrm>
            <a:off x="2085975" y="3117850"/>
            <a:ext cx="120650" cy="104775"/>
          </a:xfrm>
          <a:prstGeom prst="triangle">
            <a:avLst>
              <a:gd name="adj" fmla="val 50000"/>
            </a:avLst>
          </a:prstGeom>
          <a:solidFill>
            <a:schemeClr val="accent2"/>
          </a:solidFill>
          <a:ln w="9525">
            <a:solidFill>
              <a:schemeClr val="tx1"/>
            </a:solidFill>
            <a:miter lim="800000"/>
            <a:headEnd/>
            <a:tailEnd/>
          </a:ln>
        </p:spPr>
        <p:txBody>
          <a:bodyPr wrap="none" anchor="ctr"/>
          <a:lstStyle/>
          <a:p>
            <a:endParaRPr lang="en-US">
              <a:ea typeface="MS PGothic"/>
              <a:cs typeface="MS PGothic"/>
            </a:endParaRPr>
          </a:p>
        </p:txBody>
      </p:sp>
      <p:sp>
        <p:nvSpPr>
          <p:cNvPr id="143366" name="Line 87"/>
          <p:cNvSpPr>
            <a:spLocks noChangeShapeType="1"/>
          </p:cNvSpPr>
          <p:nvPr/>
        </p:nvSpPr>
        <p:spPr bwMode="auto">
          <a:xfrm>
            <a:off x="5291138" y="3830638"/>
            <a:ext cx="0" cy="447675"/>
          </a:xfrm>
          <a:prstGeom prst="line">
            <a:avLst/>
          </a:prstGeom>
          <a:noFill/>
          <a:ln w="12700">
            <a:solidFill>
              <a:schemeClr val="tx1"/>
            </a:solidFill>
            <a:round/>
            <a:headEnd/>
            <a:tailEnd/>
          </a:ln>
        </p:spPr>
        <p:txBody>
          <a:bodyPr wrap="none" anchor="ctr"/>
          <a:lstStyle/>
          <a:p>
            <a:endParaRPr lang="en-US"/>
          </a:p>
        </p:txBody>
      </p:sp>
      <p:sp>
        <p:nvSpPr>
          <p:cNvPr id="143367" name="AutoShape 146"/>
          <p:cNvSpPr>
            <a:spLocks noChangeArrowheads="1"/>
          </p:cNvSpPr>
          <p:nvPr/>
        </p:nvSpPr>
        <p:spPr bwMode="auto">
          <a:xfrm>
            <a:off x="5235575" y="4025900"/>
            <a:ext cx="120650" cy="104775"/>
          </a:xfrm>
          <a:prstGeom prst="triangle">
            <a:avLst>
              <a:gd name="adj" fmla="val 50000"/>
            </a:avLst>
          </a:prstGeom>
          <a:solidFill>
            <a:schemeClr val="accent2"/>
          </a:solidFill>
          <a:ln w="9525">
            <a:solidFill>
              <a:schemeClr val="tx1"/>
            </a:solidFill>
            <a:miter lim="800000"/>
            <a:headEnd/>
            <a:tailEnd/>
          </a:ln>
        </p:spPr>
        <p:txBody>
          <a:bodyPr wrap="none" anchor="ctr"/>
          <a:lstStyle/>
          <a:p>
            <a:endParaRPr lang="en-US">
              <a:ea typeface="MS PGothic"/>
              <a:cs typeface="MS PGothic"/>
            </a:endParaRPr>
          </a:p>
        </p:txBody>
      </p:sp>
      <p:sp>
        <p:nvSpPr>
          <p:cNvPr id="143368" name="Line 5"/>
          <p:cNvSpPr>
            <a:spLocks noChangeShapeType="1"/>
          </p:cNvSpPr>
          <p:nvPr/>
        </p:nvSpPr>
        <p:spPr bwMode="auto">
          <a:xfrm>
            <a:off x="1560513" y="2219325"/>
            <a:ext cx="0" cy="3435350"/>
          </a:xfrm>
          <a:prstGeom prst="line">
            <a:avLst/>
          </a:prstGeom>
          <a:noFill/>
          <a:ln w="25400">
            <a:solidFill>
              <a:schemeClr val="tx1"/>
            </a:solidFill>
            <a:round/>
            <a:headEnd/>
            <a:tailEnd/>
          </a:ln>
        </p:spPr>
        <p:txBody>
          <a:bodyPr wrap="none" anchor="ctr"/>
          <a:lstStyle/>
          <a:p>
            <a:endParaRPr lang="en-US"/>
          </a:p>
        </p:txBody>
      </p:sp>
      <p:sp>
        <p:nvSpPr>
          <p:cNvPr id="143369" name="Line 6"/>
          <p:cNvSpPr>
            <a:spLocks noChangeShapeType="1"/>
          </p:cNvSpPr>
          <p:nvPr/>
        </p:nvSpPr>
        <p:spPr bwMode="auto">
          <a:xfrm>
            <a:off x="1457325" y="5557838"/>
            <a:ext cx="5938838" cy="0"/>
          </a:xfrm>
          <a:prstGeom prst="line">
            <a:avLst/>
          </a:prstGeom>
          <a:noFill/>
          <a:ln w="25400">
            <a:solidFill>
              <a:schemeClr val="tx1"/>
            </a:solidFill>
            <a:round/>
            <a:headEnd/>
            <a:tailEnd/>
          </a:ln>
        </p:spPr>
        <p:txBody>
          <a:bodyPr wrap="none" anchor="ctr"/>
          <a:lstStyle/>
          <a:p>
            <a:endParaRPr lang="en-US"/>
          </a:p>
        </p:txBody>
      </p:sp>
      <p:sp>
        <p:nvSpPr>
          <p:cNvPr id="143370" name="Line 7"/>
          <p:cNvSpPr>
            <a:spLocks noChangeShapeType="1"/>
          </p:cNvSpPr>
          <p:nvPr/>
        </p:nvSpPr>
        <p:spPr bwMode="auto">
          <a:xfrm>
            <a:off x="2517775" y="5549900"/>
            <a:ext cx="0" cy="112713"/>
          </a:xfrm>
          <a:prstGeom prst="line">
            <a:avLst/>
          </a:prstGeom>
          <a:noFill/>
          <a:ln w="25400">
            <a:solidFill>
              <a:schemeClr val="tx1"/>
            </a:solidFill>
            <a:round/>
            <a:headEnd/>
            <a:tailEnd/>
          </a:ln>
        </p:spPr>
        <p:txBody>
          <a:bodyPr wrap="none" anchor="ctr"/>
          <a:lstStyle/>
          <a:p>
            <a:endParaRPr lang="en-US"/>
          </a:p>
        </p:txBody>
      </p:sp>
      <p:sp>
        <p:nvSpPr>
          <p:cNvPr id="143371" name="Line 8"/>
          <p:cNvSpPr>
            <a:spLocks noChangeShapeType="1"/>
          </p:cNvSpPr>
          <p:nvPr/>
        </p:nvSpPr>
        <p:spPr bwMode="auto">
          <a:xfrm>
            <a:off x="3221038" y="5561013"/>
            <a:ext cx="0" cy="111125"/>
          </a:xfrm>
          <a:prstGeom prst="line">
            <a:avLst/>
          </a:prstGeom>
          <a:noFill/>
          <a:ln w="25400">
            <a:solidFill>
              <a:schemeClr val="tx1"/>
            </a:solidFill>
            <a:round/>
            <a:headEnd/>
            <a:tailEnd/>
          </a:ln>
        </p:spPr>
        <p:txBody>
          <a:bodyPr wrap="none" anchor="ctr"/>
          <a:lstStyle/>
          <a:p>
            <a:endParaRPr lang="en-US"/>
          </a:p>
        </p:txBody>
      </p:sp>
      <p:sp>
        <p:nvSpPr>
          <p:cNvPr id="143372" name="Line 9"/>
          <p:cNvSpPr>
            <a:spLocks noChangeShapeType="1"/>
          </p:cNvSpPr>
          <p:nvPr/>
        </p:nvSpPr>
        <p:spPr bwMode="auto">
          <a:xfrm>
            <a:off x="5281613" y="5568950"/>
            <a:ext cx="0" cy="111125"/>
          </a:xfrm>
          <a:prstGeom prst="line">
            <a:avLst/>
          </a:prstGeom>
          <a:noFill/>
          <a:ln w="25400">
            <a:solidFill>
              <a:schemeClr val="tx1"/>
            </a:solidFill>
            <a:round/>
            <a:headEnd/>
            <a:tailEnd/>
          </a:ln>
        </p:spPr>
        <p:txBody>
          <a:bodyPr wrap="none" anchor="ctr"/>
          <a:lstStyle/>
          <a:p>
            <a:endParaRPr lang="en-US"/>
          </a:p>
        </p:txBody>
      </p:sp>
      <p:sp>
        <p:nvSpPr>
          <p:cNvPr id="143373" name="Line 10"/>
          <p:cNvSpPr>
            <a:spLocks noChangeShapeType="1"/>
          </p:cNvSpPr>
          <p:nvPr/>
        </p:nvSpPr>
        <p:spPr bwMode="auto">
          <a:xfrm>
            <a:off x="6381750" y="5565775"/>
            <a:ext cx="0" cy="112713"/>
          </a:xfrm>
          <a:prstGeom prst="line">
            <a:avLst/>
          </a:prstGeom>
          <a:noFill/>
          <a:ln w="25400">
            <a:solidFill>
              <a:schemeClr val="tx1"/>
            </a:solidFill>
            <a:round/>
            <a:headEnd/>
            <a:tailEnd/>
          </a:ln>
        </p:spPr>
        <p:txBody>
          <a:bodyPr wrap="none" anchor="ctr"/>
          <a:lstStyle/>
          <a:p>
            <a:endParaRPr lang="en-US"/>
          </a:p>
        </p:txBody>
      </p:sp>
      <p:sp>
        <p:nvSpPr>
          <p:cNvPr id="143374" name="Line 11"/>
          <p:cNvSpPr>
            <a:spLocks noChangeShapeType="1"/>
          </p:cNvSpPr>
          <p:nvPr/>
        </p:nvSpPr>
        <p:spPr bwMode="auto">
          <a:xfrm flipH="1">
            <a:off x="1457325" y="4722813"/>
            <a:ext cx="104775" cy="0"/>
          </a:xfrm>
          <a:prstGeom prst="line">
            <a:avLst/>
          </a:prstGeom>
          <a:noFill/>
          <a:ln w="25400">
            <a:solidFill>
              <a:schemeClr val="tx1"/>
            </a:solidFill>
            <a:round/>
            <a:headEnd/>
            <a:tailEnd/>
          </a:ln>
        </p:spPr>
        <p:txBody>
          <a:bodyPr wrap="none" anchor="ctr"/>
          <a:lstStyle/>
          <a:p>
            <a:endParaRPr lang="en-US"/>
          </a:p>
        </p:txBody>
      </p:sp>
      <p:sp>
        <p:nvSpPr>
          <p:cNvPr id="143375" name="Line 12"/>
          <p:cNvSpPr>
            <a:spLocks noChangeShapeType="1"/>
          </p:cNvSpPr>
          <p:nvPr/>
        </p:nvSpPr>
        <p:spPr bwMode="auto">
          <a:xfrm flipH="1">
            <a:off x="1449388" y="3086100"/>
            <a:ext cx="104775" cy="0"/>
          </a:xfrm>
          <a:prstGeom prst="line">
            <a:avLst/>
          </a:prstGeom>
          <a:noFill/>
          <a:ln w="25400">
            <a:solidFill>
              <a:schemeClr val="tx1"/>
            </a:solidFill>
            <a:round/>
            <a:headEnd/>
            <a:tailEnd/>
          </a:ln>
        </p:spPr>
        <p:txBody>
          <a:bodyPr wrap="none" anchor="ctr"/>
          <a:lstStyle/>
          <a:p>
            <a:endParaRPr lang="en-US"/>
          </a:p>
        </p:txBody>
      </p:sp>
      <p:sp>
        <p:nvSpPr>
          <p:cNvPr id="143376" name="Text Box 14"/>
          <p:cNvSpPr txBox="1">
            <a:spLocks noChangeArrowheads="1"/>
          </p:cNvSpPr>
          <p:nvPr/>
        </p:nvSpPr>
        <p:spPr bwMode="auto">
          <a:xfrm>
            <a:off x="4294188" y="6037263"/>
            <a:ext cx="2319337" cy="457200"/>
          </a:xfrm>
          <a:prstGeom prst="rect">
            <a:avLst/>
          </a:prstGeom>
          <a:noFill/>
          <a:ln w="9525">
            <a:noFill/>
            <a:miter lim="800000"/>
            <a:headEnd/>
            <a:tailEnd/>
          </a:ln>
        </p:spPr>
        <p:txBody>
          <a:bodyPr>
            <a:spAutoFit/>
          </a:bodyPr>
          <a:lstStyle/>
          <a:p>
            <a:pPr>
              <a:spcBef>
                <a:spcPct val="50000"/>
              </a:spcBef>
            </a:pPr>
            <a:r>
              <a:rPr lang="en-US" b="1">
                <a:ea typeface="MS PGothic"/>
                <a:cs typeface="MS PGothic"/>
              </a:rPr>
              <a:t>Week</a:t>
            </a:r>
          </a:p>
        </p:txBody>
      </p:sp>
      <p:sp>
        <p:nvSpPr>
          <p:cNvPr id="143377" name="Text Box 15"/>
          <p:cNvSpPr txBox="1">
            <a:spLocks noChangeArrowheads="1"/>
          </p:cNvSpPr>
          <p:nvPr/>
        </p:nvSpPr>
        <p:spPr bwMode="auto">
          <a:xfrm>
            <a:off x="1433513" y="5632450"/>
            <a:ext cx="7316787" cy="431800"/>
          </a:xfrm>
          <a:prstGeom prst="rect">
            <a:avLst/>
          </a:prstGeom>
          <a:noFill/>
          <a:ln w="9525">
            <a:noFill/>
            <a:miter lim="800000"/>
            <a:headEnd/>
            <a:tailEnd/>
          </a:ln>
        </p:spPr>
        <p:txBody>
          <a:bodyPr/>
          <a:lstStyle/>
          <a:p>
            <a:pPr>
              <a:spcBef>
                <a:spcPct val="50000"/>
              </a:spcBef>
            </a:pPr>
            <a:r>
              <a:rPr lang="en-US" sz="2000" b="1">
                <a:ea typeface="MS PGothic"/>
                <a:cs typeface="MS PGothic"/>
              </a:rPr>
              <a:t>0 3  6   10      18                          40           52</a:t>
            </a:r>
          </a:p>
        </p:txBody>
      </p:sp>
      <p:sp>
        <p:nvSpPr>
          <p:cNvPr id="143378" name="Text Box 16"/>
          <p:cNvSpPr txBox="1">
            <a:spLocks noChangeArrowheads="1"/>
          </p:cNvSpPr>
          <p:nvPr/>
        </p:nvSpPr>
        <p:spPr bwMode="auto">
          <a:xfrm rot="-5400000">
            <a:off x="-1020763" y="3482976"/>
            <a:ext cx="3267075" cy="457200"/>
          </a:xfrm>
          <a:prstGeom prst="rect">
            <a:avLst/>
          </a:prstGeom>
          <a:noFill/>
          <a:ln w="9525">
            <a:noFill/>
            <a:miter lim="800000"/>
            <a:headEnd/>
            <a:tailEnd/>
          </a:ln>
        </p:spPr>
        <p:txBody>
          <a:bodyPr>
            <a:spAutoFit/>
          </a:bodyPr>
          <a:lstStyle/>
          <a:p>
            <a:pPr>
              <a:spcBef>
                <a:spcPct val="50000"/>
              </a:spcBef>
            </a:pPr>
            <a:r>
              <a:rPr lang="en-US" b="1">
                <a:ea typeface="MS PGothic"/>
                <a:cs typeface="MS PGothic"/>
              </a:rPr>
              <a:t>Weight Loss (kg)</a:t>
            </a:r>
            <a:endParaRPr lang="en-US">
              <a:ea typeface="MS PGothic"/>
              <a:cs typeface="MS PGothic"/>
            </a:endParaRPr>
          </a:p>
        </p:txBody>
      </p:sp>
      <p:sp>
        <p:nvSpPr>
          <p:cNvPr id="143379" name="Text Box 17"/>
          <p:cNvSpPr txBox="1">
            <a:spLocks noChangeArrowheads="1"/>
          </p:cNvSpPr>
          <p:nvPr/>
        </p:nvSpPr>
        <p:spPr bwMode="auto">
          <a:xfrm>
            <a:off x="-730250" y="2146300"/>
            <a:ext cx="2190750" cy="3570288"/>
          </a:xfrm>
          <a:prstGeom prst="rect">
            <a:avLst/>
          </a:prstGeom>
          <a:noFill/>
          <a:ln w="9525">
            <a:noFill/>
            <a:miter lim="800000"/>
            <a:headEnd/>
            <a:tailEnd/>
          </a:ln>
        </p:spPr>
        <p:txBody>
          <a:bodyPr>
            <a:spAutoFit/>
          </a:bodyPr>
          <a:lstStyle/>
          <a:p>
            <a:pPr algn="r">
              <a:lnSpc>
                <a:spcPct val="70000"/>
              </a:lnSpc>
              <a:spcBef>
                <a:spcPct val="50000"/>
              </a:spcBef>
            </a:pPr>
            <a:r>
              <a:rPr lang="en-US" sz="2000" b="1">
                <a:ea typeface="MS PGothic"/>
                <a:cs typeface="MS PGothic"/>
              </a:rPr>
              <a:t>0</a:t>
            </a:r>
          </a:p>
          <a:p>
            <a:pPr algn="r">
              <a:lnSpc>
                <a:spcPct val="70000"/>
              </a:lnSpc>
              <a:spcBef>
                <a:spcPts val="1200"/>
              </a:spcBef>
            </a:pPr>
            <a:r>
              <a:rPr lang="en-US" sz="2000" b="1">
                <a:ea typeface="MS PGothic"/>
                <a:cs typeface="MS PGothic"/>
              </a:rPr>
              <a:t>2</a:t>
            </a:r>
          </a:p>
          <a:p>
            <a:pPr algn="r">
              <a:lnSpc>
                <a:spcPct val="70000"/>
              </a:lnSpc>
              <a:spcBef>
                <a:spcPts val="1800"/>
              </a:spcBef>
            </a:pPr>
            <a:r>
              <a:rPr lang="en-US" sz="2000" b="1">
                <a:ea typeface="MS PGothic"/>
                <a:cs typeface="MS PGothic"/>
              </a:rPr>
              <a:t>4</a:t>
            </a:r>
          </a:p>
          <a:p>
            <a:pPr algn="r">
              <a:lnSpc>
                <a:spcPct val="70000"/>
              </a:lnSpc>
              <a:spcBef>
                <a:spcPts val="1800"/>
              </a:spcBef>
            </a:pPr>
            <a:r>
              <a:rPr lang="en-US" sz="2000" b="1">
                <a:ea typeface="MS PGothic"/>
                <a:cs typeface="MS PGothic"/>
              </a:rPr>
              <a:t>6</a:t>
            </a:r>
          </a:p>
          <a:p>
            <a:pPr algn="r">
              <a:lnSpc>
                <a:spcPct val="70000"/>
              </a:lnSpc>
              <a:spcBef>
                <a:spcPct val="50000"/>
              </a:spcBef>
            </a:pPr>
            <a:r>
              <a:rPr lang="en-US" sz="2000" b="1">
                <a:ea typeface="MS PGothic"/>
                <a:cs typeface="MS PGothic"/>
              </a:rPr>
              <a:t>8</a:t>
            </a:r>
          </a:p>
          <a:p>
            <a:pPr algn="r">
              <a:lnSpc>
                <a:spcPct val="70000"/>
              </a:lnSpc>
              <a:spcBef>
                <a:spcPts val="1800"/>
              </a:spcBef>
            </a:pPr>
            <a:r>
              <a:rPr lang="en-US" sz="2000" b="1">
                <a:ea typeface="MS PGothic"/>
                <a:cs typeface="MS PGothic"/>
              </a:rPr>
              <a:t>10</a:t>
            </a:r>
          </a:p>
          <a:p>
            <a:pPr algn="r">
              <a:lnSpc>
                <a:spcPct val="70000"/>
              </a:lnSpc>
              <a:spcBef>
                <a:spcPts val="1800"/>
              </a:spcBef>
            </a:pPr>
            <a:r>
              <a:rPr lang="en-US" sz="2000" b="1">
                <a:ea typeface="MS PGothic"/>
                <a:cs typeface="MS PGothic"/>
              </a:rPr>
              <a:t>12</a:t>
            </a:r>
          </a:p>
          <a:p>
            <a:pPr algn="r">
              <a:lnSpc>
                <a:spcPct val="70000"/>
              </a:lnSpc>
              <a:spcBef>
                <a:spcPct val="50000"/>
              </a:spcBef>
            </a:pPr>
            <a:r>
              <a:rPr lang="en-US" sz="2000" b="1">
                <a:ea typeface="MS PGothic"/>
                <a:cs typeface="MS PGothic"/>
              </a:rPr>
              <a:t>14</a:t>
            </a:r>
          </a:p>
          <a:p>
            <a:pPr algn="r">
              <a:lnSpc>
                <a:spcPct val="70000"/>
              </a:lnSpc>
              <a:spcBef>
                <a:spcPct val="50000"/>
              </a:spcBef>
            </a:pPr>
            <a:r>
              <a:rPr lang="en-US" sz="2000" b="1">
                <a:ea typeface="MS PGothic"/>
                <a:cs typeface="MS PGothic"/>
              </a:rPr>
              <a:t>16</a:t>
            </a:r>
            <a:endParaRPr lang="en-US" sz="2000">
              <a:ea typeface="MS PGothic"/>
              <a:cs typeface="MS PGothic"/>
            </a:endParaRPr>
          </a:p>
        </p:txBody>
      </p:sp>
      <p:sp>
        <p:nvSpPr>
          <p:cNvPr id="143380" name="Line 20"/>
          <p:cNvSpPr>
            <a:spLocks noChangeShapeType="1"/>
          </p:cNvSpPr>
          <p:nvPr/>
        </p:nvSpPr>
        <p:spPr bwMode="auto">
          <a:xfrm flipH="1">
            <a:off x="1447800" y="2238375"/>
            <a:ext cx="106363" cy="0"/>
          </a:xfrm>
          <a:prstGeom prst="line">
            <a:avLst/>
          </a:prstGeom>
          <a:noFill/>
          <a:ln w="25400">
            <a:solidFill>
              <a:schemeClr val="tx1"/>
            </a:solidFill>
            <a:round/>
            <a:headEnd/>
            <a:tailEnd/>
          </a:ln>
        </p:spPr>
        <p:txBody>
          <a:bodyPr wrap="none" anchor="ctr"/>
          <a:lstStyle/>
          <a:p>
            <a:endParaRPr lang="en-US"/>
          </a:p>
        </p:txBody>
      </p:sp>
      <p:sp>
        <p:nvSpPr>
          <p:cNvPr id="143381" name="Line 21"/>
          <p:cNvSpPr>
            <a:spLocks noChangeShapeType="1"/>
          </p:cNvSpPr>
          <p:nvPr/>
        </p:nvSpPr>
        <p:spPr bwMode="auto">
          <a:xfrm flipH="1">
            <a:off x="1457325" y="2654300"/>
            <a:ext cx="106363" cy="0"/>
          </a:xfrm>
          <a:prstGeom prst="line">
            <a:avLst/>
          </a:prstGeom>
          <a:noFill/>
          <a:ln w="25400">
            <a:solidFill>
              <a:schemeClr val="tx1"/>
            </a:solidFill>
            <a:round/>
            <a:headEnd/>
            <a:tailEnd/>
          </a:ln>
        </p:spPr>
        <p:txBody>
          <a:bodyPr wrap="none" anchor="ctr"/>
          <a:lstStyle/>
          <a:p>
            <a:endParaRPr lang="en-US"/>
          </a:p>
        </p:txBody>
      </p:sp>
      <p:sp>
        <p:nvSpPr>
          <p:cNvPr id="143382" name="Line 22"/>
          <p:cNvSpPr>
            <a:spLocks noChangeShapeType="1"/>
          </p:cNvSpPr>
          <p:nvPr/>
        </p:nvSpPr>
        <p:spPr bwMode="auto">
          <a:xfrm flipH="1">
            <a:off x="1449388" y="3503613"/>
            <a:ext cx="106362" cy="0"/>
          </a:xfrm>
          <a:prstGeom prst="line">
            <a:avLst/>
          </a:prstGeom>
          <a:noFill/>
          <a:ln w="25400">
            <a:solidFill>
              <a:schemeClr val="tx1"/>
            </a:solidFill>
            <a:round/>
            <a:headEnd/>
            <a:tailEnd/>
          </a:ln>
        </p:spPr>
        <p:txBody>
          <a:bodyPr wrap="none" anchor="ctr"/>
          <a:lstStyle/>
          <a:p>
            <a:endParaRPr lang="en-US"/>
          </a:p>
        </p:txBody>
      </p:sp>
      <p:sp>
        <p:nvSpPr>
          <p:cNvPr id="143383" name="Line 23"/>
          <p:cNvSpPr>
            <a:spLocks noChangeShapeType="1"/>
          </p:cNvSpPr>
          <p:nvPr/>
        </p:nvSpPr>
        <p:spPr bwMode="auto">
          <a:xfrm flipH="1">
            <a:off x="1438275" y="3897313"/>
            <a:ext cx="106363" cy="0"/>
          </a:xfrm>
          <a:prstGeom prst="line">
            <a:avLst/>
          </a:prstGeom>
          <a:noFill/>
          <a:ln w="25400">
            <a:solidFill>
              <a:schemeClr val="tx1"/>
            </a:solidFill>
            <a:round/>
            <a:headEnd/>
            <a:tailEnd/>
          </a:ln>
        </p:spPr>
        <p:txBody>
          <a:bodyPr wrap="none" anchor="ctr"/>
          <a:lstStyle/>
          <a:p>
            <a:endParaRPr lang="en-US"/>
          </a:p>
        </p:txBody>
      </p:sp>
      <p:sp>
        <p:nvSpPr>
          <p:cNvPr id="143384" name="Line 24"/>
          <p:cNvSpPr>
            <a:spLocks noChangeShapeType="1"/>
          </p:cNvSpPr>
          <p:nvPr/>
        </p:nvSpPr>
        <p:spPr bwMode="auto">
          <a:xfrm flipH="1">
            <a:off x="1447800" y="4310063"/>
            <a:ext cx="106363" cy="0"/>
          </a:xfrm>
          <a:prstGeom prst="line">
            <a:avLst/>
          </a:prstGeom>
          <a:noFill/>
          <a:ln w="25400">
            <a:solidFill>
              <a:schemeClr val="tx1"/>
            </a:solidFill>
            <a:round/>
            <a:headEnd/>
            <a:tailEnd/>
          </a:ln>
        </p:spPr>
        <p:txBody>
          <a:bodyPr wrap="none" anchor="ctr"/>
          <a:lstStyle/>
          <a:p>
            <a:endParaRPr lang="en-US"/>
          </a:p>
        </p:txBody>
      </p:sp>
      <p:sp>
        <p:nvSpPr>
          <p:cNvPr id="143385" name="Line 25"/>
          <p:cNvSpPr>
            <a:spLocks noChangeShapeType="1"/>
          </p:cNvSpPr>
          <p:nvPr/>
        </p:nvSpPr>
        <p:spPr bwMode="auto">
          <a:xfrm flipH="1">
            <a:off x="1447800" y="5141913"/>
            <a:ext cx="103188" cy="0"/>
          </a:xfrm>
          <a:prstGeom prst="line">
            <a:avLst/>
          </a:prstGeom>
          <a:noFill/>
          <a:ln w="25400">
            <a:solidFill>
              <a:schemeClr val="tx1"/>
            </a:solidFill>
            <a:round/>
            <a:headEnd/>
            <a:tailEnd/>
          </a:ln>
        </p:spPr>
        <p:txBody>
          <a:bodyPr wrap="none" anchor="ctr"/>
          <a:lstStyle/>
          <a:p>
            <a:endParaRPr lang="en-US"/>
          </a:p>
        </p:txBody>
      </p:sp>
      <p:sp>
        <p:nvSpPr>
          <p:cNvPr id="143386" name="Line 26"/>
          <p:cNvSpPr>
            <a:spLocks noChangeShapeType="1"/>
          </p:cNvSpPr>
          <p:nvPr/>
        </p:nvSpPr>
        <p:spPr bwMode="auto">
          <a:xfrm>
            <a:off x="6367463" y="4556125"/>
            <a:ext cx="0" cy="517525"/>
          </a:xfrm>
          <a:prstGeom prst="line">
            <a:avLst/>
          </a:prstGeom>
          <a:noFill/>
          <a:ln w="12700">
            <a:solidFill>
              <a:schemeClr val="tx1"/>
            </a:solidFill>
            <a:round/>
            <a:headEnd/>
            <a:tailEnd/>
          </a:ln>
        </p:spPr>
        <p:txBody>
          <a:bodyPr wrap="none" anchor="ctr"/>
          <a:lstStyle/>
          <a:p>
            <a:endParaRPr lang="en-US"/>
          </a:p>
        </p:txBody>
      </p:sp>
      <p:sp>
        <p:nvSpPr>
          <p:cNvPr id="143387" name="Line 27"/>
          <p:cNvSpPr>
            <a:spLocks noChangeShapeType="1"/>
          </p:cNvSpPr>
          <p:nvPr/>
        </p:nvSpPr>
        <p:spPr bwMode="auto">
          <a:xfrm>
            <a:off x="6300788" y="4562475"/>
            <a:ext cx="122237" cy="0"/>
          </a:xfrm>
          <a:prstGeom prst="line">
            <a:avLst/>
          </a:prstGeom>
          <a:noFill/>
          <a:ln w="12700">
            <a:solidFill>
              <a:schemeClr val="tx1"/>
            </a:solidFill>
            <a:round/>
            <a:headEnd/>
            <a:tailEnd/>
          </a:ln>
        </p:spPr>
        <p:txBody>
          <a:bodyPr wrap="none" anchor="ctr"/>
          <a:lstStyle/>
          <a:p>
            <a:endParaRPr lang="en-US"/>
          </a:p>
        </p:txBody>
      </p:sp>
      <p:sp>
        <p:nvSpPr>
          <p:cNvPr id="143388" name="Text Box 68"/>
          <p:cNvSpPr txBox="1">
            <a:spLocks noChangeArrowheads="1"/>
          </p:cNvSpPr>
          <p:nvPr/>
        </p:nvSpPr>
        <p:spPr bwMode="auto">
          <a:xfrm>
            <a:off x="6450013" y="3195638"/>
            <a:ext cx="2693987" cy="306387"/>
          </a:xfrm>
          <a:prstGeom prst="rect">
            <a:avLst/>
          </a:prstGeom>
          <a:noFill/>
          <a:ln w="9525">
            <a:noFill/>
            <a:miter lim="800000"/>
            <a:headEnd/>
            <a:tailEnd/>
          </a:ln>
        </p:spPr>
        <p:txBody>
          <a:bodyPr>
            <a:spAutoFit/>
          </a:bodyPr>
          <a:lstStyle/>
          <a:p>
            <a:pPr>
              <a:spcBef>
                <a:spcPct val="50000"/>
              </a:spcBef>
            </a:pPr>
            <a:r>
              <a:rPr lang="en-US" sz="1400" b="1">
                <a:ea typeface="MS PGothic"/>
                <a:cs typeface="MS PGothic"/>
              </a:rPr>
              <a:t>Sibutramine alone</a:t>
            </a:r>
          </a:p>
        </p:txBody>
      </p:sp>
      <p:sp>
        <p:nvSpPr>
          <p:cNvPr id="143389" name="Text Box 69"/>
          <p:cNvSpPr txBox="1">
            <a:spLocks noChangeArrowheads="1"/>
          </p:cNvSpPr>
          <p:nvPr/>
        </p:nvSpPr>
        <p:spPr bwMode="auto">
          <a:xfrm>
            <a:off x="6440488" y="3505200"/>
            <a:ext cx="2703512" cy="306388"/>
          </a:xfrm>
          <a:prstGeom prst="rect">
            <a:avLst/>
          </a:prstGeom>
          <a:noFill/>
          <a:ln w="9525">
            <a:noFill/>
            <a:miter lim="800000"/>
            <a:headEnd/>
            <a:tailEnd/>
          </a:ln>
        </p:spPr>
        <p:txBody>
          <a:bodyPr>
            <a:spAutoFit/>
          </a:bodyPr>
          <a:lstStyle/>
          <a:p>
            <a:pPr>
              <a:spcBef>
                <a:spcPct val="50000"/>
              </a:spcBef>
            </a:pPr>
            <a:r>
              <a:rPr lang="en-US" sz="1400" b="1">
                <a:ea typeface="MS PGothic"/>
                <a:cs typeface="MS PGothic"/>
              </a:rPr>
              <a:t>Lifestyle modification alone</a:t>
            </a:r>
          </a:p>
        </p:txBody>
      </p:sp>
      <p:sp>
        <p:nvSpPr>
          <p:cNvPr id="143390" name="Text Box 70"/>
          <p:cNvSpPr txBox="1">
            <a:spLocks noChangeArrowheads="1"/>
          </p:cNvSpPr>
          <p:nvPr/>
        </p:nvSpPr>
        <p:spPr bwMode="auto">
          <a:xfrm>
            <a:off x="6443663" y="3806825"/>
            <a:ext cx="2700337" cy="307975"/>
          </a:xfrm>
          <a:prstGeom prst="rect">
            <a:avLst/>
          </a:prstGeom>
          <a:noFill/>
          <a:ln w="9525">
            <a:noFill/>
            <a:miter lim="800000"/>
            <a:headEnd/>
            <a:tailEnd/>
          </a:ln>
        </p:spPr>
        <p:txBody>
          <a:bodyPr>
            <a:spAutoFit/>
          </a:bodyPr>
          <a:lstStyle/>
          <a:p>
            <a:pPr>
              <a:spcBef>
                <a:spcPct val="50000"/>
              </a:spcBef>
            </a:pPr>
            <a:r>
              <a:rPr lang="en-US" sz="1400" b="1">
                <a:ea typeface="MS PGothic"/>
                <a:cs typeface="MS PGothic"/>
              </a:rPr>
              <a:t>Sibutramine + brief therapy</a:t>
            </a:r>
          </a:p>
        </p:txBody>
      </p:sp>
      <p:sp>
        <p:nvSpPr>
          <p:cNvPr id="143391" name="Line 71"/>
          <p:cNvSpPr>
            <a:spLocks noChangeShapeType="1"/>
          </p:cNvSpPr>
          <p:nvPr/>
        </p:nvSpPr>
        <p:spPr bwMode="auto">
          <a:xfrm>
            <a:off x="6307138" y="5080000"/>
            <a:ext cx="122237" cy="0"/>
          </a:xfrm>
          <a:prstGeom prst="line">
            <a:avLst/>
          </a:prstGeom>
          <a:noFill/>
          <a:ln w="12700">
            <a:solidFill>
              <a:schemeClr val="tx1"/>
            </a:solidFill>
            <a:round/>
            <a:headEnd/>
            <a:tailEnd/>
          </a:ln>
        </p:spPr>
        <p:txBody>
          <a:bodyPr wrap="none" anchor="ctr"/>
          <a:lstStyle/>
          <a:p>
            <a:endParaRPr lang="en-US"/>
          </a:p>
        </p:txBody>
      </p:sp>
      <p:sp>
        <p:nvSpPr>
          <p:cNvPr id="143392" name="Line 72"/>
          <p:cNvSpPr>
            <a:spLocks noChangeShapeType="1"/>
          </p:cNvSpPr>
          <p:nvPr/>
        </p:nvSpPr>
        <p:spPr bwMode="auto">
          <a:xfrm>
            <a:off x="5256213" y="4765675"/>
            <a:ext cx="0" cy="455613"/>
          </a:xfrm>
          <a:prstGeom prst="line">
            <a:avLst/>
          </a:prstGeom>
          <a:noFill/>
          <a:ln w="12700">
            <a:solidFill>
              <a:schemeClr val="tx1"/>
            </a:solidFill>
            <a:round/>
            <a:headEnd/>
            <a:tailEnd/>
          </a:ln>
        </p:spPr>
        <p:txBody>
          <a:bodyPr wrap="none" anchor="ctr"/>
          <a:lstStyle/>
          <a:p>
            <a:endParaRPr lang="en-US"/>
          </a:p>
        </p:txBody>
      </p:sp>
      <p:sp>
        <p:nvSpPr>
          <p:cNvPr id="143393" name="Line 73"/>
          <p:cNvSpPr>
            <a:spLocks noChangeShapeType="1"/>
          </p:cNvSpPr>
          <p:nvPr/>
        </p:nvSpPr>
        <p:spPr bwMode="auto">
          <a:xfrm>
            <a:off x="5191125" y="4772025"/>
            <a:ext cx="122238" cy="0"/>
          </a:xfrm>
          <a:prstGeom prst="line">
            <a:avLst/>
          </a:prstGeom>
          <a:noFill/>
          <a:ln w="12700">
            <a:solidFill>
              <a:schemeClr val="tx1"/>
            </a:solidFill>
            <a:round/>
            <a:headEnd/>
            <a:tailEnd/>
          </a:ln>
        </p:spPr>
        <p:txBody>
          <a:bodyPr wrap="none" anchor="ctr"/>
          <a:lstStyle/>
          <a:p>
            <a:endParaRPr lang="en-US"/>
          </a:p>
        </p:txBody>
      </p:sp>
      <p:sp>
        <p:nvSpPr>
          <p:cNvPr id="143394" name="Line 74"/>
          <p:cNvSpPr>
            <a:spLocks noChangeShapeType="1"/>
          </p:cNvSpPr>
          <p:nvPr/>
        </p:nvSpPr>
        <p:spPr bwMode="auto">
          <a:xfrm>
            <a:off x="5197475" y="5232400"/>
            <a:ext cx="122238" cy="0"/>
          </a:xfrm>
          <a:prstGeom prst="line">
            <a:avLst/>
          </a:prstGeom>
          <a:noFill/>
          <a:ln w="12700">
            <a:solidFill>
              <a:schemeClr val="tx1"/>
            </a:solidFill>
            <a:round/>
            <a:headEnd/>
            <a:tailEnd/>
          </a:ln>
        </p:spPr>
        <p:txBody>
          <a:bodyPr wrap="none" anchor="ctr"/>
          <a:lstStyle/>
          <a:p>
            <a:endParaRPr lang="en-US"/>
          </a:p>
        </p:txBody>
      </p:sp>
      <p:sp>
        <p:nvSpPr>
          <p:cNvPr id="143395" name="Line 75"/>
          <p:cNvSpPr>
            <a:spLocks noChangeShapeType="1"/>
          </p:cNvSpPr>
          <p:nvPr/>
        </p:nvSpPr>
        <p:spPr bwMode="auto">
          <a:xfrm>
            <a:off x="3203575" y="4527550"/>
            <a:ext cx="0" cy="301625"/>
          </a:xfrm>
          <a:prstGeom prst="line">
            <a:avLst/>
          </a:prstGeom>
          <a:noFill/>
          <a:ln w="12700">
            <a:solidFill>
              <a:schemeClr val="tx1"/>
            </a:solidFill>
            <a:round/>
            <a:headEnd/>
            <a:tailEnd/>
          </a:ln>
        </p:spPr>
        <p:txBody>
          <a:bodyPr wrap="none" anchor="ctr"/>
          <a:lstStyle/>
          <a:p>
            <a:endParaRPr lang="en-US"/>
          </a:p>
        </p:txBody>
      </p:sp>
      <p:sp>
        <p:nvSpPr>
          <p:cNvPr id="143396" name="Line 76"/>
          <p:cNvSpPr>
            <a:spLocks noChangeShapeType="1"/>
          </p:cNvSpPr>
          <p:nvPr/>
        </p:nvSpPr>
        <p:spPr bwMode="auto">
          <a:xfrm>
            <a:off x="3136900" y="4535488"/>
            <a:ext cx="122238" cy="0"/>
          </a:xfrm>
          <a:prstGeom prst="line">
            <a:avLst/>
          </a:prstGeom>
          <a:noFill/>
          <a:ln w="12700">
            <a:solidFill>
              <a:schemeClr val="tx1"/>
            </a:solidFill>
            <a:round/>
            <a:headEnd/>
            <a:tailEnd/>
          </a:ln>
        </p:spPr>
        <p:txBody>
          <a:bodyPr wrap="none" anchor="ctr"/>
          <a:lstStyle/>
          <a:p>
            <a:endParaRPr lang="en-US"/>
          </a:p>
        </p:txBody>
      </p:sp>
      <p:sp>
        <p:nvSpPr>
          <p:cNvPr id="143397" name="Line 77"/>
          <p:cNvSpPr>
            <a:spLocks noChangeShapeType="1"/>
          </p:cNvSpPr>
          <p:nvPr/>
        </p:nvSpPr>
        <p:spPr bwMode="auto">
          <a:xfrm>
            <a:off x="3136900" y="4835525"/>
            <a:ext cx="122238" cy="0"/>
          </a:xfrm>
          <a:prstGeom prst="line">
            <a:avLst/>
          </a:prstGeom>
          <a:noFill/>
          <a:ln w="12700">
            <a:solidFill>
              <a:schemeClr val="tx1"/>
            </a:solidFill>
            <a:round/>
            <a:headEnd/>
            <a:tailEnd/>
          </a:ln>
        </p:spPr>
        <p:txBody>
          <a:bodyPr wrap="none" anchor="ctr"/>
          <a:lstStyle/>
          <a:p>
            <a:endParaRPr lang="en-US"/>
          </a:p>
        </p:txBody>
      </p:sp>
      <p:sp>
        <p:nvSpPr>
          <p:cNvPr id="143398" name="Line 78"/>
          <p:cNvSpPr>
            <a:spLocks noChangeShapeType="1"/>
          </p:cNvSpPr>
          <p:nvPr/>
        </p:nvSpPr>
        <p:spPr bwMode="auto">
          <a:xfrm>
            <a:off x="2525713" y="3892550"/>
            <a:ext cx="0" cy="239713"/>
          </a:xfrm>
          <a:prstGeom prst="line">
            <a:avLst/>
          </a:prstGeom>
          <a:noFill/>
          <a:ln w="12700">
            <a:solidFill>
              <a:schemeClr val="tx1"/>
            </a:solidFill>
            <a:round/>
            <a:headEnd/>
            <a:tailEnd/>
          </a:ln>
        </p:spPr>
        <p:txBody>
          <a:bodyPr wrap="none" anchor="ctr"/>
          <a:lstStyle/>
          <a:p>
            <a:endParaRPr lang="en-US"/>
          </a:p>
        </p:txBody>
      </p:sp>
      <p:sp>
        <p:nvSpPr>
          <p:cNvPr id="143399" name="Line 79"/>
          <p:cNvSpPr>
            <a:spLocks noChangeShapeType="1"/>
          </p:cNvSpPr>
          <p:nvPr/>
        </p:nvSpPr>
        <p:spPr bwMode="auto">
          <a:xfrm>
            <a:off x="2459038" y="3900488"/>
            <a:ext cx="122237" cy="0"/>
          </a:xfrm>
          <a:prstGeom prst="line">
            <a:avLst/>
          </a:prstGeom>
          <a:noFill/>
          <a:ln w="12700">
            <a:solidFill>
              <a:schemeClr val="tx1"/>
            </a:solidFill>
            <a:round/>
            <a:headEnd/>
            <a:tailEnd/>
          </a:ln>
        </p:spPr>
        <p:txBody>
          <a:bodyPr wrap="none" anchor="ctr"/>
          <a:lstStyle/>
          <a:p>
            <a:endParaRPr lang="en-US"/>
          </a:p>
        </p:txBody>
      </p:sp>
      <p:sp>
        <p:nvSpPr>
          <p:cNvPr id="143400" name="Line 80"/>
          <p:cNvSpPr>
            <a:spLocks noChangeShapeType="1"/>
          </p:cNvSpPr>
          <p:nvPr/>
        </p:nvSpPr>
        <p:spPr bwMode="auto">
          <a:xfrm>
            <a:off x="2459038" y="4130675"/>
            <a:ext cx="122237" cy="0"/>
          </a:xfrm>
          <a:prstGeom prst="line">
            <a:avLst/>
          </a:prstGeom>
          <a:noFill/>
          <a:ln w="12700">
            <a:solidFill>
              <a:schemeClr val="tx1"/>
            </a:solidFill>
            <a:round/>
            <a:headEnd/>
            <a:tailEnd/>
          </a:ln>
        </p:spPr>
        <p:txBody>
          <a:bodyPr wrap="none" anchor="ctr"/>
          <a:lstStyle/>
          <a:p>
            <a:endParaRPr lang="en-US"/>
          </a:p>
        </p:txBody>
      </p:sp>
      <p:sp>
        <p:nvSpPr>
          <p:cNvPr id="143401" name="Line 82"/>
          <p:cNvSpPr>
            <a:spLocks noChangeShapeType="1"/>
          </p:cNvSpPr>
          <p:nvPr/>
        </p:nvSpPr>
        <p:spPr bwMode="auto">
          <a:xfrm>
            <a:off x="2054225" y="3327400"/>
            <a:ext cx="122238" cy="0"/>
          </a:xfrm>
          <a:prstGeom prst="line">
            <a:avLst/>
          </a:prstGeom>
          <a:noFill/>
          <a:ln w="12700">
            <a:solidFill>
              <a:schemeClr val="tx1"/>
            </a:solidFill>
            <a:round/>
            <a:headEnd/>
            <a:tailEnd/>
          </a:ln>
        </p:spPr>
        <p:txBody>
          <a:bodyPr wrap="none" anchor="ctr"/>
          <a:lstStyle/>
          <a:p>
            <a:endParaRPr lang="en-US"/>
          </a:p>
        </p:txBody>
      </p:sp>
      <p:sp>
        <p:nvSpPr>
          <p:cNvPr id="143402" name="Line 83"/>
          <p:cNvSpPr>
            <a:spLocks noChangeShapeType="1"/>
          </p:cNvSpPr>
          <p:nvPr/>
        </p:nvSpPr>
        <p:spPr bwMode="auto">
          <a:xfrm>
            <a:off x="2054225" y="3460750"/>
            <a:ext cx="122238" cy="0"/>
          </a:xfrm>
          <a:prstGeom prst="line">
            <a:avLst/>
          </a:prstGeom>
          <a:noFill/>
          <a:ln w="12700">
            <a:solidFill>
              <a:schemeClr val="tx1"/>
            </a:solidFill>
            <a:round/>
            <a:headEnd/>
            <a:tailEnd/>
          </a:ln>
        </p:spPr>
        <p:txBody>
          <a:bodyPr wrap="none" anchor="ctr"/>
          <a:lstStyle/>
          <a:p>
            <a:endParaRPr lang="en-US"/>
          </a:p>
        </p:txBody>
      </p:sp>
      <p:sp>
        <p:nvSpPr>
          <p:cNvPr id="143403" name="Line 84"/>
          <p:cNvSpPr>
            <a:spLocks noChangeShapeType="1"/>
          </p:cNvSpPr>
          <p:nvPr/>
        </p:nvSpPr>
        <p:spPr bwMode="auto">
          <a:xfrm>
            <a:off x="6402388" y="3641725"/>
            <a:ext cx="0" cy="434975"/>
          </a:xfrm>
          <a:prstGeom prst="line">
            <a:avLst/>
          </a:prstGeom>
          <a:noFill/>
          <a:ln w="12700">
            <a:solidFill>
              <a:schemeClr val="tx1"/>
            </a:solidFill>
            <a:round/>
            <a:headEnd/>
            <a:tailEnd/>
          </a:ln>
        </p:spPr>
        <p:txBody>
          <a:bodyPr wrap="none" anchor="ctr"/>
          <a:lstStyle/>
          <a:p>
            <a:endParaRPr lang="en-US"/>
          </a:p>
        </p:txBody>
      </p:sp>
      <p:sp>
        <p:nvSpPr>
          <p:cNvPr id="143404" name="Line 86"/>
          <p:cNvSpPr>
            <a:spLocks noChangeShapeType="1"/>
          </p:cNvSpPr>
          <p:nvPr/>
        </p:nvSpPr>
        <p:spPr bwMode="auto">
          <a:xfrm>
            <a:off x="6335713" y="4075113"/>
            <a:ext cx="122237" cy="0"/>
          </a:xfrm>
          <a:prstGeom prst="line">
            <a:avLst/>
          </a:prstGeom>
          <a:noFill/>
          <a:ln w="12700">
            <a:solidFill>
              <a:schemeClr val="tx1"/>
            </a:solidFill>
            <a:round/>
            <a:headEnd/>
            <a:tailEnd/>
          </a:ln>
        </p:spPr>
        <p:txBody>
          <a:bodyPr wrap="none" anchor="ctr"/>
          <a:lstStyle/>
          <a:p>
            <a:endParaRPr lang="en-US"/>
          </a:p>
        </p:txBody>
      </p:sp>
      <p:sp>
        <p:nvSpPr>
          <p:cNvPr id="143405" name="Line 88"/>
          <p:cNvSpPr>
            <a:spLocks noChangeShapeType="1"/>
          </p:cNvSpPr>
          <p:nvPr/>
        </p:nvSpPr>
        <p:spPr bwMode="auto">
          <a:xfrm>
            <a:off x="5226050" y="3843338"/>
            <a:ext cx="122238" cy="0"/>
          </a:xfrm>
          <a:prstGeom prst="line">
            <a:avLst/>
          </a:prstGeom>
          <a:noFill/>
          <a:ln w="12700">
            <a:solidFill>
              <a:schemeClr val="tx1"/>
            </a:solidFill>
            <a:round/>
            <a:headEnd/>
            <a:tailEnd/>
          </a:ln>
        </p:spPr>
        <p:txBody>
          <a:bodyPr wrap="none" anchor="ctr"/>
          <a:lstStyle/>
          <a:p>
            <a:endParaRPr lang="en-US"/>
          </a:p>
        </p:txBody>
      </p:sp>
      <p:sp>
        <p:nvSpPr>
          <p:cNvPr id="143406" name="Line 89"/>
          <p:cNvSpPr>
            <a:spLocks noChangeShapeType="1"/>
          </p:cNvSpPr>
          <p:nvPr/>
        </p:nvSpPr>
        <p:spPr bwMode="auto">
          <a:xfrm>
            <a:off x="5226050" y="4276725"/>
            <a:ext cx="122238" cy="0"/>
          </a:xfrm>
          <a:prstGeom prst="line">
            <a:avLst/>
          </a:prstGeom>
          <a:noFill/>
          <a:ln w="12700">
            <a:solidFill>
              <a:schemeClr val="tx1"/>
            </a:solidFill>
            <a:round/>
            <a:headEnd/>
            <a:tailEnd/>
          </a:ln>
        </p:spPr>
        <p:txBody>
          <a:bodyPr wrap="none" anchor="ctr"/>
          <a:lstStyle/>
          <a:p>
            <a:endParaRPr lang="en-US"/>
          </a:p>
        </p:txBody>
      </p:sp>
      <p:sp>
        <p:nvSpPr>
          <p:cNvPr id="143407" name="Line 90"/>
          <p:cNvSpPr>
            <a:spLocks noChangeShapeType="1"/>
          </p:cNvSpPr>
          <p:nvPr/>
        </p:nvSpPr>
        <p:spPr bwMode="auto">
          <a:xfrm>
            <a:off x="5264150" y="3871913"/>
            <a:ext cx="0" cy="379412"/>
          </a:xfrm>
          <a:prstGeom prst="line">
            <a:avLst/>
          </a:prstGeom>
          <a:noFill/>
          <a:ln w="12700">
            <a:solidFill>
              <a:schemeClr val="tx1"/>
            </a:solidFill>
            <a:round/>
            <a:headEnd/>
            <a:tailEnd/>
          </a:ln>
        </p:spPr>
        <p:txBody>
          <a:bodyPr wrap="none" anchor="ctr"/>
          <a:lstStyle/>
          <a:p>
            <a:endParaRPr lang="en-US"/>
          </a:p>
        </p:txBody>
      </p:sp>
      <p:sp>
        <p:nvSpPr>
          <p:cNvPr id="143408" name="Line 91"/>
          <p:cNvSpPr>
            <a:spLocks noChangeShapeType="1"/>
          </p:cNvSpPr>
          <p:nvPr/>
        </p:nvSpPr>
        <p:spPr bwMode="auto">
          <a:xfrm>
            <a:off x="5197475" y="3878263"/>
            <a:ext cx="122238" cy="0"/>
          </a:xfrm>
          <a:prstGeom prst="line">
            <a:avLst/>
          </a:prstGeom>
          <a:noFill/>
          <a:ln w="12700">
            <a:solidFill>
              <a:schemeClr val="tx1"/>
            </a:solidFill>
            <a:round/>
            <a:headEnd/>
            <a:tailEnd/>
          </a:ln>
        </p:spPr>
        <p:txBody>
          <a:bodyPr wrap="none" anchor="ctr"/>
          <a:lstStyle/>
          <a:p>
            <a:endParaRPr lang="en-US"/>
          </a:p>
        </p:txBody>
      </p:sp>
      <p:sp>
        <p:nvSpPr>
          <p:cNvPr id="143409" name="Line 92"/>
          <p:cNvSpPr>
            <a:spLocks noChangeShapeType="1"/>
          </p:cNvSpPr>
          <p:nvPr/>
        </p:nvSpPr>
        <p:spPr bwMode="auto">
          <a:xfrm>
            <a:off x="5197475" y="4262438"/>
            <a:ext cx="122238" cy="0"/>
          </a:xfrm>
          <a:prstGeom prst="line">
            <a:avLst/>
          </a:prstGeom>
          <a:noFill/>
          <a:ln w="12700">
            <a:solidFill>
              <a:schemeClr val="tx1"/>
            </a:solidFill>
            <a:round/>
            <a:headEnd/>
            <a:tailEnd/>
          </a:ln>
        </p:spPr>
        <p:txBody>
          <a:bodyPr wrap="none" anchor="ctr"/>
          <a:lstStyle/>
          <a:p>
            <a:endParaRPr lang="en-US"/>
          </a:p>
        </p:txBody>
      </p:sp>
      <p:sp>
        <p:nvSpPr>
          <p:cNvPr id="143410" name="Line 96"/>
          <p:cNvSpPr>
            <a:spLocks noChangeShapeType="1"/>
          </p:cNvSpPr>
          <p:nvPr/>
        </p:nvSpPr>
        <p:spPr bwMode="auto">
          <a:xfrm>
            <a:off x="6402388" y="3186113"/>
            <a:ext cx="0" cy="414337"/>
          </a:xfrm>
          <a:prstGeom prst="line">
            <a:avLst/>
          </a:prstGeom>
          <a:noFill/>
          <a:ln w="12700">
            <a:solidFill>
              <a:schemeClr val="tx1"/>
            </a:solidFill>
            <a:round/>
            <a:headEnd/>
            <a:tailEnd/>
          </a:ln>
        </p:spPr>
        <p:txBody>
          <a:bodyPr wrap="none" anchor="ctr"/>
          <a:lstStyle/>
          <a:p>
            <a:endParaRPr lang="en-US"/>
          </a:p>
        </p:txBody>
      </p:sp>
      <p:sp>
        <p:nvSpPr>
          <p:cNvPr id="143411" name="Line 97"/>
          <p:cNvSpPr>
            <a:spLocks noChangeShapeType="1"/>
          </p:cNvSpPr>
          <p:nvPr/>
        </p:nvSpPr>
        <p:spPr bwMode="auto">
          <a:xfrm>
            <a:off x="6335713" y="3192463"/>
            <a:ext cx="122237" cy="0"/>
          </a:xfrm>
          <a:prstGeom prst="line">
            <a:avLst/>
          </a:prstGeom>
          <a:noFill/>
          <a:ln w="12700">
            <a:solidFill>
              <a:schemeClr val="tx1"/>
            </a:solidFill>
            <a:round/>
            <a:headEnd/>
            <a:tailEnd/>
          </a:ln>
        </p:spPr>
        <p:txBody>
          <a:bodyPr wrap="none" anchor="ctr"/>
          <a:lstStyle/>
          <a:p>
            <a:endParaRPr lang="en-US"/>
          </a:p>
        </p:txBody>
      </p:sp>
      <p:sp>
        <p:nvSpPr>
          <p:cNvPr id="143412" name="Line 98"/>
          <p:cNvSpPr>
            <a:spLocks noChangeShapeType="1"/>
          </p:cNvSpPr>
          <p:nvPr/>
        </p:nvSpPr>
        <p:spPr bwMode="auto">
          <a:xfrm>
            <a:off x="6335713" y="3605213"/>
            <a:ext cx="122237" cy="0"/>
          </a:xfrm>
          <a:prstGeom prst="line">
            <a:avLst/>
          </a:prstGeom>
          <a:noFill/>
          <a:ln w="12700">
            <a:solidFill>
              <a:schemeClr val="tx1"/>
            </a:solidFill>
            <a:round/>
            <a:headEnd/>
            <a:tailEnd/>
          </a:ln>
        </p:spPr>
        <p:txBody>
          <a:bodyPr wrap="none" anchor="ctr"/>
          <a:lstStyle/>
          <a:p>
            <a:endParaRPr lang="en-US"/>
          </a:p>
        </p:txBody>
      </p:sp>
      <p:sp>
        <p:nvSpPr>
          <p:cNvPr id="143413" name="Line 99"/>
          <p:cNvSpPr>
            <a:spLocks noChangeShapeType="1"/>
          </p:cNvSpPr>
          <p:nvPr/>
        </p:nvSpPr>
        <p:spPr bwMode="auto">
          <a:xfrm>
            <a:off x="6367463" y="3508375"/>
            <a:ext cx="0" cy="420688"/>
          </a:xfrm>
          <a:prstGeom prst="line">
            <a:avLst/>
          </a:prstGeom>
          <a:noFill/>
          <a:ln w="12700">
            <a:solidFill>
              <a:schemeClr val="tx1"/>
            </a:solidFill>
            <a:round/>
            <a:headEnd/>
            <a:tailEnd/>
          </a:ln>
        </p:spPr>
        <p:txBody>
          <a:bodyPr wrap="none" anchor="ctr"/>
          <a:lstStyle/>
          <a:p>
            <a:endParaRPr lang="en-US"/>
          </a:p>
        </p:txBody>
      </p:sp>
      <p:sp>
        <p:nvSpPr>
          <p:cNvPr id="143414" name="Line 100"/>
          <p:cNvSpPr>
            <a:spLocks noChangeShapeType="1"/>
          </p:cNvSpPr>
          <p:nvPr/>
        </p:nvSpPr>
        <p:spPr bwMode="auto">
          <a:xfrm>
            <a:off x="6300788" y="3516313"/>
            <a:ext cx="122237" cy="0"/>
          </a:xfrm>
          <a:prstGeom prst="line">
            <a:avLst/>
          </a:prstGeom>
          <a:noFill/>
          <a:ln w="12700">
            <a:solidFill>
              <a:schemeClr val="tx1"/>
            </a:solidFill>
            <a:round/>
            <a:headEnd/>
            <a:tailEnd/>
          </a:ln>
        </p:spPr>
        <p:txBody>
          <a:bodyPr wrap="none" anchor="ctr"/>
          <a:lstStyle/>
          <a:p>
            <a:endParaRPr lang="en-US"/>
          </a:p>
        </p:txBody>
      </p:sp>
      <p:sp>
        <p:nvSpPr>
          <p:cNvPr id="143415" name="Line 101"/>
          <p:cNvSpPr>
            <a:spLocks noChangeShapeType="1"/>
          </p:cNvSpPr>
          <p:nvPr/>
        </p:nvSpPr>
        <p:spPr bwMode="auto">
          <a:xfrm>
            <a:off x="6300788" y="3927475"/>
            <a:ext cx="122237" cy="0"/>
          </a:xfrm>
          <a:prstGeom prst="line">
            <a:avLst/>
          </a:prstGeom>
          <a:noFill/>
          <a:ln w="12700">
            <a:solidFill>
              <a:schemeClr val="tx1"/>
            </a:solidFill>
            <a:round/>
            <a:headEnd/>
            <a:tailEnd/>
          </a:ln>
        </p:spPr>
        <p:txBody>
          <a:bodyPr wrap="none" anchor="ctr"/>
          <a:lstStyle/>
          <a:p>
            <a:endParaRPr lang="en-US"/>
          </a:p>
        </p:txBody>
      </p:sp>
      <p:sp>
        <p:nvSpPr>
          <p:cNvPr id="143416" name="Line 102"/>
          <p:cNvSpPr>
            <a:spLocks noChangeShapeType="1"/>
          </p:cNvSpPr>
          <p:nvPr/>
        </p:nvSpPr>
        <p:spPr bwMode="auto">
          <a:xfrm>
            <a:off x="6335713" y="3641725"/>
            <a:ext cx="122237" cy="0"/>
          </a:xfrm>
          <a:prstGeom prst="line">
            <a:avLst/>
          </a:prstGeom>
          <a:noFill/>
          <a:ln w="12700">
            <a:solidFill>
              <a:schemeClr val="tx1"/>
            </a:solidFill>
            <a:round/>
            <a:headEnd/>
            <a:tailEnd/>
          </a:ln>
        </p:spPr>
        <p:txBody>
          <a:bodyPr wrap="none" anchor="ctr"/>
          <a:lstStyle/>
          <a:p>
            <a:endParaRPr lang="en-US"/>
          </a:p>
        </p:txBody>
      </p:sp>
      <p:sp>
        <p:nvSpPr>
          <p:cNvPr id="143417" name="Line 103"/>
          <p:cNvSpPr>
            <a:spLocks noChangeShapeType="1"/>
          </p:cNvSpPr>
          <p:nvPr/>
        </p:nvSpPr>
        <p:spPr bwMode="auto">
          <a:xfrm>
            <a:off x="5284788" y="3403600"/>
            <a:ext cx="0" cy="373063"/>
          </a:xfrm>
          <a:prstGeom prst="line">
            <a:avLst/>
          </a:prstGeom>
          <a:noFill/>
          <a:ln w="12700">
            <a:solidFill>
              <a:schemeClr val="tx1"/>
            </a:solidFill>
            <a:round/>
            <a:headEnd/>
            <a:tailEnd/>
          </a:ln>
        </p:spPr>
        <p:txBody>
          <a:bodyPr wrap="none" anchor="ctr"/>
          <a:lstStyle/>
          <a:p>
            <a:endParaRPr lang="en-US"/>
          </a:p>
        </p:txBody>
      </p:sp>
      <p:sp>
        <p:nvSpPr>
          <p:cNvPr id="143418" name="Line 104"/>
          <p:cNvSpPr>
            <a:spLocks noChangeShapeType="1"/>
          </p:cNvSpPr>
          <p:nvPr/>
        </p:nvSpPr>
        <p:spPr bwMode="auto">
          <a:xfrm>
            <a:off x="5218113" y="3411538"/>
            <a:ext cx="122237" cy="0"/>
          </a:xfrm>
          <a:prstGeom prst="line">
            <a:avLst/>
          </a:prstGeom>
          <a:noFill/>
          <a:ln w="12700">
            <a:solidFill>
              <a:schemeClr val="tx1"/>
            </a:solidFill>
            <a:round/>
            <a:headEnd/>
            <a:tailEnd/>
          </a:ln>
        </p:spPr>
        <p:txBody>
          <a:bodyPr wrap="none" anchor="ctr"/>
          <a:lstStyle/>
          <a:p>
            <a:endParaRPr lang="en-US"/>
          </a:p>
        </p:txBody>
      </p:sp>
      <p:sp>
        <p:nvSpPr>
          <p:cNvPr id="143419" name="Line 105"/>
          <p:cNvSpPr>
            <a:spLocks noChangeShapeType="1"/>
          </p:cNvSpPr>
          <p:nvPr/>
        </p:nvSpPr>
        <p:spPr bwMode="auto">
          <a:xfrm>
            <a:off x="5218113" y="3767138"/>
            <a:ext cx="122237" cy="0"/>
          </a:xfrm>
          <a:prstGeom prst="line">
            <a:avLst/>
          </a:prstGeom>
          <a:noFill/>
          <a:ln w="12700">
            <a:solidFill>
              <a:schemeClr val="tx1"/>
            </a:solidFill>
            <a:round/>
            <a:headEnd/>
            <a:tailEnd/>
          </a:ln>
        </p:spPr>
        <p:txBody>
          <a:bodyPr wrap="none" anchor="ctr"/>
          <a:lstStyle/>
          <a:p>
            <a:endParaRPr lang="en-US"/>
          </a:p>
        </p:txBody>
      </p:sp>
      <p:sp>
        <p:nvSpPr>
          <p:cNvPr id="143420" name="Line 106"/>
          <p:cNvSpPr>
            <a:spLocks noChangeShapeType="1"/>
          </p:cNvSpPr>
          <p:nvPr/>
        </p:nvSpPr>
        <p:spPr bwMode="auto">
          <a:xfrm>
            <a:off x="3224213" y="3390900"/>
            <a:ext cx="0" cy="301625"/>
          </a:xfrm>
          <a:prstGeom prst="line">
            <a:avLst/>
          </a:prstGeom>
          <a:noFill/>
          <a:ln w="12700">
            <a:solidFill>
              <a:schemeClr val="tx1"/>
            </a:solidFill>
            <a:round/>
            <a:headEnd/>
            <a:tailEnd/>
          </a:ln>
        </p:spPr>
        <p:txBody>
          <a:bodyPr wrap="none" anchor="ctr"/>
          <a:lstStyle/>
          <a:p>
            <a:endParaRPr lang="en-US"/>
          </a:p>
        </p:txBody>
      </p:sp>
      <p:sp>
        <p:nvSpPr>
          <p:cNvPr id="143421" name="Line 107"/>
          <p:cNvSpPr>
            <a:spLocks noChangeShapeType="1"/>
          </p:cNvSpPr>
          <p:nvPr/>
        </p:nvSpPr>
        <p:spPr bwMode="auto">
          <a:xfrm>
            <a:off x="3157538" y="3397250"/>
            <a:ext cx="122237" cy="0"/>
          </a:xfrm>
          <a:prstGeom prst="line">
            <a:avLst/>
          </a:prstGeom>
          <a:noFill/>
          <a:ln w="12700">
            <a:solidFill>
              <a:schemeClr val="tx1"/>
            </a:solidFill>
            <a:round/>
            <a:headEnd/>
            <a:tailEnd/>
          </a:ln>
        </p:spPr>
        <p:txBody>
          <a:bodyPr wrap="none" anchor="ctr"/>
          <a:lstStyle/>
          <a:p>
            <a:endParaRPr lang="en-US"/>
          </a:p>
        </p:txBody>
      </p:sp>
      <p:sp>
        <p:nvSpPr>
          <p:cNvPr id="143422" name="Line 108"/>
          <p:cNvSpPr>
            <a:spLocks noChangeShapeType="1"/>
          </p:cNvSpPr>
          <p:nvPr/>
        </p:nvSpPr>
        <p:spPr bwMode="auto">
          <a:xfrm>
            <a:off x="3157538" y="3697288"/>
            <a:ext cx="122237" cy="0"/>
          </a:xfrm>
          <a:prstGeom prst="line">
            <a:avLst/>
          </a:prstGeom>
          <a:noFill/>
          <a:ln w="12700">
            <a:solidFill>
              <a:schemeClr val="tx1"/>
            </a:solidFill>
            <a:round/>
            <a:headEnd/>
            <a:tailEnd/>
          </a:ln>
        </p:spPr>
        <p:txBody>
          <a:bodyPr wrap="none" anchor="ctr"/>
          <a:lstStyle/>
          <a:p>
            <a:endParaRPr lang="en-US"/>
          </a:p>
        </p:txBody>
      </p:sp>
      <p:sp>
        <p:nvSpPr>
          <p:cNvPr id="143423" name="Line 109"/>
          <p:cNvSpPr>
            <a:spLocks noChangeShapeType="1"/>
          </p:cNvSpPr>
          <p:nvPr/>
        </p:nvSpPr>
        <p:spPr bwMode="auto">
          <a:xfrm>
            <a:off x="3224213" y="3830638"/>
            <a:ext cx="0" cy="301625"/>
          </a:xfrm>
          <a:prstGeom prst="line">
            <a:avLst/>
          </a:prstGeom>
          <a:noFill/>
          <a:ln w="12700">
            <a:solidFill>
              <a:schemeClr val="tx1"/>
            </a:solidFill>
            <a:round/>
            <a:headEnd/>
            <a:tailEnd/>
          </a:ln>
        </p:spPr>
        <p:txBody>
          <a:bodyPr wrap="none" anchor="ctr"/>
          <a:lstStyle/>
          <a:p>
            <a:endParaRPr lang="en-US"/>
          </a:p>
        </p:txBody>
      </p:sp>
      <p:sp>
        <p:nvSpPr>
          <p:cNvPr id="143424" name="Line 110"/>
          <p:cNvSpPr>
            <a:spLocks noChangeShapeType="1"/>
          </p:cNvSpPr>
          <p:nvPr/>
        </p:nvSpPr>
        <p:spPr bwMode="auto">
          <a:xfrm>
            <a:off x="3157538" y="3836988"/>
            <a:ext cx="122237" cy="0"/>
          </a:xfrm>
          <a:prstGeom prst="line">
            <a:avLst/>
          </a:prstGeom>
          <a:noFill/>
          <a:ln w="12700">
            <a:solidFill>
              <a:schemeClr val="tx1"/>
            </a:solidFill>
            <a:round/>
            <a:headEnd/>
            <a:tailEnd/>
          </a:ln>
        </p:spPr>
        <p:txBody>
          <a:bodyPr wrap="none" anchor="ctr"/>
          <a:lstStyle/>
          <a:p>
            <a:endParaRPr lang="en-US"/>
          </a:p>
        </p:txBody>
      </p:sp>
      <p:sp>
        <p:nvSpPr>
          <p:cNvPr id="143425" name="Line 111"/>
          <p:cNvSpPr>
            <a:spLocks noChangeShapeType="1"/>
          </p:cNvSpPr>
          <p:nvPr/>
        </p:nvSpPr>
        <p:spPr bwMode="auto">
          <a:xfrm>
            <a:off x="3157538" y="4137025"/>
            <a:ext cx="122237" cy="0"/>
          </a:xfrm>
          <a:prstGeom prst="line">
            <a:avLst/>
          </a:prstGeom>
          <a:noFill/>
          <a:ln w="12700">
            <a:solidFill>
              <a:schemeClr val="tx1"/>
            </a:solidFill>
            <a:round/>
            <a:headEnd/>
            <a:tailEnd/>
          </a:ln>
        </p:spPr>
        <p:txBody>
          <a:bodyPr wrap="none" anchor="ctr"/>
          <a:lstStyle/>
          <a:p>
            <a:endParaRPr lang="en-US"/>
          </a:p>
        </p:txBody>
      </p:sp>
      <p:sp>
        <p:nvSpPr>
          <p:cNvPr id="143426" name="Line 112"/>
          <p:cNvSpPr>
            <a:spLocks noChangeShapeType="1"/>
          </p:cNvSpPr>
          <p:nvPr/>
        </p:nvSpPr>
        <p:spPr bwMode="auto">
          <a:xfrm>
            <a:off x="3197225" y="3857625"/>
            <a:ext cx="0" cy="301625"/>
          </a:xfrm>
          <a:prstGeom prst="line">
            <a:avLst/>
          </a:prstGeom>
          <a:noFill/>
          <a:ln w="12700">
            <a:solidFill>
              <a:schemeClr val="tx1"/>
            </a:solidFill>
            <a:round/>
            <a:headEnd/>
            <a:tailEnd/>
          </a:ln>
        </p:spPr>
        <p:txBody>
          <a:bodyPr wrap="none" anchor="ctr"/>
          <a:lstStyle/>
          <a:p>
            <a:endParaRPr lang="en-US"/>
          </a:p>
        </p:txBody>
      </p:sp>
      <p:sp>
        <p:nvSpPr>
          <p:cNvPr id="143427" name="Line 113"/>
          <p:cNvSpPr>
            <a:spLocks noChangeShapeType="1"/>
          </p:cNvSpPr>
          <p:nvPr/>
        </p:nvSpPr>
        <p:spPr bwMode="auto">
          <a:xfrm>
            <a:off x="3130550" y="3865563"/>
            <a:ext cx="122238" cy="0"/>
          </a:xfrm>
          <a:prstGeom prst="line">
            <a:avLst/>
          </a:prstGeom>
          <a:noFill/>
          <a:ln w="12700">
            <a:solidFill>
              <a:schemeClr val="tx1"/>
            </a:solidFill>
            <a:round/>
            <a:headEnd/>
            <a:tailEnd/>
          </a:ln>
        </p:spPr>
        <p:txBody>
          <a:bodyPr wrap="none" anchor="ctr"/>
          <a:lstStyle/>
          <a:p>
            <a:endParaRPr lang="en-US"/>
          </a:p>
        </p:txBody>
      </p:sp>
      <p:sp>
        <p:nvSpPr>
          <p:cNvPr id="143428" name="Line 114"/>
          <p:cNvSpPr>
            <a:spLocks noChangeShapeType="1"/>
          </p:cNvSpPr>
          <p:nvPr/>
        </p:nvSpPr>
        <p:spPr bwMode="auto">
          <a:xfrm>
            <a:off x="3130550" y="4165600"/>
            <a:ext cx="122238" cy="0"/>
          </a:xfrm>
          <a:prstGeom prst="line">
            <a:avLst/>
          </a:prstGeom>
          <a:noFill/>
          <a:ln w="12700">
            <a:solidFill>
              <a:schemeClr val="tx1"/>
            </a:solidFill>
            <a:round/>
            <a:headEnd/>
            <a:tailEnd/>
          </a:ln>
        </p:spPr>
        <p:txBody>
          <a:bodyPr wrap="none" anchor="ctr"/>
          <a:lstStyle/>
          <a:p>
            <a:endParaRPr lang="en-US"/>
          </a:p>
        </p:txBody>
      </p:sp>
      <p:sp>
        <p:nvSpPr>
          <p:cNvPr id="143429" name="Line 115"/>
          <p:cNvSpPr>
            <a:spLocks noChangeShapeType="1"/>
          </p:cNvSpPr>
          <p:nvPr/>
        </p:nvSpPr>
        <p:spPr bwMode="auto">
          <a:xfrm>
            <a:off x="2546350" y="3157538"/>
            <a:ext cx="0" cy="239712"/>
          </a:xfrm>
          <a:prstGeom prst="line">
            <a:avLst/>
          </a:prstGeom>
          <a:noFill/>
          <a:ln w="12700">
            <a:solidFill>
              <a:schemeClr val="tx1"/>
            </a:solidFill>
            <a:round/>
            <a:headEnd/>
            <a:tailEnd/>
          </a:ln>
        </p:spPr>
        <p:txBody>
          <a:bodyPr wrap="none" anchor="ctr"/>
          <a:lstStyle/>
          <a:p>
            <a:endParaRPr lang="en-US"/>
          </a:p>
        </p:txBody>
      </p:sp>
      <p:sp>
        <p:nvSpPr>
          <p:cNvPr id="143430" name="Line 116"/>
          <p:cNvSpPr>
            <a:spLocks noChangeShapeType="1"/>
          </p:cNvSpPr>
          <p:nvPr/>
        </p:nvSpPr>
        <p:spPr bwMode="auto">
          <a:xfrm>
            <a:off x="2481263" y="3165475"/>
            <a:ext cx="122237" cy="0"/>
          </a:xfrm>
          <a:prstGeom prst="line">
            <a:avLst/>
          </a:prstGeom>
          <a:noFill/>
          <a:ln w="12700">
            <a:solidFill>
              <a:schemeClr val="tx1"/>
            </a:solidFill>
            <a:round/>
            <a:headEnd/>
            <a:tailEnd/>
          </a:ln>
        </p:spPr>
        <p:txBody>
          <a:bodyPr wrap="none" anchor="ctr"/>
          <a:lstStyle/>
          <a:p>
            <a:endParaRPr lang="en-US"/>
          </a:p>
        </p:txBody>
      </p:sp>
      <p:sp>
        <p:nvSpPr>
          <p:cNvPr id="143431" name="Line 117"/>
          <p:cNvSpPr>
            <a:spLocks noChangeShapeType="1"/>
          </p:cNvSpPr>
          <p:nvPr/>
        </p:nvSpPr>
        <p:spPr bwMode="auto">
          <a:xfrm>
            <a:off x="2481263" y="3389313"/>
            <a:ext cx="122237" cy="0"/>
          </a:xfrm>
          <a:prstGeom prst="line">
            <a:avLst/>
          </a:prstGeom>
          <a:noFill/>
          <a:ln w="12700">
            <a:solidFill>
              <a:schemeClr val="tx1"/>
            </a:solidFill>
            <a:round/>
            <a:headEnd/>
            <a:tailEnd/>
          </a:ln>
        </p:spPr>
        <p:txBody>
          <a:bodyPr wrap="none" anchor="ctr"/>
          <a:lstStyle/>
          <a:p>
            <a:endParaRPr lang="en-US"/>
          </a:p>
        </p:txBody>
      </p:sp>
      <p:sp>
        <p:nvSpPr>
          <p:cNvPr id="143432" name="Line 118"/>
          <p:cNvSpPr>
            <a:spLocks noChangeShapeType="1"/>
          </p:cNvSpPr>
          <p:nvPr/>
        </p:nvSpPr>
        <p:spPr bwMode="auto">
          <a:xfrm>
            <a:off x="2141538" y="2881313"/>
            <a:ext cx="0" cy="144462"/>
          </a:xfrm>
          <a:prstGeom prst="line">
            <a:avLst/>
          </a:prstGeom>
          <a:noFill/>
          <a:ln w="12700">
            <a:solidFill>
              <a:schemeClr val="tx1"/>
            </a:solidFill>
            <a:round/>
            <a:headEnd/>
            <a:tailEnd/>
          </a:ln>
        </p:spPr>
        <p:txBody>
          <a:bodyPr wrap="none" anchor="ctr"/>
          <a:lstStyle/>
          <a:p>
            <a:endParaRPr lang="en-US"/>
          </a:p>
        </p:txBody>
      </p:sp>
      <p:sp>
        <p:nvSpPr>
          <p:cNvPr id="143433" name="Line 119"/>
          <p:cNvSpPr>
            <a:spLocks noChangeShapeType="1"/>
          </p:cNvSpPr>
          <p:nvPr/>
        </p:nvSpPr>
        <p:spPr bwMode="auto">
          <a:xfrm>
            <a:off x="2074863" y="2887663"/>
            <a:ext cx="122237" cy="0"/>
          </a:xfrm>
          <a:prstGeom prst="line">
            <a:avLst/>
          </a:prstGeom>
          <a:noFill/>
          <a:ln w="12700">
            <a:solidFill>
              <a:schemeClr val="tx1"/>
            </a:solidFill>
            <a:round/>
            <a:headEnd/>
            <a:tailEnd/>
          </a:ln>
        </p:spPr>
        <p:txBody>
          <a:bodyPr wrap="none" anchor="ctr"/>
          <a:lstStyle/>
          <a:p>
            <a:endParaRPr lang="en-US"/>
          </a:p>
        </p:txBody>
      </p:sp>
      <p:sp>
        <p:nvSpPr>
          <p:cNvPr id="143434" name="Line 120"/>
          <p:cNvSpPr>
            <a:spLocks noChangeShapeType="1"/>
          </p:cNvSpPr>
          <p:nvPr/>
        </p:nvSpPr>
        <p:spPr bwMode="auto">
          <a:xfrm>
            <a:off x="2074863" y="3030538"/>
            <a:ext cx="122237" cy="0"/>
          </a:xfrm>
          <a:prstGeom prst="line">
            <a:avLst/>
          </a:prstGeom>
          <a:noFill/>
          <a:ln w="12700">
            <a:solidFill>
              <a:schemeClr val="tx1"/>
            </a:solidFill>
            <a:round/>
            <a:headEnd/>
            <a:tailEnd/>
          </a:ln>
        </p:spPr>
        <p:txBody>
          <a:bodyPr wrap="none" anchor="ctr"/>
          <a:lstStyle/>
          <a:p>
            <a:endParaRPr lang="en-US"/>
          </a:p>
        </p:txBody>
      </p:sp>
      <p:sp>
        <p:nvSpPr>
          <p:cNvPr id="143435" name="Line 121"/>
          <p:cNvSpPr>
            <a:spLocks noChangeShapeType="1"/>
          </p:cNvSpPr>
          <p:nvPr/>
        </p:nvSpPr>
        <p:spPr bwMode="auto">
          <a:xfrm>
            <a:off x="2519363" y="3425825"/>
            <a:ext cx="0" cy="301625"/>
          </a:xfrm>
          <a:prstGeom prst="line">
            <a:avLst/>
          </a:prstGeom>
          <a:noFill/>
          <a:ln w="12700">
            <a:solidFill>
              <a:schemeClr val="tx1"/>
            </a:solidFill>
            <a:round/>
            <a:headEnd/>
            <a:tailEnd/>
          </a:ln>
        </p:spPr>
        <p:txBody>
          <a:bodyPr wrap="none" anchor="ctr"/>
          <a:lstStyle/>
          <a:p>
            <a:endParaRPr lang="en-US"/>
          </a:p>
        </p:txBody>
      </p:sp>
      <p:sp>
        <p:nvSpPr>
          <p:cNvPr id="143436" name="Line 122"/>
          <p:cNvSpPr>
            <a:spLocks noChangeShapeType="1"/>
          </p:cNvSpPr>
          <p:nvPr/>
        </p:nvSpPr>
        <p:spPr bwMode="auto">
          <a:xfrm>
            <a:off x="2452688" y="3432175"/>
            <a:ext cx="122237" cy="0"/>
          </a:xfrm>
          <a:prstGeom prst="line">
            <a:avLst/>
          </a:prstGeom>
          <a:noFill/>
          <a:ln w="12700">
            <a:solidFill>
              <a:schemeClr val="tx1"/>
            </a:solidFill>
            <a:round/>
            <a:headEnd/>
            <a:tailEnd/>
          </a:ln>
        </p:spPr>
        <p:txBody>
          <a:bodyPr wrap="none" anchor="ctr"/>
          <a:lstStyle/>
          <a:p>
            <a:endParaRPr lang="en-US"/>
          </a:p>
        </p:txBody>
      </p:sp>
      <p:sp>
        <p:nvSpPr>
          <p:cNvPr id="143437" name="Line 123"/>
          <p:cNvSpPr>
            <a:spLocks noChangeShapeType="1"/>
          </p:cNvSpPr>
          <p:nvPr/>
        </p:nvSpPr>
        <p:spPr bwMode="auto">
          <a:xfrm>
            <a:off x="2463800" y="3748088"/>
            <a:ext cx="122238" cy="0"/>
          </a:xfrm>
          <a:prstGeom prst="line">
            <a:avLst/>
          </a:prstGeom>
          <a:noFill/>
          <a:ln w="12700">
            <a:solidFill>
              <a:schemeClr val="tx1"/>
            </a:solidFill>
            <a:round/>
            <a:headEnd/>
            <a:tailEnd/>
          </a:ln>
        </p:spPr>
        <p:txBody>
          <a:bodyPr wrap="none" anchor="ctr"/>
          <a:lstStyle/>
          <a:p>
            <a:endParaRPr lang="en-US"/>
          </a:p>
        </p:txBody>
      </p:sp>
      <p:sp>
        <p:nvSpPr>
          <p:cNvPr id="143438" name="Line 124"/>
          <p:cNvSpPr>
            <a:spLocks noChangeShapeType="1"/>
          </p:cNvSpPr>
          <p:nvPr/>
        </p:nvSpPr>
        <p:spPr bwMode="auto">
          <a:xfrm>
            <a:off x="1803400" y="2593975"/>
            <a:ext cx="122238" cy="0"/>
          </a:xfrm>
          <a:prstGeom prst="line">
            <a:avLst/>
          </a:prstGeom>
          <a:noFill/>
          <a:ln w="12700">
            <a:solidFill>
              <a:schemeClr val="tx1"/>
            </a:solidFill>
            <a:round/>
            <a:headEnd/>
            <a:tailEnd/>
          </a:ln>
        </p:spPr>
        <p:txBody>
          <a:bodyPr wrap="none" anchor="ctr"/>
          <a:lstStyle/>
          <a:p>
            <a:endParaRPr lang="en-US"/>
          </a:p>
        </p:txBody>
      </p:sp>
      <p:sp>
        <p:nvSpPr>
          <p:cNvPr id="143439" name="Text Box 125"/>
          <p:cNvSpPr txBox="1">
            <a:spLocks noChangeArrowheads="1"/>
          </p:cNvSpPr>
          <p:nvPr/>
        </p:nvSpPr>
        <p:spPr bwMode="auto">
          <a:xfrm>
            <a:off x="6457950" y="4645025"/>
            <a:ext cx="2547938" cy="304800"/>
          </a:xfrm>
          <a:prstGeom prst="rect">
            <a:avLst/>
          </a:prstGeom>
          <a:noFill/>
          <a:ln w="9525">
            <a:noFill/>
            <a:miter lim="800000"/>
            <a:headEnd/>
            <a:tailEnd/>
          </a:ln>
        </p:spPr>
        <p:txBody>
          <a:bodyPr>
            <a:spAutoFit/>
          </a:bodyPr>
          <a:lstStyle/>
          <a:p>
            <a:pPr>
              <a:spcBef>
                <a:spcPct val="50000"/>
              </a:spcBef>
            </a:pPr>
            <a:r>
              <a:rPr lang="en-US" sz="1400" b="1">
                <a:ea typeface="MS PGothic"/>
                <a:cs typeface="MS PGothic"/>
              </a:rPr>
              <a:t>Combined therapy</a:t>
            </a:r>
          </a:p>
        </p:txBody>
      </p:sp>
      <p:sp>
        <p:nvSpPr>
          <p:cNvPr id="143440" name="Line 126"/>
          <p:cNvSpPr>
            <a:spLocks noChangeShapeType="1"/>
          </p:cNvSpPr>
          <p:nvPr/>
        </p:nvSpPr>
        <p:spPr bwMode="auto">
          <a:xfrm>
            <a:off x="2117725" y="5554663"/>
            <a:ext cx="0" cy="111125"/>
          </a:xfrm>
          <a:prstGeom prst="line">
            <a:avLst/>
          </a:prstGeom>
          <a:noFill/>
          <a:ln w="25400">
            <a:solidFill>
              <a:schemeClr val="tx1"/>
            </a:solidFill>
            <a:round/>
            <a:headEnd/>
            <a:tailEnd/>
          </a:ln>
        </p:spPr>
        <p:txBody>
          <a:bodyPr wrap="none" anchor="ctr"/>
          <a:lstStyle/>
          <a:p>
            <a:endParaRPr lang="en-US"/>
          </a:p>
        </p:txBody>
      </p:sp>
      <p:sp>
        <p:nvSpPr>
          <p:cNvPr id="143441" name="Line 127"/>
          <p:cNvSpPr>
            <a:spLocks noChangeShapeType="1"/>
          </p:cNvSpPr>
          <p:nvPr/>
        </p:nvSpPr>
        <p:spPr bwMode="auto">
          <a:xfrm>
            <a:off x="1873250" y="5554663"/>
            <a:ext cx="0" cy="111125"/>
          </a:xfrm>
          <a:prstGeom prst="line">
            <a:avLst/>
          </a:prstGeom>
          <a:noFill/>
          <a:ln w="25400">
            <a:solidFill>
              <a:schemeClr val="tx1"/>
            </a:solidFill>
            <a:round/>
            <a:headEnd/>
            <a:tailEnd/>
          </a:ln>
        </p:spPr>
        <p:txBody>
          <a:bodyPr wrap="none" anchor="ctr"/>
          <a:lstStyle/>
          <a:p>
            <a:endParaRPr lang="en-US"/>
          </a:p>
        </p:txBody>
      </p:sp>
      <p:sp>
        <p:nvSpPr>
          <p:cNvPr id="143442" name="Freeform 128"/>
          <p:cNvSpPr>
            <a:spLocks/>
          </p:cNvSpPr>
          <p:nvPr/>
        </p:nvSpPr>
        <p:spPr bwMode="auto">
          <a:xfrm>
            <a:off x="1627188" y="2301875"/>
            <a:ext cx="4754562" cy="2693988"/>
          </a:xfrm>
          <a:custGeom>
            <a:avLst/>
            <a:gdLst>
              <a:gd name="T0" fmla="*/ 2147483647 w 2739"/>
              <a:gd name="T1" fmla="*/ 0 h 1576"/>
              <a:gd name="T2" fmla="*/ 2147483647 w 2739"/>
              <a:gd name="T3" fmla="*/ 2147483647 h 1576"/>
              <a:gd name="T4" fmla="*/ 2147483647 w 2739"/>
              <a:gd name="T5" fmla="*/ 2147483647 h 1576"/>
              <a:gd name="T6" fmla="*/ 2147483647 w 2739"/>
              <a:gd name="T7" fmla="*/ 2147483647 h 1576"/>
              <a:gd name="T8" fmla="*/ 2147483647 w 2739"/>
              <a:gd name="T9" fmla="*/ 2147483647 h 1576"/>
              <a:gd name="T10" fmla="*/ 2147483647 w 2739"/>
              <a:gd name="T11" fmla="*/ 2147483647 h 1576"/>
              <a:gd name="T12" fmla="*/ 2147483647 w 2739"/>
              <a:gd name="T13" fmla="*/ 2147483647 h 1576"/>
              <a:gd name="T14" fmla="*/ 0 60000 65536"/>
              <a:gd name="T15" fmla="*/ 0 60000 65536"/>
              <a:gd name="T16" fmla="*/ 0 60000 65536"/>
              <a:gd name="T17" fmla="*/ 0 60000 65536"/>
              <a:gd name="T18" fmla="*/ 0 60000 65536"/>
              <a:gd name="T19" fmla="*/ 0 60000 65536"/>
              <a:gd name="T20" fmla="*/ 0 60000 65536"/>
              <a:gd name="T21" fmla="*/ 0 w 2739"/>
              <a:gd name="T22" fmla="*/ 0 h 1576"/>
              <a:gd name="T23" fmla="*/ 2739 w 2739"/>
              <a:gd name="T24" fmla="*/ 1576 h 15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9" h="1576">
                <a:moveTo>
                  <a:pt x="7" y="0"/>
                </a:moveTo>
                <a:cubicBezTo>
                  <a:pt x="131" y="373"/>
                  <a:pt x="0" y="372"/>
                  <a:pt x="135" y="372"/>
                </a:cubicBezTo>
                <a:lnTo>
                  <a:pt x="295" y="656"/>
                </a:lnTo>
                <a:lnTo>
                  <a:pt x="531" y="1012"/>
                </a:lnTo>
                <a:lnTo>
                  <a:pt x="915" y="1408"/>
                </a:lnTo>
                <a:lnTo>
                  <a:pt x="2095" y="1576"/>
                </a:lnTo>
                <a:lnTo>
                  <a:pt x="2739" y="1476"/>
                </a:lnTo>
              </a:path>
            </a:pathLst>
          </a:custGeom>
          <a:noFill/>
          <a:ln w="15875">
            <a:solidFill>
              <a:schemeClr val="tx2"/>
            </a:solidFill>
            <a:round/>
            <a:headEnd/>
            <a:tailEnd/>
          </a:ln>
        </p:spPr>
        <p:txBody>
          <a:bodyPr wrap="none" anchor="ctr"/>
          <a:lstStyle/>
          <a:p>
            <a:endParaRPr lang="en-US"/>
          </a:p>
        </p:txBody>
      </p:sp>
      <p:sp>
        <p:nvSpPr>
          <p:cNvPr id="143443" name="Freeform 130"/>
          <p:cNvSpPr>
            <a:spLocks/>
          </p:cNvSpPr>
          <p:nvPr/>
        </p:nvSpPr>
        <p:spPr bwMode="auto">
          <a:xfrm>
            <a:off x="1603375" y="2246313"/>
            <a:ext cx="4778375" cy="1814512"/>
          </a:xfrm>
          <a:custGeom>
            <a:avLst/>
            <a:gdLst>
              <a:gd name="T0" fmla="*/ 0 w 2736"/>
              <a:gd name="T1" fmla="*/ 0 h 1040"/>
              <a:gd name="T2" fmla="*/ 2147483647 w 2736"/>
              <a:gd name="T3" fmla="*/ 2147483647 h 1040"/>
              <a:gd name="T4" fmla="*/ 2147483647 w 2736"/>
              <a:gd name="T5" fmla="*/ 2147483647 h 1040"/>
              <a:gd name="T6" fmla="*/ 2147483647 w 2736"/>
              <a:gd name="T7" fmla="*/ 2147483647 h 1040"/>
              <a:gd name="T8" fmla="*/ 2147483647 w 2736"/>
              <a:gd name="T9" fmla="*/ 2147483647 h 1040"/>
              <a:gd name="T10" fmla="*/ 2147483647 w 2736"/>
              <a:gd name="T11" fmla="*/ 2147483647 h 1040"/>
              <a:gd name="T12" fmla="*/ 2147483647 w 2736"/>
              <a:gd name="T13" fmla="*/ 2147483647 h 1040"/>
              <a:gd name="T14" fmla="*/ 0 60000 65536"/>
              <a:gd name="T15" fmla="*/ 0 60000 65536"/>
              <a:gd name="T16" fmla="*/ 0 60000 65536"/>
              <a:gd name="T17" fmla="*/ 0 60000 65536"/>
              <a:gd name="T18" fmla="*/ 0 60000 65536"/>
              <a:gd name="T19" fmla="*/ 0 60000 65536"/>
              <a:gd name="T20" fmla="*/ 0 60000 65536"/>
              <a:gd name="T21" fmla="*/ 0 w 2736"/>
              <a:gd name="T22" fmla="*/ 0 h 1040"/>
              <a:gd name="T23" fmla="*/ 2736 w 2736"/>
              <a:gd name="T24" fmla="*/ 1040 h 10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1040">
                <a:moveTo>
                  <a:pt x="0" y="0"/>
                </a:moveTo>
                <a:lnTo>
                  <a:pt x="144" y="324"/>
                </a:lnTo>
                <a:lnTo>
                  <a:pt x="300" y="500"/>
                </a:lnTo>
                <a:lnTo>
                  <a:pt x="536" y="732"/>
                </a:lnTo>
                <a:lnTo>
                  <a:pt x="912" y="1020"/>
                </a:lnTo>
                <a:lnTo>
                  <a:pt x="2084" y="1040"/>
                </a:lnTo>
                <a:lnTo>
                  <a:pt x="2736" y="836"/>
                </a:lnTo>
              </a:path>
            </a:pathLst>
          </a:custGeom>
          <a:noFill/>
          <a:ln w="12700">
            <a:solidFill>
              <a:schemeClr val="folHlink"/>
            </a:solidFill>
            <a:round/>
            <a:headEnd/>
            <a:tailEnd/>
          </a:ln>
        </p:spPr>
        <p:txBody>
          <a:bodyPr wrap="none" anchor="ctr"/>
          <a:lstStyle/>
          <a:p>
            <a:endParaRPr lang="en-US"/>
          </a:p>
        </p:txBody>
      </p:sp>
      <p:sp>
        <p:nvSpPr>
          <p:cNvPr id="143444" name="Freeform 131"/>
          <p:cNvSpPr>
            <a:spLocks/>
          </p:cNvSpPr>
          <p:nvPr/>
        </p:nvSpPr>
        <p:spPr bwMode="auto">
          <a:xfrm>
            <a:off x="1611313" y="2217738"/>
            <a:ext cx="4797425" cy="1368425"/>
          </a:xfrm>
          <a:custGeom>
            <a:avLst/>
            <a:gdLst>
              <a:gd name="T0" fmla="*/ 0 w 2748"/>
              <a:gd name="T1" fmla="*/ 0 h 784"/>
              <a:gd name="T2" fmla="*/ 2147483647 w 2748"/>
              <a:gd name="T3" fmla="*/ 2147483647 h 784"/>
              <a:gd name="T4" fmla="*/ 2147483647 w 2748"/>
              <a:gd name="T5" fmla="*/ 2147483647 h 784"/>
              <a:gd name="T6" fmla="*/ 2147483647 w 2748"/>
              <a:gd name="T7" fmla="*/ 2147483647 h 784"/>
              <a:gd name="T8" fmla="*/ 2147483647 w 2748"/>
              <a:gd name="T9" fmla="*/ 2147483647 h 784"/>
              <a:gd name="T10" fmla="*/ 2147483647 w 2748"/>
              <a:gd name="T11" fmla="*/ 2147483647 h 784"/>
              <a:gd name="T12" fmla="*/ 2147483647 w 2748"/>
              <a:gd name="T13" fmla="*/ 2147483647 h 784"/>
              <a:gd name="T14" fmla="*/ 0 60000 65536"/>
              <a:gd name="T15" fmla="*/ 0 60000 65536"/>
              <a:gd name="T16" fmla="*/ 0 60000 65536"/>
              <a:gd name="T17" fmla="*/ 0 60000 65536"/>
              <a:gd name="T18" fmla="*/ 0 60000 65536"/>
              <a:gd name="T19" fmla="*/ 0 60000 65536"/>
              <a:gd name="T20" fmla="*/ 0 60000 65536"/>
              <a:gd name="T21" fmla="*/ 0 w 2748"/>
              <a:gd name="T22" fmla="*/ 0 h 784"/>
              <a:gd name="T23" fmla="*/ 2748 w 2748"/>
              <a:gd name="T24" fmla="*/ 784 h 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48" h="784">
                <a:moveTo>
                  <a:pt x="0" y="0"/>
                </a:moveTo>
                <a:lnTo>
                  <a:pt x="144" y="256"/>
                </a:lnTo>
                <a:lnTo>
                  <a:pt x="300" y="432"/>
                </a:lnTo>
                <a:lnTo>
                  <a:pt x="540" y="604"/>
                </a:lnTo>
                <a:lnTo>
                  <a:pt x="940" y="756"/>
                </a:lnTo>
                <a:lnTo>
                  <a:pt x="2112" y="784"/>
                </a:lnTo>
                <a:lnTo>
                  <a:pt x="2748" y="672"/>
                </a:lnTo>
              </a:path>
            </a:pathLst>
          </a:custGeom>
          <a:noFill/>
          <a:ln w="12700">
            <a:solidFill>
              <a:schemeClr val="accent1"/>
            </a:solidFill>
            <a:round/>
            <a:headEnd/>
            <a:tailEnd/>
          </a:ln>
        </p:spPr>
        <p:txBody>
          <a:bodyPr wrap="none" anchor="ctr"/>
          <a:lstStyle/>
          <a:p>
            <a:endParaRPr lang="en-US"/>
          </a:p>
        </p:txBody>
      </p:sp>
      <p:sp>
        <p:nvSpPr>
          <p:cNvPr id="143445" name="Rectangle 132"/>
          <p:cNvSpPr>
            <a:spLocks noChangeArrowheads="1"/>
          </p:cNvSpPr>
          <p:nvPr/>
        </p:nvSpPr>
        <p:spPr bwMode="auto">
          <a:xfrm>
            <a:off x="6324600" y="3683000"/>
            <a:ext cx="92075" cy="90488"/>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46" name="Rectangle 133"/>
          <p:cNvSpPr>
            <a:spLocks noChangeArrowheads="1"/>
          </p:cNvSpPr>
          <p:nvPr/>
        </p:nvSpPr>
        <p:spPr bwMode="auto">
          <a:xfrm>
            <a:off x="5200650" y="4025900"/>
            <a:ext cx="90488" cy="90488"/>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47" name="Rectangle 134"/>
          <p:cNvSpPr>
            <a:spLocks noChangeArrowheads="1"/>
          </p:cNvSpPr>
          <p:nvPr/>
        </p:nvSpPr>
        <p:spPr bwMode="auto">
          <a:xfrm>
            <a:off x="3162300" y="3976688"/>
            <a:ext cx="90488" cy="90487"/>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48" name="Rectangle 135"/>
          <p:cNvSpPr>
            <a:spLocks noChangeArrowheads="1"/>
          </p:cNvSpPr>
          <p:nvPr/>
        </p:nvSpPr>
        <p:spPr bwMode="auto">
          <a:xfrm>
            <a:off x="2484438" y="3481388"/>
            <a:ext cx="90487" cy="90487"/>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49" name="Rectangle 136"/>
          <p:cNvSpPr>
            <a:spLocks noChangeArrowheads="1"/>
          </p:cNvSpPr>
          <p:nvPr/>
        </p:nvSpPr>
        <p:spPr bwMode="auto">
          <a:xfrm>
            <a:off x="2079625" y="3082925"/>
            <a:ext cx="90488" cy="90488"/>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50" name="Rectangle 137"/>
          <p:cNvSpPr>
            <a:spLocks noChangeArrowheads="1"/>
          </p:cNvSpPr>
          <p:nvPr/>
        </p:nvSpPr>
        <p:spPr bwMode="auto">
          <a:xfrm>
            <a:off x="1800225" y="2747963"/>
            <a:ext cx="90488" cy="90487"/>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51" name="Rectangle 138"/>
          <p:cNvSpPr>
            <a:spLocks noChangeArrowheads="1"/>
          </p:cNvSpPr>
          <p:nvPr/>
        </p:nvSpPr>
        <p:spPr bwMode="auto">
          <a:xfrm>
            <a:off x="1541463" y="2203450"/>
            <a:ext cx="90487" cy="90488"/>
          </a:xfrm>
          <a:prstGeom prst="rect">
            <a:avLst/>
          </a:prstGeom>
          <a:solidFill>
            <a:schemeClr val="folHlink"/>
          </a:solidFill>
          <a:ln w="9525">
            <a:solidFill>
              <a:schemeClr val="tx1"/>
            </a:solidFill>
            <a:miter lim="800000"/>
            <a:headEnd/>
            <a:tailEnd/>
          </a:ln>
        </p:spPr>
        <p:txBody>
          <a:bodyPr wrap="none" anchor="ctr"/>
          <a:lstStyle/>
          <a:p>
            <a:endParaRPr lang="en-US">
              <a:ea typeface="MS PGothic"/>
              <a:cs typeface="MS PGothic"/>
            </a:endParaRPr>
          </a:p>
        </p:txBody>
      </p:sp>
      <p:sp>
        <p:nvSpPr>
          <p:cNvPr id="143452" name="Oval 139"/>
          <p:cNvSpPr>
            <a:spLocks noChangeArrowheads="1"/>
          </p:cNvSpPr>
          <p:nvPr/>
        </p:nvSpPr>
        <p:spPr bwMode="auto">
          <a:xfrm>
            <a:off x="6318250" y="4772025"/>
            <a:ext cx="104775" cy="104775"/>
          </a:xfrm>
          <a:prstGeom prst="ellipse">
            <a:avLst/>
          </a:prstGeom>
          <a:solidFill>
            <a:schemeClr val="tx2"/>
          </a:solidFill>
          <a:ln w="9525">
            <a:solidFill>
              <a:schemeClr val="tx1"/>
            </a:solidFill>
            <a:round/>
            <a:headEnd/>
            <a:tailEnd/>
          </a:ln>
        </p:spPr>
        <p:txBody>
          <a:bodyPr wrap="none" anchor="ctr"/>
          <a:lstStyle/>
          <a:p>
            <a:endParaRPr lang="en-US">
              <a:ea typeface="MS PGothic"/>
              <a:cs typeface="MS PGothic"/>
            </a:endParaRPr>
          </a:p>
        </p:txBody>
      </p:sp>
      <p:sp>
        <p:nvSpPr>
          <p:cNvPr id="143453" name="Oval 140"/>
          <p:cNvSpPr>
            <a:spLocks noChangeArrowheads="1"/>
          </p:cNvSpPr>
          <p:nvPr/>
        </p:nvSpPr>
        <p:spPr bwMode="auto">
          <a:xfrm>
            <a:off x="5200650" y="4946650"/>
            <a:ext cx="104775" cy="104775"/>
          </a:xfrm>
          <a:prstGeom prst="ellipse">
            <a:avLst/>
          </a:prstGeom>
          <a:solidFill>
            <a:schemeClr val="tx2"/>
          </a:solidFill>
          <a:ln w="9525">
            <a:solidFill>
              <a:schemeClr val="tx1"/>
            </a:solidFill>
            <a:round/>
            <a:headEnd/>
            <a:tailEnd/>
          </a:ln>
        </p:spPr>
        <p:txBody>
          <a:bodyPr wrap="none" anchor="ctr"/>
          <a:lstStyle/>
          <a:p>
            <a:endParaRPr lang="en-US">
              <a:ea typeface="MS PGothic"/>
              <a:cs typeface="MS PGothic"/>
            </a:endParaRPr>
          </a:p>
        </p:txBody>
      </p:sp>
      <p:sp>
        <p:nvSpPr>
          <p:cNvPr id="143454" name="Oval 141"/>
          <p:cNvSpPr>
            <a:spLocks noChangeArrowheads="1"/>
          </p:cNvSpPr>
          <p:nvPr/>
        </p:nvSpPr>
        <p:spPr bwMode="auto">
          <a:xfrm>
            <a:off x="3148013" y="4646613"/>
            <a:ext cx="104775" cy="104775"/>
          </a:xfrm>
          <a:prstGeom prst="ellipse">
            <a:avLst/>
          </a:prstGeom>
          <a:solidFill>
            <a:schemeClr val="tx2"/>
          </a:solidFill>
          <a:ln w="9525">
            <a:solidFill>
              <a:schemeClr val="tx1"/>
            </a:solidFill>
            <a:round/>
            <a:headEnd/>
            <a:tailEnd/>
          </a:ln>
        </p:spPr>
        <p:txBody>
          <a:bodyPr wrap="none" anchor="ctr"/>
          <a:lstStyle/>
          <a:p>
            <a:endParaRPr lang="en-US">
              <a:ea typeface="MS PGothic"/>
              <a:cs typeface="MS PGothic"/>
            </a:endParaRPr>
          </a:p>
        </p:txBody>
      </p:sp>
      <p:sp>
        <p:nvSpPr>
          <p:cNvPr id="143455" name="Oval 142"/>
          <p:cNvSpPr>
            <a:spLocks noChangeArrowheads="1"/>
          </p:cNvSpPr>
          <p:nvPr/>
        </p:nvSpPr>
        <p:spPr bwMode="auto">
          <a:xfrm>
            <a:off x="2476500" y="3956050"/>
            <a:ext cx="104775" cy="104775"/>
          </a:xfrm>
          <a:prstGeom prst="ellipse">
            <a:avLst/>
          </a:prstGeom>
          <a:solidFill>
            <a:schemeClr val="tx2"/>
          </a:solidFill>
          <a:ln w="9525">
            <a:solidFill>
              <a:schemeClr val="tx1"/>
            </a:solidFill>
            <a:round/>
            <a:headEnd/>
            <a:tailEnd/>
          </a:ln>
        </p:spPr>
        <p:txBody>
          <a:bodyPr wrap="none" anchor="ctr"/>
          <a:lstStyle/>
          <a:p>
            <a:endParaRPr lang="en-US">
              <a:ea typeface="MS PGothic"/>
              <a:cs typeface="MS PGothic"/>
            </a:endParaRPr>
          </a:p>
        </p:txBody>
      </p:sp>
      <p:sp>
        <p:nvSpPr>
          <p:cNvPr id="143456" name="Oval 143"/>
          <p:cNvSpPr>
            <a:spLocks noChangeArrowheads="1"/>
          </p:cNvSpPr>
          <p:nvPr/>
        </p:nvSpPr>
        <p:spPr bwMode="auto">
          <a:xfrm>
            <a:off x="2079625" y="3341688"/>
            <a:ext cx="104775" cy="104775"/>
          </a:xfrm>
          <a:prstGeom prst="ellipse">
            <a:avLst/>
          </a:prstGeom>
          <a:solidFill>
            <a:schemeClr val="tx2"/>
          </a:solidFill>
          <a:ln w="9525">
            <a:solidFill>
              <a:schemeClr val="tx1"/>
            </a:solidFill>
            <a:round/>
            <a:headEnd/>
            <a:tailEnd/>
          </a:ln>
        </p:spPr>
        <p:txBody>
          <a:bodyPr wrap="none" anchor="ctr"/>
          <a:lstStyle/>
          <a:p>
            <a:endParaRPr lang="en-US">
              <a:ea typeface="MS PGothic"/>
              <a:cs typeface="MS PGothic"/>
            </a:endParaRPr>
          </a:p>
        </p:txBody>
      </p:sp>
      <p:sp>
        <p:nvSpPr>
          <p:cNvPr id="143457" name="Oval 144"/>
          <p:cNvSpPr>
            <a:spLocks noChangeArrowheads="1"/>
          </p:cNvSpPr>
          <p:nvPr/>
        </p:nvSpPr>
        <p:spPr bwMode="auto">
          <a:xfrm>
            <a:off x="1736725" y="2867025"/>
            <a:ext cx="104775" cy="104775"/>
          </a:xfrm>
          <a:prstGeom prst="ellipse">
            <a:avLst/>
          </a:prstGeom>
          <a:solidFill>
            <a:schemeClr val="tx2"/>
          </a:solidFill>
          <a:ln w="9525">
            <a:solidFill>
              <a:schemeClr val="tx1"/>
            </a:solidFill>
            <a:round/>
            <a:headEnd/>
            <a:tailEnd/>
          </a:ln>
        </p:spPr>
        <p:txBody>
          <a:bodyPr wrap="none" anchor="ctr"/>
          <a:lstStyle/>
          <a:p>
            <a:endParaRPr lang="en-US">
              <a:ea typeface="MS PGothic"/>
              <a:cs typeface="MS PGothic"/>
            </a:endParaRPr>
          </a:p>
        </p:txBody>
      </p:sp>
      <p:sp>
        <p:nvSpPr>
          <p:cNvPr id="143458" name="AutoShape 145"/>
          <p:cNvSpPr>
            <a:spLocks noChangeArrowheads="1"/>
          </p:cNvSpPr>
          <p:nvPr/>
        </p:nvSpPr>
        <p:spPr bwMode="auto">
          <a:xfrm>
            <a:off x="6346825" y="3795713"/>
            <a:ext cx="120650" cy="104775"/>
          </a:xfrm>
          <a:prstGeom prst="triangle">
            <a:avLst>
              <a:gd name="adj" fmla="val 50000"/>
            </a:avLst>
          </a:prstGeom>
          <a:solidFill>
            <a:schemeClr val="accent2"/>
          </a:solidFill>
          <a:ln w="9525">
            <a:solidFill>
              <a:schemeClr val="tx1"/>
            </a:solidFill>
            <a:miter lim="800000"/>
            <a:headEnd/>
            <a:tailEnd/>
          </a:ln>
        </p:spPr>
        <p:txBody>
          <a:bodyPr wrap="none" anchor="ctr"/>
          <a:lstStyle/>
          <a:p>
            <a:endParaRPr lang="en-US">
              <a:ea typeface="MS PGothic"/>
              <a:cs typeface="MS PGothic"/>
            </a:endParaRPr>
          </a:p>
        </p:txBody>
      </p:sp>
      <p:sp>
        <p:nvSpPr>
          <p:cNvPr id="143459" name="AutoShape 147"/>
          <p:cNvSpPr>
            <a:spLocks noChangeArrowheads="1"/>
          </p:cNvSpPr>
          <p:nvPr/>
        </p:nvSpPr>
        <p:spPr bwMode="auto">
          <a:xfrm>
            <a:off x="2476500" y="3586163"/>
            <a:ext cx="120650" cy="104775"/>
          </a:xfrm>
          <a:prstGeom prst="triangle">
            <a:avLst>
              <a:gd name="adj" fmla="val 50000"/>
            </a:avLst>
          </a:prstGeom>
          <a:solidFill>
            <a:schemeClr val="accent2"/>
          </a:solidFill>
          <a:ln w="9525">
            <a:solidFill>
              <a:schemeClr val="tx1"/>
            </a:solidFill>
            <a:miter lim="800000"/>
            <a:headEnd/>
            <a:tailEnd/>
          </a:ln>
        </p:spPr>
        <p:txBody>
          <a:bodyPr wrap="none" anchor="ctr"/>
          <a:lstStyle/>
          <a:p>
            <a:endParaRPr lang="en-US">
              <a:ea typeface="MS PGothic"/>
              <a:cs typeface="MS PGothic"/>
            </a:endParaRPr>
          </a:p>
        </p:txBody>
      </p:sp>
      <p:sp>
        <p:nvSpPr>
          <p:cNvPr id="143460" name="AutoShape 149"/>
          <p:cNvSpPr>
            <a:spLocks noChangeArrowheads="1"/>
          </p:cNvSpPr>
          <p:nvPr/>
        </p:nvSpPr>
        <p:spPr bwMode="auto">
          <a:xfrm>
            <a:off x="6332538" y="3341688"/>
            <a:ext cx="125412" cy="125412"/>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461" name="AutoShape 150"/>
          <p:cNvSpPr>
            <a:spLocks noChangeArrowheads="1"/>
          </p:cNvSpPr>
          <p:nvPr/>
        </p:nvSpPr>
        <p:spPr bwMode="auto">
          <a:xfrm>
            <a:off x="5221288" y="3522663"/>
            <a:ext cx="127000" cy="125412"/>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462" name="AutoShape 151"/>
          <p:cNvSpPr>
            <a:spLocks noChangeArrowheads="1"/>
          </p:cNvSpPr>
          <p:nvPr/>
        </p:nvSpPr>
        <p:spPr bwMode="auto">
          <a:xfrm>
            <a:off x="3162300" y="3481388"/>
            <a:ext cx="125413" cy="125412"/>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463" name="AutoShape 152"/>
          <p:cNvSpPr>
            <a:spLocks noChangeArrowheads="1"/>
          </p:cNvSpPr>
          <p:nvPr/>
        </p:nvSpPr>
        <p:spPr bwMode="auto">
          <a:xfrm>
            <a:off x="2476500" y="3216275"/>
            <a:ext cx="127000" cy="125413"/>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464" name="AutoShape 153"/>
          <p:cNvSpPr>
            <a:spLocks noChangeArrowheads="1"/>
          </p:cNvSpPr>
          <p:nvPr/>
        </p:nvSpPr>
        <p:spPr bwMode="auto">
          <a:xfrm>
            <a:off x="2071688" y="2894013"/>
            <a:ext cx="125412" cy="127000"/>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465" name="AutoShape 154"/>
          <p:cNvSpPr>
            <a:spLocks noChangeArrowheads="1"/>
          </p:cNvSpPr>
          <p:nvPr/>
        </p:nvSpPr>
        <p:spPr bwMode="auto">
          <a:xfrm>
            <a:off x="1800225" y="2616200"/>
            <a:ext cx="125413" cy="125413"/>
          </a:xfrm>
          <a:prstGeom prst="diamond">
            <a:avLst/>
          </a:prstGeom>
          <a:solidFill>
            <a:schemeClr val="accent1"/>
          </a:solidFill>
          <a:ln w="9525">
            <a:solidFill>
              <a:schemeClr val="tx1"/>
            </a:solidFill>
            <a:miter lim="800000"/>
            <a:headEnd/>
            <a:tailEnd/>
          </a:ln>
        </p:spPr>
        <p:txBody>
          <a:bodyPr wrap="none" anchor="ctr"/>
          <a:lstStyle/>
          <a:p>
            <a:endParaRPr lang="en-US">
              <a:ea typeface="MS PGothic"/>
              <a:cs typeface="MS PGothic"/>
            </a:endParaRPr>
          </a:p>
        </p:txBody>
      </p:sp>
      <p:sp>
        <p:nvSpPr>
          <p:cNvPr id="143466" name="Rectangle 106"/>
          <p:cNvSpPr>
            <a:spLocks noChangeArrowheads="1"/>
          </p:cNvSpPr>
          <p:nvPr/>
        </p:nvSpPr>
        <p:spPr bwMode="auto">
          <a:xfrm>
            <a:off x="155575" y="6408738"/>
            <a:ext cx="5451475" cy="307975"/>
          </a:xfrm>
          <a:prstGeom prst="rect">
            <a:avLst/>
          </a:prstGeom>
          <a:noFill/>
          <a:ln w="9525">
            <a:noFill/>
            <a:miter lim="800000"/>
            <a:headEnd/>
            <a:tailEnd/>
          </a:ln>
        </p:spPr>
        <p:txBody>
          <a:bodyPr>
            <a:spAutoFit/>
          </a:bodyPr>
          <a:lstStyle/>
          <a:p>
            <a:r>
              <a:rPr lang="en-US" sz="1400">
                <a:ea typeface="MS PGothic"/>
                <a:cs typeface="MS PGothic"/>
              </a:rPr>
              <a:t>Wadden TA, et al. </a:t>
            </a:r>
            <a:r>
              <a:rPr lang="en-US" sz="1400" i="1">
                <a:ea typeface="MS PGothic"/>
                <a:cs typeface="MS PGothic"/>
              </a:rPr>
              <a:t>N Engl J Med. </a:t>
            </a:r>
            <a:r>
              <a:rPr lang="en-US" sz="1400">
                <a:ea typeface="MS PGothic"/>
                <a:cs typeface="MS PGothic"/>
              </a:rPr>
              <a:t>2005;353(20):2111-2120.</a:t>
            </a:r>
          </a:p>
        </p:txBody>
      </p:sp>
      <p:sp>
        <p:nvSpPr>
          <p:cNvPr id="2" name="TextBox 1"/>
          <p:cNvSpPr txBox="1"/>
          <p:nvPr/>
        </p:nvSpPr>
        <p:spPr>
          <a:xfrm>
            <a:off x="1771230" y="1337042"/>
            <a:ext cx="7497164" cy="1077218"/>
          </a:xfrm>
          <a:prstGeom prst="rect">
            <a:avLst/>
          </a:prstGeom>
          <a:noFill/>
        </p:spPr>
        <p:txBody>
          <a:bodyPr wrap="none" rtlCol="0">
            <a:spAutoFit/>
          </a:bodyPr>
          <a:lstStyle/>
          <a:p>
            <a:r>
              <a:rPr lang="en-US" sz="3200" dirty="0" smtClean="0">
                <a:solidFill>
                  <a:srgbClr val="CCFFCC"/>
                </a:solidFill>
              </a:rPr>
              <a:t>The hard part is combining diet and lifestyle </a:t>
            </a:r>
          </a:p>
          <a:p>
            <a:r>
              <a:rPr lang="en-US" sz="3200" dirty="0" smtClean="0">
                <a:solidFill>
                  <a:srgbClr val="CCFFCC"/>
                </a:solidFill>
              </a:rPr>
              <a:t>changes to weight loss medications</a:t>
            </a:r>
            <a:endParaRPr lang="en-US" sz="3200" dirty="0">
              <a:solidFill>
                <a:srgbClr val="CCFF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Older: Weight loss Medications</a:t>
            </a:r>
            <a:endParaRPr lang="en-US" dirty="0"/>
          </a:p>
        </p:txBody>
      </p:sp>
      <p:sp>
        <p:nvSpPr>
          <p:cNvPr id="3" name="Content Placeholder 2"/>
          <p:cNvSpPr>
            <a:spLocks noGrp="1"/>
          </p:cNvSpPr>
          <p:nvPr>
            <p:ph idx="1"/>
          </p:nvPr>
        </p:nvSpPr>
        <p:spPr>
          <a:xfrm>
            <a:off x="457200" y="1270062"/>
            <a:ext cx="8229600" cy="5318382"/>
          </a:xfrm>
        </p:spPr>
        <p:txBody>
          <a:bodyPr>
            <a:normAutofit lnSpcReduction="10000"/>
          </a:bodyPr>
          <a:lstStyle/>
          <a:p>
            <a:r>
              <a:rPr lang="en-US" dirty="0" smtClean="0"/>
              <a:t>Phentermine approved for short term use</a:t>
            </a:r>
          </a:p>
          <a:p>
            <a:pPr lvl="1"/>
            <a:r>
              <a:rPr lang="en-US" dirty="0" smtClean="0"/>
              <a:t>Approved for 12 weeks</a:t>
            </a:r>
          </a:p>
          <a:p>
            <a:pPr lvl="1"/>
            <a:r>
              <a:rPr lang="en-US" dirty="0" smtClean="0"/>
              <a:t>From the stimulant class of weight loss agents</a:t>
            </a:r>
          </a:p>
          <a:p>
            <a:pPr lvl="1"/>
            <a:r>
              <a:rPr lang="en-US" dirty="0" smtClean="0"/>
              <a:t>Inexpensive (10 to 20 dollars per month)</a:t>
            </a:r>
          </a:p>
          <a:p>
            <a:r>
              <a:rPr lang="en-US" dirty="0" err="1" smtClean="0"/>
              <a:t>Orlistat</a:t>
            </a:r>
            <a:r>
              <a:rPr lang="en-US" dirty="0" smtClean="0"/>
              <a:t> over the counter</a:t>
            </a:r>
          </a:p>
          <a:p>
            <a:pPr lvl="1"/>
            <a:r>
              <a:rPr lang="en-US" dirty="0" smtClean="0"/>
              <a:t>Approved for long term use</a:t>
            </a:r>
          </a:p>
          <a:p>
            <a:pPr lvl="1"/>
            <a:r>
              <a:rPr lang="en-US" dirty="0" smtClean="0"/>
              <a:t>Fat blocker</a:t>
            </a:r>
          </a:p>
          <a:p>
            <a:pPr lvl="1"/>
            <a:r>
              <a:rPr lang="en-US" dirty="0" smtClean="0"/>
              <a:t>Relatively weak weight loss agent with side effects most patients are not comfortable with</a:t>
            </a:r>
          </a:p>
          <a:p>
            <a:pPr lvl="1"/>
            <a:r>
              <a:rPr lang="en-US" dirty="0" smtClean="0"/>
              <a:t>Very safe</a:t>
            </a:r>
          </a:p>
          <a:p>
            <a:pPr lvl="1"/>
            <a:r>
              <a:rPr lang="en-US" dirty="0" smtClean="0"/>
              <a:t>50 to 70 dollars per month</a:t>
            </a:r>
          </a:p>
          <a:p>
            <a:endParaRPr lang="en-US" dirty="0" smtClean="0"/>
          </a:p>
        </p:txBody>
      </p:sp>
    </p:spTree>
    <p:extLst>
      <p:ext uri="{BB962C8B-B14F-4D97-AF65-F5344CB8AC3E}">
        <p14:creationId xmlns:p14="http://schemas.microsoft.com/office/powerpoint/2010/main" val="2196161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2781</TotalTime>
  <Words>1103</Words>
  <Application>Microsoft Office PowerPoint</Application>
  <PresentationFormat>On-screen Show (4:3)</PresentationFormat>
  <Paragraphs>159</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Clinical Approaches to address the Obesity epidemic</vt:lpstr>
      <vt:lpstr>Pathophysiology of Obesity Why is it so hard to lose weight?</vt:lpstr>
      <vt:lpstr>Motivated patient trying to lose weight</vt:lpstr>
      <vt:lpstr>Weight regulation in Humans</vt:lpstr>
      <vt:lpstr>The good news on 5% to 10% weight loss</vt:lpstr>
      <vt:lpstr>Treatment options</vt:lpstr>
      <vt:lpstr>Diet and Lifestyle </vt:lpstr>
      <vt:lpstr> Lifestyle Modification and Pharmacotherapy for Obesity </vt:lpstr>
      <vt:lpstr>Older: Weight loss Medications</vt:lpstr>
      <vt:lpstr>Newer Weight loss Medications (approved 2012)</vt:lpstr>
      <vt:lpstr>Medications that may be approved in 2014 (both medications are available for other indications)</vt:lpstr>
      <vt:lpstr>Medications: Risks and benefits</vt:lpstr>
      <vt:lpstr>PowerPoint Presentation</vt:lpstr>
      <vt:lpstr>Does it pay to do bariatric surgery?</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Approaches to address Obesity</dc:title>
  <dc:creator>Ken Fujioka</dc:creator>
  <cp:lastModifiedBy>Norring, Alex</cp:lastModifiedBy>
  <cp:revision>26</cp:revision>
  <dcterms:created xsi:type="dcterms:W3CDTF">2014-01-23T15:12:30Z</dcterms:created>
  <dcterms:modified xsi:type="dcterms:W3CDTF">2014-02-12T16:38:13Z</dcterms:modified>
</cp:coreProperties>
</file>