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616" r:id="rId2"/>
    <p:sldId id="671" r:id="rId3"/>
    <p:sldId id="759" r:id="rId4"/>
    <p:sldId id="766" r:id="rId5"/>
    <p:sldId id="770" r:id="rId6"/>
    <p:sldId id="760" r:id="rId7"/>
    <p:sldId id="765" r:id="rId8"/>
    <p:sldId id="771" r:id="rId9"/>
    <p:sldId id="768" r:id="rId10"/>
    <p:sldId id="761" r:id="rId11"/>
    <p:sldId id="769" r:id="rId12"/>
    <p:sldId id="762" r:id="rId13"/>
    <p:sldId id="675" r:id="rId14"/>
    <p:sldId id="773" r:id="rId15"/>
    <p:sldId id="778" r:id="rId16"/>
    <p:sldId id="779" r:id="rId17"/>
    <p:sldId id="780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432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orient="horz" pos="3744">
          <p15:clr>
            <a:srgbClr val="A4A3A4"/>
          </p15:clr>
        </p15:guide>
        <p15:guide id="5" pos="2880">
          <p15:clr>
            <a:srgbClr val="A4A3A4"/>
          </p15:clr>
        </p15:guide>
        <p15:guide id="6" pos="2400">
          <p15:clr>
            <a:srgbClr val="A4A3A4"/>
          </p15:clr>
        </p15:guide>
        <p15:guide id="7" pos="3360">
          <p15:clr>
            <a:srgbClr val="A4A3A4"/>
          </p15:clr>
        </p15:guide>
        <p15:guide id="8" pos="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30694"/>
    <a:srgbClr val="9D62C2"/>
    <a:srgbClr val="009900"/>
    <a:srgbClr val="CC99FF"/>
    <a:srgbClr val="99CCFF"/>
    <a:srgbClr val="CCEC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3262" autoAdjust="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orient="horz" pos="432"/>
        <p:guide orient="horz" pos="720"/>
        <p:guide orient="horz" pos="3744"/>
        <p:guide pos="2880"/>
        <p:guide pos="2400"/>
        <p:guide pos="3360"/>
        <p:guide pos="576"/>
      </p:guideLst>
    </p:cSldViewPr>
  </p:slideViewPr>
  <p:outlineViewPr>
    <p:cViewPr>
      <p:scale>
        <a:sx n="33" d="100"/>
        <a:sy n="33" d="100"/>
      </p:scale>
      <p:origin x="0" y="71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88" y="-96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3" tIns="47497" rIns="94993" bIns="4749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3" tIns="47497" rIns="94993" bIns="4749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4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3" tIns="47497" rIns="94993" bIns="4749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4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3" tIns="47497" rIns="94993" bIns="4749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fld id="{D6F3967A-7A7C-4B86-957B-B4C5D66DCC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3" tIns="47497" rIns="94993" bIns="4749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3" tIns="47497" rIns="94993" bIns="4749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7"/>
            <a:ext cx="5364480" cy="431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3" tIns="47497" rIns="94993" bIns="47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4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3" tIns="47497" rIns="94993" bIns="4749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4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93" tIns="47497" rIns="94993" bIns="4749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ahoma" charset="0"/>
              </a:defRPr>
            </a:lvl1pPr>
          </a:lstStyle>
          <a:p>
            <a:pPr>
              <a:defRPr/>
            </a:pPr>
            <a:fld id="{6C7776E0-F19D-4AB4-8CE7-7009506C92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9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ahoma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4488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ahoma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0662" indent="-2964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5634" indent="-23712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9887" indent="-23712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4141" indent="-23712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40A26BE-2E0A-41FC-87A5-9EFFC3BC2661}" type="slidenum">
              <a:rPr lang="en-US" smtClean="0">
                <a:latin typeface="Tahoma" pitchFamily="34" charset="0"/>
              </a:rPr>
              <a:pPr/>
              <a:t>2</a:t>
            </a:fld>
            <a:endParaRPr 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679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increased </a:t>
            </a:r>
            <a:r>
              <a:rPr lang="en-US" dirty="0" err="1" smtClean="0"/>
              <a:t>pvt</a:t>
            </a:r>
            <a:r>
              <a:rPr lang="en-US" dirty="0" smtClean="0"/>
              <a:t> transport use, scarce opportunity for</a:t>
            </a:r>
            <a:r>
              <a:rPr lang="en-US" baseline="0" dirty="0" smtClean="0"/>
              <a:t> physical activity, decreased physical activity at work, higher stress and job insecurity, longer working hours for some jobs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7776E0-F19D-4AB4-8CE7-7009506C92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06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7776E0-F19D-4AB4-8CE7-7009506C92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836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Behavior modification involves self</a:t>
            </a:r>
            <a:r>
              <a:rPr lang="en-US" baseline="0" dirty="0" smtClean="0"/>
              <a:t> monitoring, problem solving, stimulus control, relapse prevention, goal setting, social support, cognitive restructuring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Surgeries </a:t>
            </a:r>
            <a:r>
              <a:rPr lang="en-US" baseline="0" dirty="0" err="1" smtClean="0"/>
              <a:t>includeRoux</a:t>
            </a:r>
            <a:r>
              <a:rPr lang="en-US" baseline="0" dirty="0" smtClean="0"/>
              <a:t>-en-Y (gastric bypass), vertical band </a:t>
            </a:r>
            <a:r>
              <a:rPr lang="en-US" baseline="0" dirty="0" err="1" smtClean="0"/>
              <a:t>gastroplasty</a:t>
            </a:r>
            <a:r>
              <a:rPr lang="en-US" baseline="0" dirty="0" smtClean="0"/>
              <a:t>, adjustable gastric banding, </a:t>
            </a:r>
            <a:r>
              <a:rPr lang="en-US" baseline="0" dirty="0" err="1" smtClean="0"/>
              <a:t>biliopancreatic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diversiion</a:t>
            </a:r>
            <a:r>
              <a:rPr lang="en-US" baseline="0" dirty="0" smtClean="0"/>
              <a:t>),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7776E0-F19D-4AB4-8CE7-7009506C92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41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Tahoma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70662" indent="-29640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85634" indent="-23712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59887" indent="-23712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34141" indent="-23712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6EE6683-C487-4D1E-80F5-C99EF3A4AB75}" type="slidenum">
              <a:rPr lang="en-US" smtClean="0">
                <a:latin typeface="Tahoma" pitchFamily="34" charset="0"/>
              </a:rPr>
              <a:pPr/>
              <a:t>13</a:t>
            </a:fld>
            <a:endParaRPr lang="en-US" dirty="0" smtClean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656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on lack of PCP in service area – lack</a:t>
            </a:r>
            <a:r>
              <a:rPr lang="en-US" baseline="0" dirty="0" smtClean="0"/>
              <a:t> 68 PCP in our service area (we are actively recruiting); in addition, most specialists are needed as well.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D84CD-1C4A-4CA5-9CC9-F4DCCB5A08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32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1200" dirty="0" smtClean="0"/>
              <a:t>Offers education, support and resources to those living and working in the San Gabriel Valley who want to lose weight in a healthy way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1200" dirty="0" smtClean="0"/>
              <a:t>NOT a diet or meal plan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12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en-US" sz="1200" dirty="0" smtClean="0"/>
              <a:t>Comprehensive program with 3 main components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BD84CD-1C4A-4CA5-9CC9-F4DCCB5A08F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8"/>
          <p:cNvGraphicFramePr>
            <a:graphicFrameLocks noChangeAspect="1"/>
          </p:cNvGraphicFramePr>
          <p:nvPr/>
        </p:nvGraphicFramePr>
        <p:xfrm>
          <a:off x="6261100" y="0"/>
          <a:ext cx="2882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8" name="Photo Editor Photo" r:id="rId3" imgW="2991268" imgH="285866" progId="">
                  <p:embed/>
                </p:oleObj>
              </mc:Choice>
              <mc:Fallback>
                <p:oleObj name="Photo Editor Photo" r:id="rId3" imgW="2991268" imgH="28586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6111" r="3610" b="7222"/>
                      <a:stretch>
                        <a:fillRect/>
                      </a:stretch>
                    </p:blipFill>
                    <p:spPr bwMode="auto">
                      <a:xfrm>
                        <a:off x="6261100" y="0"/>
                        <a:ext cx="28829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9"/>
          <p:cNvGraphicFramePr>
            <a:graphicFrameLocks noChangeAspect="1"/>
          </p:cNvGraphicFramePr>
          <p:nvPr/>
        </p:nvGraphicFramePr>
        <p:xfrm>
          <a:off x="0" y="6653213"/>
          <a:ext cx="2933700" cy="20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9" name="Photo Editor Photo" r:id="rId5" imgW="2991268" imgH="285866" progId="">
                  <p:embed/>
                </p:oleObj>
              </mc:Choice>
              <mc:Fallback>
                <p:oleObj name="Photo Editor Photo" r:id="rId5" imgW="2991268" imgH="28586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10" b="28333"/>
                      <a:stretch>
                        <a:fillRect/>
                      </a:stretch>
                    </p:blipFill>
                    <p:spPr bwMode="auto">
                      <a:xfrm>
                        <a:off x="0" y="6653213"/>
                        <a:ext cx="2933700" cy="204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62000" y="2133600"/>
            <a:ext cx="7543800" cy="2209800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A4B67-0927-4CB0-B811-A8462A13F1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9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A8AB9-07D5-43C4-9CF5-0C7ADC527A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6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1BC83-7BCB-4A63-A83D-B540611F90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4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79828-2FD3-4441-AB82-FBC075DCC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09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484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31875"/>
            <a:ext cx="4038600" cy="5140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1875"/>
            <a:ext cx="4038600" cy="5140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9675C-E44B-4440-BB67-D602C56A6A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05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5"/>
          <p:cNvGraphicFramePr>
            <a:graphicFrameLocks noChangeAspect="1"/>
          </p:cNvGraphicFramePr>
          <p:nvPr/>
        </p:nvGraphicFramePr>
        <p:xfrm>
          <a:off x="0" y="6654800"/>
          <a:ext cx="2933700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36" name="Photo Editor Photo" r:id="rId3" imgW="2991268" imgH="285866" progId="">
                  <p:embed/>
                </p:oleObj>
              </mc:Choice>
              <mc:Fallback>
                <p:oleObj name="Photo Editor Photo" r:id="rId3" imgW="2991268" imgH="28586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10" b="28333"/>
                      <a:stretch>
                        <a:fillRect/>
                      </a:stretch>
                    </p:blipFill>
                    <p:spPr bwMode="auto">
                      <a:xfrm>
                        <a:off x="0" y="6654800"/>
                        <a:ext cx="2933700" cy="20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917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9141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6"/>
          <p:cNvGraphicFramePr>
            <a:graphicFrameLocks noChangeAspect="1"/>
          </p:cNvGraphicFramePr>
          <p:nvPr/>
        </p:nvGraphicFramePr>
        <p:xfrm>
          <a:off x="6261100" y="0"/>
          <a:ext cx="2882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37" name="Photo Editor Photo" r:id="rId5" imgW="2991268" imgH="285866" progId="">
                  <p:embed/>
                </p:oleObj>
              </mc:Choice>
              <mc:Fallback>
                <p:oleObj name="Photo Editor Photo" r:id="rId5" imgW="2991268" imgH="28586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6111" r="3610" b="7222"/>
                      <a:stretch>
                        <a:fillRect/>
                      </a:stretch>
                    </p:blipFill>
                    <p:spPr bwMode="auto">
                      <a:xfrm>
                        <a:off x="6261100" y="0"/>
                        <a:ext cx="28829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917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9141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7"/>
          <p:cNvGraphicFramePr>
            <a:graphicFrameLocks noChangeAspect="1"/>
          </p:cNvGraphicFramePr>
          <p:nvPr/>
        </p:nvGraphicFramePr>
        <p:xfrm>
          <a:off x="7696200" y="5870575"/>
          <a:ext cx="12954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38" name="Photo Editor Photo" r:id="rId6" imgW="1905266" imgH="1295238" progId="">
                  <p:embed/>
                </p:oleObj>
              </mc:Choice>
              <mc:Fallback>
                <p:oleObj name="Photo Editor Photo" r:id="rId6" imgW="1905266" imgH="129523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870575"/>
                        <a:ext cx="129540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917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9141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822C-7D07-4E30-8E2C-9CC9FC4A5220}" type="datetime1">
              <a:rPr lang="en-US"/>
              <a:pPr>
                <a:defRPr/>
              </a:pPr>
              <a:t>2/12/2014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56696-89E3-4013-923E-666FE048C1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4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30212"/>
            <a:ext cx="7772400" cy="48418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57D53-645F-4B02-B743-CBA84D3F02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C2253-428A-4E97-B761-DFEF12B66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68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ECC8E-37CB-467F-B427-4719B5995E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90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31875"/>
            <a:ext cx="4038600" cy="514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31875"/>
            <a:ext cx="4038600" cy="514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2F216-4197-495A-BEF3-E123E9C4F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9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51D0E-11B5-4DB7-8514-0DEDF335C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7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49B68-4C3C-498B-AEE9-22C5CDB05D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9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396CA-BCF9-4B04-BF4A-011CDE821F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37347-3145-47B8-9FB1-EC3FE6327B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1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oleObject" Target="../embeddings/oleObject3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7772400" cy="4841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B2B2B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31875"/>
            <a:ext cx="82296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37D78578-DF6D-4B4E-A01E-8B278004F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aphicFrame>
        <p:nvGraphicFramePr>
          <p:cNvPr id="1031" name="Object 15"/>
          <p:cNvGraphicFramePr>
            <a:graphicFrameLocks noChangeAspect="1"/>
          </p:cNvGraphicFramePr>
          <p:nvPr/>
        </p:nvGraphicFramePr>
        <p:xfrm>
          <a:off x="0" y="6654800"/>
          <a:ext cx="2933700" cy="20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" name="Photo Editor Photo" r:id="rId17" imgW="2991268" imgH="285866" progId="">
                  <p:embed/>
                </p:oleObj>
              </mc:Choice>
              <mc:Fallback>
                <p:oleObj name="Photo Editor Photo" r:id="rId17" imgW="2991268" imgH="285866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910" b="28333"/>
                      <a:stretch>
                        <a:fillRect/>
                      </a:stretch>
                    </p:blipFill>
                    <p:spPr bwMode="auto">
                      <a:xfrm>
                        <a:off x="0" y="6654800"/>
                        <a:ext cx="2933700" cy="20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917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9141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16"/>
          <p:cNvGraphicFramePr>
            <a:graphicFrameLocks noChangeAspect="1"/>
          </p:cNvGraphicFramePr>
          <p:nvPr/>
        </p:nvGraphicFramePr>
        <p:xfrm>
          <a:off x="6261100" y="0"/>
          <a:ext cx="28829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" name="Photo Editor Photo" r:id="rId19" imgW="2991268" imgH="285866" progId="">
                  <p:embed/>
                </p:oleObj>
              </mc:Choice>
              <mc:Fallback>
                <p:oleObj name="Photo Editor Photo" r:id="rId19" imgW="2991268" imgH="285866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26111" r="3610" b="7222"/>
                      <a:stretch>
                        <a:fillRect/>
                      </a:stretch>
                    </p:blipFill>
                    <p:spPr bwMode="auto">
                      <a:xfrm>
                        <a:off x="6261100" y="0"/>
                        <a:ext cx="28829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917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9141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17"/>
          <p:cNvGraphicFramePr>
            <a:graphicFrameLocks noChangeAspect="1"/>
          </p:cNvGraphicFramePr>
          <p:nvPr/>
        </p:nvGraphicFramePr>
        <p:xfrm>
          <a:off x="7696200" y="5870575"/>
          <a:ext cx="12954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" name="Photo Editor Photo" r:id="rId20" imgW="1905266" imgH="1295238" progId="">
                  <p:embed/>
                </p:oleObj>
              </mc:Choice>
              <mc:Fallback>
                <p:oleObj name="Photo Editor Photo" r:id="rId20" imgW="1905266" imgH="1295238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870575"/>
                        <a:ext cx="129540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917E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9141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3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8865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8865F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8865F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8865F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38865F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 i="1">
          <a:solidFill>
            <a:srgbClr val="38865F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 i="1">
          <a:solidFill>
            <a:srgbClr val="38865F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 i="1">
          <a:solidFill>
            <a:srgbClr val="38865F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 i="1">
          <a:solidFill>
            <a:srgbClr val="38865F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8865F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E8CBB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spitalmanagement.net/features/feature93179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/>
          </p:cNvSpPr>
          <p:nvPr>
            <p:ph type="ctrTitle"/>
          </p:nvPr>
        </p:nvSpPr>
        <p:spPr>
          <a:xfrm>
            <a:off x="685800" y="1014413"/>
            <a:ext cx="7772400" cy="3200400"/>
          </a:xfrm>
          <a:noFill/>
          <a:ln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</a:effectLst>
          <a:extLst/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Obesity : Implications for Hospitals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2400" dirty="0" smtClean="0">
                <a:ea typeface="ＭＳ Ｐゴシック" pitchFamily="34" charset="-128"/>
              </a:rPr>
              <a:t>Report to the</a:t>
            </a:r>
            <a:br>
              <a:rPr lang="en-US" sz="2400" dirty="0" smtClean="0">
                <a:ea typeface="ＭＳ Ｐゴシック" pitchFamily="34" charset="-128"/>
              </a:rPr>
            </a:br>
            <a:r>
              <a:rPr lang="en-US" sz="2400" dirty="0" smtClean="0">
                <a:ea typeface="ＭＳ Ｐゴシック" pitchFamily="34" charset="-128"/>
              </a:rPr>
              <a:t>Senate Health Committee</a:t>
            </a: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2000" dirty="0" smtClean="0">
                <a:ea typeface="ＭＳ Ｐゴシック" pitchFamily="34" charset="-128"/>
              </a:rPr>
              <a:t>Sacramento, CA</a:t>
            </a:r>
            <a:br>
              <a:rPr lang="en-US" sz="2000" dirty="0" smtClean="0">
                <a:ea typeface="ＭＳ Ｐゴシック" pitchFamily="34" charset="-128"/>
              </a:rPr>
            </a:br>
            <a:r>
              <a:rPr lang="en-US" sz="2000" dirty="0" smtClean="0">
                <a:ea typeface="ＭＳ Ｐゴシック" pitchFamily="34" charset="-128"/>
              </a:rPr>
              <a:t>February 12, 2014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subTitle" idx="1"/>
          </p:nvPr>
        </p:nvSpPr>
        <p:spPr>
          <a:xfrm>
            <a:off x="762000" y="4572000"/>
            <a:ext cx="7772400" cy="990600"/>
          </a:xfrm>
        </p:spPr>
        <p:txBody>
          <a:bodyPr/>
          <a:lstStyle/>
          <a:p>
            <a:pPr eaLnBrk="1" hangingPunct="1"/>
            <a:endParaRPr lang="en-US" sz="2000" i="1" dirty="0" smtClean="0">
              <a:solidFill>
                <a:schemeClr val="tx1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eaLnBrk="1" hangingPunct="1"/>
            <a:r>
              <a:rPr lang="en-US" sz="2000" i="1" dirty="0" err="1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Paveljit</a:t>
            </a:r>
            <a:r>
              <a:rPr lang="en-US" sz="2000" i="1" dirty="0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 S. Bindra, MD, MBA, MSc, FACC</a:t>
            </a:r>
          </a:p>
          <a:p>
            <a:pPr eaLnBrk="1" hangingPunct="1"/>
            <a:r>
              <a:rPr lang="en-US" sz="2000" i="1" dirty="0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Chief Medical Officer &amp; Chief Information Officer</a:t>
            </a:r>
          </a:p>
          <a:p>
            <a:pPr eaLnBrk="1" hangingPunct="1"/>
            <a:r>
              <a:rPr lang="en-US" sz="2000" i="1" dirty="0" smtClean="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Citrus Valley Health Partners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Worker Injuries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patients and related physical activity often results in MS injuries for healthcare workers</a:t>
            </a:r>
          </a:p>
          <a:p>
            <a:pPr lvl="1"/>
            <a:r>
              <a:rPr lang="en-US" dirty="0" smtClean="0"/>
              <a:t>Increase in patient falls </a:t>
            </a:r>
          </a:p>
          <a:p>
            <a:pPr lvl="1"/>
            <a:r>
              <a:rPr lang="en-US" dirty="0" smtClean="0"/>
              <a:t>Cost of workers compensation claims</a:t>
            </a:r>
          </a:p>
          <a:p>
            <a:pPr lvl="1"/>
            <a:r>
              <a:rPr lang="en-US" dirty="0" smtClean="0"/>
              <a:t>Lost time from work</a:t>
            </a:r>
          </a:p>
          <a:p>
            <a:r>
              <a:rPr lang="en-US" dirty="0" smtClean="0"/>
              <a:t>MS injuries often require surgery</a:t>
            </a:r>
          </a:p>
          <a:p>
            <a:r>
              <a:rPr lang="en-US" dirty="0" smtClean="0"/>
              <a:t>PACA empowers employers to battle obesity</a:t>
            </a:r>
          </a:p>
          <a:p>
            <a:pPr lvl="1"/>
            <a:r>
              <a:rPr lang="en-US" dirty="0" smtClean="0"/>
              <a:t>Premium increase of 30-50% to incentivize wellness programs*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248400"/>
            <a:ext cx="63914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* http://www.forbes.com/sites/rickungar/2012/04/30/obesity-now-costs-americans-more-in-healthcare-costs-than-smoking/</a:t>
            </a:r>
          </a:p>
        </p:txBody>
      </p:sp>
    </p:spTree>
    <p:extLst>
      <p:ext uri="{BB962C8B-B14F-4D97-AF65-F5344CB8AC3E}">
        <p14:creationId xmlns:p14="http://schemas.microsoft.com/office/powerpoint/2010/main" val="8604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533400"/>
          </a:xfrm>
        </p:spPr>
        <p:txBody>
          <a:bodyPr/>
          <a:lstStyle/>
          <a:p>
            <a:r>
              <a:rPr lang="en-US" dirty="0" smtClean="0"/>
              <a:t>Injury Prevention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California’s Hospital Patient and Health Care Worker Injury Protection Act requires hospitals to:</a:t>
            </a:r>
          </a:p>
          <a:p>
            <a:pPr lvl="1"/>
            <a:r>
              <a:rPr lang="en-US" dirty="0" smtClean="0"/>
              <a:t>Develop and maintain a Safe Patient Handling Policy</a:t>
            </a:r>
          </a:p>
          <a:p>
            <a:pPr lvl="1"/>
            <a:r>
              <a:rPr lang="en-US" dirty="0" smtClean="0"/>
              <a:t>Assess equipment needs and purchase equipment as necessary</a:t>
            </a:r>
          </a:p>
          <a:p>
            <a:pPr lvl="2"/>
            <a:r>
              <a:rPr lang="en-US" dirty="0" smtClean="0"/>
              <a:t>Overhead lifts, transfer sheets, portable lifts</a:t>
            </a:r>
          </a:p>
          <a:p>
            <a:pPr lvl="1"/>
            <a:r>
              <a:rPr lang="en-US" dirty="0" smtClean="0"/>
              <a:t>Conduct data analysis and respond accordingly</a:t>
            </a:r>
          </a:p>
          <a:p>
            <a:pPr lvl="1"/>
            <a:r>
              <a:rPr lang="en-US" dirty="0" smtClean="0"/>
              <a:t>Conduct training for all employees who may be present in patient care units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201489"/>
            <a:ext cx="47323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Safe Patient Handling &amp; Movement; </a:t>
            </a:r>
            <a:r>
              <a:rPr lang="en-US" sz="1000" dirty="0" smtClean="0"/>
              <a:t>Optimal Review, Spring 2012, </a:t>
            </a:r>
            <a:r>
              <a:rPr lang="en-US" sz="1000" dirty="0" err="1" smtClean="0"/>
              <a:t>Vol</a:t>
            </a:r>
            <a:r>
              <a:rPr lang="en-US" sz="1000" dirty="0" smtClean="0"/>
              <a:t> 9, Issue 1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33534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 Up To 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Hospitals as the locus of population health</a:t>
            </a:r>
          </a:p>
          <a:p>
            <a:r>
              <a:rPr lang="en-US" dirty="0" smtClean="0"/>
              <a:t>Community Initiatives</a:t>
            </a:r>
          </a:p>
          <a:p>
            <a:pPr lvl="1"/>
            <a:r>
              <a:rPr lang="en-US" dirty="0" smtClean="0"/>
              <a:t>Lighten Up San Gabriel Valley</a:t>
            </a:r>
          </a:p>
          <a:p>
            <a:pPr lvl="1"/>
            <a:r>
              <a:rPr lang="en-US" dirty="0" smtClean="0"/>
              <a:t>Outreach/Coaches</a:t>
            </a:r>
          </a:p>
          <a:p>
            <a:pPr lvl="1"/>
            <a:r>
              <a:rPr lang="en-US" dirty="0" smtClean="0"/>
              <a:t>Community Runs</a:t>
            </a:r>
          </a:p>
          <a:p>
            <a:pPr lvl="1"/>
            <a:r>
              <a:rPr lang="en-US" dirty="0" smtClean="0"/>
              <a:t>Let’s Move.gov</a:t>
            </a:r>
          </a:p>
          <a:p>
            <a:pPr lvl="1"/>
            <a:r>
              <a:rPr lang="en-US" dirty="0" smtClean="0"/>
              <a:t>School outreach to reduce childhood obesity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6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772400" cy="2209800"/>
          </a:xfrm>
          <a:noFill/>
          <a:ln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</a:effectLst>
          <a:extLst/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Comments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 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Obesity/Overweight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Rate of obesity/overweight in service area:</a:t>
            </a:r>
          </a:p>
          <a:p>
            <a:pPr lvl="1"/>
            <a:r>
              <a:rPr lang="en-US" dirty="0" smtClean="0"/>
              <a:t>Overweight adults – 36.4%  (Calif. 26.4%)</a:t>
            </a:r>
          </a:p>
          <a:p>
            <a:pPr lvl="2"/>
            <a:r>
              <a:rPr lang="en-US" dirty="0" smtClean="0"/>
              <a:t>Adult males (21.5%)     Adult females (21.3%)</a:t>
            </a:r>
          </a:p>
          <a:p>
            <a:pPr lvl="1"/>
            <a:r>
              <a:rPr lang="en-US" dirty="0" smtClean="0"/>
              <a:t>Obese youth – 30.6% (Calif. 29.8%)</a:t>
            </a:r>
          </a:p>
          <a:p>
            <a:pPr lvl="2"/>
            <a:r>
              <a:rPr lang="en-US" dirty="0" smtClean="0"/>
              <a:t>Hispanic/Latino youth – 35.2%</a:t>
            </a:r>
          </a:p>
          <a:p>
            <a:pPr lvl="1"/>
            <a:r>
              <a:rPr lang="en-US" dirty="0" smtClean="0"/>
              <a:t>Overweight youth – 15.1% (Calif. 14.3%)</a:t>
            </a:r>
            <a:endParaRPr lang="en-US" dirty="0"/>
          </a:p>
          <a:p>
            <a:pPr lvl="1"/>
            <a:r>
              <a:rPr lang="en-US" dirty="0" smtClean="0"/>
              <a:t>Significant youth obesity rates in Baldwin Park (40.7%) </a:t>
            </a:r>
            <a:br>
              <a:rPr lang="en-US" dirty="0" smtClean="0"/>
            </a:br>
            <a:r>
              <a:rPr lang="en-US" dirty="0" smtClean="0"/>
              <a:t>and South El Monte (44.6 to 45.3%)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2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Obesity/Overweight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Associated drivers/factors:</a:t>
            </a:r>
          </a:p>
          <a:p>
            <a:pPr lvl="1"/>
            <a:r>
              <a:rPr lang="en-US" b="1" dirty="0" smtClean="0"/>
              <a:t>Cardiovascular Disease</a:t>
            </a:r>
          </a:p>
          <a:p>
            <a:pPr lvl="1"/>
            <a:r>
              <a:rPr lang="en-US" b="1" dirty="0"/>
              <a:t>Clinical Care (97.9 per 1,000 preventable hospital admissions</a:t>
            </a:r>
          </a:p>
          <a:p>
            <a:pPr lvl="1"/>
            <a:r>
              <a:rPr lang="en-US" b="1" dirty="0"/>
              <a:t>Access to Care (lack of primary care physicians)</a:t>
            </a:r>
          </a:p>
          <a:p>
            <a:pPr lvl="1"/>
            <a:r>
              <a:rPr lang="en-US" b="1" dirty="0"/>
              <a:t>Diabetes</a:t>
            </a:r>
          </a:p>
          <a:p>
            <a:pPr lvl="1"/>
            <a:r>
              <a:rPr lang="en-US" b="1" dirty="0"/>
              <a:t>Hypertension</a:t>
            </a:r>
          </a:p>
          <a:p>
            <a:pPr lvl="1"/>
            <a:r>
              <a:rPr lang="en-US" i="1" dirty="0" smtClean="0"/>
              <a:t>Colorectal Cancer</a:t>
            </a:r>
          </a:p>
          <a:p>
            <a:pPr lvl="1"/>
            <a:r>
              <a:rPr lang="en-US" i="1" dirty="0" smtClean="0"/>
              <a:t>Behavioral (physical activity)</a:t>
            </a:r>
          </a:p>
          <a:p>
            <a:pPr lvl="1"/>
            <a:r>
              <a:rPr lang="en-US" i="1" dirty="0" smtClean="0"/>
              <a:t>Physical Environment (fast food restaurants, grocery stores)</a:t>
            </a:r>
          </a:p>
          <a:p>
            <a:pPr lvl="1"/>
            <a:r>
              <a:rPr lang="en-US" i="1" dirty="0" smtClean="0"/>
              <a:t>Social/Economic (free or reduced price for school lunches)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7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Community Resource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14" y="1447800"/>
            <a:ext cx="5682586" cy="4525963"/>
          </a:xfrm>
        </p:spPr>
        <p:txBody>
          <a:bodyPr/>
          <a:lstStyle/>
          <a:p>
            <a:r>
              <a:rPr lang="en-US" dirty="0" smtClean="0"/>
              <a:t>Began in 2012</a:t>
            </a:r>
          </a:p>
          <a:p>
            <a:r>
              <a:rPr lang="en-US" dirty="0" smtClean="0"/>
              <a:t>Education, support, community resources for health living</a:t>
            </a:r>
          </a:p>
          <a:p>
            <a:r>
              <a:rPr lang="en-US" dirty="0" smtClean="0"/>
              <a:t>Not a diet or meal plan</a:t>
            </a:r>
          </a:p>
          <a:p>
            <a:r>
              <a:rPr lang="en-US" dirty="0" smtClean="0"/>
              <a:t>Comprehensive program with three components:</a:t>
            </a:r>
          </a:p>
          <a:p>
            <a:pPr lvl="1"/>
            <a:r>
              <a:rPr lang="en-US" dirty="0" smtClean="0"/>
              <a:t>Education, Web, Weigh-in Event</a:t>
            </a:r>
          </a:p>
          <a:p>
            <a:endParaRPr lang="en-US" dirty="0"/>
          </a:p>
        </p:txBody>
      </p:sp>
      <p:pic>
        <p:nvPicPr>
          <p:cNvPr id="4" name="Picture 4" descr="LU-SGV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032960"/>
            <a:ext cx="3156614" cy="1822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740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8820"/>
            <a:ext cx="7772400" cy="484188"/>
          </a:xfrm>
          <a:noFill/>
          <a:ln>
            <a:miter lim="800000"/>
            <a:headEnd/>
            <a:tailEnd/>
          </a:ln>
          <a:effectLst>
            <a:innerShdw blurRad="63500" dist="50800">
              <a:prstClr val="black">
                <a:alpha val="50000"/>
              </a:prstClr>
            </a:innerShdw>
          </a:effectLst>
          <a:extLst/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125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570606"/>
            <a:ext cx="8610600" cy="5677794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Obesity—Perspectives</a:t>
            </a:r>
          </a:p>
          <a:p>
            <a:pPr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Medical Issues</a:t>
            </a:r>
            <a:r>
              <a:rPr lang="en-US" sz="2000" dirty="0"/>
              <a:t> </a:t>
            </a:r>
            <a:r>
              <a:rPr lang="en-US" sz="2000" dirty="0" smtClean="0"/>
              <a:t>&amp; Treatment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Hypertension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Diabetes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Surgical Costs</a:t>
            </a:r>
          </a:p>
          <a:p>
            <a:pPr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Physical Plant Issues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Beds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Diagnostic Imaging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Transport</a:t>
            </a:r>
          </a:p>
          <a:p>
            <a:pPr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Human Resources Issues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Workers’ Compensation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Injuries</a:t>
            </a:r>
          </a:p>
          <a:p>
            <a:pPr lvl="1"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Staffing Requirements</a:t>
            </a:r>
          </a:p>
          <a:p>
            <a:pPr eaLnBrk="1" hangingPunct="1"/>
            <a:r>
              <a:rPr lang="en-US" sz="2000" dirty="0" smtClean="0">
                <a:latin typeface="Calibri" pitchFamily="34" charset="0"/>
                <a:ea typeface="MS PGothic" pitchFamily="34" charset="-128"/>
              </a:rPr>
              <a:t>Community Interventions &amp; Initiatives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Obesity is responsible for ~5-10% of total health expenditure in the US</a:t>
            </a:r>
          </a:p>
          <a:p>
            <a:r>
              <a:rPr lang="en-US" dirty="0"/>
              <a:t>Obesity = BMI &gt;30 kg/m</a:t>
            </a:r>
            <a:r>
              <a:rPr lang="en-US" baseline="30000" dirty="0"/>
              <a:t>2</a:t>
            </a:r>
          </a:p>
          <a:p>
            <a:r>
              <a:rPr lang="en-US" dirty="0"/>
              <a:t>US Prevalence is 32%</a:t>
            </a:r>
          </a:p>
          <a:p>
            <a:r>
              <a:rPr lang="en-US" dirty="0" smtClean="0"/>
              <a:t>Including production losses, accounts for &gt;1% of GDP.</a:t>
            </a:r>
          </a:p>
          <a:p>
            <a:r>
              <a:rPr lang="en-US" dirty="0" smtClean="0"/>
              <a:t>Obesity determinants</a:t>
            </a:r>
          </a:p>
          <a:p>
            <a:pPr lvl="1"/>
            <a:r>
              <a:rPr lang="en-US" dirty="0" smtClean="0"/>
              <a:t>Industries supplying lifestyle commodities</a:t>
            </a:r>
          </a:p>
          <a:p>
            <a:pPr lvl="1"/>
            <a:r>
              <a:rPr lang="en-US" dirty="0" smtClean="0"/>
              <a:t>Government policies : agriculture, transport, urban planning</a:t>
            </a:r>
          </a:p>
          <a:p>
            <a:pPr lvl="1"/>
            <a:r>
              <a:rPr lang="en-US" dirty="0" smtClean="0"/>
              <a:t>Changing work conditions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9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Obesity</a:t>
            </a:r>
            <a:endParaRPr lang="en-US" dirty="0"/>
          </a:p>
        </p:txBody>
      </p:sp>
      <p:pic>
        <p:nvPicPr>
          <p:cNvPr id="65538" name="Picture 2" descr="http://www.downeyobesityreport.com/wp-content/uploads/Global_BMI_Males_2008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375338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downeyobesityreport.com/wp-content/uploads/Global_BMI_Females_2008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066800"/>
            <a:ext cx="3810000" cy="255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www.downeyobesityreport.com/wp-content/uploads/OECD-Health-Data-201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767" y="3771731"/>
            <a:ext cx="5495632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14891" y="6429751"/>
            <a:ext cx="7010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http://www.downeyobesityreport.com/2012/06/the-global-obesity-picture/</a:t>
            </a:r>
          </a:p>
        </p:txBody>
      </p:sp>
    </p:spTree>
    <p:extLst>
      <p:ext uri="{BB962C8B-B14F-4D97-AF65-F5344CB8AC3E}">
        <p14:creationId xmlns:p14="http://schemas.microsoft.com/office/powerpoint/2010/main" val="346453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 Trends Among US Adults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091596"/>
            <a:ext cx="7264604" cy="54052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86200" y="6629400"/>
            <a:ext cx="30460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Source: Center for Disease Control (www.cdc.gov)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191000"/>
            <a:ext cx="2416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 Obesity Rate 24%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Comorbidities include </a:t>
            </a:r>
          </a:p>
          <a:p>
            <a:pPr lvl="1"/>
            <a:r>
              <a:rPr lang="en-US" sz="2400" dirty="0" smtClean="0"/>
              <a:t>Diabetes</a:t>
            </a:r>
          </a:p>
          <a:p>
            <a:pPr lvl="1"/>
            <a:r>
              <a:rPr lang="en-US" sz="2400" dirty="0" smtClean="0"/>
              <a:t>Coronary Artery Disease</a:t>
            </a:r>
          </a:p>
          <a:p>
            <a:pPr lvl="1"/>
            <a:r>
              <a:rPr lang="en-US" sz="2400" dirty="0" smtClean="0"/>
              <a:t>Hypertension</a:t>
            </a:r>
          </a:p>
          <a:p>
            <a:pPr lvl="1"/>
            <a:r>
              <a:rPr lang="en-US" sz="2400" dirty="0" smtClean="0"/>
              <a:t>Dyslipidemia</a:t>
            </a:r>
          </a:p>
          <a:p>
            <a:pPr lvl="1"/>
            <a:r>
              <a:rPr lang="en-US" sz="2400" dirty="0" smtClean="0"/>
              <a:t>Sleep apnea</a:t>
            </a:r>
          </a:p>
          <a:p>
            <a:pPr lvl="1"/>
            <a:r>
              <a:rPr lang="en-US" sz="2400" dirty="0" smtClean="0"/>
              <a:t>Musculoskeletal problems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1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goal : negative energy balance</a:t>
            </a:r>
          </a:p>
          <a:p>
            <a:r>
              <a:rPr lang="en-US" dirty="0"/>
              <a:t>Very low calorie diet</a:t>
            </a:r>
          </a:p>
          <a:p>
            <a:r>
              <a:rPr lang="en-US" dirty="0"/>
              <a:t>Physical activity </a:t>
            </a:r>
            <a:r>
              <a:rPr lang="en-US" u="sng" dirty="0"/>
              <a:t>&gt;</a:t>
            </a:r>
            <a:r>
              <a:rPr lang="en-US" dirty="0"/>
              <a:t> 250 min/</a:t>
            </a:r>
            <a:r>
              <a:rPr lang="en-US" dirty="0" err="1"/>
              <a:t>wk</a:t>
            </a:r>
            <a:endParaRPr lang="en-US" dirty="0"/>
          </a:p>
          <a:p>
            <a:r>
              <a:rPr lang="en-US" dirty="0"/>
              <a:t>Behavior modification</a:t>
            </a:r>
          </a:p>
          <a:p>
            <a:r>
              <a:rPr lang="en-US" dirty="0" smtClean="0"/>
              <a:t>Pharmacotherapy to target</a:t>
            </a:r>
          </a:p>
          <a:p>
            <a:pPr lvl="1"/>
            <a:r>
              <a:rPr lang="en-US" dirty="0" smtClean="0"/>
              <a:t>Fat absorption (</a:t>
            </a:r>
            <a:r>
              <a:rPr lang="en-US" dirty="0" err="1" smtClean="0"/>
              <a:t>Orlistat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Appetite suppression (</a:t>
            </a:r>
            <a:r>
              <a:rPr lang="en-US" dirty="0" err="1" smtClean="0"/>
              <a:t>Sibutramine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Metabolic </a:t>
            </a:r>
            <a:r>
              <a:rPr lang="en-US" dirty="0" err="1" smtClean="0"/>
              <a:t>upregulation</a:t>
            </a:r>
            <a:r>
              <a:rPr lang="en-US" dirty="0" smtClean="0"/>
              <a:t> (Phentermine)</a:t>
            </a:r>
          </a:p>
          <a:p>
            <a:r>
              <a:rPr lang="en-US" dirty="0" smtClean="0"/>
              <a:t>Bariatric Surgery</a:t>
            </a:r>
          </a:p>
          <a:p>
            <a:pPr lvl="1"/>
            <a:r>
              <a:rPr lang="en-US" dirty="0" smtClean="0"/>
              <a:t>Reserved for BMI </a:t>
            </a:r>
            <a:r>
              <a:rPr lang="en-US" u="sng" dirty="0" smtClean="0"/>
              <a:t>&gt;</a:t>
            </a:r>
            <a:r>
              <a:rPr lang="en-US" dirty="0" smtClean="0"/>
              <a:t>35 with co-morbidities</a:t>
            </a:r>
          </a:p>
          <a:p>
            <a:pPr lvl="1"/>
            <a:r>
              <a:rPr lang="en-US" dirty="0" smtClean="0"/>
              <a:t>Restrictive and </a:t>
            </a:r>
            <a:r>
              <a:rPr lang="en-US" dirty="0" err="1" smtClean="0"/>
              <a:t>malabsorptive</a:t>
            </a:r>
            <a:r>
              <a:rPr lang="en-US" dirty="0" smtClean="0"/>
              <a:t> procedures to decrease amount of food entering the stomach</a:t>
            </a:r>
          </a:p>
          <a:p>
            <a:pPr lvl="1"/>
            <a:r>
              <a:rPr lang="en-US" dirty="0" smtClean="0"/>
              <a:t>Sustainable weight loss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Plant/Equipment Demands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Wider wheelchairs: 2x cost increase</a:t>
            </a:r>
          </a:p>
          <a:p>
            <a:r>
              <a:rPr lang="en-US" sz="2000" dirty="0" smtClean="0"/>
              <a:t>Heavy-duty stretchers/beds</a:t>
            </a:r>
            <a:r>
              <a:rPr lang="en-US" sz="2000" smtClean="0"/>
              <a:t>: 3x </a:t>
            </a:r>
            <a:r>
              <a:rPr lang="en-US" sz="2000" dirty="0" smtClean="0"/>
              <a:t>cost increase</a:t>
            </a:r>
          </a:p>
          <a:p>
            <a:r>
              <a:rPr lang="en-US" sz="2000" dirty="0" smtClean="0"/>
              <a:t>Larger blood pressure cuffs</a:t>
            </a:r>
          </a:p>
          <a:p>
            <a:r>
              <a:rPr lang="en-US" sz="2000" dirty="0" smtClean="0"/>
              <a:t>Bigger beds with higher weight capacity</a:t>
            </a:r>
          </a:p>
          <a:p>
            <a:r>
              <a:rPr lang="en-US" sz="2000" dirty="0" smtClean="0"/>
              <a:t>Larger CT scanners and MRI machines</a:t>
            </a:r>
          </a:p>
          <a:p>
            <a:r>
              <a:rPr lang="en-US" sz="2000" dirty="0" smtClean="0"/>
              <a:t>Ambulances: Reinforced stretchers and winches</a:t>
            </a:r>
          </a:p>
          <a:p>
            <a:r>
              <a:rPr lang="en-US" sz="2000" dirty="0" smtClean="0"/>
              <a:t>New toilets to accommodate 500 pounds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19400" y="6248400"/>
            <a:ext cx="4897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hlinkClick r:id="rId2"/>
              </a:rPr>
              <a:t>http://www.hospitalmanagement.net/features/feature93179</a:t>
            </a:r>
            <a:r>
              <a:rPr lang="en-US" sz="1000" dirty="0" smtClean="0">
                <a:hlinkClick r:id="rId2"/>
              </a:rPr>
              <a:t>/</a:t>
            </a:r>
            <a:endParaRPr lang="en-US" sz="1000" dirty="0" smtClean="0"/>
          </a:p>
          <a:p>
            <a:r>
              <a:rPr lang="en-US" sz="1000" dirty="0"/>
              <a:t>http://www.nyc.gov/html/hhc/html/newsletter/201207-bariatric-surgery-centers.shtml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912590"/>
              </p:ext>
            </p:extLst>
          </p:nvPr>
        </p:nvGraphicFramePr>
        <p:xfrm>
          <a:off x="990600" y="4019643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Equipment to Accommodate</a:t>
                      </a:r>
                      <a:r>
                        <a:rPr lang="en-US" sz="1000" baseline="0" dirty="0" smtClean="0"/>
                        <a:t> Obese Patients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Average Cost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Radiographic/</a:t>
                      </a:r>
                      <a:r>
                        <a:rPr lang="en-US" dirty="0" err="1" smtClean="0"/>
                        <a:t>Fluoro</a:t>
                      </a:r>
                      <a:r>
                        <a:rPr lang="en-US" baseline="0" dirty="0" smtClean="0"/>
                        <a:t>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$ 650,000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Operating</a:t>
                      </a:r>
                      <a:r>
                        <a:rPr lang="en-US" baseline="0" dirty="0" smtClean="0"/>
                        <a:t> Table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$ 33,000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Bariatric Bed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22,500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Motorized</a:t>
                      </a:r>
                      <a:r>
                        <a:rPr lang="en-US" baseline="0" dirty="0" smtClean="0"/>
                        <a:t> Bariatric W/C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$ 5,500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 Wide Stretcher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$ 4,300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5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Treating Patients of Size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movement of patient by staff or</a:t>
            </a:r>
          </a:p>
          <a:p>
            <a:pPr marL="457200" lvl="1" indent="0">
              <a:buNone/>
            </a:pPr>
            <a:r>
              <a:rPr lang="en-US" sz="2400" dirty="0" smtClean="0"/>
              <a:t>use of lift equipment</a:t>
            </a:r>
          </a:p>
          <a:p>
            <a:r>
              <a:rPr lang="en-US" dirty="0" smtClean="0"/>
              <a:t>Delayed or adjusted treatment plan</a:t>
            </a:r>
          </a:p>
          <a:p>
            <a:r>
              <a:rPr lang="en-US" dirty="0" smtClean="0"/>
              <a:t>Increased risk to move patient</a:t>
            </a:r>
          </a:p>
          <a:p>
            <a:r>
              <a:rPr lang="en-US" dirty="0" smtClean="0"/>
              <a:t>Fees and non-reimbursement for </a:t>
            </a:r>
          </a:p>
          <a:p>
            <a:pPr lvl="1"/>
            <a:r>
              <a:rPr lang="en-US" dirty="0" smtClean="0"/>
              <a:t>Bedside, commode, wheelchair</a:t>
            </a:r>
          </a:p>
          <a:p>
            <a:pPr lvl="1"/>
            <a:r>
              <a:rPr lang="en-US" dirty="0" smtClean="0"/>
              <a:t>Overhead rail to transfer patient</a:t>
            </a:r>
          </a:p>
          <a:p>
            <a:r>
              <a:rPr lang="en-US" dirty="0" smtClean="0"/>
              <a:t>30-40% patients at CVHP with a BMI &gt;30</a:t>
            </a:r>
          </a:p>
          <a:p>
            <a:r>
              <a:rPr lang="en-US" dirty="0" smtClean="0"/>
              <a:t>85% of the time there are patients between 400-500 lbs</a:t>
            </a:r>
          </a:p>
          <a:p>
            <a:r>
              <a:rPr lang="en-US" dirty="0" smtClean="0"/>
              <a:t>46% of the time there are patients &gt;500 lbs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257300"/>
            <a:ext cx="2286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3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Layers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17668</TotalTime>
  <Words>827</Words>
  <Application>Microsoft Office PowerPoint</Application>
  <PresentationFormat>On-screen Show (4:3)</PresentationFormat>
  <Paragraphs>160</Paragraphs>
  <Slides>17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Layers</vt:lpstr>
      <vt:lpstr>Photo Editor Photo</vt:lpstr>
      <vt:lpstr> Obesity : Implications for Hospitals  Report to the Senate Health Committee Sacramento, CA February 12, 2014</vt:lpstr>
      <vt:lpstr>Agenda</vt:lpstr>
      <vt:lpstr>Perspectives</vt:lpstr>
      <vt:lpstr>Trends in Obesity</vt:lpstr>
      <vt:lpstr>Obesity Trends Among US Adults</vt:lpstr>
      <vt:lpstr>Medical Issues</vt:lpstr>
      <vt:lpstr>Treatment</vt:lpstr>
      <vt:lpstr>Physical Plant/Equipment Demands</vt:lpstr>
      <vt:lpstr>Treating Patients of Size</vt:lpstr>
      <vt:lpstr>Scope of Worker Injuries</vt:lpstr>
      <vt:lpstr>Injury Prevention Programs</vt:lpstr>
      <vt:lpstr>Stepping Up To The Challenge</vt:lpstr>
      <vt:lpstr>Questions and Comments</vt:lpstr>
      <vt:lpstr>Back Up Slides</vt:lpstr>
      <vt:lpstr>Obesity/Overweight</vt:lpstr>
      <vt:lpstr>Obesity/Overweight</vt:lpstr>
      <vt:lpstr>Healthy Community Resource Program</vt:lpstr>
    </vt:vector>
  </TitlesOfParts>
  <Company>Citrus Valley Health Partners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LMichaud;bfiladelfia@mail.cvhp.org</dc:creator>
  <cp:lastModifiedBy>Norring, Alex</cp:lastModifiedBy>
  <cp:revision>1264</cp:revision>
  <cp:lastPrinted>2013-12-09T21:22:24Z</cp:lastPrinted>
  <dcterms:created xsi:type="dcterms:W3CDTF">2004-07-22T17:56:40Z</dcterms:created>
  <dcterms:modified xsi:type="dcterms:W3CDTF">2014-02-12T16:39:03Z</dcterms:modified>
</cp:coreProperties>
</file>