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slideUpdateInfo/slideUpdateInfo1.xml" ContentType="application/vnd.openxmlformats-officedocument.presentationml.slideUpdateInfo+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slideUpdateInfo/slideUpdateInfo2.xml" ContentType="application/vnd.openxmlformats-officedocument.presentationml.slideUpdate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44" r:id="rId2"/>
  </p:sldMasterIdLst>
  <p:notesMasterIdLst>
    <p:notesMasterId r:id="rId26"/>
  </p:notesMasterIdLst>
  <p:sldIdLst>
    <p:sldId id="270" r:id="rId3"/>
    <p:sldId id="336" r:id="rId4"/>
    <p:sldId id="337" r:id="rId5"/>
    <p:sldId id="345" r:id="rId6"/>
    <p:sldId id="348" r:id="rId7"/>
    <p:sldId id="347" r:id="rId8"/>
    <p:sldId id="339" r:id="rId9"/>
    <p:sldId id="350" r:id="rId10"/>
    <p:sldId id="352" r:id="rId11"/>
    <p:sldId id="353" r:id="rId12"/>
    <p:sldId id="338" r:id="rId13"/>
    <p:sldId id="356" r:id="rId14"/>
    <p:sldId id="346" r:id="rId15"/>
    <p:sldId id="355" r:id="rId16"/>
    <p:sldId id="330" r:id="rId17"/>
    <p:sldId id="343" r:id="rId18"/>
    <p:sldId id="344" r:id="rId19"/>
    <p:sldId id="362" r:id="rId20"/>
    <p:sldId id="360" r:id="rId21"/>
    <p:sldId id="354" r:id="rId22"/>
    <p:sldId id="363" r:id="rId23"/>
    <p:sldId id="341" r:id="rId24"/>
    <p:sldId id="31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CDFFA-7AF0-42A3-AC9F-B6E74E0B0419}" type="datetimeFigureOut">
              <a:rPr lang="en-US" smtClean="0"/>
              <a:t>2/11/2014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A145B-61F2-45A2-91C7-54ECB90D1077}" type="slidenum">
              <a:rPr lang="en-US" smtClean="0"/>
              <a:t>‹#›</a:t>
            </a:fld>
            <a:endParaRPr lang="en-US"/>
          </a:p>
        </p:txBody>
      </p:sp>
    </p:spTree>
    <p:extLst>
      <p:ext uri="{BB962C8B-B14F-4D97-AF65-F5344CB8AC3E}">
        <p14:creationId xmlns:p14="http://schemas.microsoft.com/office/powerpoint/2010/main" val="319145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ccfproundtable.org/" TargetMode="External"/><Relationship Id="rId3" Type="http://schemas.openxmlformats.org/officeDocument/2006/relationships/hyperlink" Target="http://www.cfpa.net/" TargetMode="External"/><Relationship Id="rId7" Type="http://schemas.openxmlformats.org/officeDocument/2006/relationships/hyperlink" Target="http://www.publichealthadvocacy.or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calwic.org/" TargetMode="External"/><Relationship Id="rId11" Type="http://schemas.openxmlformats.org/officeDocument/2006/relationships/hyperlink" Target="http://www.samuelsandassociates.com/" TargetMode="External"/><Relationship Id="rId5" Type="http://schemas.openxmlformats.org/officeDocument/2006/relationships/hyperlink" Target="http://www.californiaprojectlean.org/" TargetMode="External"/><Relationship Id="rId10" Type="http://schemas.openxmlformats.org/officeDocument/2006/relationships/hyperlink" Target="http://www.preventioninstitute.org/" TargetMode="External"/><Relationship Id="rId4" Type="http://schemas.openxmlformats.org/officeDocument/2006/relationships/hyperlink" Target="http://www.cpehn.org/" TargetMode="External"/><Relationship Id="rId9" Type="http://schemas.openxmlformats.org/officeDocument/2006/relationships/hyperlink" Target="http://www.latinohealthaccess.org/"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63638" y="692150"/>
            <a:ext cx="4559300" cy="3419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3"/>
          <p:cNvSpPr>
            <a:spLocks noGrp="1" noChangeArrowheads="1"/>
          </p:cNvSpPr>
          <p:nvPr>
            <p:ph type="body" idx="1"/>
          </p:nvPr>
        </p:nvSpPr>
        <p:spPr bwMode="auto">
          <a:xfrm>
            <a:off x="686099" y="4343704"/>
            <a:ext cx="5485805"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68400" y="692150"/>
            <a:ext cx="4559300" cy="3419475"/>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(mod 1 review)</a:t>
            </a:r>
          </a:p>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8E665D-6188-4510-9CB2-D27E24CEC780}" type="slidenum">
              <a:rPr lang="en-US"/>
              <a:pPr/>
              <a:t>12</a:t>
            </a:fld>
            <a:endParaRPr lang="en-US"/>
          </a:p>
        </p:txBody>
      </p:sp>
      <p:sp>
        <p:nvSpPr>
          <p:cNvPr id="103426" name="Rectangle 2"/>
          <p:cNvSpPr>
            <a:spLocks noGrp="1" noRot="1" noChangeAspect="1" noChangeArrowheads="1" noTextEdit="1"/>
          </p:cNvSpPr>
          <p:nvPr>
            <p:ph type="sldImg"/>
          </p:nvPr>
        </p:nvSpPr>
        <p:spPr>
          <a:xfrm>
            <a:off x="1165225" y="690563"/>
            <a:ext cx="4559300" cy="3419475"/>
          </a:xfrm>
          <a:ln/>
        </p:spPr>
      </p:sp>
      <p:sp>
        <p:nvSpPr>
          <p:cNvPr id="103427" name="Rectangle 3"/>
          <p:cNvSpPr>
            <a:spLocks noGrp="1" noChangeArrowheads="1"/>
          </p:cNvSpPr>
          <p:nvPr>
            <p:ph type="body" idx="1"/>
          </p:nvPr>
        </p:nvSpPr>
        <p:spPr>
          <a:xfrm>
            <a:off x="906364" y="4343703"/>
            <a:ext cx="5042297" cy="4104821"/>
          </a:xfr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9874" name="Rectangle 2"/>
          <p:cNvSpPr>
            <a:spLocks noGrp="1" noRot="1" noChangeAspect="1" noChangeArrowheads="1" noTextEdit="1"/>
          </p:cNvSpPr>
          <p:nvPr>
            <p:ph type="sldImg"/>
          </p:nvPr>
        </p:nvSpPr>
        <p:spPr>
          <a:xfrm>
            <a:off x="1180207" y="684893"/>
            <a:ext cx="4500563" cy="3429000"/>
          </a:xfrm>
          <a:ln/>
        </p:spPr>
      </p:sp>
      <p:sp>
        <p:nvSpPr>
          <p:cNvPr id="2639875" name="Rectangle 3"/>
          <p:cNvSpPr>
            <a:spLocks noGrp="1" noChangeArrowheads="1"/>
          </p:cNvSpPr>
          <p:nvPr>
            <p:ph type="body" idx="1"/>
          </p:nvPr>
        </p:nvSpPr>
        <p:spPr>
          <a:xfrm>
            <a:off x="686098" y="4343703"/>
            <a:ext cx="5485805" cy="4115405"/>
          </a:xfrm>
        </p:spPr>
        <p:txBody>
          <a:bodyPr/>
          <a:lstStyle/>
          <a:p>
            <a:r>
              <a:rPr lang="en-US"/>
              <a:t>Emphasize environmental and policy change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7810" name="Rectangle 2"/>
          <p:cNvSpPr>
            <a:spLocks noGrp="1" noRot="1" noChangeAspect="1" noChangeArrowheads="1" noTextEdit="1"/>
          </p:cNvSpPr>
          <p:nvPr>
            <p:ph type="sldImg"/>
          </p:nvPr>
        </p:nvSpPr>
        <p:spPr>
          <a:xfrm>
            <a:off x="1198067" y="692452"/>
            <a:ext cx="4487168" cy="3418417"/>
          </a:xfrm>
          <a:ln/>
        </p:spPr>
      </p:sp>
      <p:sp>
        <p:nvSpPr>
          <p:cNvPr id="2807811" name="Rectangle 3"/>
          <p:cNvSpPr>
            <a:spLocks noGrp="1" noChangeArrowheads="1"/>
          </p:cNvSpPr>
          <p:nvPr>
            <p:ph type="body" idx="1"/>
          </p:nvPr>
        </p:nvSpPr>
        <p:spPr>
          <a:xfrm>
            <a:off x="906364" y="4343703"/>
            <a:ext cx="5043785" cy="410331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1166813" y="692150"/>
            <a:ext cx="4557712" cy="3417888"/>
          </a:xfrm>
          <a:ln/>
        </p:spPr>
      </p:sp>
      <p:sp>
        <p:nvSpPr>
          <p:cNvPr id="16387" name="Rectangle 3"/>
          <p:cNvSpPr>
            <a:spLocks noGrp="1" noChangeArrowheads="1"/>
          </p:cNvSpPr>
          <p:nvPr>
            <p:ph type="body" idx="1"/>
          </p:nvPr>
        </p:nvSpPr>
        <p:spPr>
          <a:xfrm>
            <a:off x="906463" y="4344025"/>
            <a:ext cx="5041900" cy="4103557"/>
          </a:xfrm>
          <a:noFill/>
          <a:ln w="9525"/>
        </p:spPr>
        <p:txBody>
          <a:bodyPr/>
          <a:lstStyle/>
          <a:p>
            <a:r>
              <a:rPr lang="en-US" smtClean="0"/>
              <a:t>So what is prevention?   What do we mean by primary prevention?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3154" name="Rectangle 2"/>
          <p:cNvSpPr>
            <a:spLocks noGrp="1" noRot="1" noChangeAspect="1" noChangeArrowheads="1" noTextEdit="1"/>
          </p:cNvSpPr>
          <p:nvPr>
            <p:ph type="sldImg"/>
          </p:nvPr>
        </p:nvSpPr>
        <p:spPr>
          <a:xfrm>
            <a:off x="1162050" y="688975"/>
            <a:ext cx="4560888" cy="3421063"/>
          </a:xfrm>
          <a:ln/>
        </p:spPr>
      </p:sp>
      <p:sp>
        <p:nvSpPr>
          <p:cNvPr id="3633155" name="Rectangle 3"/>
          <p:cNvSpPr>
            <a:spLocks noGrp="1" noChangeArrowheads="1"/>
          </p:cNvSpPr>
          <p:nvPr>
            <p:ph type="body" idx="1"/>
          </p:nvPr>
        </p:nvSpPr>
        <p:spPr>
          <a:xfrm>
            <a:off x="906364" y="4343703"/>
            <a:ext cx="5042297" cy="4104821"/>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9058" name="Rectangle 2"/>
          <p:cNvSpPr>
            <a:spLocks noGrp="1" noRot="1" noChangeAspect="1" noChangeArrowheads="1" noTextEdit="1"/>
          </p:cNvSpPr>
          <p:nvPr>
            <p:ph type="sldImg"/>
          </p:nvPr>
        </p:nvSpPr>
        <p:spPr>
          <a:xfrm>
            <a:off x="1198067" y="689429"/>
            <a:ext cx="4491633" cy="3421441"/>
          </a:xfrm>
          <a:ln/>
        </p:spPr>
      </p:sp>
      <p:sp>
        <p:nvSpPr>
          <p:cNvPr id="3629059" name="Rectangle 3"/>
          <p:cNvSpPr>
            <a:spLocks noGrp="1" noChangeArrowheads="1"/>
          </p:cNvSpPr>
          <p:nvPr>
            <p:ph type="body" idx="1"/>
          </p:nvPr>
        </p:nvSpPr>
        <p:spPr>
          <a:xfrm>
            <a:off x="906364" y="4343703"/>
            <a:ext cx="5043785" cy="4104821"/>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B1448-487A-4D45-9D1E-9C4764DDF837}" type="slidenum">
              <a:rPr lang="en-US"/>
              <a:pPr/>
              <a:t>22</a:t>
            </a:fld>
            <a:endParaRPr lang="en-US"/>
          </a:p>
        </p:txBody>
      </p:sp>
      <p:sp>
        <p:nvSpPr>
          <p:cNvPr id="96258" name="Rectangle 2"/>
          <p:cNvSpPr>
            <a:spLocks noGrp="1" noRot="1" noChangeAspect="1" noChangeArrowheads="1" noTextEdit="1"/>
          </p:cNvSpPr>
          <p:nvPr>
            <p:ph type="sldImg"/>
          </p:nvPr>
        </p:nvSpPr>
        <p:spPr>
          <a:xfrm>
            <a:off x="1199555" y="690942"/>
            <a:ext cx="4487168" cy="3418416"/>
          </a:xfrm>
          <a:ln/>
        </p:spPr>
      </p:sp>
      <p:sp>
        <p:nvSpPr>
          <p:cNvPr id="96259" name="Rectangle 3"/>
          <p:cNvSpPr>
            <a:spLocks noGrp="1" noChangeArrowheads="1"/>
          </p:cNvSpPr>
          <p:nvPr>
            <p:ph type="body" idx="1"/>
          </p:nvPr>
        </p:nvSpPr>
        <p:spPr>
          <a:xfrm>
            <a:off x="906364" y="4343703"/>
            <a:ext cx="5042297" cy="4104821"/>
          </a:xfrm>
        </p:spPr>
        <p:txBody>
          <a:bodyPr/>
          <a:lstStyle/>
          <a:p>
            <a:r>
              <a:rPr lang="en-US"/>
              <a:t>Thanks for the opportunity to speak with you today</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99555" y="692453"/>
            <a:ext cx="4490145" cy="341992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Rectangle 3"/>
          <p:cNvSpPr>
            <a:spLocks noGrp="1" noChangeArrowheads="1"/>
          </p:cNvSpPr>
          <p:nvPr>
            <p:ph type="body" idx="1"/>
          </p:nvPr>
        </p:nvSpPr>
        <p:spPr bwMode="auto">
          <a:xfrm>
            <a:off x="906464" y="4343400"/>
            <a:ext cx="5043487" cy="4103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C53204-922C-4A47-96E4-C4ADC021BF34}" type="slidenum">
              <a:rPr lang="en-US"/>
              <a:pPr/>
              <a:t>3</a:t>
            </a:fld>
            <a:endParaRPr lang="en-US"/>
          </a:p>
        </p:txBody>
      </p:sp>
      <p:sp>
        <p:nvSpPr>
          <p:cNvPr id="131074" name="Rectangle 2"/>
          <p:cNvSpPr>
            <a:spLocks noGrp="1" noRot="1" noChangeAspect="1" noChangeArrowheads="1" noTextEdit="1"/>
          </p:cNvSpPr>
          <p:nvPr>
            <p:ph type="sldImg"/>
          </p:nvPr>
        </p:nvSpPr>
        <p:spPr>
          <a:xfrm>
            <a:off x="1165225" y="692150"/>
            <a:ext cx="4556125" cy="3417888"/>
          </a:xfrm>
          <a:ln/>
        </p:spPr>
      </p:sp>
      <p:sp>
        <p:nvSpPr>
          <p:cNvPr id="131075" name="Rectangle 3"/>
          <p:cNvSpPr>
            <a:spLocks noGrp="1" noChangeArrowheads="1"/>
          </p:cNvSpPr>
          <p:nvPr>
            <p:ph type="body" idx="1"/>
          </p:nvPr>
        </p:nvSpPr>
        <p:spPr>
          <a:xfrm>
            <a:off x="906364" y="4343703"/>
            <a:ext cx="5042297" cy="4104821"/>
          </a:xfrm>
        </p:spPr>
        <p:txBody>
          <a:bodyPr/>
          <a:lstStyle/>
          <a:p>
            <a:r>
              <a:rPr lang="en-US"/>
              <a:t>The Steering committee of the Strategic Alliance </a:t>
            </a:r>
            <a:r>
              <a:rPr lang="en-US">
                <a:cs typeface="Arial" pitchFamily="34" charset="0"/>
              </a:rPr>
              <a:t>establishes the overall program &amp; campaign directions for the Alliance. The Steering Committee is currently comprised of 10 organizations:</a:t>
            </a:r>
          </a:p>
          <a:p>
            <a:pPr>
              <a:buFontTx/>
              <a:buChar char="•"/>
            </a:pPr>
            <a:r>
              <a:rPr lang="en-US" u="sng"/>
              <a:t>California Adolescent Nutrition and Fitness Program (CANFit)</a:t>
            </a:r>
            <a:r>
              <a:rPr lang="en-US"/>
              <a:t> </a:t>
            </a:r>
            <a:r>
              <a:rPr lang="en-US">
                <a:cs typeface="Arial" pitchFamily="34" charset="0"/>
              </a:rPr>
              <a:t>is a nonprofit organization that works throughout California to engage communities and build their capacity to improve nutrition and physical activity among multi-ethnic adolescents. </a:t>
            </a:r>
          </a:p>
          <a:p>
            <a:pPr>
              <a:buFontTx/>
              <a:buChar char="•"/>
            </a:pPr>
            <a:r>
              <a:rPr lang="en-US">
                <a:cs typeface="Arial" pitchFamily="34" charset="0"/>
                <a:hlinkClick r:id="rId3"/>
              </a:rPr>
              <a:t>California Food Policy Advocates</a:t>
            </a:r>
            <a:r>
              <a:rPr lang="en-US">
                <a:cs typeface="Arial" pitchFamily="34" charset="0"/>
              </a:rPr>
              <a:t> is a private nonprofit organization dedicated to improving the health and well-being of low-income Californians by increasing their access to nutritious and affordable food. </a:t>
            </a:r>
          </a:p>
          <a:p>
            <a:pPr>
              <a:buFontTx/>
              <a:buChar char="•"/>
            </a:pPr>
            <a:r>
              <a:rPr lang="en-US">
                <a:cs typeface="Arial" pitchFamily="34" charset="0"/>
                <a:hlinkClick r:id="rId4"/>
              </a:rPr>
              <a:t>California Pan-Ethnic Health Network (CPEHN)</a:t>
            </a:r>
            <a:r>
              <a:rPr lang="en-US">
                <a:cs typeface="Arial" pitchFamily="34" charset="0"/>
              </a:rPr>
              <a:t>  is a statewide network of multicultural health organizations working together to improve health care access and eliminate health status disparities in California's communities of color. </a:t>
            </a:r>
          </a:p>
          <a:p>
            <a:pPr>
              <a:buFontTx/>
              <a:buChar char="•"/>
            </a:pPr>
            <a:r>
              <a:rPr lang="en-US">
                <a:cs typeface="Arial" pitchFamily="34" charset="0"/>
                <a:hlinkClick r:id="rId5"/>
              </a:rPr>
              <a:t>California Project LEAN</a:t>
            </a:r>
            <a:r>
              <a:rPr lang="en-US">
                <a:cs typeface="Arial" pitchFamily="34" charset="0"/>
              </a:rPr>
              <a:t> works with state and local physical activity and nutrition leaders to conduct statewide programs such as the Food on the Run program, which trains teens on healthy eating and physical activity and prepares leaders to serve as policy change agents in their schools and communities. </a:t>
            </a:r>
          </a:p>
          <a:p>
            <a:pPr>
              <a:buFontTx/>
              <a:buChar char="•"/>
            </a:pPr>
            <a:r>
              <a:rPr lang="en-US">
                <a:cs typeface="Arial" pitchFamily="34" charset="0"/>
                <a:hlinkClick r:id="rId6"/>
              </a:rPr>
              <a:t>California WIC Association (CWA)</a:t>
            </a:r>
            <a:r>
              <a:rPr lang="en-US">
                <a:cs typeface="Arial" pitchFamily="34" charset="0"/>
              </a:rPr>
              <a:t> is a nonprofit organization formed by directors of local WIC agencies to represent all parties interested in the operation of the Special Supplemental Nutrition Program for Women, Infants, and Children (WIC). </a:t>
            </a:r>
          </a:p>
          <a:p>
            <a:pPr>
              <a:buFontTx/>
              <a:buChar char="•"/>
            </a:pPr>
            <a:r>
              <a:rPr lang="en-US">
                <a:cs typeface="Arial" pitchFamily="34" charset="0"/>
                <a:hlinkClick r:id="rId7"/>
              </a:rPr>
              <a:t>Center for Public Health Advocacy</a:t>
            </a:r>
            <a:r>
              <a:rPr lang="en-US">
                <a:cs typeface="Arial" pitchFamily="34" charset="0"/>
              </a:rPr>
              <a:t> is a nonpartisan nonprofit organization dedicated to raising awareness about critical public health issues and mobilizing communities to support the establishment of needed policies and programs in California. </a:t>
            </a:r>
          </a:p>
          <a:p>
            <a:pPr>
              <a:buFontTx/>
              <a:buChar char="•"/>
            </a:pPr>
            <a:r>
              <a:rPr lang="en-US">
                <a:cs typeface="Arial" pitchFamily="34" charset="0"/>
                <a:hlinkClick r:id="rId8"/>
              </a:rPr>
              <a:t>Child Care Food Program Roundtable</a:t>
            </a:r>
            <a:r>
              <a:rPr lang="en-US">
                <a:cs typeface="Arial" pitchFamily="34" charset="0"/>
              </a:rPr>
              <a:t> promotes health and well-being of children in child care through providing leadership and advocating for an enhanced and expanded CCFP. </a:t>
            </a:r>
          </a:p>
          <a:p>
            <a:pPr>
              <a:buFontTx/>
              <a:buChar char="•"/>
            </a:pPr>
            <a:r>
              <a:rPr lang="en-US">
                <a:cs typeface="Arial" pitchFamily="34" charset="0"/>
                <a:hlinkClick r:id="rId9"/>
              </a:rPr>
              <a:t>Latino Health Access</a:t>
            </a:r>
            <a:r>
              <a:rPr lang="en-US">
                <a:cs typeface="Arial" pitchFamily="34" charset="0"/>
              </a:rPr>
              <a:t> (LHA) is a non-profit organization that takes a unique, holistic, and positive approach to working with medically under-served communities by promoting health, preventing disease, and improving access to safe health care. </a:t>
            </a:r>
          </a:p>
          <a:p>
            <a:pPr>
              <a:buFontTx/>
              <a:buChar char="•"/>
            </a:pPr>
            <a:r>
              <a:rPr lang="en-US">
                <a:cs typeface="Arial" pitchFamily="34" charset="0"/>
                <a:hlinkClick r:id="rId10"/>
              </a:rPr>
              <a:t>Prevention Institute</a:t>
            </a:r>
            <a:r>
              <a:rPr lang="en-US">
                <a:cs typeface="Arial" pitchFamily="34" charset="0"/>
              </a:rPr>
              <a:t> is a nonprofit, national center dedicated to improving community health and well-being by building momentum for effective primary prevention. </a:t>
            </a:r>
            <a:r>
              <a:rPr lang="en-US"/>
              <a:t>Prevention Institute is currently coordinating and staffing the Strategic Alliance.</a:t>
            </a:r>
            <a:endParaRPr lang="en-US">
              <a:cs typeface="Arial" pitchFamily="34" charset="0"/>
            </a:endParaRPr>
          </a:p>
          <a:p>
            <a:pPr>
              <a:buFontTx/>
              <a:buChar char="•"/>
            </a:pPr>
            <a:r>
              <a:rPr lang="en-US">
                <a:cs typeface="Arial" pitchFamily="34" charset="0"/>
                <a:hlinkClick r:id="rId11"/>
              </a:rPr>
              <a:t>Samuels &amp; </a:t>
            </a:r>
            <a:r>
              <a:rPr lang="en-US" u="sng">
                <a:cs typeface="Arial" pitchFamily="34" charset="0"/>
                <a:hlinkClick r:id="rId11"/>
              </a:rPr>
              <a:t>Associates</a:t>
            </a:r>
            <a:r>
              <a:rPr lang="en-US" u="sng">
                <a:cs typeface="Arial" pitchFamily="34" charset="0"/>
              </a:rPr>
              <a:t>,Inc</a:t>
            </a:r>
            <a:r>
              <a:rPr lang="en-US">
                <a:cs typeface="Arial" pitchFamily="34" charset="0"/>
              </a:rPr>
              <a:t>. is a health research, policy and evaluation consulting firm that specializes in strategic planning, program development and multi-site program evaluation in the areas of health promotion and disease prevention; specific areas of expertise span women's health, nutrition and fitness, community health, and policy issues in public health. </a:t>
            </a:r>
          </a:p>
          <a:p>
            <a:pPr>
              <a:buFontTx/>
              <a:buChar char="•"/>
            </a:pPr>
            <a:r>
              <a:rPr lang="en-US"/>
              <a:t>In addition to the steering committee, the Alliance has several ad hoc subcommittees that develop strategies in physical activity promotion, policy development and media outreach.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4466" name="Rectangle 2"/>
          <p:cNvSpPr>
            <a:spLocks noGrp="1" noRot="1" noChangeAspect="1" noChangeArrowheads="1" noTextEdit="1"/>
          </p:cNvSpPr>
          <p:nvPr>
            <p:ph type="sldImg"/>
          </p:nvPr>
        </p:nvSpPr>
        <p:spPr>
          <a:xfrm>
            <a:off x="1162050" y="692150"/>
            <a:ext cx="4559300" cy="3419475"/>
          </a:xfrm>
          <a:ln/>
        </p:spPr>
      </p:sp>
      <p:sp>
        <p:nvSpPr>
          <p:cNvPr id="2494467" name="Rectangle 3"/>
          <p:cNvSpPr>
            <a:spLocks noGrp="1" noChangeArrowheads="1"/>
          </p:cNvSpPr>
          <p:nvPr>
            <p:ph type="body" idx="1"/>
          </p:nvPr>
        </p:nvSpPr>
        <p:spPr>
          <a:xfrm>
            <a:off x="906364" y="4343703"/>
            <a:ext cx="5043785" cy="4103310"/>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5778" name="Rectangle 2"/>
          <p:cNvSpPr>
            <a:spLocks noGrp="1" noRot="1" noChangeAspect="1" noChangeArrowheads="1" noTextEdit="1"/>
          </p:cNvSpPr>
          <p:nvPr>
            <p:ph type="sldImg"/>
          </p:nvPr>
        </p:nvSpPr>
        <p:spPr>
          <a:xfrm>
            <a:off x="1144588" y="684213"/>
            <a:ext cx="4570412" cy="3429000"/>
          </a:xfrm>
          <a:ln/>
        </p:spPr>
      </p:sp>
      <p:sp>
        <p:nvSpPr>
          <p:cNvPr id="2635779" name="Rectangle 3"/>
          <p:cNvSpPr>
            <a:spLocks noGrp="1" noChangeArrowheads="1"/>
          </p:cNvSpPr>
          <p:nvPr>
            <p:ph type="body" idx="1"/>
          </p:nvPr>
        </p:nvSpPr>
        <p:spPr>
          <a:xfrm>
            <a:off x="686098" y="4343703"/>
            <a:ext cx="5485805" cy="4115405"/>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1906" name="Rectangle 2"/>
          <p:cNvSpPr>
            <a:spLocks noGrp="1" noRot="1" noChangeAspect="1" noChangeArrowheads="1" noTextEdit="1"/>
          </p:cNvSpPr>
          <p:nvPr>
            <p:ph type="sldImg"/>
          </p:nvPr>
        </p:nvSpPr>
        <p:spPr>
          <a:xfrm>
            <a:off x="1166813" y="688975"/>
            <a:ext cx="4560887" cy="3422650"/>
          </a:xfrm>
          <a:ln/>
        </p:spPr>
      </p:sp>
      <p:sp>
        <p:nvSpPr>
          <p:cNvPr id="2811907" name="Rectangle 3"/>
          <p:cNvSpPr>
            <a:spLocks noGrp="1" noChangeArrowheads="1"/>
          </p:cNvSpPr>
          <p:nvPr>
            <p:ph type="body" idx="1"/>
          </p:nvPr>
        </p:nvSpPr>
        <p:spPr>
          <a:xfrm>
            <a:off x="906364" y="4343703"/>
            <a:ext cx="5043785" cy="4104821"/>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06488" y="687050"/>
            <a:ext cx="4646612" cy="3427439"/>
          </a:xfrm>
          <a:ln/>
        </p:spPr>
      </p:sp>
      <p:sp>
        <p:nvSpPr>
          <p:cNvPr id="100355" name="Rectangle 3"/>
          <p:cNvSpPr>
            <a:spLocks noGrp="1" noChangeArrowheads="1"/>
          </p:cNvSpPr>
          <p:nvPr>
            <p:ph type="body" idx="1"/>
          </p:nvPr>
        </p:nvSpPr>
        <p:spPr>
          <a:xfrm>
            <a:off x="685800" y="4344025"/>
            <a:ext cx="5486400" cy="411292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Strategic Alliance, a statewide coalition of nutrition and physical activity advocates in California  that Prevention Institute staffs, developed a Taking Action Platform</a:t>
            </a:r>
          </a:p>
          <a:p>
            <a:r>
              <a:rPr lang="en-US" smtClean="0"/>
              <a:t>that Governor Shchwarzenegger adopted and turned into the state’s Obesity Action Plan to raise nutritional standards for food sold at California schools and ban the sale of sodas on school campuses.</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4274" name="Rectangle 2"/>
          <p:cNvSpPr>
            <a:spLocks noGrp="1" noRot="1" noChangeAspect="1" noChangeArrowheads="1" noTextEdit="1"/>
          </p:cNvSpPr>
          <p:nvPr>
            <p:ph type="sldImg"/>
          </p:nvPr>
        </p:nvSpPr>
        <p:spPr>
          <a:xfrm>
            <a:off x="1146175" y="685800"/>
            <a:ext cx="4568825" cy="3427413"/>
          </a:xfrm>
          <a:ln/>
        </p:spPr>
      </p:sp>
      <p:sp>
        <p:nvSpPr>
          <p:cNvPr id="2614275" name="Rectangle 3"/>
          <p:cNvSpPr>
            <a:spLocks noGrp="1" noChangeArrowheads="1"/>
          </p:cNvSpPr>
          <p:nvPr>
            <p:ph type="body" idx="1"/>
          </p:nvPr>
        </p:nvSpPr>
        <p:spPr>
          <a:xfrm>
            <a:off x="686098" y="4343704"/>
            <a:ext cx="5485805" cy="4113892"/>
          </a:xfrm>
        </p:spPr>
        <p:txBody>
          <a:bodyPr/>
          <a:lstStyle/>
          <a:p>
            <a:r>
              <a:rPr lang="en-US"/>
              <a:t>Level 1: Strengthening individual knowledge and skills</a:t>
            </a:r>
          </a:p>
          <a:p>
            <a:endParaRPr lang="en-US"/>
          </a:p>
          <a:p>
            <a:r>
              <a:rPr lang="en-US"/>
              <a:t>The Loving Support Breastfeeding Program provides support, encouragement and assistance to all new mothers in order to make breastfeeding successful. </a:t>
            </a:r>
          </a:p>
          <a:p>
            <a:r>
              <a:rPr lang="en-US"/>
              <a:t>Open to all Riverside County residents </a:t>
            </a:r>
          </a:p>
          <a:p>
            <a:endParaRPr lang="en-US"/>
          </a:p>
          <a:p>
            <a:r>
              <a:rPr lang="en-US" b="1"/>
              <a:t>EXAMPLE</a:t>
            </a:r>
          </a:p>
          <a:p>
            <a:r>
              <a:rPr lang="en-US" b="1"/>
              <a:t>Toll-free, bilingual helpline available 24 hours a day, seven days a week to provide support and assistance. Staffed by certified lactation educators and lactation consultants.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62" name="Rectangle 2"/>
          <p:cNvSpPr>
            <a:spLocks noGrp="1" noRot="1" noChangeAspect="1" noChangeArrowheads="1" noTextEdit="1"/>
          </p:cNvSpPr>
          <p:nvPr>
            <p:ph type="sldImg"/>
          </p:nvPr>
        </p:nvSpPr>
        <p:spPr>
          <a:xfrm>
            <a:off x="1162050" y="692150"/>
            <a:ext cx="4559300" cy="3419475"/>
          </a:xfrm>
          <a:ln/>
        </p:spPr>
      </p:sp>
      <p:sp>
        <p:nvSpPr>
          <p:cNvPr id="2549763" name="Rectangle 3"/>
          <p:cNvSpPr>
            <a:spLocks noGrp="1" noChangeArrowheads="1"/>
          </p:cNvSpPr>
          <p:nvPr>
            <p:ph type="body" idx="1"/>
          </p:nvPr>
        </p:nvSpPr>
        <p:spPr>
          <a:xfrm>
            <a:off x="906364" y="4343703"/>
            <a:ext cx="5043785" cy="4103310"/>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3954" name="Rectangle 2"/>
          <p:cNvSpPr>
            <a:spLocks noGrp="1" noRot="1" noChangeAspect="1" noChangeArrowheads="1" noTextEdit="1"/>
          </p:cNvSpPr>
          <p:nvPr>
            <p:ph type="sldImg"/>
          </p:nvPr>
        </p:nvSpPr>
        <p:spPr>
          <a:xfrm>
            <a:off x="1144588" y="684213"/>
            <a:ext cx="4570412" cy="3429000"/>
          </a:xfrm>
          <a:ln/>
        </p:spPr>
      </p:sp>
      <p:sp>
        <p:nvSpPr>
          <p:cNvPr id="2813955" name="Rectangle 3"/>
          <p:cNvSpPr>
            <a:spLocks noGrp="1" noChangeArrowheads="1"/>
          </p:cNvSpPr>
          <p:nvPr>
            <p:ph type="body" idx="1"/>
          </p:nvPr>
        </p:nvSpPr>
        <p:spPr>
          <a:xfrm>
            <a:off x="686098" y="4343703"/>
            <a:ext cx="5485805" cy="4115405"/>
          </a:xfrm>
        </p:spPr>
        <p:txBody>
          <a:bodyPr/>
          <a:lstStyle/>
          <a:p>
            <a:r>
              <a:rPr lang="en-US"/>
              <a:t>Safety as an underlying approach connected to chronic illness.  It is an essential component of equity: a potential strategy would be joint use.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9224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33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8763" y="293688"/>
            <a:ext cx="2039937" cy="5146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7363" y="293688"/>
            <a:ext cx="5969000" cy="5146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869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87363" y="293688"/>
            <a:ext cx="8161337" cy="5146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896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161337" cy="5064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0" y="1981200"/>
            <a:ext cx="33782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345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3050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556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861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770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176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378200" cy="345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024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88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618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292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993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968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7363" y="293688"/>
            <a:ext cx="81613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333577700"/>
      </p:ext>
    </p:extLst>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1" fontAlgn="base" hangingPunct="1">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rgbClr val="0000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7363" y="293688"/>
            <a:ext cx="8161337"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14049070"/>
      </p:ext>
    </p:extLst>
  </p:cSld>
  <p:clrMap bg1="dk2" tx1="lt1" bg2="dk1" tx2="lt2" accent1="accent1" accent2="accent2" accent3="accent3" accent4="accent4" accent5="accent5" accent6="accent6" hlink="hlink" folHlink="folHlink"/>
  <p:sldLayoutIdLst>
    <p:sldLayoutId id="2147483745" r:id="rId1"/>
  </p:sldLayoutIdLst>
  <p:txStyles>
    <p:titleStyle>
      <a:lvl1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0" fontAlgn="base" hangingPunct="0">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lnSpc>
          <a:spcPts val="3400"/>
        </a:lnSpc>
        <a:spcBef>
          <a:spcPts val="2400"/>
        </a:spcBef>
        <a:spcAft>
          <a:spcPts val="600"/>
        </a:spcAft>
        <a:buClr>
          <a:schemeClr val="accent1"/>
        </a:buClr>
        <a:buSzPct val="75000"/>
        <a:buFont typeface="Wingdings" pitchFamily="2" charset="2"/>
        <a:buChar char="u"/>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ts val="2800"/>
        </a:lnSpc>
        <a:spcBef>
          <a:spcPts val="600"/>
        </a:spcBef>
        <a:spcAft>
          <a:spcPts val="600"/>
        </a:spcAft>
        <a:buClr>
          <a:srgbClr val="00CC00"/>
        </a:buClr>
        <a:buSzPct val="75000"/>
        <a:buFont typeface="Wingdings" pitchFamily="2" charset="2"/>
        <a:buChar char="n"/>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3pPr>
      <a:lvl4pPr marL="16002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4pPr>
      <a:lvl5pPr marL="2057400" indent="-228600" algn="l" rtl="0" eaLnBrk="0" fontAlgn="base" hangingPunct="0">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5pPr>
      <a:lvl6pPr marL="25146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6pPr>
      <a:lvl7pPr marL="29718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7pPr>
      <a:lvl8pPr marL="34290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8pPr>
      <a:lvl9pPr marL="3886200" indent="-228600" algn="l" rtl="0" eaLnBrk="1" fontAlgn="base" hangingPunct="1">
        <a:spcBef>
          <a:spcPct val="50000"/>
        </a:spcBef>
        <a:spcAft>
          <a:spcPct val="0"/>
        </a:spcAft>
        <a:buClr>
          <a:srgbClr val="FC0128"/>
        </a:buClr>
        <a:buSzPct val="75000"/>
        <a:buChar char="•"/>
        <a:defRPr sz="2000">
          <a:solidFill>
            <a:schemeClr val="tx2"/>
          </a:solidFill>
          <a:effectLst>
            <a:outerShdw blurRad="38100" dist="38100" dir="2700000" algn="tl">
              <a:srgbClr val="000000"/>
            </a:outerShdw>
          </a:effectLst>
          <a:latin typeface="Times"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UpdateInfo/_rels/slideUpdateInfo1.xml.rels><?xml version="1.0" encoding="UTF-8" standalone="yes"?>
<Relationships xmlns="http://schemas.openxmlformats.org/package/2006/relationships"><Relationship Id="rId1" Type="http://schemas.openxmlformats.org/officeDocument/2006/relationships/slideUpdateUrl" Target="http://server4/Slides/PowerPoint" TargetMode="External"/></Relationships>
</file>

<file path=ppt/slideUpdateInfo/_rels/slideUpdateInfo2.xml.rels><?xml version="1.0" encoding="UTF-8" standalone="yes"?>
<Relationships xmlns="http://schemas.openxmlformats.org/package/2006/relationships"><Relationship Id="rId1" Type="http://schemas.openxmlformats.org/officeDocument/2006/relationships/slideUpdateUrl" Target="http://server4/Slides/PowerPoint" TargetMode="External"/></Relationships>
</file>

<file path=ppt/slideUpdateInfo/slideUpdateInfo1.xml><?xml version="1.0" encoding="utf-8"?>
<p:sldSyncPr xmlns:a="http://schemas.openxmlformats.org/drawingml/2006/main" xmlns:r="http://schemas.openxmlformats.org/officeDocument/2006/relationships" xmlns:p="http://schemas.openxmlformats.org/presentationml/2006/main" serverSldId="2572" serverSldModifiedTime="2011-10-13T17:52:40" clientInsertedTime="2011-11-07T21:54:28.451"/>
</file>

<file path=ppt/slideUpdateInfo/slideUpdateInfo2.xml><?xml version="1.0" encoding="utf-8"?>
<p:sldSyncPr xmlns:a="http://schemas.openxmlformats.org/drawingml/2006/main" xmlns:r="http://schemas.openxmlformats.org/officeDocument/2006/relationships" xmlns:p="http://schemas.openxmlformats.org/presentationml/2006/main" serverSldId="1555" serverSldModifiedTime="2011-09-29T23:03:25" clientInsertedTime="2011-10-07T19:38:04.994"/>
</file>

<file path=ppt/slides/_rels/slide1.xml.rels><?xml version="1.0" encoding="UTF-8" standalone="yes"?>
<Relationships xmlns="http://schemas.openxmlformats.org/package/2006/relationships"><Relationship Id="rId3" Type="http://schemas.openxmlformats.org/officeDocument/2006/relationships/slideUpdateInfo" Target="../slideUpdateInfo/slideUpdateInfo1.xm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8.xml"/><Relationship Id="rId7" Type="http://schemas.openxmlformats.org/officeDocument/2006/relationships/hyperlink" Target="http://www.facebook.com/pages/Prevention-Institute/129291200455039" TargetMode="Externa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jpeg"/><Relationship Id="rId10" Type="http://schemas.openxmlformats.org/officeDocument/2006/relationships/image" Target="../media/image36.png"/><Relationship Id="rId4" Type="http://schemas.openxmlformats.org/officeDocument/2006/relationships/slideUpdateInfo" Target="../slideUpdateInfo/slideUpdateInfo2.xml"/><Relationship Id="rId9" Type="http://schemas.openxmlformats.org/officeDocument/2006/relationships/hyperlink" Target="http://twitt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y new PI log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44356" y="5724161"/>
            <a:ext cx="1600200" cy="62706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53798" name="Text Box 6"/>
          <p:cNvSpPr txBox="1">
            <a:spLocks noChangeArrowheads="1"/>
          </p:cNvSpPr>
          <p:nvPr/>
        </p:nvSpPr>
        <p:spPr bwMode="auto">
          <a:xfrm>
            <a:off x="4800600" y="6484746"/>
            <a:ext cx="3352800" cy="366712"/>
          </a:xfrm>
          <a:prstGeom prst="rect">
            <a:avLst/>
          </a:prstGeom>
          <a:noFill/>
          <a:ln w="9525">
            <a:noFill/>
            <a:miter lim="800000"/>
            <a:headEnd/>
            <a:tailEnd/>
          </a:ln>
          <a:effectLst/>
        </p:spPr>
        <p:txBody>
          <a:bodyPr>
            <a:spAutoFit/>
          </a:bodyPr>
          <a:lstStyle/>
          <a:p>
            <a:pPr eaLnBrk="0" hangingPunct="0">
              <a:spcBef>
                <a:spcPct val="50000"/>
              </a:spcBef>
              <a:spcAft>
                <a:spcPts val="2400"/>
              </a:spcAft>
              <a:buClr>
                <a:srgbClr val="FC0128"/>
              </a:buClr>
              <a:buSzPct val="75000"/>
              <a:buFont typeface="Wingdings" pitchFamily="2" charset="2"/>
              <a:buNone/>
              <a:defRPr/>
            </a:pPr>
            <a:r>
              <a:rPr lang="en-US" b="1" dirty="0">
                <a:solidFill>
                  <a:srgbClr val="FFFFFF"/>
                </a:solidFill>
                <a:effectLst>
                  <a:outerShdw blurRad="38100" dist="38100" dir="2700000" algn="tl">
                    <a:srgbClr val="000000"/>
                  </a:outerShdw>
                </a:effectLst>
                <a:latin typeface="Arial" charset="0"/>
              </a:rPr>
              <a:t>www.preventioninstitute.org</a:t>
            </a:r>
          </a:p>
        </p:txBody>
      </p:sp>
      <p:pic>
        <p:nvPicPr>
          <p:cNvPr id="14341" name="Picture 14" descr="Tim Kant_June29_200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13" y="0"/>
            <a:ext cx="3756026"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tx1"/>
                </a:solidFill>
                <a:miter lim="800000"/>
                <a:headEnd/>
                <a:tailEnd/>
              </a14:hiddenLine>
            </a:ext>
          </a:extLst>
        </p:spPr>
      </p:pic>
      <p:pic>
        <p:nvPicPr>
          <p:cNvPr id="14342" name="Picture 5" descr="People Grocery Farm Stand"/>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4386263"/>
            <a:ext cx="37338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descr="HE_woman doc with asian baby"/>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588" y="2351088"/>
            <a:ext cx="3730626"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2" name="Rectangle 3"/>
          <p:cNvSpPr>
            <a:spLocks noChangeArrowheads="1"/>
          </p:cNvSpPr>
          <p:nvPr/>
        </p:nvSpPr>
        <p:spPr bwMode="auto">
          <a:xfrm>
            <a:off x="4114800" y="3208030"/>
            <a:ext cx="4876800" cy="2369880"/>
          </a:xfrm>
          <a:prstGeom prst="rect">
            <a:avLst/>
          </a:prstGeom>
          <a:noFill/>
          <a:ln w="12700">
            <a:noFill/>
            <a:miter lim="800000"/>
            <a:headEnd/>
            <a:tailEnd/>
          </a:ln>
          <a:effectLst/>
        </p:spPr>
        <p:txBody>
          <a:bodyPr wrap="square">
            <a:spAutoFit/>
          </a:bodyPr>
          <a:lstStyle/>
          <a:p>
            <a:pPr>
              <a:defRPr/>
            </a:pPr>
            <a:r>
              <a:rPr lang="en-US" sz="2800" dirty="0" smtClean="0">
                <a:solidFill>
                  <a:srgbClr val="FFFFFF"/>
                </a:solidFill>
                <a:effectLst>
                  <a:outerShdw blurRad="38100" dist="38100" dir="2700000" algn="tl">
                    <a:srgbClr val="000000"/>
                  </a:outerShdw>
                </a:effectLst>
                <a:latin typeface="Lucida Sans" pitchFamily="34" charset="0"/>
              </a:rPr>
              <a:t>Manal J. Aboelata, MPH</a:t>
            </a:r>
            <a:br>
              <a:rPr lang="en-US" sz="2800" dirty="0" smtClean="0">
                <a:solidFill>
                  <a:srgbClr val="FFFFFF"/>
                </a:solidFill>
                <a:effectLst>
                  <a:outerShdw blurRad="38100" dist="38100" dir="2700000" algn="tl">
                    <a:srgbClr val="000000"/>
                  </a:outerShdw>
                </a:effectLst>
                <a:latin typeface="Lucida Sans" pitchFamily="34" charset="0"/>
              </a:rPr>
            </a:br>
            <a:r>
              <a:rPr lang="en-US" sz="2000" b="1" dirty="0" smtClean="0"/>
              <a:t>Managing Director</a:t>
            </a:r>
          </a:p>
          <a:p>
            <a:r>
              <a:rPr lang="en-US" sz="2000" b="1" dirty="0" smtClean="0"/>
              <a:t>Prevention Institute</a:t>
            </a:r>
          </a:p>
          <a:p>
            <a:endParaRPr lang="en-US" sz="2000" b="1" dirty="0" smtClean="0"/>
          </a:p>
          <a:p>
            <a:pPr algn="ctr"/>
            <a:r>
              <a:rPr lang="en-US" sz="2000" b="1" dirty="0" smtClean="0"/>
              <a:t>Prepared for the Senate </a:t>
            </a:r>
            <a:r>
              <a:rPr lang="en-US" sz="2000" b="1" dirty="0"/>
              <a:t>Committee on Health Oversight Hearing</a:t>
            </a:r>
            <a:endParaRPr lang="en-US" sz="2000" dirty="0"/>
          </a:p>
          <a:p>
            <a:pPr algn="ctr"/>
            <a:r>
              <a:rPr lang="en-US" sz="2000" b="1" dirty="0"/>
              <a:t>Wednesday, February 12, 2014</a:t>
            </a:r>
            <a:endParaRPr lang="en-US" sz="2000" dirty="0"/>
          </a:p>
        </p:txBody>
      </p:sp>
      <p:sp>
        <p:nvSpPr>
          <p:cNvPr id="13" name="Line 4"/>
          <p:cNvSpPr>
            <a:spLocks noChangeShapeType="1"/>
          </p:cNvSpPr>
          <p:nvPr/>
        </p:nvSpPr>
        <p:spPr bwMode="auto">
          <a:xfrm flipH="1">
            <a:off x="3744913" y="3055630"/>
            <a:ext cx="5399087" cy="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nchor="ctr"/>
          <a:lstStyle/>
          <a:p>
            <a:endParaRPr lang="en-US">
              <a:solidFill>
                <a:srgbClr val="FFFFFF"/>
              </a:solidFill>
            </a:endParaRPr>
          </a:p>
        </p:txBody>
      </p:sp>
      <p:cxnSp>
        <p:nvCxnSpPr>
          <p:cNvPr id="14344" name="Straight Connector 2"/>
          <p:cNvCxnSpPr>
            <a:cxnSpLocks noChangeShapeType="1"/>
          </p:cNvCxnSpPr>
          <p:nvPr/>
        </p:nvCxnSpPr>
        <p:spPr bwMode="auto">
          <a:xfrm>
            <a:off x="3744913" y="0"/>
            <a:ext cx="0" cy="6865938"/>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4" name="TextBox 3"/>
          <p:cNvSpPr txBox="1"/>
          <p:nvPr/>
        </p:nvSpPr>
        <p:spPr>
          <a:xfrm>
            <a:off x="3886200" y="457200"/>
            <a:ext cx="5033750" cy="1569660"/>
          </a:xfrm>
          <a:prstGeom prst="rect">
            <a:avLst/>
          </a:prstGeom>
          <a:noFill/>
        </p:spPr>
        <p:txBody>
          <a:bodyPr wrap="none" rtlCol="0">
            <a:spAutoFit/>
          </a:bodyPr>
          <a:lstStyle/>
          <a:p>
            <a:r>
              <a:rPr lang="en-US" sz="3200" dirty="0" smtClean="0">
                <a:solidFill>
                  <a:schemeClr val="tx2">
                    <a:lumMod val="60000"/>
                    <a:lumOff val="40000"/>
                  </a:schemeClr>
                </a:solidFill>
                <a:latin typeface="Lucida Sans" pitchFamily="34" charset="0"/>
              </a:rPr>
              <a:t>Building on What Works:</a:t>
            </a:r>
          </a:p>
          <a:p>
            <a:r>
              <a:rPr lang="en-US" sz="3200" i="1" dirty="0" smtClean="0">
                <a:solidFill>
                  <a:schemeClr val="tx2">
                    <a:lumMod val="60000"/>
                    <a:lumOff val="40000"/>
                  </a:schemeClr>
                </a:solidFill>
                <a:latin typeface="Lucida Sans" pitchFamily="34" charset="0"/>
              </a:rPr>
              <a:t>Prevention in California</a:t>
            </a:r>
          </a:p>
          <a:p>
            <a:r>
              <a:rPr lang="en-US" sz="3200" i="1" dirty="0" smtClean="0">
                <a:solidFill>
                  <a:schemeClr val="tx2">
                    <a:lumMod val="60000"/>
                    <a:lumOff val="40000"/>
                  </a:schemeClr>
                </a:solidFill>
                <a:latin typeface="Lucida Sans" pitchFamily="34" charset="0"/>
              </a:rPr>
              <a:t> </a:t>
            </a:r>
            <a:endParaRPr lang="en-US" sz="3200" i="1" dirty="0">
              <a:solidFill>
                <a:schemeClr val="tx2">
                  <a:lumMod val="60000"/>
                  <a:lumOff val="40000"/>
                </a:schemeClr>
              </a:solidFill>
              <a:latin typeface="Lucida Sans" pitchFamily="34" charset="0"/>
            </a:endParaRPr>
          </a:p>
        </p:txBody>
      </p:sp>
    </p:spTree>
    <p:extLst>
      <p:ext uri="{BB962C8B-B14F-4D97-AF65-F5344CB8AC3E}">
        <p14:creationId xmlns:p14="http://schemas.microsoft.com/office/powerpoint/2010/main" val="98144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2930" name="Rectangle 2"/>
          <p:cNvSpPr>
            <a:spLocks noGrp="1" noChangeArrowheads="1"/>
          </p:cNvSpPr>
          <p:nvPr>
            <p:ph type="body" idx="1"/>
          </p:nvPr>
        </p:nvSpPr>
        <p:spPr>
          <a:xfrm>
            <a:off x="381000" y="1143000"/>
            <a:ext cx="8458200" cy="4800600"/>
          </a:xfrm>
        </p:spPr>
        <p:txBody>
          <a:bodyPr/>
          <a:lstStyle/>
          <a:p>
            <a:pPr>
              <a:buFont typeface="Wingdings" pitchFamily="2" charset="2"/>
              <a:buNone/>
            </a:pPr>
            <a:endParaRPr lang="en-US">
              <a:latin typeface="Arial" pitchFamily="34" charset="0"/>
            </a:endParaRPr>
          </a:p>
          <a:p>
            <a:endParaRPr lang="en-US" sz="3200">
              <a:latin typeface="Arial" pitchFamily="34" charset="0"/>
            </a:endParaRPr>
          </a:p>
          <a:p>
            <a:endParaRPr lang="en-US"/>
          </a:p>
          <a:p>
            <a:endParaRPr lang="en-US"/>
          </a:p>
        </p:txBody>
      </p:sp>
      <p:sp>
        <p:nvSpPr>
          <p:cNvPr id="2812931" name="Text Box 3"/>
          <p:cNvSpPr txBox="1">
            <a:spLocks noChangeArrowheads="1"/>
          </p:cNvSpPr>
          <p:nvPr/>
        </p:nvSpPr>
        <p:spPr bwMode="auto">
          <a:xfrm>
            <a:off x="1219200" y="9144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endParaRPr lang="en-US" b="0">
              <a:effectLst/>
              <a:latin typeface="Arial" pitchFamily="34" charset="0"/>
            </a:endParaRPr>
          </a:p>
        </p:txBody>
      </p:sp>
      <p:sp>
        <p:nvSpPr>
          <p:cNvPr id="2812932" name="Rectangle 4"/>
          <p:cNvSpPr>
            <a:spLocks noChangeArrowheads="1"/>
          </p:cNvSpPr>
          <p:nvPr/>
        </p:nvSpPr>
        <p:spPr bwMode="auto">
          <a:xfrm>
            <a:off x="381000" y="4602163"/>
            <a:ext cx="8458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2000" b="0">
                <a:solidFill>
                  <a:schemeClr val="tx2"/>
                </a:solidFill>
                <a:effectLst/>
                <a:latin typeface="Arial Black" pitchFamily="34" charset="0"/>
              </a:rPr>
              <a:t>“Violence is not the problem of one neighborhood or group…Coming together and owning this problem and the solutions are central.”</a:t>
            </a:r>
          </a:p>
          <a:p>
            <a:pPr eaLnBrk="1" hangingPunct="1"/>
            <a:r>
              <a:rPr lang="en-US" sz="2000" b="0">
                <a:solidFill>
                  <a:schemeClr val="tx2"/>
                </a:solidFill>
                <a:effectLst/>
                <a:latin typeface="Arial Black" pitchFamily="34" charset="0"/>
              </a:rPr>
              <a:t> </a:t>
            </a:r>
          </a:p>
          <a:p>
            <a:pPr eaLnBrk="1" hangingPunct="1"/>
            <a:r>
              <a:rPr lang="en-US" sz="2000" b="0" i="1">
                <a:solidFill>
                  <a:schemeClr val="tx2"/>
                </a:solidFill>
                <a:effectLst/>
                <a:latin typeface="Arial Black" pitchFamily="34" charset="0"/>
              </a:rPr>
              <a:t>-Dr. Deborah Prothrow-Stith, Harvard School of Public Health, UNITY Co-Chair</a:t>
            </a:r>
          </a:p>
        </p:txBody>
      </p:sp>
      <p:sp>
        <p:nvSpPr>
          <p:cNvPr id="2812933" name="Text Box 5"/>
          <p:cNvSpPr txBox="1">
            <a:spLocks noChangeArrowheads="1"/>
          </p:cNvSpPr>
          <p:nvPr/>
        </p:nvSpPr>
        <p:spPr bwMode="auto">
          <a:xfrm>
            <a:off x="381000" y="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3600" b="0">
                <a:solidFill>
                  <a:schemeClr val="tx2"/>
                </a:solidFill>
                <a:effectLst/>
                <a:latin typeface="Arial Black" pitchFamily="34" charset="0"/>
              </a:rPr>
              <a:t>Focus on Safety</a:t>
            </a:r>
          </a:p>
        </p:txBody>
      </p:sp>
      <p:sp>
        <p:nvSpPr>
          <p:cNvPr id="2812934" name="Line 6"/>
          <p:cNvSpPr>
            <a:spLocks noChangeShapeType="1"/>
          </p:cNvSpPr>
          <p:nvPr/>
        </p:nvSpPr>
        <p:spPr bwMode="auto">
          <a:xfrm>
            <a:off x="0" y="609600"/>
            <a:ext cx="9144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pic>
        <p:nvPicPr>
          <p:cNvPr id="2812935" name="Picture 7"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464300"/>
            <a:ext cx="1260475" cy="393700"/>
          </a:xfrm>
          <a:prstGeom prst="rect">
            <a:avLst/>
          </a:prstGeom>
          <a:noFill/>
          <a:extLst>
            <a:ext uri="{909E8E84-426E-40DD-AFC4-6F175D3DCCD1}">
              <a14:hiddenFill xmlns:a14="http://schemas.microsoft.com/office/drawing/2010/main">
                <a:solidFill>
                  <a:srgbClr val="FFFFFF"/>
                </a:solidFill>
              </a14:hiddenFill>
            </a:ext>
          </a:extLst>
        </p:spPr>
      </p:pic>
      <p:pic>
        <p:nvPicPr>
          <p:cNvPr id="2812936" name="Picture 8" descr="Youth_violence_YOUTHUPRIS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762000"/>
            <a:ext cx="7086600" cy="382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894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1666" name="Text Box 2"/>
          <p:cNvSpPr txBox="1">
            <a:spLocks noChangeArrowheads="1"/>
          </p:cNvSpPr>
          <p:nvPr/>
        </p:nvSpPr>
        <p:spPr bwMode="auto">
          <a:xfrm>
            <a:off x="6858000" y="2133600"/>
            <a:ext cx="2011363" cy="2209800"/>
          </a:xfrm>
          <a:prstGeom prst="rect">
            <a:avLst/>
          </a:prstGeom>
          <a:gradFill rotWithShape="0">
            <a:gsLst>
              <a:gs pos="0">
                <a:srgbClr val="6600CC"/>
              </a:gs>
              <a:gs pos="100000">
                <a:srgbClr val="6600CC">
                  <a:gamma/>
                  <a:shade val="46275"/>
                  <a:invGamma/>
                </a:srgbClr>
              </a:gs>
            </a:gsLst>
            <a:path path="shape">
              <a:fillToRect l="50000" t="50000" r="50000" b="50000"/>
            </a:path>
          </a:gradFill>
          <a:ln w="9525">
            <a:noFill/>
            <a:miter lim="800000"/>
            <a:headEnd/>
            <a:tailEnd/>
          </a:ln>
          <a:effectLst/>
        </p:spPr>
        <p:txBody>
          <a:bodyPr anchor="ctr"/>
          <a:lstStyle/>
          <a:p>
            <a:pPr>
              <a:defRPr/>
            </a:pPr>
            <a:r>
              <a:rPr lang="en-US" sz="3000" b="1">
                <a:solidFill>
                  <a:schemeClr val="tx1"/>
                </a:solidFill>
                <a:effectLst>
                  <a:outerShdw blurRad="38100" dist="38100" dir="2700000" algn="tl">
                    <a:srgbClr val="000000"/>
                  </a:outerShdw>
                </a:effectLst>
                <a:latin typeface="Lucida Sans Unicode" pitchFamily="34" charset="0"/>
              </a:rPr>
              <a:t>HEALTH</a:t>
            </a:r>
          </a:p>
        </p:txBody>
      </p:sp>
      <p:grpSp>
        <p:nvGrpSpPr>
          <p:cNvPr id="3" name="Group 6"/>
          <p:cNvGrpSpPr>
            <a:grpSpLocks/>
          </p:cNvGrpSpPr>
          <p:nvPr/>
        </p:nvGrpSpPr>
        <p:grpSpPr bwMode="auto">
          <a:xfrm>
            <a:off x="304800" y="2286000"/>
            <a:ext cx="4419600" cy="2133600"/>
            <a:chOff x="192" y="1440"/>
            <a:chExt cx="2784" cy="1344"/>
          </a:xfrm>
        </p:grpSpPr>
        <p:sp>
          <p:nvSpPr>
            <p:cNvPr id="2801671" name="Text Box 7"/>
            <p:cNvSpPr txBox="1">
              <a:spLocks noChangeArrowheads="1"/>
            </p:cNvSpPr>
            <p:nvPr/>
          </p:nvSpPr>
          <p:spPr bwMode="auto">
            <a:xfrm>
              <a:off x="1296" y="2112"/>
              <a:ext cx="1680" cy="672"/>
            </a:xfrm>
            <a:prstGeom prst="rect">
              <a:avLst/>
            </a:prstGeom>
            <a:solidFill>
              <a:srgbClr val="6600CC"/>
            </a:solidFill>
            <a:ln w="9525">
              <a:noFill/>
              <a:miter lim="800000"/>
              <a:headEnd/>
              <a:tailEnd/>
            </a:ln>
            <a:effectLst/>
          </p:spPr>
          <p:txBody>
            <a:bodyPr anchor="ctr"/>
            <a:lstStyle/>
            <a:p>
              <a:pPr>
                <a:defRPr/>
              </a:pPr>
              <a:r>
                <a:rPr lang="en-US" sz="2500" b="1" dirty="0">
                  <a:effectLst>
                    <a:outerShdw blurRad="38100" dist="38100" dir="2700000" algn="tl">
                      <a:srgbClr val="000000"/>
                    </a:outerShdw>
                  </a:effectLst>
                  <a:latin typeface="Lucida Sans Unicode" pitchFamily="34" charset="0"/>
                </a:rPr>
                <a:t>BEHAVIOR</a:t>
              </a:r>
            </a:p>
          </p:txBody>
        </p:sp>
        <p:sp>
          <p:nvSpPr>
            <p:cNvPr id="2801672" name="Freeform 8"/>
            <p:cNvSpPr>
              <a:spLocks/>
            </p:cNvSpPr>
            <p:nvPr/>
          </p:nvSpPr>
          <p:spPr bwMode="auto">
            <a:xfrm rot="826386">
              <a:off x="192" y="1440"/>
              <a:ext cx="1440" cy="1006"/>
            </a:xfrm>
            <a:custGeom>
              <a:avLst/>
              <a:gdLst/>
              <a:ahLst/>
              <a:cxnLst>
                <a:cxn ang="0">
                  <a:pos x="13692" y="8860"/>
                </a:cxn>
                <a:cxn ang="0">
                  <a:pos x="13697" y="9079"/>
                </a:cxn>
                <a:cxn ang="0">
                  <a:pos x="13494" y="9397"/>
                </a:cxn>
                <a:cxn ang="0">
                  <a:pos x="13153" y="9747"/>
                </a:cxn>
                <a:cxn ang="0">
                  <a:pos x="12743" y="10100"/>
                </a:cxn>
                <a:cxn ang="0">
                  <a:pos x="12384" y="10435"/>
                </a:cxn>
                <a:cxn ang="0">
                  <a:pos x="12095" y="10738"/>
                </a:cxn>
                <a:cxn ang="0">
                  <a:pos x="11995" y="10928"/>
                </a:cxn>
                <a:cxn ang="0">
                  <a:pos x="12706" y="10806"/>
                </a:cxn>
                <a:cxn ang="0">
                  <a:pos x="13657" y="10523"/>
                </a:cxn>
                <a:cxn ang="0">
                  <a:pos x="14573" y="10146"/>
                </a:cxn>
                <a:cxn ang="0">
                  <a:pos x="15436" y="9755"/>
                </a:cxn>
                <a:cxn ang="0">
                  <a:pos x="16228" y="9334"/>
                </a:cxn>
                <a:cxn ang="0">
                  <a:pos x="16933" y="8898"/>
                </a:cxn>
                <a:cxn ang="0">
                  <a:pos x="17517" y="8481"/>
                </a:cxn>
                <a:cxn ang="0">
                  <a:pos x="17944" y="8081"/>
                </a:cxn>
                <a:cxn ang="0">
                  <a:pos x="17760" y="7645"/>
                </a:cxn>
                <a:cxn ang="0">
                  <a:pos x="16787" y="6925"/>
                </a:cxn>
                <a:cxn ang="0">
                  <a:pos x="15375" y="6038"/>
                </a:cxn>
                <a:cxn ang="0">
                  <a:pos x="13908" y="5076"/>
                </a:cxn>
                <a:cxn ang="0">
                  <a:pos x="13417" y="4895"/>
                </a:cxn>
                <a:cxn ang="0">
                  <a:pos x="13655" y="5472"/>
                </a:cxn>
                <a:cxn ang="0">
                  <a:pos x="14022" y="6313"/>
                </a:cxn>
                <a:cxn ang="0">
                  <a:pos x="14075" y="7159"/>
                </a:cxn>
                <a:cxn ang="0">
                  <a:pos x="13088" y="7474"/>
                </a:cxn>
                <a:cxn ang="0">
                  <a:pos x="11673" y="7294"/>
                </a:cxn>
                <a:cxn ang="0">
                  <a:pos x="10128" y="6725"/>
                </a:cxn>
                <a:cxn ang="0">
                  <a:pos x="8595" y="5888"/>
                </a:cxn>
                <a:cxn ang="0">
                  <a:pos x="7075" y="4848"/>
                </a:cxn>
                <a:cxn ang="0">
                  <a:pos x="5744" y="3694"/>
                </a:cxn>
                <a:cxn ang="0">
                  <a:pos x="4639" y="2521"/>
                </a:cxn>
                <a:cxn ang="0">
                  <a:pos x="3901" y="1388"/>
                </a:cxn>
                <a:cxn ang="0">
                  <a:pos x="2394" y="379"/>
                </a:cxn>
                <a:cxn ang="0">
                  <a:pos x="1037" y="0"/>
                </a:cxn>
                <a:cxn ang="0">
                  <a:pos x="236" y="227"/>
                </a:cxn>
                <a:cxn ang="0">
                  <a:pos x="0" y="954"/>
                </a:cxn>
                <a:cxn ang="0">
                  <a:pos x="332" y="2077"/>
                </a:cxn>
                <a:cxn ang="0">
                  <a:pos x="1240" y="3487"/>
                </a:cxn>
                <a:cxn ang="0">
                  <a:pos x="2728" y="5080"/>
                </a:cxn>
                <a:cxn ang="0">
                  <a:pos x="4805" y="6749"/>
                </a:cxn>
                <a:cxn ang="0">
                  <a:pos x="6210" y="7576"/>
                </a:cxn>
                <a:cxn ang="0">
                  <a:pos x="7282" y="8013"/>
                </a:cxn>
                <a:cxn ang="0">
                  <a:pos x="8386" y="8324"/>
                </a:cxn>
                <a:cxn ang="0">
                  <a:pos x="9470" y="8556"/>
                </a:cxn>
                <a:cxn ang="0">
                  <a:pos x="10537" y="8710"/>
                </a:cxn>
                <a:cxn ang="0">
                  <a:pos x="11583" y="8786"/>
                </a:cxn>
                <a:cxn ang="0">
                  <a:pos x="12576" y="8785"/>
                </a:cxn>
                <a:cxn ang="0">
                  <a:pos x="13516" y="8737"/>
                </a:cxn>
              </a:cxnLst>
              <a:rect l="0" t="0" r="r" b="b"/>
              <a:pathLst>
                <a:path w="18029" h="10975">
                  <a:moveTo>
                    <a:pt x="13516" y="8737"/>
                  </a:moveTo>
                  <a:lnTo>
                    <a:pt x="13603" y="8783"/>
                  </a:lnTo>
                  <a:lnTo>
                    <a:pt x="13639" y="8814"/>
                  </a:lnTo>
                  <a:lnTo>
                    <a:pt x="13692" y="8860"/>
                  </a:lnTo>
                  <a:lnTo>
                    <a:pt x="13710" y="8906"/>
                  </a:lnTo>
                  <a:lnTo>
                    <a:pt x="13729" y="8953"/>
                  </a:lnTo>
                  <a:lnTo>
                    <a:pt x="13714" y="9032"/>
                  </a:lnTo>
                  <a:lnTo>
                    <a:pt x="13697" y="9079"/>
                  </a:lnTo>
                  <a:lnTo>
                    <a:pt x="13664" y="9174"/>
                  </a:lnTo>
                  <a:lnTo>
                    <a:pt x="13613" y="9254"/>
                  </a:lnTo>
                  <a:lnTo>
                    <a:pt x="13545" y="9318"/>
                  </a:lnTo>
                  <a:lnTo>
                    <a:pt x="13494" y="9397"/>
                  </a:lnTo>
                  <a:lnTo>
                    <a:pt x="13409" y="9477"/>
                  </a:lnTo>
                  <a:lnTo>
                    <a:pt x="13341" y="9572"/>
                  </a:lnTo>
                  <a:lnTo>
                    <a:pt x="13239" y="9668"/>
                  </a:lnTo>
                  <a:lnTo>
                    <a:pt x="13153" y="9747"/>
                  </a:lnTo>
                  <a:lnTo>
                    <a:pt x="13051" y="9843"/>
                  </a:lnTo>
                  <a:lnTo>
                    <a:pt x="12949" y="9940"/>
                  </a:lnTo>
                  <a:lnTo>
                    <a:pt x="12863" y="10020"/>
                  </a:lnTo>
                  <a:lnTo>
                    <a:pt x="12743" y="10100"/>
                  </a:lnTo>
                  <a:lnTo>
                    <a:pt x="12640" y="10196"/>
                  </a:lnTo>
                  <a:lnTo>
                    <a:pt x="12555" y="10276"/>
                  </a:lnTo>
                  <a:lnTo>
                    <a:pt x="12469" y="10355"/>
                  </a:lnTo>
                  <a:lnTo>
                    <a:pt x="12384" y="10435"/>
                  </a:lnTo>
                  <a:lnTo>
                    <a:pt x="12299" y="10515"/>
                  </a:lnTo>
                  <a:lnTo>
                    <a:pt x="12214" y="10595"/>
                  </a:lnTo>
                  <a:lnTo>
                    <a:pt x="12163" y="10674"/>
                  </a:lnTo>
                  <a:lnTo>
                    <a:pt x="12095" y="10738"/>
                  </a:lnTo>
                  <a:lnTo>
                    <a:pt x="12061" y="10802"/>
                  </a:lnTo>
                  <a:lnTo>
                    <a:pt x="12010" y="10849"/>
                  </a:lnTo>
                  <a:lnTo>
                    <a:pt x="11993" y="10897"/>
                  </a:lnTo>
                  <a:lnTo>
                    <a:pt x="11995" y="10928"/>
                  </a:lnTo>
                  <a:lnTo>
                    <a:pt x="12013" y="10975"/>
                  </a:lnTo>
                  <a:lnTo>
                    <a:pt x="12238" y="10924"/>
                  </a:lnTo>
                  <a:lnTo>
                    <a:pt x="12481" y="10857"/>
                  </a:lnTo>
                  <a:lnTo>
                    <a:pt x="12706" y="10806"/>
                  </a:lnTo>
                  <a:lnTo>
                    <a:pt x="12949" y="10739"/>
                  </a:lnTo>
                  <a:lnTo>
                    <a:pt x="13190" y="10672"/>
                  </a:lnTo>
                  <a:lnTo>
                    <a:pt x="13415" y="10590"/>
                  </a:lnTo>
                  <a:lnTo>
                    <a:pt x="13657" y="10523"/>
                  </a:lnTo>
                  <a:lnTo>
                    <a:pt x="13899" y="10425"/>
                  </a:lnTo>
                  <a:lnTo>
                    <a:pt x="14124" y="10343"/>
                  </a:lnTo>
                  <a:lnTo>
                    <a:pt x="14349" y="10261"/>
                  </a:lnTo>
                  <a:lnTo>
                    <a:pt x="14573" y="10146"/>
                  </a:lnTo>
                  <a:lnTo>
                    <a:pt x="14798" y="10064"/>
                  </a:lnTo>
                  <a:lnTo>
                    <a:pt x="15005" y="9967"/>
                  </a:lnTo>
                  <a:lnTo>
                    <a:pt x="15229" y="9853"/>
                  </a:lnTo>
                  <a:lnTo>
                    <a:pt x="15436" y="9755"/>
                  </a:lnTo>
                  <a:lnTo>
                    <a:pt x="15643" y="9658"/>
                  </a:lnTo>
                  <a:lnTo>
                    <a:pt x="15850" y="9560"/>
                  </a:lnTo>
                  <a:lnTo>
                    <a:pt x="16039" y="9447"/>
                  </a:lnTo>
                  <a:lnTo>
                    <a:pt x="16228" y="9334"/>
                  </a:lnTo>
                  <a:lnTo>
                    <a:pt x="16417" y="9221"/>
                  </a:lnTo>
                  <a:lnTo>
                    <a:pt x="16589" y="9124"/>
                  </a:lnTo>
                  <a:lnTo>
                    <a:pt x="16779" y="9011"/>
                  </a:lnTo>
                  <a:lnTo>
                    <a:pt x="16933" y="8898"/>
                  </a:lnTo>
                  <a:lnTo>
                    <a:pt x="17087" y="8786"/>
                  </a:lnTo>
                  <a:lnTo>
                    <a:pt x="17242" y="8673"/>
                  </a:lnTo>
                  <a:lnTo>
                    <a:pt x="17379" y="8577"/>
                  </a:lnTo>
                  <a:lnTo>
                    <a:pt x="17517" y="8481"/>
                  </a:lnTo>
                  <a:lnTo>
                    <a:pt x="17636" y="8368"/>
                  </a:lnTo>
                  <a:lnTo>
                    <a:pt x="17739" y="8273"/>
                  </a:lnTo>
                  <a:lnTo>
                    <a:pt x="17841" y="8177"/>
                  </a:lnTo>
                  <a:lnTo>
                    <a:pt x="17944" y="8081"/>
                  </a:lnTo>
                  <a:lnTo>
                    <a:pt x="18029" y="8002"/>
                  </a:lnTo>
                  <a:lnTo>
                    <a:pt x="18009" y="7891"/>
                  </a:lnTo>
                  <a:lnTo>
                    <a:pt x="17902" y="7767"/>
                  </a:lnTo>
                  <a:lnTo>
                    <a:pt x="17760" y="7645"/>
                  </a:lnTo>
                  <a:lnTo>
                    <a:pt x="17582" y="7491"/>
                  </a:lnTo>
                  <a:lnTo>
                    <a:pt x="17335" y="7307"/>
                  </a:lnTo>
                  <a:lnTo>
                    <a:pt x="17087" y="7123"/>
                  </a:lnTo>
                  <a:lnTo>
                    <a:pt x="16787" y="6925"/>
                  </a:lnTo>
                  <a:lnTo>
                    <a:pt x="16434" y="6711"/>
                  </a:lnTo>
                  <a:lnTo>
                    <a:pt x="16115" y="6496"/>
                  </a:lnTo>
                  <a:lnTo>
                    <a:pt x="15745" y="6267"/>
                  </a:lnTo>
                  <a:lnTo>
                    <a:pt x="15375" y="6038"/>
                  </a:lnTo>
                  <a:lnTo>
                    <a:pt x="14986" y="5794"/>
                  </a:lnTo>
                  <a:lnTo>
                    <a:pt x="14633" y="5550"/>
                  </a:lnTo>
                  <a:lnTo>
                    <a:pt x="14263" y="5321"/>
                  </a:lnTo>
                  <a:lnTo>
                    <a:pt x="13908" y="5076"/>
                  </a:lnTo>
                  <a:lnTo>
                    <a:pt x="13555" y="4830"/>
                  </a:lnTo>
                  <a:lnTo>
                    <a:pt x="13467" y="4816"/>
                  </a:lnTo>
                  <a:lnTo>
                    <a:pt x="13415" y="4832"/>
                  </a:lnTo>
                  <a:lnTo>
                    <a:pt x="13417" y="4895"/>
                  </a:lnTo>
                  <a:lnTo>
                    <a:pt x="13437" y="5005"/>
                  </a:lnTo>
                  <a:lnTo>
                    <a:pt x="13509" y="5129"/>
                  </a:lnTo>
                  <a:lnTo>
                    <a:pt x="13582" y="5285"/>
                  </a:lnTo>
                  <a:lnTo>
                    <a:pt x="13655" y="5472"/>
                  </a:lnTo>
                  <a:lnTo>
                    <a:pt x="13764" y="5658"/>
                  </a:lnTo>
                  <a:lnTo>
                    <a:pt x="13855" y="5861"/>
                  </a:lnTo>
                  <a:lnTo>
                    <a:pt x="13948" y="6095"/>
                  </a:lnTo>
                  <a:lnTo>
                    <a:pt x="14022" y="6313"/>
                  </a:lnTo>
                  <a:lnTo>
                    <a:pt x="14079" y="6547"/>
                  </a:lnTo>
                  <a:lnTo>
                    <a:pt x="14119" y="6767"/>
                  </a:lnTo>
                  <a:lnTo>
                    <a:pt x="14105" y="6970"/>
                  </a:lnTo>
                  <a:lnTo>
                    <a:pt x="14075" y="7159"/>
                  </a:lnTo>
                  <a:lnTo>
                    <a:pt x="14008" y="7348"/>
                  </a:lnTo>
                  <a:lnTo>
                    <a:pt x="13697" y="7417"/>
                  </a:lnTo>
                  <a:lnTo>
                    <a:pt x="13402" y="7469"/>
                  </a:lnTo>
                  <a:lnTo>
                    <a:pt x="13088" y="7474"/>
                  </a:lnTo>
                  <a:lnTo>
                    <a:pt x="12740" y="7480"/>
                  </a:lnTo>
                  <a:lnTo>
                    <a:pt x="12391" y="7423"/>
                  </a:lnTo>
                  <a:lnTo>
                    <a:pt x="12041" y="7366"/>
                  </a:lnTo>
                  <a:lnTo>
                    <a:pt x="11673" y="7294"/>
                  </a:lnTo>
                  <a:lnTo>
                    <a:pt x="11288" y="7176"/>
                  </a:lnTo>
                  <a:lnTo>
                    <a:pt x="10919" y="7040"/>
                  </a:lnTo>
                  <a:lnTo>
                    <a:pt x="10532" y="6890"/>
                  </a:lnTo>
                  <a:lnTo>
                    <a:pt x="10128" y="6725"/>
                  </a:lnTo>
                  <a:lnTo>
                    <a:pt x="9741" y="6543"/>
                  </a:lnTo>
                  <a:lnTo>
                    <a:pt x="9353" y="6330"/>
                  </a:lnTo>
                  <a:lnTo>
                    <a:pt x="8966" y="6117"/>
                  </a:lnTo>
                  <a:lnTo>
                    <a:pt x="8595" y="5888"/>
                  </a:lnTo>
                  <a:lnTo>
                    <a:pt x="8207" y="5644"/>
                  </a:lnTo>
                  <a:lnTo>
                    <a:pt x="7819" y="5400"/>
                  </a:lnTo>
                  <a:lnTo>
                    <a:pt x="7464" y="5123"/>
                  </a:lnTo>
                  <a:lnTo>
                    <a:pt x="7075" y="4848"/>
                  </a:lnTo>
                  <a:lnTo>
                    <a:pt x="6721" y="4571"/>
                  </a:lnTo>
                  <a:lnTo>
                    <a:pt x="6384" y="4279"/>
                  </a:lnTo>
                  <a:lnTo>
                    <a:pt x="6065" y="4002"/>
                  </a:lnTo>
                  <a:lnTo>
                    <a:pt x="5744" y="3694"/>
                  </a:lnTo>
                  <a:lnTo>
                    <a:pt x="5441" y="3401"/>
                  </a:lnTo>
                  <a:lnTo>
                    <a:pt x="5157" y="3123"/>
                  </a:lnTo>
                  <a:lnTo>
                    <a:pt x="4907" y="2814"/>
                  </a:lnTo>
                  <a:lnTo>
                    <a:pt x="4639" y="2521"/>
                  </a:lnTo>
                  <a:lnTo>
                    <a:pt x="4424" y="2242"/>
                  </a:lnTo>
                  <a:lnTo>
                    <a:pt x="4226" y="1947"/>
                  </a:lnTo>
                  <a:lnTo>
                    <a:pt x="4046" y="1668"/>
                  </a:lnTo>
                  <a:lnTo>
                    <a:pt x="3901" y="1388"/>
                  </a:lnTo>
                  <a:lnTo>
                    <a:pt x="3774" y="1123"/>
                  </a:lnTo>
                  <a:lnTo>
                    <a:pt x="3279" y="828"/>
                  </a:lnTo>
                  <a:lnTo>
                    <a:pt x="2819" y="580"/>
                  </a:lnTo>
                  <a:lnTo>
                    <a:pt x="2394" y="379"/>
                  </a:lnTo>
                  <a:lnTo>
                    <a:pt x="2002" y="221"/>
                  </a:lnTo>
                  <a:lnTo>
                    <a:pt x="1646" y="107"/>
                  </a:lnTo>
                  <a:lnTo>
                    <a:pt x="1324" y="33"/>
                  </a:lnTo>
                  <a:lnTo>
                    <a:pt x="1037" y="0"/>
                  </a:lnTo>
                  <a:lnTo>
                    <a:pt x="784" y="4"/>
                  </a:lnTo>
                  <a:lnTo>
                    <a:pt x="567" y="45"/>
                  </a:lnTo>
                  <a:lnTo>
                    <a:pt x="385" y="119"/>
                  </a:lnTo>
                  <a:lnTo>
                    <a:pt x="236" y="227"/>
                  </a:lnTo>
                  <a:lnTo>
                    <a:pt x="125" y="367"/>
                  </a:lnTo>
                  <a:lnTo>
                    <a:pt x="47" y="535"/>
                  </a:lnTo>
                  <a:lnTo>
                    <a:pt x="5" y="731"/>
                  </a:lnTo>
                  <a:lnTo>
                    <a:pt x="0" y="954"/>
                  </a:lnTo>
                  <a:lnTo>
                    <a:pt x="29" y="1203"/>
                  </a:lnTo>
                  <a:lnTo>
                    <a:pt x="94" y="1473"/>
                  </a:lnTo>
                  <a:lnTo>
                    <a:pt x="194" y="1765"/>
                  </a:lnTo>
                  <a:lnTo>
                    <a:pt x="332" y="2077"/>
                  </a:lnTo>
                  <a:lnTo>
                    <a:pt x="505" y="2406"/>
                  </a:lnTo>
                  <a:lnTo>
                    <a:pt x="713" y="2753"/>
                  </a:lnTo>
                  <a:lnTo>
                    <a:pt x="958" y="3113"/>
                  </a:lnTo>
                  <a:lnTo>
                    <a:pt x="1240" y="3487"/>
                  </a:lnTo>
                  <a:lnTo>
                    <a:pt x="1557" y="3872"/>
                  </a:lnTo>
                  <a:lnTo>
                    <a:pt x="1911" y="4267"/>
                  </a:lnTo>
                  <a:lnTo>
                    <a:pt x="2302" y="4670"/>
                  </a:lnTo>
                  <a:lnTo>
                    <a:pt x="2728" y="5080"/>
                  </a:lnTo>
                  <a:lnTo>
                    <a:pt x="3193" y="5494"/>
                  </a:lnTo>
                  <a:lnTo>
                    <a:pt x="3693" y="5911"/>
                  </a:lnTo>
                  <a:lnTo>
                    <a:pt x="4231" y="6331"/>
                  </a:lnTo>
                  <a:lnTo>
                    <a:pt x="4805" y="6749"/>
                  </a:lnTo>
                  <a:lnTo>
                    <a:pt x="5417" y="7167"/>
                  </a:lnTo>
                  <a:lnTo>
                    <a:pt x="5681" y="7303"/>
                  </a:lnTo>
                  <a:lnTo>
                    <a:pt x="5945" y="7439"/>
                  </a:lnTo>
                  <a:lnTo>
                    <a:pt x="6210" y="7576"/>
                  </a:lnTo>
                  <a:lnTo>
                    <a:pt x="6473" y="7681"/>
                  </a:lnTo>
                  <a:lnTo>
                    <a:pt x="6754" y="7802"/>
                  </a:lnTo>
                  <a:lnTo>
                    <a:pt x="7018" y="7907"/>
                  </a:lnTo>
                  <a:lnTo>
                    <a:pt x="7282" y="8013"/>
                  </a:lnTo>
                  <a:lnTo>
                    <a:pt x="7562" y="8102"/>
                  </a:lnTo>
                  <a:lnTo>
                    <a:pt x="7825" y="8176"/>
                  </a:lnTo>
                  <a:lnTo>
                    <a:pt x="8105" y="8265"/>
                  </a:lnTo>
                  <a:lnTo>
                    <a:pt x="8386" y="8324"/>
                  </a:lnTo>
                  <a:lnTo>
                    <a:pt x="8649" y="8398"/>
                  </a:lnTo>
                  <a:lnTo>
                    <a:pt x="8928" y="8455"/>
                  </a:lnTo>
                  <a:lnTo>
                    <a:pt x="9208" y="8513"/>
                  </a:lnTo>
                  <a:lnTo>
                    <a:pt x="9470" y="8556"/>
                  </a:lnTo>
                  <a:lnTo>
                    <a:pt x="9750" y="8613"/>
                  </a:lnTo>
                  <a:lnTo>
                    <a:pt x="10012" y="8656"/>
                  </a:lnTo>
                  <a:lnTo>
                    <a:pt x="10291" y="8682"/>
                  </a:lnTo>
                  <a:lnTo>
                    <a:pt x="10537" y="8710"/>
                  </a:lnTo>
                  <a:lnTo>
                    <a:pt x="10816" y="8737"/>
                  </a:lnTo>
                  <a:lnTo>
                    <a:pt x="11077" y="8748"/>
                  </a:lnTo>
                  <a:lnTo>
                    <a:pt x="11322" y="8775"/>
                  </a:lnTo>
                  <a:lnTo>
                    <a:pt x="11583" y="8786"/>
                  </a:lnTo>
                  <a:lnTo>
                    <a:pt x="11845" y="8798"/>
                  </a:lnTo>
                  <a:lnTo>
                    <a:pt x="12088" y="8793"/>
                  </a:lnTo>
                  <a:lnTo>
                    <a:pt x="12332" y="8789"/>
                  </a:lnTo>
                  <a:lnTo>
                    <a:pt x="12576" y="8785"/>
                  </a:lnTo>
                  <a:lnTo>
                    <a:pt x="12819" y="8781"/>
                  </a:lnTo>
                  <a:lnTo>
                    <a:pt x="13063" y="8777"/>
                  </a:lnTo>
                  <a:lnTo>
                    <a:pt x="13289" y="8757"/>
                  </a:lnTo>
                  <a:lnTo>
                    <a:pt x="13516" y="8737"/>
                  </a:lnTo>
                  <a:close/>
                </a:path>
              </a:pathLst>
            </a:custGeom>
            <a:solidFill>
              <a:schemeClr val="accent2"/>
            </a:solidFill>
            <a:ln w="9525">
              <a:noFill/>
              <a:round/>
              <a:headEnd/>
              <a:tailEnd/>
            </a:ln>
          </p:spPr>
          <p:txBody>
            <a:bodyPr/>
            <a:lstStyle/>
            <a:p>
              <a:pPr>
                <a:defRPr/>
              </a:pPr>
              <a:endParaRPr lang="en-US"/>
            </a:p>
          </p:txBody>
        </p:sp>
      </p:grpSp>
      <p:sp>
        <p:nvSpPr>
          <p:cNvPr id="2801673" name="Freeform 9"/>
          <p:cNvSpPr>
            <a:spLocks/>
          </p:cNvSpPr>
          <p:nvPr/>
        </p:nvSpPr>
        <p:spPr bwMode="auto">
          <a:xfrm rot="1467860" flipV="1">
            <a:off x="1752600" y="914400"/>
            <a:ext cx="5272088" cy="1935163"/>
          </a:xfrm>
          <a:custGeom>
            <a:avLst/>
            <a:gdLst/>
            <a:ahLst/>
            <a:cxnLst>
              <a:cxn ang="0">
                <a:pos x="13692" y="8860"/>
              </a:cxn>
              <a:cxn ang="0">
                <a:pos x="13697" y="9079"/>
              </a:cxn>
              <a:cxn ang="0">
                <a:pos x="13494" y="9397"/>
              </a:cxn>
              <a:cxn ang="0">
                <a:pos x="13153" y="9747"/>
              </a:cxn>
              <a:cxn ang="0">
                <a:pos x="12743" y="10100"/>
              </a:cxn>
              <a:cxn ang="0">
                <a:pos x="12384" y="10435"/>
              </a:cxn>
              <a:cxn ang="0">
                <a:pos x="12095" y="10738"/>
              </a:cxn>
              <a:cxn ang="0">
                <a:pos x="11995" y="10928"/>
              </a:cxn>
              <a:cxn ang="0">
                <a:pos x="12706" y="10806"/>
              </a:cxn>
              <a:cxn ang="0">
                <a:pos x="13657" y="10523"/>
              </a:cxn>
              <a:cxn ang="0">
                <a:pos x="14573" y="10146"/>
              </a:cxn>
              <a:cxn ang="0">
                <a:pos x="15436" y="9755"/>
              </a:cxn>
              <a:cxn ang="0">
                <a:pos x="16228" y="9334"/>
              </a:cxn>
              <a:cxn ang="0">
                <a:pos x="16933" y="8898"/>
              </a:cxn>
              <a:cxn ang="0">
                <a:pos x="17517" y="8481"/>
              </a:cxn>
              <a:cxn ang="0">
                <a:pos x="17944" y="8081"/>
              </a:cxn>
              <a:cxn ang="0">
                <a:pos x="17760" y="7645"/>
              </a:cxn>
              <a:cxn ang="0">
                <a:pos x="16787" y="6925"/>
              </a:cxn>
              <a:cxn ang="0">
                <a:pos x="15375" y="6038"/>
              </a:cxn>
              <a:cxn ang="0">
                <a:pos x="13908" y="5076"/>
              </a:cxn>
              <a:cxn ang="0">
                <a:pos x="13417" y="4895"/>
              </a:cxn>
              <a:cxn ang="0">
                <a:pos x="13655" y="5472"/>
              </a:cxn>
              <a:cxn ang="0">
                <a:pos x="14022" y="6313"/>
              </a:cxn>
              <a:cxn ang="0">
                <a:pos x="14075" y="7159"/>
              </a:cxn>
              <a:cxn ang="0">
                <a:pos x="13088" y="7474"/>
              </a:cxn>
              <a:cxn ang="0">
                <a:pos x="11673" y="7294"/>
              </a:cxn>
              <a:cxn ang="0">
                <a:pos x="10128" y="6725"/>
              </a:cxn>
              <a:cxn ang="0">
                <a:pos x="8595" y="5888"/>
              </a:cxn>
              <a:cxn ang="0">
                <a:pos x="7075" y="4848"/>
              </a:cxn>
              <a:cxn ang="0">
                <a:pos x="5744" y="3694"/>
              </a:cxn>
              <a:cxn ang="0">
                <a:pos x="4639" y="2521"/>
              </a:cxn>
              <a:cxn ang="0">
                <a:pos x="3901" y="1388"/>
              </a:cxn>
              <a:cxn ang="0">
                <a:pos x="2394" y="379"/>
              </a:cxn>
              <a:cxn ang="0">
                <a:pos x="1037" y="0"/>
              </a:cxn>
              <a:cxn ang="0">
                <a:pos x="236" y="227"/>
              </a:cxn>
              <a:cxn ang="0">
                <a:pos x="0" y="954"/>
              </a:cxn>
              <a:cxn ang="0">
                <a:pos x="332" y="2077"/>
              </a:cxn>
              <a:cxn ang="0">
                <a:pos x="1240" y="3487"/>
              </a:cxn>
              <a:cxn ang="0">
                <a:pos x="2728" y="5080"/>
              </a:cxn>
              <a:cxn ang="0">
                <a:pos x="4805" y="6749"/>
              </a:cxn>
              <a:cxn ang="0">
                <a:pos x="6210" y="7576"/>
              </a:cxn>
              <a:cxn ang="0">
                <a:pos x="7282" y="8013"/>
              </a:cxn>
              <a:cxn ang="0">
                <a:pos x="8386" y="8324"/>
              </a:cxn>
              <a:cxn ang="0">
                <a:pos x="9470" y="8556"/>
              </a:cxn>
              <a:cxn ang="0">
                <a:pos x="10537" y="8710"/>
              </a:cxn>
              <a:cxn ang="0">
                <a:pos x="11583" y="8786"/>
              </a:cxn>
              <a:cxn ang="0">
                <a:pos x="12576" y="8785"/>
              </a:cxn>
              <a:cxn ang="0">
                <a:pos x="13516" y="8737"/>
              </a:cxn>
            </a:cxnLst>
            <a:rect l="0" t="0" r="r" b="b"/>
            <a:pathLst>
              <a:path w="18029" h="10975">
                <a:moveTo>
                  <a:pt x="13516" y="8737"/>
                </a:moveTo>
                <a:lnTo>
                  <a:pt x="13603" y="8783"/>
                </a:lnTo>
                <a:lnTo>
                  <a:pt x="13639" y="8814"/>
                </a:lnTo>
                <a:lnTo>
                  <a:pt x="13692" y="8860"/>
                </a:lnTo>
                <a:lnTo>
                  <a:pt x="13710" y="8906"/>
                </a:lnTo>
                <a:lnTo>
                  <a:pt x="13729" y="8953"/>
                </a:lnTo>
                <a:lnTo>
                  <a:pt x="13714" y="9032"/>
                </a:lnTo>
                <a:lnTo>
                  <a:pt x="13697" y="9079"/>
                </a:lnTo>
                <a:lnTo>
                  <a:pt x="13664" y="9174"/>
                </a:lnTo>
                <a:lnTo>
                  <a:pt x="13613" y="9254"/>
                </a:lnTo>
                <a:lnTo>
                  <a:pt x="13545" y="9318"/>
                </a:lnTo>
                <a:lnTo>
                  <a:pt x="13494" y="9397"/>
                </a:lnTo>
                <a:lnTo>
                  <a:pt x="13409" y="9477"/>
                </a:lnTo>
                <a:lnTo>
                  <a:pt x="13341" y="9572"/>
                </a:lnTo>
                <a:lnTo>
                  <a:pt x="13239" y="9668"/>
                </a:lnTo>
                <a:lnTo>
                  <a:pt x="13153" y="9747"/>
                </a:lnTo>
                <a:lnTo>
                  <a:pt x="13051" y="9843"/>
                </a:lnTo>
                <a:lnTo>
                  <a:pt x="12949" y="9940"/>
                </a:lnTo>
                <a:lnTo>
                  <a:pt x="12863" y="10020"/>
                </a:lnTo>
                <a:lnTo>
                  <a:pt x="12743" y="10100"/>
                </a:lnTo>
                <a:lnTo>
                  <a:pt x="12640" y="10196"/>
                </a:lnTo>
                <a:lnTo>
                  <a:pt x="12555" y="10276"/>
                </a:lnTo>
                <a:lnTo>
                  <a:pt x="12469" y="10355"/>
                </a:lnTo>
                <a:lnTo>
                  <a:pt x="12384" y="10435"/>
                </a:lnTo>
                <a:lnTo>
                  <a:pt x="12299" y="10515"/>
                </a:lnTo>
                <a:lnTo>
                  <a:pt x="12214" y="10595"/>
                </a:lnTo>
                <a:lnTo>
                  <a:pt x="12163" y="10674"/>
                </a:lnTo>
                <a:lnTo>
                  <a:pt x="12095" y="10738"/>
                </a:lnTo>
                <a:lnTo>
                  <a:pt x="12061" y="10802"/>
                </a:lnTo>
                <a:lnTo>
                  <a:pt x="12010" y="10849"/>
                </a:lnTo>
                <a:lnTo>
                  <a:pt x="11993" y="10897"/>
                </a:lnTo>
                <a:lnTo>
                  <a:pt x="11995" y="10928"/>
                </a:lnTo>
                <a:lnTo>
                  <a:pt x="12013" y="10975"/>
                </a:lnTo>
                <a:lnTo>
                  <a:pt x="12238" y="10924"/>
                </a:lnTo>
                <a:lnTo>
                  <a:pt x="12481" y="10857"/>
                </a:lnTo>
                <a:lnTo>
                  <a:pt x="12706" y="10806"/>
                </a:lnTo>
                <a:lnTo>
                  <a:pt x="12949" y="10739"/>
                </a:lnTo>
                <a:lnTo>
                  <a:pt x="13190" y="10672"/>
                </a:lnTo>
                <a:lnTo>
                  <a:pt x="13415" y="10590"/>
                </a:lnTo>
                <a:lnTo>
                  <a:pt x="13657" y="10523"/>
                </a:lnTo>
                <a:lnTo>
                  <a:pt x="13899" y="10425"/>
                </a:lnTo>
                <a:lnTo>
                  <a:pt x="14124" y="10343"/>
                </a:lnTo>
                <a:lnTo>
                  <a:pt x="14349" y="10261"/>
                </a:lnTo>
                <a:lnTo>
                  <a:pt x="14573" y="10146"/>
                </a:lnTo>
                <a:lnTo>
                  <a:pt x="14798" y="10064"/>
                </a:lnTo>
                <a:lnTo>
                  <a:pt x="15005" y="9967"/>
                </a:lnTo>
                <a:lnTo>
                  <a:pt x="15229" y="9853"/>
                </a:lnTo>
                <a:lnTo>
                  <a:pt x="15436" y="9755"/>
                </a:lnTo>
                <a:lnTo>
                  <a:pt x="15643" y="9658"/>
                </a:lnTo>
                <a:lnTo>
                  <a:pt x="15850" y="9560"/>
                </a:lnTo>
                <a:lnTo>
                  <a:pt x="16039" y="9447"/>
                </a:lnTo>
                <a:lnTo>
                  <a:pt x="16228" y="9334"/>
                </a:lnTo>
                <a:lnTo>
                  <a:pt x="16417" y="9221"/>
                </a:lnTo>
                <a:lnTo>
                  <a:pt x="16589" y="9124"/>
                </a:lnTo>
                <a:lnTo>
                  <a:pt x="16779" y="9011"/>
                </a:lnTo>
                <a:lnTo>
                  <a:pt x="16933" y="8898"/>
                </a:lnTo>
                <a:lnTo>
                  <a:pt x="17087" y="8786"/>
                </a:lnTo>
                <a:lnTo>
                  <a:pt x="17242" y="8673"/>
                </a:lnTo>
                <a:lnTo>
                  <a:pt x="17379" y="8577"/>
                </a:lnTo>
                <a:lnTo>
                  <a:pt x="17517" y="8481"/>
                </a:lnTo>
                <a:lnTo>
                  <a:pt x="17636" y="8368"/>
                </a:lnTo>
                <a:lnTo>
                  <a:pt x="17739" y="8273"/>
                </a:lnTo>
                <a:lnTo>
                  <a:pt x="17841" y="8177"/>
                </a:lnTo>
                <a:lnTo>
                  <a:pt x="17944" y="8081"/>
                </a:lnTo>
                <a:lnTo>
                  <a:pt x="18029" y="8002"/>
                </a:lnTo>
                <a:lnTo>
                  <a:pt x="18009" y="7891"/>
                </a:lnTo>
                <a:lnTo>
                  <a:pt x="17902" y="7767"/>
                </a:lnTo>
                <a:lnTo>
                  <a:pt x="17760" y="7645"/>
                </a:lnTo>
                <a:lnTo>
                  <a:pt x="17582" y="7491"/>
                </a:lnTo>
                <a:lnTo>
                  <a:pt x="17335" y="7307"/>
                </a:lnTo>
                <a:lnTo>
                  <a:pt x="17087" y="7123"/>
                </a:lnTo>
                <a:lnTo>
                  <a:pt x="16787" y="6925"/>
                </a:lnTo>
                <a:lnTo>
                  <a:pt x="16434" y="6711"/>
                </a:lnTo>
                <a:lnTo>
                  <a:pt x="16115" y="6496"/>
                </a:lnTo>
                <a:lnTo>
                  <a:pt x="15745" y="6267"/>
                </a:lnTo>
                <a:lnTo>
                  <a:pt x="15375" y="6038"/>
                </a:lnTo>
                <a:lnTo>
                  <a:pt x="14986" y="5794"/>
                </a:lnTo>
                <a:lnTo>
                  <a:pt x="14633" y="5550"/>
                </a:lnTo>
                <a:lnTo>
                  <a:pt x="14263" y="5321"/>
                </a:lnTo>
                <a:lnTo>
                  <a:pt x="13908" y="5076"/>
                </a:lnTo>
                <a:lnTo>
                  <a:pt x="13555" y="4830"/>
                </a:lnTo>
                <a:lnTo>
                  <a:pt x="13467" y="4816"/>
                </a:lnTo>
                <a:lnTo>
                  <a:pt x="13415" y="4832"/>
                </a:lnTo>
                <a:lnTo>
                  <a:pt x="13417" y="4895"/>
                </a:lnTo>
                <a:lnTo>
                  <a:pt x="13437" y="5005"/>
                </a:lnTo>
                <a:lnTo>
                  <a:pt x="13509" y="5129"/>
                </a:lnTo>
                <a:lnTo>
                  <a:pt x="13582" y="5285"/>
                </a:lnTo>
                <a:lnTo>
                  <a:pt x="13655" y="5472"/>
                </a:lnTo>
                <a:lnTo>
                  <a:pt x="13764" y="5658"/>
                </a:lnTo>
                <a:lnTo>
                  <a:pt x="13855" y="5861"/>
                </a:lnTo>
                <a:lnTo>
                  <a:pt x="13948" y="6095"/>
                </a:lnTo>
                <a:lnTo>
                  <a:pt x="14022" y="6313"/>
                </a:lnTo>
                <a:lnTo>
                  <a:pt x="14079" y="6547"/>
                </a:lnTo>
                <a:lnTo>
                  <a:pt x="14119" y="6767"/>
                </a:lnTo>
                <a:lnTo>
                  <a:pt x="14105" y="6970"/>
                </a:lnTo>
                <a:lnTo>
                  <a:pt x="14075" y="7159"/>
                </a:lnTo>
                <a:lnTo>
                  <a:pt x="14008" y="7348"/>
                </a:lnTo>
                <a:lnTo>
                  <a:pt x="13697" y="7417"/>
                </a:lnTo>
                <a:lnTo>
                  <a:pt x="13402" y="7469"/>
                </a:lnTo>
                <a:lnTo>
                  <a:pt x="13088" y="7474"/>
                </a:lnTo>
                <a:lnTo>
                  <a:pt x="12740" y="7480"/>
                </a:lnTo>
                <a:lnTo>
                  <a:pt x="12391" y="7423"/>
                </a:lnTo>
                <a:lnTo>
                  <a:pt x="12041" y="7366"/>
                </a:lnTo>
                <a:lnTo>
                  <a:pt x="11673" y="7294"/>
                </a:lnTo>
                <a:lnTo>
                  <a:pt x="11288" y="7176"/>
                </a:lnTo>
                <a:lnTo>
                  <a:pt x="10919" y="7040"/>
                </a:lnTo>
                <a:lnTo>
                  <a:pt x="10532" y="6890"/>
                </a:lnTo>
                <a:lnTo>
                  <a:pt x="10128" y="6725"/>
                </a:lnTo>
                <a:lnTo>
                  <a:pt x="9741" y="6543"/>
                </a:lnTo>
                <a:lnTo>
                  <a:pt x="9353" y="6330"/>
                </a:lnTo>
                <a:lnTo>
                  <a:pt x="8966" y="6117"/>
                </a:lnTo>
                <a:lnTo>
                  <a:pt x="8595" y="5888"/>
                </a:lnTo>
                <a:lnTo>
                  <a:pt x="8207" y="5644"/>
                </a:lnTo>
                <a:lnTo>
                  <a:pt x="7819" y="5400"/>
                </a:lnTo>
                <a:lnTo>
                  <a:pt x="7464" y="5123"/>
                </a:lnTo>
                <a:lnTo>
                  <a:pt x="7075" y="4848"/>
                </a:lnTo>
                <a:lnTo>
                  <a:pt x="6721" y="4571"/>
                </a:lnTo>
                <a:lnTo>
                  <a:pt x="6384" y="4279"/>
                </a:lnTo>
                <a:lnTo>
                  <a:pt x="6065" y="4002"/>
                </a:lnTo>
                <a:lnTo>
                  <a:pt x="5744" y="3694"/>
                </a:lnTo>
                <a:lnTo>
                  <a:pt x="5441" y="3401"/>
                </a:lnTo>
                <a:lnTo>
                  <a:pt x="5157" y="3123"/>
                </a:lnTo>
                <a:lnTo>
                  <a:pt x="4907" y="2814"/>
                </a:lnTo>
                <a:lnTo>
                  <a:pt x="4639" y="2521"/>
                </a:lnTo>
                <a:lnTo>
                  <a:pt x="4424" y="2242"/>
                </a:lnTo>
                <a:lnTo>
                  <a:pt x="4226" y="1947"/>
                </a:lnTo>
                <a:lnTo>
                  <a:pt x="4046" y="1668"/>
                </a:lnTo>
                <a:lnTo>
                  <a:pt x="3901" y="1388"/>
                </a:lnTo>
                <a:lnTo>
                  <a:pt x="3774" y="1123"/>
                </a:lnTo>
                <a:lnTo>
                  <a:pt x="3279" y="828"/>
                </a:lnTo>
                <a:lnTo>
                  <a:pt x="2819" y="580"/>
                </a:lnTo>
                <a:lnTo>
                  <a:pt x="2394" y="379"/>
                </a:lnTo>
                <a:lnTo>
                  <a:pt x="2002" y="221"/>
                </a:lnTo>
                <a:lnTo>
                  <a:pt x="1646" y="107"/>
                </a:lnTo>
                <a:lnTo>
                  <a:pt x="1324" y="33"/>
                </a:lnTo>
                <a:lnTo>
                  <a:pt x="1037" y="0"/>
                </a:lnTo>
                <a:lnTo>
                  <a:pt x="784" y="4"/>
                </a:lnTo>
                <a:lnTo>
                  <a:pt x="567" y="45"/>
                </a:lnTo>
                <a:lnTo>
                  <a:pt x="385" y="119"/>
                </a:lnTo>
                <a:lnTo>
                  <a:pt x="236" y="227"/>
                </a:lnTo>
                <a:lnTo>
                  <a:pt x="125" y="367"/>
                </a:lnTo>
                <a:lnTo>
                  <a:pt x="47" y="535"/>
                </a:lnTo>
                <a:lnTo>
                  <a:pt x="5" y="731"/>
                </a:lnTo>
                <a:lnTo>
                  <a:pt x="0" y="954"/>
                </a:lnTo>
                <a:lnTo>
                  <a:pt x="29" y="1203"/>
                </a:lnTo>
                <a:lnTo>
                  <a:pt x="94" y="1473"/>
                </a:lnTo>
                <a:lnTo>
                  <a:pt x="194" y="1765"/>
                </a:lnTo>
                <a:lnTo>
                  <a:pt x="332" y="2077"/>
                </a:lnTo>
                <a:lnTo>
                  <a:pt x="505" y="2406"/>
                </a:lnTo>
                <a:lnTo>
                  <a:pt x="713" y="2753"/>
                </a:lnTo>
                <a:lnTo>
                  <a:pt x="958" y="3113"/>
                </a:lnTo>
                <a:lnTo>
                  <a:pt x="1240" y="3487"/>
                </a:lnTo>
                <a:lnTo>
                  <a:pt x="1557" y="3872"/>
                </a:lnTo>
                <a:lnTo>
                  <a:pt x="1911" y="4267"/>
                </a:lnTo>
                <a:lnTo>
                  <a:pt x="2302" y="4670"/>
                </a:lnTo>
                <a:lnTo>
                  <a:pt x="2728" y="5080"/>
                </a:lnTo>
                <a:lnTo>
                  <a:pt x="3193" y="5494"/>
                </a:lnTo>
                <a:lnTo>
                  <a:pt x="3693" y="5911"/>
                </a:lnTo>
                <a:lnTo>
                  <a:pt x="4231" y="6331"/>
                </a:lnTo>
                <a:lnTo>
                  <a:pt x="4805" y="6749"/>
                </a:lnTo>
                <a:lnTo>
                  <a:pt x="5417" y="7167"/>
                </a:lnTo>
                <a:lnTo>
                  <a:pt x="5681" y="7303"/>
                </a:lnTo>
                <a:lnTo>
                  <a:pt x="5945" y="7439"/>
                </a:lnTo>
                <a:lnTo>
                  <a:pt x="6210" y="7576"/>
                </a:lnTo>
                <a:lnTo>
                  <a:pt x="6473" y="7681"/>
                </a:lnTo>
                <a:lnTo>
                  <a:pt x="6754" y="7802"/>
                </a:lnTo>
                <a:lnTo>
                  <a:pt x="7018" y="7907"/>
                </a:lnTo>
                <a:lnTo>
                  <a:pt x="7282" y="8013"/>
                </a:lnTo>
                <a:lnTo>
                  <a:pt x="7562" y="8102"/>
                </a:lnTo>
                <a:lnTo>
                  <a:pt x="7825" y="8176"/>
                </a:lnTo>
                <a:lnTo>
                  <a:pt x="8105" y="8265"/>
                </a:lnTo>
                <a:lnTo>
                  <a:pt x="8386" y="8324"/>
                </a:lnTo>
                <a:lnTo>
                  <a:pt x="8649" y="8398"/>
                </a:lnTo>
                <a:lnTo>
                  <a:pt x="8928" y="8455"/>
                </a:lnTo>
                <a:lnTo>
                  <a:pt x="9208" y="8513"/>
                </a:lnTo>
                <a:lnTo>
                  <a:pt x="9470" y="8556"/>
                </a:lnTo>
                <a:lnTo>
                  <a:pt x="9750" y="8613"/>
                </a:lnTo>
                <a:lnTo>
                  <a:pt x="10012" y="8656"/>
                </a:lnTo>
                <a:lnTo>
                  <a:pt x="10291" y="8682"/>
                </a:lnTo>
                <a:lnTo>
                  <a:pt x="10537" y="8710"/>
                </a:lnTo>
                <a:lnTo>
                  <a:pt x="10816" y="8737"/>
                </a:lnTo>
                <a:lnTo>
                  <a:pt x="11077" y="8748"/>
                </a:lnTo>
                <a:lnTo>
                  <a:pt x="11322" y="8775"/>
                </a:lnTo>
                <a:lnTo>
                  <a:pt x="11583" y="8786"/>
                </a:lnTo>
                <a:lnTo>
                  <a:pt x="11845" y="8798"/>
                </a:lnTo>
                <a:lnTo>
                  <a:pt x="12088" y="8793"/>
                </a:lnTo>
                <a:lnTo>
                  <a:pt x="12332" y="8789"/>
                </a:lnTo>
                <a:lnTo>
                  <a:pt x="12576" y="8785"/>
                </a:lnTo>
                <a:lnTo>
                  <a:pt x="12819" y="8781"/>
                </a:lnTo>
                <a:lnTo>
                  <a:pt x="13063" y="8777"/>
                </a:lnTo>
                <a:lnTo>
                  <a:pt x="13289" y="8757"/>
                </a:lnTo>
                <a:lnTo>
                  <a:pt x="13516" y="8737"/>
                </a:lnTo>
                <a:close/>
              </a:path>
            </a:pathLst>
          </a:custGeom>
          <a:solidFill>
            <a:schemeClr val="accent2"/>
          </a:solidFill>
          <a:ln w="9525">
            <a:noFill/>
            <a:round/>
            <a:headEnd/>
            <a:tailEnd/>
          </a:ln>
        </p:spPr>
        <p:txBody>
          <a:bodyPr/>
          <a:lstStyle/>
          <a:p>
            <a:pPr>
              <a:defRPr/>
            </a:pPr>
            <a:endParaRPr lang="en-US"/>
          </a:p>
        </p:txBody>
      </p:sp>
      <p:sp>
        <p:nvSpPr>
          <p:cNvPr id="2801674" name="WordArt 10"/>
          <p:cNvSpPr>
            <a:spLocks noChangeArrowheads="1" noChangeShapeType="1" noTextEdit="1"/>
          </p:cNvSpPr>
          <p:nvPr/>
        </p:nvSpPr>
        <p:spPr bwMode="auto">
          <a:xfrm rot="528820">
            <a:off x="3305175" y="1352550"/>
            <a:ext cx="1419225" cy="323850"/>
          </a:xfrm>
          <a:prstGeom prst="rect">
            <a:avLst/>
          </a:prstGeom>
        </p:spPr>
        <p:txBody>
          <a:bodyPr wrap="none" fromWordArt="1">
            <a:prstTxWarp prst="textCanDown">
              <a:avLst>
                <a:gd name="adj" fmla="val 0"/>
              </a:avLst>
            </a:prstTxWarp>
          </a:bodyPr>
          <a:lstStyle/>
          <a:p>
            <a:r>
              <a:rPr lang="en-US" sz="2000" b="1" kern="10">
                <a:ln w="9525">
                  <a:solidFill>
                    <a:srgbClr val="000000"/>
                  </a:solidFill>
                  <a:round/>
                  <a:headEnd/>
                  <a:tailEnd/>
                </a:ln>
                <a:solidFill>
                  <a:srgbClr val="000000"/>
                </a:solidFill>
                <a:effectLst>
                  <a:outerShdw dist="38100" dir="2700000" algn="tl" rotWithShape="0">
                    <a:srgbClr val="000000">
                      <a:alpha val="43137"/>
                    </a:srgbClr>
                  </a:outerShdw>
                </a:effectLst>
                <a:latin typeface="Lucida Sans Unicode"/>
                <a:cs typeface="Lucida Sans Unicode"/>
              </a:rPr>
              <a:t>EXPOSURES</a:t>
            </a:r>
          </a:p>
        </p:txBody>
      </p:sp>
      <p:pic>
        <p:nvPicPr>
          <p:cNvPr id="4104" name="Picture 12"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685800" y="2667000"/>
            <a:ext cx="6254750" cy="1935163"/>
            <a:chOff x="432" y="1680"/>
            <a:chExt cx="3940" cy="1219"/>
          </a:xfrm>
        </p:grpSpPr>
        <p:sp>
          <p:nvSpPr>
            <p:cNvPr id="2801668" name="Freeform 4"/>
            <p:cNvSpPr>
              <a:spLocks/>
            </p:cNvSpPr>
            <p:nvPr/>
          </p:nvSpPr>
          <p:spPr bwMode="auto">
            <a:xfrm rot="-149198">
              <a:off x="432" y="1680"/>
              <a:ext cx="3940" cy="1219"/>
            </a:xfrm>
            <a:custGeom>
              <a:avLst/>
              <a:gdLst/>
              <a:ahLst/>
              <a:cxnLst>
                <a:cxn ang="0">
                  <a:pos x="13692" y="8860"/>
                </a:cxn>
                <a:cxn ang="0">
                  <a:pos x="13697" y="9079"/>
                </a:cxn>
                <a:cxn ang="0">
                  <a:pos x="13494" y="9397"/>
                </a:cxn>
                <a:cxn ang="0">
                  <a:pos x="13153" y="9747"/>
                </a:cxn>
                <a:cxn ang="0">
                  <a:pos x="12743" y="10100"/>
                </a:cxn>
                <a:cxn ang="0">
                  <a:pos x="12384" y="10435"/>
                </a:cxn>
                <a:cxn ang="0">
                  <a:pos x="12095" y="10738"/>
                </a:cxn>
                <a:cxn ang="0">
                  <a:pos x="11995" y="10928"/>
                </a:cxn>
                <a:cxn ang="0">
                  <a:pos x="12706" y="10806"/>
                </a:cxn>
                <a:cxn ang="0">
                  <a:pos x="13657" y="10523"/>
                </a:cxn>
                <a:cxn ang="0">
                  <a:pos x="14573" y="10146"/>
                </a:cxn>
                <a:cxn ang="0">
                  <a:pos x="15436" y="9755"/>
                </a:cxn>
                <a:cxn ang="0">
                  <a:pos x="16228" y="9334"/>
                </a:cxn>
                <a:cxn ang="0">
                  <a:pos x="16933" y="8898"/>
                </a:cxn>
                <a:cxn ang="0">
                  <a:pos x="17517" y="8481"/>
                </a:cxn>
                <a:cxn ang="0">
                  <a:pos x="17944" y="8081"/>
                </a:cxn>
                <a:cxn ang="0">
                  <a:pos x="17760" y="7645"/>
                </a:cxn>
                <a:cxn ang="0">
                  <a:pos x="16787" y="6925"/>
                </a:cxn>
                <a:cxn ang="0">
                  <a:pos x="15375" y="6038"/>
                </a:cxn>
                <a:cxn ang="0">
                  <a:pos x="13908" y="5076"/>
                </a:cxn>
                <a:cxn ang="0">
                  <a:pos x="13417" y="4895"/>
                </a:cxn>
                <a:cxn ang="0">
                  <a:pos x="13655" y="5472"/>
                </a:cxn>
                <a:cxn ang="0">
                  <a:pos x="14022" y="6313"/>
                </a:cxn>
                <a:cxn ang="0">
                  <a:pos x="14075" y="7159"/>
                </a:cxn>
                <a:cxn ang="0">
                  <a:pos x="13088" y="7474"/>
                </a:cxn>
                <a:cxn ang="0">
                  <a:pos x="11673" y="7294"/>
                </a:cxn>
                <a:cxn ang="0">
                  <a:pos x="10128" y="6725"/>
                </a:cxn>
                <a:cxn ang="0">
                  <a:pos x="8595" y="5888"/>
                </a:cxn>
                <a:cxn ang="0">
                  <a:pos x="7075" y="4848"/>
                </a:cxn>
                <a:cxn ang="0">
                  <a:pos x="5744" y="3694"/>
                </a:cxn>
                <a:cxn ang="0">
                  <a:pos x="4639" y="2521"/>
                </a:cxn>
                <a:cxn ang="0">
                  <a:pos x="3901" y="1388"/>
                </a:cxn>
                <a:cxn ang="0">
                  <a:pos x="2394" y="379"/>
                </a:cxn>
                <a:cxn ang="0">
                  <a:pos x="1037" y="0"/>
                </a:cxn>
                <a:cxn ang="0">
                  <a:pos x="236" y="227"/>
                </a:cxn>
                <a:cxn ang="0">
                  <a:pos x="0" y="954"/>
                </a:cxn>
                <a:cxn ang="0">
                  <a:pos x="332" y="2077"/>
                </a:cxn>
                <a:cxn ang="0">
                  <a:pos x="1240" y="3487"/>
                </a:cxn>
                <a:cxn ang="0">
                  <a:pos x="2728" y="5080"/>
                </a:cxn>
                <a:cxn ang="0">
                  <a:pos x="4805" y="6749"/>
                </a:cxn>
                <a:cxn ang="0">
                  <a:pos x="6210" y="7576"/>
                </a:cxn>
                <a:cxn ang="0">
                  <a:pos x="7282" y="8013"/>
                </a:cxn>
                <a:cxn ang="0">
                  <a:pos x="8386" y="8324"/>
                </a:cxn>
                <a:cxn ang="0">
                  <a:pos x="9470" y="8556"/>
                </a:cxn>
                <a:cxn ang="0">
                  <a:pos x="10537" y="8710"/>
                </a:cxn>
                <a:cxn ang="0">
                  <a:pos x="11583" y="8786"/>
                </a:cxn>
                <a:cxn ang="0">
                  <a:pos x="12576" y="8785"/>
                </a:cxn>
                <a:cxn ang="0">
                  <a:pos x="13516" y="8737"/>
                </a:cxn>
              </a:cxnLst>
              <a:rect l="0" t="0" r="r" b="b"/>
              <a:pathLst>
                <a:path w="18029" h="10975">
                  <a:moveTo>
                    <a:pt x="13516" y="8737"/>
                  </a:moveTo>
                  <a:lnTo>
                    <a:pt x="13603" y="8783"/>
                  </a:lnTo>
                  <a:lnTo>
                    <a:pt x="13639" y="8814"/>
                  </a:lnTo>
                  <a:lnTo>
                    <a:pt x="13692" y="8860"/>
                  </a:lnTo>
                  <a:lnTo>
                    <a:pt x="13710" y="8906"/>
                  </a:lnTo>
                  <a:lnTo>
                    <a:pt x="13729" y="8953"/>
                  </a:lnTo>
                  <a:lnTo>
                    <a:pt x="13714" y="9032"/>
                  </a:lnTo>
                  <a:lnTo>
                    <a:pt x="13697" y="9079"/>
                  </a:lnTo>
                  <a:lnTo>
                    <a:pt x="13664" y="9174"/>
                  </a:lnTo>
                  <a:lnTo>
                    <a:pt x="13613" y="9254"/>
                  </a:lnTo>
                  <a:lnTo>
                    <a:pt x="13545" y="9318"/>
                  </a:lnTo>
                  <a:lnTo>
                    <a:pt x="13494" y="9397"/>
                  </a:lnTo>
                  <a:lnTo>
                    <a:pt x="13409" y="9477"/>
                  </a:lnTo>
                  <a:lnTo>
                    <a:pt x="13341" y="9572"/>
                  </a:lnTo>
                  <a:lnTo>
                    <a:pt x="13239" y="9668"/>
                  </a:lnTo>
                  <a:lnTo>
                    <a:pt x="13153" y="9747"/>
                  </a:lnTo>
                  <a:lnTo>
                    <a:pt x="13051" y="9843"/>
                  </a:lnTo>
                  <a:lnTo>
                    <a:pt x="12949" y="9940"/>
                  </a:lnTo>
                  <a:lnTo>
                    <a:pt x="12863" y="10020"/>
                  </a:lnTo>
                  <a:lnTo>
                    <a:pt x="12743" y="10100"/>
                  </a:lnTo>
                  <a:lnTo>
                    <a:pt x="12640" y="10196"/>
                  </a:lnTo>
                  <a:lnTo>
                    <a:pt x="12555" y="10276"/>
                  </a:lnTo>
                  <a:lnTo>
                    <a:pt x="12469" y="10355"/>
                  </a:lnTo>
                  <a:lnTo>
                    <a:pt x="12384" y="10435"/>
                  </a:lnTo>
                  <a:lnTo>
                    <a:pt x="12299" y="10515"/>
                  </a:lnTo>
                  <a:lnTo>
                    <a:pt x="12214" y="10595"/>
                  </a:lnTo>
                  <a:lnTo>
                    <a:pt x="12163" y="10674"/>
                  </a:lnTo>
                  <a:lnTo>
                    <a:pt x="12095" y="10738"/>
                  </a:lnTo>
                  <a:lnTo>
                    <a:pt x="12061" y="10802"/>
                  </a:lnTo>
                  <a:lnTo>
                    <a:pt x="12010" y="10849"/>
                  </a:lnTo>
                  <a:lnTo>
                    <a:pt x="11993" y="10897"/>
                  </a:lnTo>
                  <a:lnTo>
                    <a:pt x="11995" y="10928"/>
                  </a:lnTo>
                  <a:lnTo>
                    <a:pt x="12013" y="10975"/>
                  </a:lnTo>
                  <a:lnTo>
                    <a:pt x="12238" y="10924"/>
                  </a:lnTo>
                  <a:lnTo>
                    <a:pt x="12481" y="10857"/>
                  </a:lnTo>
                  <a:lnTo>
                    <a:pt x="12706" y="10806"/>
                  </a:lnTo>
                  <a:lnTo>
                    <a:pt x="12949" y="10739"/>
                  </a:lnTo>
                  <a:lnTo>
                    <a:pt x="13190" y="10672"/>
                  </a:lnTo>
                  <a:lnTo>
                    <a:pt x="13415" y="10590"/>
                  </a:lnTo>
                  <a:lnTo>
                    <a:pt x="13657" y="10523"/>
                  </a:lnTo>
                  <a:lnTo>
                    <a:pt x="13899" y="10425"/>
                  </a:lnTo>
                  <a:lnTo>
                    <a:pt x="14124" y="10343"/>
                  </a:lnTo>
                  <a:lnTo>
                    <a:pt x="14349" y="10261"/>
                  </a:lnTo>
                  <a:lnTo>
                    <a:pt x="14573" y="10146"/>
                  </a:lnTo>
                  <a:lnTo>
                    <a:pt x="14798" y="10064"/>
                  </a:lnTo>
                  <a:lnTo>
                    <a:pt x="15005" y="9967"/>
                  </a:lnTo>
                  <a:lnTo>
                    <a:pt x="15229" y="9853"/>
                  </a:lnTo>
                  <a:lnTo>
                    <a:pt x="15436" y="9755"/>
                  </a:lnTo>
                  <a:lnTo>
                    <a:pt x="15643" y="9658"/>
                  </a:lnTo>
                  <a:lnTo>
                    <a:pt x="15850" y="9560"/>
                  </a:lnTo>
                  <a:lnTo>
                    <a:pt x="16039" y="9447"/>
                  </a:lnTo>
                  <a:lnTo>
                    <a:pt x="16228" y="9334"/>
                  </a:lnTo>
                  <a:lnTo>
                    <a:pt x="16417" y="9221"/>
                  </a:lnTo>
                  <a:lnTo>
                    <a:pt x="16589" y="9124"/>
                  </a:lnTo>
                  <a:lnTo>
                    <a:pt x="16779" y="9011"/>
                  </a:lnTo>
                  <a:lnTo>
                    <a:pt x="16933" y="8898"/>
                  </a:lnTo>
                  <a:lnTo>
                    <a:pt x="17087" y="8786"/>
                  </a:lnTo>
                  <a:lnTo>
                    <a:pt x="17242" y="8673"/>
                  </a:lnTo>
                  <a:lnTo>
                    <a:pt x="17379" y="8577"/>
                  </a:lnTo>
                  <a:lnTo>
                    <a:pt x="17517" y="8481"/>
                  </a:lnTo>
                  <a:lnTo>
                    <a:pt x="17636" y="8368"/>
                  </a:lnTo>
                  <a:lnTo>
                    <a:pt x="17739" y="8273"/>
                  </a:lnTo>
                  <a:lnTo>
                    <a:pt x="17841" y="8177"/>
                  </a:lnTo>
                  <a:lnTo>
                    <a:pt x="17944" y="8081"/>
                  </a:lnTo>
                  <a:lnTo>
                    <a:pt x="18029" y="8002"/>
                  </a:lnTo>
                  <a:lnTo>
                    <a:pt x="18009" y="7891"/>
                  </a:lnTo>
                  <a:lnTo>
                    <a:pt x="17902" y="7767"/>
                  </a:lnTo>
                  <a:lnTo>
                    <a:pt x="17760" y="7645"/>
                  </a:lnTo>
                  <a:lnTo>
                    <a:pt x="17582" y="7491"/>
                  </a:lnTo>
                  <a:lnTo>
                    <a:pt x="17335" y="7307"/>
                  </a:lnTo>
                  <a:lnTo>
                    <a:pt x="17087" y="7123"/>
                  </a:lnTo>
                  <a:lnTo>
                    <a:pt x="16787" y="6925"/>
                  </a:lnTo>
                  <a:lnTo>
                    <a:pt x="16434" y="6711"/>
                  </a:lnTo>
                  <a:lnTo>
                    <a:pt x="16115" y="6496"/>
                  </a:lnTo>
                  <a:lnTo>
                    <a:pt x="15745" y="6267"/>
                  </a:lnTo>
                  <a:lnTo>
                    <a:pt x="15375" y="6038"/>
                  </a:lnTo>
                  <a:lnTo>
                    <a:pt x="14986" y="5794"/>
                  </a:lnTo>
                  <a:lnTo>
                    <a:pt x="14633" y="5550"/>
                  </a:lnTo>
                  <a:lnTo>
                    <a:pt x="14263" y="5321"/>
                  </a:lnTo>
                  <a:lnTo>
                    <a:pt x="13908" y="5076"/>
                  </a:lnTo>
                  <a:lnTo>
                    <a:pt x="13555" y="4830"/>
                  </a:lnTo>
                  <a:lnTo>
                    <a:pt x="13467" y="4816"/>
                  </a:lnTo>
                  <a:lnTo>
                    <a:pt x="13415" y="4832"/>
                  </a:lnTo>
                  <a:lnTo>
                    <a:pt x="13417" y="4895"/>
                  </a:lnTo>
                  <a:lnTo>
                    <a:pt x="13437" y="5005"/>
                  </a:lnTo>
                  <a:lnTo>
                    <a:pt x="13509" y="5129"/>
                  </a:lnTo>
                  <a:lnTo>
                    <a:pt x="13582" y="5285"/>
                  </a:lnTo>
                  <a:lnTo>
                    <a:pt x="13655" y="5472"/>
                  </a:lnTo>
                  <a:lnTo>
                    <a:pt x="13764" y="5658"/>
                  </a:lnTo>
                  <a:lnTo>
                    <a:pt x="13855" y="5861"/>
                  </a:lnTo>
                  <a:lnTo>
                    <a:pt x="13948" y="6095"/>
                  </a:lnTo>
                  <a:lnTo>
                    <a:pt x="14022" y="6313"/>
                  </a:lnTo>
                  <a:lnTo>
                    <a:pt x="14079" y="6547"/>
                  </a:lnTo>
                  <a:lnTo>
                    <a:pt x="14119" y="6767"/>
                  </a:lnTo>
                  <a:lnTo>
                    <a:pt x="14105" y="6970"/>
                  </a:lnTo>
                  <a:lnTo>
                    <a:pt x="14075" y="7159"/>
                  </a:lnTo>
                  <a:lnTo>
                    <a:pt x="14008" y="7348"/>
                  </a:lnTo>
                  <a:lnTo>
                    <a:pt x="13697" y="7417"/>
                  </a:lnTo>
                  <a:lnTo>
                    <a:pt x="13402" y="7469"/>
                  </a:lnTo>
                  <a:lnTo>
                    <a:pt x="13088" y="7474"/>
                  </a:lnTo>
                  <a:lnTo>
                    <a:pt x="12740" y="7480"/>
                  </a:lnTo>
                  <a:lnTo>
                    <a:pt x="12391" y="7423"/>
                  </a:lnTo>
                  <a:lnTo>
                    <a:pt x="12041" y="7366"/>
                  </a:lnTo>
                  <a:lnTo>
                    <a:pt x="11673" y="7294"/>
                  </a:lnTo>
                  <a:lnTo>
                    <a:pt x="11288" y="7176"/>
                  </a:lnTo>
                  <a:lnTo>
                    <a:pt x="10919" y="7040"/>
                  </a:lnTo>
                  <a:lnTo>
                    <a:pt x="10532" y="6890"/>
                  </a:lnTo>
                  <a:lnTo>
                    <a:pt x="10128" y="6725"/>
                  </a:lnTo>
                  <a:lnTo>
                    <a:pt x="9741" y="6543"/>
                  </a:lnTo>
                  <a:lnTo>
                    <a:pt x="9353" y="6330"/>
                  </a:lnTo>
                  <a:lnTo>
                    <a:pt x="8966" y="6117"/>
                  </a:lnTo>
                  <a:lnTo>
                    <a:pt x="8595" y="5888"/>
                  </a:lnTo>
                  <a:lnTo>
                    <a:pt x="8207" y="5644"/>
                  </a:lnTo>
                  <a:lnTo>
                    <a:pt x="7819" y="5400"/>
                  </a:lnTo>
                  <a:lnTo>
                    <a:pt x="7464" y="5123"/>
                  </a:lnTo>
                  <a:lnTo>
                    <a:pt x="7075" y="4848"/>
                  </a:lnTo>
                  <a:lnTo>
                    <a:pt x="6721" y="4571"/>
                  </a:lnTo>
                  <a:lnTo>
                    <a:pt x="6384" y="4279"/>
                  </a:lnTo>
                  <a:lnTo>
                    <a:pt x="6065" y="4002"/>
                  </a:lnTo>
                  <a:lnTo>
                    <a:pt x="5744" y="3694"/>
                  </a:lnTo>
                  <a:lnTo>
                    <a:pt x="5441" y="3401"/>
                  </a:lnTo>
                  <a:lnTo>
                    <a:pt x="5157" y="3123"/>
                  </a:lnTo>
                  <a:lnTo>
                    <a:pt x="4907" y="2814"/>
                  </a:lnTo>
                  <a:lnTo>
                    <a:pt x="4639" y="2521"/>
                  </a:lnTo>
                  <a:lnTo>
                    <a:pt x="4424" y="2242"/>
                  </a:lnTo>
                  <a:lnTo>
                    <a:pt x="4226" y="1947"/>
                  </a:lnTo>
                  <a:lnTo>
                    <a:pt x="4046" y="1668"/>
                  </a:lnTo>
                  <a:lnTo>
                    <a:pt x="3901" y="1388"/>
                  </a:lnTo>
                  <a:lnTo>
                    <a:pt x="3774" y="1123"/>
                  </a:lnTo>
                  <a:lnTo>
                    <a:pt x="3279" y="828"/>
                  </a:lnTo>
                  <a:lnTo>
                    <a:pt x="2819" y="580"/>
                  </a:lnTo>
                  <a:lnTo>
                    <a:pt x="2394" y="379"/>
                  </a:lnTo>
                  <a:lnTo>
                    <a:pt x="2002" y="221"/>
                  </a:lnTo>
                  <a:lnTo>
                    <a:pt x="1646" y="107"/>
                  </a:lnTo>
                  <a:lnTo>
                    <a:pt x="1324" y="33"/>
                  </a:lnTo>
                  <a:lnTo>
                    <a:pt x="1037" y="0"/>
                  </a:lnTo>
                  <a:lnTo>
                    <a:pt x="784" y="4"/>
                  </a:lnTo>
                  <a:lnTo>
                    <a:pt x="567" y="45"/>
                  </a:lnTo>
                  <a:lnTo>
                    <a:pt x="385" y="119"/>
                  </a:lnTo>
                  <a:lnTo>
                    <a:pt x="236" y="227"/>
                  </a:lnTo>
                  <a:lnTo>
                    <a:pt x="125" y="367"/>
                  </a:lnTo>
                  <a:lnTo>
                    <a:pt x="47" y="535"/>
                  </a:lnTo>
                  <a:lnTo>
                    <a:pt x="5" y="731"/>
                  </a:lnTo>
                  <a:lnTo>
                    <a:pt x="0" y="954"/>
                  </a:lnTo>
                  <a:lnTo>
                    <a:pt x="29" y="1203"/>
                  </a:lnTo>
                  <a:lnTo>
                    <a:pt x="94" y="1473"/>
                  </a:lnTo>
                  <a:lnTo>
                    <a:pt x="194" y="1765"/>
                  </a:lnTo>
                  <a:lnTo>
                    <a:pt x="332" y="2077"/>
                  </a:lnTo>
                  <a:lnTo>
                    <a:pt x="505" y="2406"/>
                  </a:lnTo>
                  <a:lnTo>
                    <a:pt x="713" y="2753"/>
                  </a:lnTo>
                  <a:lnTo>
                    <a:pt x="958" y="3113"/>
                  </a:lnTo>
                  <a:lnTo>
                    <a:pt x="1240" y="3487"/>
                  </a:lnTo>
                  <a:lnTo>
                    <a:pt x="1557" y="3872"/>
                  </a:lnTo>
                  <a:lnTo>
                    <a:pt x="1911" y="4267"/>
                  </a:lnTo>
                  <a:lnTo>
                    <a:pt x="2302" y="4670"/>
                  </a:lnTo>
                  <a:lnTo>
                    <a:pt x="2728" y="5080"/>
                  </a:lnTo>
                  <a:lnTo>
                    <a:pt x="3193" y="5494"/>
                  </a:lnTo>
                  <a:lnTo>
                    <a:pt x="3693" y="5911"/>
                  </a:lnTo>
                  <a:lnTo>
                    <a:pt x="4231" y="6331"/>
                  </a:lnTo>
                  <a:lnTo>
                    <a:pt x="4805" y="6749"/>
                  </a:lnTo>
                  <a:lnTo>
                    <a:pt x="5417" y="7167"/>
                  </a:lnTo>
                  <a:lnTo>
                    <a:pt x="5681" y="7303"/>
                  </a:lnTo>
                  <a:lnTo>
                    <a:pt x="5945" y="7439"/>
                  </a:lnTo>
                  <a:lnTo>
                    <a:pt x="6210" y="7576"/>
                  </a:lnTo>
                  <a:lnTo>
                    <a:pt x="6473" y="7681"/>
                  </a:lnTo>
                  <a:lnTo>
                    <a:pt x="6754" y="7802"/>
                  </a:lnTo>
                  <a:lnTo>
                    <a:pt x="7018" y="7907"/>
                  </a:lnTo>
                  <a:lnTo>
                    <a:pt x="7282" y="8013"/>
                  </a:lnTo>
                  <a:lnTo>
                    <a:pt x="7562" y="8102"/>
                  </a:lnTo>
                  <a:lnTo>
                    <a:pt x="7825" y="8176"/>
                  </a:lnTo>
                  <a:lnTo>
                    <a:pt x="8105" y="8265"/>
                  </a:lnTo>
                  <a:lnTo>
                    <a:pt x="8386" y="8324"/>
                  </a:lnTo>
                  <a:lnTo>
                    <a:pt x="8649" y="8398"/>
                  </a:lnTo>
                  <a:lnTo>
                    <a:pt x="8928" y="8455"/>
                  </a:lnTo>
                  <a:lnTo>
                    <a:pt x="9208" y="8513"/>
                  </a:lnTo>
                  <a:lnTo>
                    <a:pt x="9470" y="8556"/>
                  </a:lnTo>
                  <a:lnTo>
                    <a:pt x="9750" y="8613"/>
                  </a:lnTo>
                  <a:lnTo>
                    <a:pt x="10012" y="8656"/>
                  </a:lnTo>
                  <a:lnTo>
                    <a:pt x="10291" y="8682"/>
                  </a:lnTo>
                  <a:lnTo>
                    <a:pt x="10537" y="8710"/>
                  </a:lnTo>
                  <a:lnTo>
                    <a:pt x="10816" y="8737"/>
                  </a:lnTo>
                  <a:lnTo>
                    <a:pt x="11077" y="8748"/>
                  </a:lnTo>
                  <a:lnTo>
                    <a:pt x="11322" y="8775"/>
                  </a:lnTo>
                  <a:lnTo>
                    <a:pt x="11583" y="8786"/>
                  </a:lnTo>
                  <a:lnTo>
                    <a:pt x="11845" y="8798"/>
                  </a:lnTo>
                  <a:lnTo>
                    <a:pt x="12088" y="8793"/>
                  </a:lnTo>
                  <a:lnTo>
                    <a:pt x="12332" y="8789"/>
                  </a:lnTo>
                  <a:lnTo>
                    <a:pt x="12576" y="8785"/>
                  </a:lnTo>
                  <a:lnTo>
                    <a:pt x="12819" y="8781"/>
                  </a:lnTo>
                  <a:lnTo>
                    <a:pt x="13063" y="8777"/>
                  </a:lnTo>
                  <a:lnTo>
                    <a:pt x="13289" y="8757"/>
                  </a:lnTo>
                  <a:lnTo>
                    <a:pt x="13516" y="8737"/>
                  </a:lnTo>
                  <a:close/>
                </a:path>
              </a:pathLst>
            </a:custGeom>
            <a:solidFill>
              <a:schemeClr val="accent2"/>
            </a:solidFill>
            <a:ln w="9525">
              <a:noFill/>
              <a:round/>
              <a:headEnd/>
              <a:tailEnd/>
            </a:ln>
          </p:spPr>
          <p:txBody>
            <a:bodyPr/>
            <a:lstStyle/>
            <a:p>
              <a:pPr>
                <a:defRPr/>
              </a:pPr>
              <a:endParaRPr lang="en-US"/>
            </a:p>
          </p:txBody>
        </p:sp>
        <p:sp>
          <p:nvSpPr>
            <p:cNvPr id="2801669" name="Text Box 5"/>
            <p:cNvSpPr txBox="1">
              <a:spLocks noChangeArrowheads="1"/>
            </p:cNvSpPr>
            <p:nvPr/>
          </p:nvSpPr>
          <p:spPr bwMode="auto">
            <a:xfrm>
              <a:off x="1296" y="2112"/>
              <a:ext cx="1680" cy="672"/>
            </a:xfrm>
            <a:prstGeom prst="rect">
              <a:avLst/>
            </a:prstGeom>
            <a:solidFill>
              <a:srgbClr val="6600CC"/>
            </a:solidFill>
            <a:ln w="9525">
              <a:noFill/>
              <a:miter lim="800000"/>
              <a:headEnd/>
              <a:tailEnd/>
            </a:ln>
            <a:effectLst/>
          </p:spPr>
          <p:txBody>
            <a:bodyPr anchor="ctr"/>
            <a:lstStyle/>
            <a:p>
              <a:pPr>
                <a:defRPr/>
              </a:pPr>
              <a:r>
                <a:rPr lang="en-US" sz="2500" b="1">
                  <a:effectLst>
                    <a:outerShdw blurRad="38100" dist="38100" dir="2700000" algn="tl">
                      <a:srgbClr val="000000"/>
                    </a:outerShdw>
                  </a:effectLst>
                  <a:latin typeface="Lucida Sans Unicode" pitchFamily="34" charset="0"/>
                </a:rPr>
                <a:t>BEHAVIOR</a:t>
              </a:r>
            </a:p>
          </p:txBody>
        </p:sp>
      </p:grpSp>
      <p:sp>
        <p:nvSpPr>
          <p:cNvPr id="2801675" name="Text Box 11"/>
          <p:cNvSpPr txBox="1">
            <a:spLocks noChangeArrowheads="1"/>
          </p:cNvSpPr>
          <p:nvPr/>
        </p:nvSpPr>
        <p:spPr bwMode="auto">
          <a:xfrm>
            <a:off x="381000" y="1371600"/>
            <a:ext cx="2819400" cy="1600200"/>
          </a:xfrm>
          <a:prstGeom prst="rect">
            <a:avLst/>
          </a:prstGeom>
          <a:solidFill>
            <a:srgbClr val="6600CC"/>
          </a:solidFill>
          <a:ln w="9525">
            <a:noFill/>
            <a:miter lim="800000"/>
            <a:headEnd/>
            <a:tailEnd/>
          </a:ln>
          <a:effectLst/>
        </p:spPr>
        <p:txBody>
          <a:bodyPr anchor="ctr"/>
          <a:lstStyle/>
          <a:p>
            <a:pPr>
              <a:defRPr/>
            </a:pPr>
            <a:r>
              <a:rPr lang="en-US" sz="2400" b="1" dirty="0">
                <a:solidFill>
                  <a:schemeClr val="tx1"/>
                </a:solidFill>
                <a:effectLst>
                  <a:outerShdw blurRad="38100" dist="38100" dir="2700000" algn="tl">
                    <a:srgbClr val="000000"/>
                  </a:outerShdw>
                </a:effectLst>
                <a:latin typeface="Lucida Sans Unicode" pitchFamily="34" charset="0"/>
              </a:rPr>
              <a:t>ENVIRONMENT</a:t>
            </a:r>
          </a:p>
        </p:txBody>
      </p:sp>
    </p:spTree>
    <p:extLst>
      <p:ext uri="{BB962C8B-B14F-4D97-AF65-F5344CB8AC3E}">
        <p14:creationId xmlns:p14="http://schemas.microsoft.com/office/powerpoint/2010/main" val="2706135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801674"/>
                                        </p:tgtEl>
                                        <p:attrNameLst>
                                          <p:attrName>style.visibility</p:attrName>
                                        </p:attrNameLst>
                                      </p:cBhvr>
                                      <p:to>
                                        <p:strVal val="visible"/>
                                      </p:to>
                                    </p:set>
                                    <p:animEffect transition="in" filter="dissolve">
                                      <p:cBhvr>
                                        <p:cTn id="7" dur="500"/>
                                        <p:tgtEl>
                                          <p:spTgt spid="2801674"/>
                                        </p:tgtEl>
                                      </p:cBhvr>
                                    </p:animEffect>
                                  </p:childTnLst>
                                  <p:subTnLst>
                                    <p:set>
                                      <p:cBhvr override="childStyle">
                                        <p:cTn dur="1" fill="hold" display="0" masterRel="nextClick" afterEffect="1"/>
                                        <p:tgtEl>
                                          <p:spTgt spid="280167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167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2" descr="sprawl aerial photo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138" y="2438400"/>
            <a:ext cx="2256168" cy="169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438400"/>
            <a:ext cx="2795398" cy="2097103"/>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993300">
                        <a:gamma/>
                        <a:shade val="46275"/>
                        <a:invGamma/>
                      </a:srgbClr>
                    </a:gs>
                  </a:gsLst>
                  <a:path path="shape">
                    <a:fillToRect l="50000" t="50000" r="50000" b="50000"/>
                  </a:path>
                </a:gradFill>
              </a14:hiddenFill>
            </a:ext>
            <a:ext uri="{91240B29-F687-4F45-9708-019B960494DF}">
              <a14:hiddenLine xmlns:a14="http://schemas.microsoft.com/office/drawing/2010/main" w="9525">
                <a:solidFill>
                  <a:srgbClr val="FFCC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2" descr="LHA Nutrition programs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762" y="1808485"/>
            <a:ext cx="2586038" cy="3465447"/>
          </a:xfrm>
          <a:prstGeom prst="rect">
            <a:avLst/>
          </a:prstGeom>
          <a:noFill/>
          <a:extLst>
            <a:ext uri="{909E8E84-426E-40DD-AFC4-6F175D3DCCD1}">
              <a14:hiddenFill xmlns:a14="http://schemas.microsoft.com/office/drawing/2010/main">
                <a:solidFill>
                  <a:srgbClr val="FFFFFF"/>
                </a:solidFill>
              </a14:hiddenFill>
            </a:ext>
          </a:extLst>
        </p:spPr>
      </p:pic>
      <p:pic>
        <p:nvPicPr>
          <p:cNvPr id="10240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39713"/>
            <a:ext cx="2940441" cy="2198687"/>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4038600"/>
            <a:ext cx="3225360" cy="24130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6508" y="4038600"/>
            <a:ext cx="3224092" cy="24130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5" name="Picture 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6400" y="203888"/>
            <a:ext cx="3109784" cy="2234512"/>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2409" name="Group 9"/>
          <p:cNvGrpSpPr>
            <a:grpSpLocks/>
          </p:cNvGrpSpPr>
          <p:nvPr/>
        </p:nvGrpSpPr>
        <p:grpSpPr bwMode="auto">
          <a:xfrm>
            <a:off x="33338" y="6219825"/>
            <a:ext cx="1117600" cy="561975"/>
            <a:chOff x="432" y="240"/>
            <a:chExt cx="1440" cy="644"/>
          </a:xfrm>
        </p:grpSpPr>
        <p:sp>
          <p:nvSpPr>
            <p:cNvPr id="102410" name="Rectangle 10"/>
            <p:cNvSpPr>
              <a:spLocks noChangeArrowheads="1"/>
            </p:cNvSpPr>
            <p:nvPr/>
          </p:nvSpPr>
          <p:spPr bwMode="auto">
            <a:xfrm>
              <a:off x="432" y="240"/>
              <a:ext cx="1440" cy="644"/>
            </a:xfrm>
            <a:prstGeom prst="rect">
              <a:avLst/>
            </a:prstGeom>
            <a:solidFill>
              <a:schemeClr val="tx2"/>
            </a:solidFill>
            <a:ln w="2857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411" name="Picture 11" descr="SAlogo web"/>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9" y="300"/>
              <a:ext cx="1346" cy="524"/>
            </a:xfrm>
            <a:prstGeom prst="rect">
              <a:avLst/>
            </a:prstGeom>
            <a:noFill/>
            <a:extLst>
              <a:ext uri="{909E8E84-426E-40DD-AFC4-6F175D3DCCD1}">
                <a14:hiddenFill xmlns:a14="http://schemas.microsoft.com/office/drawing/2010/main">
                  <a:solidFill>
                    <a:srgbClr val="FFFFFF"/>
                  </a:solidFill>
                </a14:hiddenFill>
              </a:ext>
            </a:extLst>
          </p:spPr>
        </p:pic>
      </p:grpSp>
      <p:sp>
        <p:nvSpPr>
          <p:cNvPr id="102413" name="Rectangle 13"/>
          <p:cNvSpPr>
            <a:spLocks noChangeArrowheads="1"/>
          </p:cNvSpPr>
          <p:nvPr/>
        </p:nvSpPr>
        <p:spPr bwMode="auto">
          <a:xfrm>
            <a:off x="1219200" y="6494463"/>
            <a:ext cx="25146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000">
                <a:latin typeface="Gill Sans MT" pitchFamily="34" charset="0"/>
              </a:rPr>
              <a:t>www.eatbettermovemore.org</a:t>
            </a:r>
            <a:endParaRPr lang="en-US" sz="800">
              <a:latin typeface="Gill Sans MT" pitchFamily="34" charset="0"/>
            </a:endParaRPr>
          </a:p>
          <a:p>
            <a:pPr eaLnBrk="0" hangingPunct="0"/>
            <a:r>
              <a:rPr lang="en-US" sz="800">
                <a:latin typeface="Gill Sans MT" pitchFamily="34" charset="0"/>
              </a:rPr>
              <a:t>NPA1038_Taking Action Show</a:t>
            </a:r>
          </a:p>
        </p:txBody>
      </p:sp>
      <p:pic>
        <p:nvPicPr>
          <p:cNvPr id="13"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40210" y="475734"/>
            <a:ext cx="1726501" cy="1165492"/>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471800"/>
                    </a:gs>
                  </a:gsLst>
                  <a:path path="shape">
                    <a:fillToRect l="50000" t="50000" r="50000" b="50000"/>
                  </a:path>
                </a:gradFill>
              </a14:hiddenFill>
            </a:ext>
            <a:ext uri="{91240B29-F687-4F45-9708-019B960494DF}">
              <a14:hiddenLine xmlns:a14="http://schemas.microsoft.com/office/drawing/2010/main" w="9525">
                <a:solidFill>
                  <a:srgbClr val="FFCC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67171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8850" name="Picture 2" descr="classro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62000"/>
            <a:ext cx="3505200" cy="2562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38851" name="Picture 3" descr="pi slide logo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extLst>
            <a:ext uri="{909E8E84-426E-40DD-AFC4-6F175D3DCCD1}">
              <a14:hiddenFill xmlns:a14="http://schemas.microsoft.com/office/drawing/2010/main">
                <a:solidFill>
                  <a:srgbClr val="FFFFFF"/>
                </a:solidFill>
              </a14:hiddenFill>
            </a:ext>
          </a:extLst>
        </p:spPr>
      </p:pic>
      <p:sp>
        <p:nvSpPr>
          <p:cNvPr id="2638852" name="Rectangle 4"/>
          <p:cNvSpPr>
            <a:spLocks noGrp="1" noChangeArrowheads="1"/>
          </p:cNvSpPr>
          <p:nvPr>
            <p:ph type="title"/>
          </p:nvPr>
        </p:nvSpPr>
        <p:spPr>
          <a:xfrm>
            <a:off x="457200" y="0"/>
            <a:ext cx="8229600" cy="563563"/>
          </a:xfrm>
          <a:noFill/>
          <a:ln/>
        </p:spPr>
        <p:txBody>
          <a:bodyPr/>
          <a:lstStyle/>
          <a:p>
            <a:r>
              <a:rPr lang="en-US" b="1" dirty="0">
                <a:solidFill>
                  <a:schemeClr val="tx2"/>
                </a:solidFill>
                <a:effectLst/>
              </a:rPr>
              <a:t>Health in all Policies</a:t>
            </a:r>
          </a:p>
        </p:txBody>
      </p:sp>
      <p:sp>
        <p:nvSpPr>
          <p:cNvPr id="2638853" name="Line 5"/>
          <p:cNvSpPr>
            <a:spLocks noChangeShapeType="1"/>
          </p:cNvSpPr>
          <p:nvPr/>
        </p:nvSpPr>
        <p:spPr bwMode="auto">
          <a:xfrm>
            <a:off x="0" y="609600"/>
            <a:ext cx="9144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2638854" name="Text Box 6"/>
          <p:cNvSpPr txBox="1">
            <a:spLocks noChangeArrowheads="1"/>
          </p:cNvSpPr>
          <p:nvPr/>
        </p:nvSpPr>
        <p:spPr bwMode="auto">
          <a:xfrm>
            <a:off x="685800" y="5257800"/>
            <a:ext cx="4267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endParaRPr lang="en-US" sz="2800">
              <a:solidFill>
                <a:schemeClr val="tx2"/>
              </a:solidFill>
              <a:effectLst/>
              <a:latin typeface="Arial Black" pitchFamily="34" charset="0"/>
            </a:endParaRPr>
          </a:p>
          <a:p>
            <a:pPr algn="l" eaLnBrk="1" hangingPunct="1">
              <a:spcBef>
                <a:spcPct val="50000"/>
              </a:spcBef>
            </a:pPr>
            <a:endParaRPr lang="en-US" sz="2800">
              <a:solidFill>
                <a:schemeClr val="hlink"/>
              </a:solidFill>
              <a:effectLst/>
              <a:latin typeface="Arial Black" pitchFamily="34" charset="0"/>
            </a:endParaRPr>
          </a:p>
        </p:txBody>
      </p:sp>
      <p:pic>
        <p:nvPicPr>
          <p:cNvPr id="2638855" name="Picture 7" descr="Tim Kant_June29_2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697288"/>
            <a:ext cx="3810000" cy="27225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38856" name="Picture 8" descr="produ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733800"/>
            <a:ext cx="3581400" cy="2743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38857" name="Picture 9" descr="bike by traffic j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762000"/>
            <a:ext cx="3810000" cy="25368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010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6786" name="Rectangle 2"/>
          <p:cNvSpPr>
            <a:spLocks noChangeArrowheads="1"/>
          </p:cNvSpPr>
          <p:nvPr/>
        </p:nvSpPr>
        <p:spPr bwMode="auto">
          <a:xfrm>
            <a:off x="314325" y="847725"/>
            <a:ext cx="6948488"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ts val="6500"/>
              </a:lnSpc>
            </a:pPr>
            <a:r>
              <a:rPr lang="en-US" sz="5500" b="0">
                <a:solidFill>
                  <a:schemeClr val="tx2"/>
                </a:solidFill>
                <a:effectLst>
                  <a:outerShdw blurRad="38100" dist="38100" dir="2700000" algn="tl">
                    <a:srgbClr val="000000"/>
                  </a:outerShdw>
                </a:effectLst>
                <a:latin typeface="Arial Black" pitchFamily="34" charset="0"/>
                <a:ea typeface="MS PGothic" pitchFamily="34" charset="-128"/>
              </a:rPr>
              <a:t>A good solution solves</a:t>
            </a:r>
          </a:p>
          <a:p>
            <a:pPr algn="l"/>
            <a:r>
              <a:rPr lang="en-US" sz="5500" b="0">
                <a:solidFill>
                  <a:schemeClr val="accent1"/>
                </a:solidFill>
                <a:effectLst>
                  <a:outerShdw blurRad="38100" dist="38100" dir="2700000" algn="tl">
                    <a:srgbClr val="000000"/>
                  </a:outerShdw>
                </a:effectLst>
                <a:latin typeface="Arial Black" pitchFamily="34" charset="0"/>
                <a:ea typeface="MS PGothic" pitchFamily="34" charset="-128"/>
              </a:rPr>
              <a:t>multiple</a:t>
            </a:r>
          </a:p>
          <a:p>
            <a:pPr algn="l"/>
            <a:r>
              <a:rPr lang="en-US" sz="5500" b="0">
                <a:solidFill>
                  <a:schemeClr val="tx2"/>
                </a:solidFill>
                <a:effectLst>
                  <a:outerShdw blurRad="38100" dist="38100" dir="2700000" algn="tl">
                    <a:srgbClr val="000000"/>
                  </a:outerShdw>
                </a:effectLst>
                <a:latin typeface="Arial Black" pitchFamily="34" charset="0"/>
                <a:ea typeface="MS PGothic" pitchFamily="34" charset="-128"/>
              </a:rPr>
              <a:t>problems.</a:t>
            </a:r>
          </a:p>
        </p:txBody>
      </p:sp>
      <p:sp>
        <p:nvSpPr>
          <p:cNvPr id="2806787" name="Rectangle 3"/>
          <p:cNvSpPr>
            <a:spLocks noChangeArrowheads="1"/>
          </p:cNvSpPr>
          <p:nvPr/>
        </p:nvSpPr>
        <p:spPr bwMode="auto">
          <a:xfrm>
            <a:off x="314325" y="4937125"/>
            <a:ext cx="2965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500" i="1">
                <a:effectLst>
                  <a:outerShdw blurRad="38100" dist="38100" dir="2700000" algn="tl">
                    <a:srgbClr val="000000"/>
                  </a:outerShdw>
                </a:effectLst>
                <a:latin typeface="Arial" pitchFamily="34" charset="0"/>
                <a:ea typeface="MS PGothic" pitchFamily="34" charset="-128"/>
              </a:rPr>
              <a:t>Prevention Institute</a:t>
            </a:r>
          </a:p>
        </p:txBody>
      </p:sp>
      <p:sp>
        <p:nvSpPr>
          <p:cNvPr id="2806788" name="Oval 4"/>
          <p:cNvSpPr>
            <a:spLocks noChangeArrowheads="1"/>
          </p:cNvSpPr>
          <p:nvPr/>
        </p:nvSpPr>
        <p:spPr bwMode="auto">
          <a:xfrm>
            <a:off x="8175625" y="2306638"/>
            <a:ext cx="706438" cy="701675"/>
          </a:xfrm>
          <a:prstGeom prst="ellipse">
            <a:avLst/>
          </a:prstGeom>
          <a:solidFill>
            <a:srgbClr val="FF9900"/>
          </a:solidFill>
          <a:ln>
            <a:noFill/>
          </a:ln>
          <a:extLst>
            <a:ext uri="{91240B29-F687-4F45-9708-019B960494DF}">
              <a14:hiddenLine xmlns:a14="http://schemas.microsoft.com/office/drawing/2010/main" w="14288">
                <a:solidFill>
                  <a:srgbClr val="AEE0FF"/>
                </a:solidFill>
                <a:round/>
                <a:headEnd/>
                <a:tailEnd/>
              </a14:hiddenLine>
            </a:ext>
          </a:extLst>
        </p:spPr>
        <p:txBody>
          <a:bodyPr/>
          <a:lstStyle/>
          <a:p>
            <a:endParaRPr lang="en-US"/>
          </a:p>
        </p:txBody>
      </p:sp>
      <p:sp>
        <p:nvSpPr>
          <p:cNvPr id="2806789" name="Oval 5"/>
          <p:cNvSpPr>
            <a:spLocks noChangeArrowheads="1"/>
          </p:cNvSpPr>
          <p:nvPr/>
        </p:nvSpPr>
        <p:spPr bwMode="auto">
          <a:xfrm>
            <a:off x="7789863" y="4203700"/>
            <a:ext cx="708025" cy="706438"/>
          </a:xfrm>
          <a:prstGeom prst="ellipse">
            <a:avLst/>
          </a:prstGeom>
          <a:solidFill>
            <a:srgbClr val="33CCFF"/>
          </a:solidFill>
          <a:ln>
            <a:noFill/>
          </a:ln>
          <a:extLst>
            <a:ext uri="{91240B29-F687-4F45-9708-019B960494DF}">
              <a14:hiddenLine xmlns:a14="http://schemas.microsoft.com/office/drawing/2010/main" w="14288">
                <a:solidFill>
                  <a:srgbClr val="6800C2"/>
                </a:solidFill>
                <a:round/>
                <a:headEnd/>
                <a:tailEnd/>
              </a14:hiddenLine>
            </a:ext>
          </a:extLst>
        </p:spPr>
        <p:txBody>
          <a:bodyPr/>
          <a:lstStyle/>
          <a:p>
            <a:endParaRPr lang="en-US"/>
          </a:p>
        </p:txBody>
      </p:sp>
      <p:sp>
        <p:nvSpPr>
          <p:cNvPr id="2806790" name="Oval 6"/>
          <p:cNvSpPr>
            <a:spLocks noChangeArrowheads="1"/>
          </p:cNvSpPr>
          <p:nvPr/>
        </p:nvSpPr>
        <p:spPr bwMode="auto">
          <a:xfrm>
            <a:off x="4511675" y="4259263"/>
            <a:ext cx="706438" cy="701675"/>
          </a:xfrm>
          <a:prstGeom prst="ellipse">
            <a:avLst/>
          </a:prstGeom>
          <a:solidFill>
            <a:schemeClr val="tx1"/>
          </a:solidFill>
          <a:ln>
            <a:noFill/>
          </a:ln>
          <a:extLst>
            <a:ext uri="{91240B29-F687-4F45-9708-019B960494DF}">
              <a14:hiddenLine xmlns:a14="http://schemas.microsoft.com/office/drawing/2010/main" w="14288">
                <a:solidFill>
                  <a:srgbClr val="FFFF6D"/>
                </a:solidFill>
                <a:round/>
                <a:headEnd/>
                <a:tailEnd/>
              </a14:hiddenLine>
            </a:ext>
          </a:extLst>
        </p:spPr>
        <p:txBody>
          <a:bodyPr/>
          <a:lstStyle/>
          <a:p>
            <a:endParaRPr lang="en-US"/>
          </a:p>
        </p:txBody>
      </p:sp>
      <p:sp>
        <p:nvSpPr>
          <p:cNvPr id="2806791" name="Oval 7"/>
          <p:cNvSpPr>
            <a:spLocks noChangeArrowheads="1"/>
          </p:cNvSpPr>
          <p:nvPr/>
        </p:nvSpPr>
        <p:spPr bwMode="auto">
          <a:xfrm>
            <a:off x="4154488" y="2359025"/>
            <a:ext cx="704850" cy="701675"/>
          </a:xfrm>
          <a:prstGeom prst="ellipse">
            <a:avLst/>
          </a:prstGeom>
          <a:solidFill>
            <a:srgbClr val="00FF00"/>
          </a:solidFill>
          <a:ln>
            <a:noFill/>
          </a:ln>
          <a:extLst>
            <a:ext uri="{91240B29-F687-4F45-9708-019B960494DF}">
              <a14:hiddenLine xmlns:a14="http://schemas.microsoft.com/office/drawing/2010/main" w="14288">
                <a:solidFill>
                  <a:srgbClr val="FB9214"/>
                </a:solidFill>
                <a:round/>
                <a:headEnd/>
                <a:tailEnd/>
              </a14:hiddenLine>
            </a:ext>
          </a:extLst>
        </p:spPr>
        <p:txBody>
          <a:bodyPr/>
          <a:lstStyle/>
          <a:p>
            <a:endParaRPr lang="en-US"/>
          </a:p>
        </p:txBody>
      </p:sp>
      <p:sp>
        <p:nvSpPr>
          <p:cNvPr id="2806792" name="Freeform 8"/>
          <p:cNvSpPr>
            <a:spLocks/>
          </p:cNvSpPr>
          <p:nvPr/>
        </p:nvSpPr>
        <p:spPr bwMode="auto">
          <a:xfrm>
            <a:off x="6518275" y="2613025"/>
            <a:ext cx="1798638" cy="1878013"/>
          </a:xfrm>
          <a:custGeom>
            <a:avLst/>
            <a:gdLst>
              <a:gd name="T0" fmla="*/ 2109 w 2551"/>
              <a:gd name="T1" fmla="*/ 546 h 2368"/>
              <a:gd name="T2" fmla="*/ 2118 w 2551"/>
              <a:gd name="T3" fmla="*/ 622 h 2368"/>
              <a:gd name="T4" fmla="*/ 2103 w 2551"/>
              <a:gd name="T5" fmla="*/ 740 h 2368"/>
              <a:gd name="T6" fmla="*/ 2079 w 2551"/>
              <a:gd name="T7" fmla="*/ 853 h 2368"/>
              <a:gd name="T8" fmla="*/ 2071 w 2551"/>
              <a:gd name="T9" fmla="*/ 941 h 2368"/>
              <a:gd name="T10" fmla="*/ 2152 w 2551"/>
              <a:gd name="T11" fmla="*/ 879 h 2368"/>
              <a:gd name="T12" fmla="*/ 2282 w 2551"/>
              <a:gd name="T13" fmla="*/ 698 h 2368"/>
              <a:gd name="T14" fmla="*/ 2391 w 2551"/>
              <a:gd name="T15" fmla="*/ 517 h 2368"/>
              <a:gd name="T16" fmla="*/ 2475 w 2551"/>
              <a:gd name="T17" fmla="*/ 336 h 2368"/>
              <a:gd name="T18" fmla="*/ 2530 w 2551"/>
              <a:gd name="T19" fmla="*/ 176 h 2368"/>
              <a:gd name="T20" fmla="*/ 2539 w 2551"/>
              <a:gd name="T21" fmla="*/ 58 h 2368"/>
              <a:gd name="T22" fmla="*/ 2303 w 2551"/>
              <a:gd name="T23" fmla="*/ 19 h 2368"/>
              <a:gd name="T24" fmla="*/ 1912 w 2551"/>
              <a:gd name="T25" fmla="*/ 10 h 2368"/>
              <a:gd name="T26" fmla="*/ 1707 w 2551"/>
              <a:gd name="T27" fmla="*/ 22 h 2368"/>
              <a:gd name="T28" fmla="*/ 1849 w 2551"/>
              <a:gd name="T29" fmla="*/ 118 h 2368"/>
              <a:gd name="T30" fmla="*/ 1993 w 2551"/>
              <a:gd name="T31" fmla="*/ 275 h 2368"/>
              <a:gd name="T32" fmla="*/ 1808 w 2551"/>
              <a:gd name="T33" fmla="*/ 449 h 2368"/>
              <a:gd name="T34" fmla="*/ 1474 w 2551"/>
              <a:gd name="T35" fmla="*/ 535 h 2368"/>
              <a:gd name="T36" fmla="*/ 1073 w 2551"/>
              <a:gd name="T37" fmla="*/ 546 h 2368"/>
              <a:gd name="T38" fmla="*/ 665 w 2551"/>
              <a:gd name="T39" fmla="*/ 481 h 2368"/>
              <a:gd name="T40" fmla="*/ 324 w 2551"/>
              <a:gd name="T41" fmla="*/ 372 h 2368"/>
              <a:gd name="T42" fmla="*/ 51 w 2551"/>
              <a:gd name="T43" fmla="*/ 1344 h 2368"/>
              <a:gd name="T44" fmla="*/ 306 w 2551"/>
              <a:gd name="T45" fmla="*/ 1323 h 2368"/>
              <a:gd name="T46" fmla="*/ 680 w 2551"/>
              <a:gd name="T47" fmla="*/ 1352 h 2368"/>
              <a:gd name="T48" fmla="*/ 1079 w 2551"/>
              <a:gd name="T49" fmla="*/ 1457 h 2368"/>
              <a:gd name="T50" fmla="*/ 1435 w 2551"/>
              <a:gd name="T51" fmla="*/ 1661 h 2368"/>
              <a:gd name="T52" fmla="*/ 1672 w 2551"/>
              <a:gd name="T53" fmla="*/ 1965 h 2368"/>
              <a:gd name="T54" fmla="*/ 1599 w 2551"/>
              <a:gd name="T55" fmla="*/ 2055 h 2368"/>
              <a:gd name="T56" fmla="*/ 1406 w 2551"/>
              <a:gd name="T57" fmla="*/ 2102 h 2368"/>
              <a:gd name="T58" fmla="*/ 1267 w 2551"/>
              <a:gd name="T59" fmla="*/ 2149 h 2368"/>
              <a:gd name="T60" fmla="*/ 1613 w 2551"/>
              <a:gd name="T61" fmla="*/ 2278 h 2368"/>
              <a:gd name="T62" fmla="*/ 2016 w 2551"/>
              <a:gd name="T63" fmla="*/ 2366 h 2368"/>
              <a:gd name="T64" fmla="*/ 2100 w 2551"/>
              <a:gd name="T65" fmla="*/ 2298 h 2368"/>
              <a:gd name="T66" fmla="*/ 2105 w 2551"/>
              <a:gd name="T67" fmla="*/ 2087 h 2368"/>
              <a:gd name="T68" fmla="*/ 2094 w 2551"/>
              <a:gd name="T69" fmla="*/ 1810 h 2368"/>
              <a:gd name="T70" fmla="*/ 2063 w 2551"/>
              <a:gd name="T71" fmla="*/ 1552 h 2368"/>
              <a:gd name="T72" fmla="*/ 2022 w 2551"/>
              <a:gd name="T73" fmla="*/ 1389 h 2368"/>
              <a:gd name="T74" fmla="*/ 1981 w 2551"/>
              <a:gd name="T75" fmla="*/ 1407 h 2368"/>
              <a:gd name="T76" fmla="*/ 1956 w 2551"/>
              <a:gd name="T77" fmla="*/ 1528 h 2368"/>
              <a:gd name="T78" fmla="*/ 1920 w 2551"/>
              <a:gd name="T79" fmla="*/ 1639 h 2368"/>
              <a:gd name="T80" fmla="*/ 1895 w 2551"/>
              <a:gd name="T81" fmla="*/ 1728 h 2368"/>
              <a:gd name="T82" fmla="*/ 1866 w 2551"/>
              <a:gd name="T83" fmla="*/ 1774 h 2368"/>
              <a:gd name="T84" fmla="*/ 1824 w 2551"/>
              <a:gd name="T85" fmla="*/ 1772 h 2368"/>
              <a:gd name="T86" fmla="*/ 1726 w 2551"/>
              <a:gd name="T87" fmla="*/ 1606 h 2368"/>
              <a:gd name="T88" fmla="*/ 1591 w 2551"/>
              <a:gd name="T89" fmla="*/ 1435 h 2368"/>
              <a:gd name="T90" fmla="*/ 1422 w 2551"/>
              <a:gd name="T91" fmla="*/ 1273 h 2368"/>
              <a:gd name="T92" fmla="*/ 1217 w 2551"/>
              <a:gd name="T93" fmla="*/ 1125 h 2368"/>
              <a:gd name="T94" fmla="*/ 978 w 2551"/>
              <a:gd name="T95" fmla="*/ 1008 h 2368"/>
              <a:gd name="T96" fmla="*/ 1076 w 2551"/>
              <a:gd name="T97" fmla="*/ 970 h 2368"/>
              <a:gd name="T98" fmla="*/ 1321 w 2551"/>
              <a:gd name="T99" fmla="*/ 918 h 2368"/>
              <a:gd name="T100" fmla="*/ 1556 w 2551"/>
              <a:gd name="T101" fmla="*/ 842 h 2368"/>
              <a:gd name="T102" fmla="*/ 1767 w 2551"/>
              <a:gd name="T103" fmla="*/ 738 h 2368"/>
              <a:gd name="T104" fmla="*/ 1953 w 2551"/>
              <a:gd name="T105" fmla="*/ 614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51" h="2368">
                <a:moveTo>
                  <a:pt x="2063" y="533"/>
                </a:moveTo>
                <a:lnTo>
                  <a:pt x="2079" y="532"/>
                </a:lnTo>
                <a:lnTo>
                  <a:pt x="2086" y="532"/>
                </a:lnTo>
                <a:lnTo>
                  <a:pt x="2097" y="535"/>
                </a:lnTo>
                <a:lnTo>
                  <a:pt x="2108" y="540"/>
                </a:lnTo>
                <a:lnTo>
                  <a:pt x="2109" y="546"/>
                </a:lnTo>
                <a:lnTo>
                  <a:pt x="2117" y="561"/>
                </a:lnTo>
                <a:lnTo>
                  <a:pt x="2117" y="569"/>
                </a:lnTo>
                <a:lnTo>
                  <a:pt x="2123" y="579"/>
                </a:lnTo>
                <a:lnTo>
                  <a:pt x="2123" y="591"/>
                </a:lnTo>
                <a:lnTo>
                  <a:pt x="2123" y="608"/>
                </a:lnTo>
                <a:lnTo>
                  <a:pt x="2118" y="622"/>
                </a:lnTo>
                <a:lnTo>
                  <a:pt x="2117" y="639"/>
                </a:lnTo>
                <a:lnTo>
                  <a:pt x="2117" y="660"/>
                </a:lnTo>
                <a:lnTo>
                  <a:pt x="2114" y="679"/>
                </a:lnTo>
                <a:lnTo>
                  <a:pt x="2111" y="698"/>
                </a:lnTo>
                <a:lnTo>
                  <a:pt x="2105" y="723"/>
                </a:lnTo>
                <a:lnTo>
                  <a:pt x="2103" y="740"/>
                </a:lnTo>
                <a:lnTo>
                  <a:pt x="2100" y="761"/>
                </a:lnTo>
                <a:lnTo>
                  <a:pt x="2092" y="776"/>
                </a:lnTo>
                <a:lnTo>
                  <a:pt x="2086" y="801"/>
                </a:lnTo>
                <a:lnTo>
                  <a:pt x="2082" y="822"/>
                </a:lnTo>
                <a:lnTo>
                  <a:pt x="2082" y="836"/>
                </a:lnTo>
                <a:lnTo>
                  <a:pt x="2079" y="853"/>
                </a:lnTo>
                <a:lnTo>
                  <a:pt x="2077" y="874"/>
                </a:lnTo>
                <a:lnTo>
                  <a:pt x="2070" y="888"/>
                </a:lnTo>
                <a:lnTo>
                  <a:pt x="2077" y="903"/>
                </a:lnTo>
                <a:lnTo>
                  <a:pt x="2073" y="918"/>
                </a:lnTo>
                <a:lnTo>
                  <a:pt x="2071" y="934"/>
                </a:lnTo>
                <a:lnTo>
                  <a:pt x="2071" y="941"/>
                </a:lnTo>
                <a:lnTo>
                  <a:pt x="2077" y="947"/>
                </a:lnTo>
                <a:lnTo>
                  <a:pt x="2077" y="952"/>
                </a:lnTo>
                <a:lnTo>
                  <a:pt x="2082" y="961"/>
                </a:lnTo>
                <a:lnTo>
                  <a:pt x="2105" y="934"/>
                </a:lnTo>
                <a:lnTo>
                  <a:pt x="2126" y="902"/>
                </a:lnTo>
                <a:lnTo>
                  <a:pt x="2152" y="879"/>
                </a:lnTo>
                <a:lnTo>
                  <a:pt x="2177" y="853"/>
                </a:lnTo>
                <a:lnTo>
                  <a:pt x="2198" y="822"/>
                </a:lnTo>
                <a:lnTo>
                  <a:pt x="2219" y="793"/>
                </a:lnTo>
                <a:lnTo>
                  <a:pt x="2242" y="764"/>
                </a:lnTo>
                <a:lnTo>
                  <a:pt x="2262" y="732"/>
                </a:lnTo>
                <a:lnTo>
                  <a:pt x="2282" y="698"/>
                </a:lnTo>
                <a:lnTo>
                  <a:pt x="2302" y="671"/>
                </a:lnTo>
                <a:lnTo>
                  <a:pt x="2317" y="639"/>
                </a:lnTo>
                <a:lnTo>
                  <a:pt x="2339" y="607"/>
                </a:lnTo>
                <a:lnTo>
                  <a:pt x="2360" y="579"/>
                </a:lnTo>
                <a:lnTo>
                  <a:pt x="2375" y="546"/>
                </a:lnTo>
                <a:lnTo>
                  <a:pt x="2391" y="517"/>
                </a:lnTo>
                <a:lnTo>
                  <a:pt x="2407" y="486"/>
                </a:lnTo>
                <a:lnTo>
                  <a:pt x="2427" y="459"/>
                </a:lnTo>
                <a:lnTo>
                  <a:pt x="2433" y="425"/>
                </a:lnTo>
                <a:lnTo>
                  <a:pt x="2450" y="394"/>
                </a:lnTo>
                <a:lnTo>
                  <a:pt x="2462" y="365"/>
                </a:lnTo>
                <a:lnTo>
                  <a:pt x="2475" y="336"/>
                </a:lnTo>
                <a:lnTo>
                  <a:pt x="2487" y="306"/>
                </a:lnTo>
                <a:lnTo>
                  <a:pt x="2499" y="280"/>
                </a:lnTo>
                <a:lnTo>
                  <a:pt x="2508" y="252"/>
                </a:lnTo>
                <a:lnTo>
                  <a:pt x="2510" y="223"/>
                </a:lnTo>
                <a:lnTo>
                  <a:pt x="2522" y="200"/>
                </a:lnTo>
                <a:lnTo>
                  <a:pt x="2530" y="176"/>
                </a:lnTo>
                <a:lnTo>
                  <a:pt x="2536" y="149"/>
                </a:lnTo>
                <a:lnTo>
                  <a:pt x="2540" y="127"/>
                </a:lnTo>
                <a:lnTo>
                  <a:pt x="2545" y="103"/>
                </a:lnTo>
                <a:lnTo>
                  <a:pt x="2546" y="87"/>
                </a:lnTo>
                <a:lnTo>
                  <a:pt x="2551" y="68"/>
                </a:lnTo>
                <a:lnTo>
                  <a:pt x="2539" y="58"/>
                </a:lnTo>
                <a:lnTo>
                  <a:pt x="2516" y="45"/>
                </a:lnTo>
                <a:lnTo>
                  <a:pt x="2485" y="39"/>
                </a:lnTo>
                <a:lnTo>
                  <a:pt x="2450" y="36"/>
                </a:lnTo>
                <a:lnTo>
                  <a:pt x="2400" y="29"/>
                </a:lnTo>
                <a:lnTo>
                  <a:pt x="2355" y="29"/>
                </a:lnTo>
                <a:lnTo>
                  <a:pt x="2303" y="19"/>
                </a:lnTo>
                <a:lnTo>
                  <a:pt x="2241" y="19"/>
                </a:lnTo>
                <a:lnTo>
                  <a:pt x="2183" y="19"/>
                </a:lnTo>
                <a:lnTo>
                  <a:pt x="2111" y="17"/>
                </a:lnTo>
                <a:lnTo>
                  <a:pt x="2050" y="16"/>
                </a:lnTo>
                <a:lnTo>
                  <a:pt x="1981" y="19"/>
                </a:lnTo>
                <a:lnTo>
                  <a:pt x="1912" y="10"/>
                </a:lnTo>
                <a:lnTo>
                  <a:pt x="1849" y="10"/>
                </a:lnTo>
                <a:lnTo>
                  <a:pt x="1785" y="8"/>
                </a:lnTo>
                <a:lnTo>
                  <a:pt x="1720" y="0"/>
                </a:lnTo>
                <a:lnTo>
                  <a:pt x="1704" y="10"/>
                </a:lnTo>
                <a:lnTo>
                  <a:pt x="1700" y="14"/>
                </a:lnTo>
                <a:lnTo>
                  <a:pt x="1707" y="22"/>
                </a:lnTo>
                <a:lnTo>
                  <a:pt x="1723" y="37"/>
                </a:lnTo>
                <a:lnTo>
                  <a:pt x="1738" y="48"/>
                </a:lnTo>
                <a:lnTo>
                  <a:pt x="1761" y="61"/>
                </a:lnTo>
                <a:lnTo>
                  <a:pt x="1788" y="81"/>
                </a:lnTo>
                <a:lnTo>
                  <a:pt x="1819" y="97"/>
                </a:lnTo>
                <a:lnTo>
                  <a:pt x="1849" y="118"/>
                </a:lnTo>
                <a:lnTo>
                  <a:pt x="1880" y="141"/>
                </a:lnTo>
                <a:lnTo>
                  <a:pt x="1909" y="170"/>
                </a:lnTo>
                <a:lnTo>
                  <a:pt x="1938" y="193"/>
                </a:lnTo>
                <a:lnTo>
                  <a:pt x="1963" y="222"/>
                </a:lnTo>
                <a:lnTo>
                  <a:pt x="1976" y="248"/>
                </a:lnTo>
                <a:lnTo>
                  <a:pt x="1993" y="275"/>
                </a:lnTo>
                <a:lnTo>
                  <a:pt x="1998" y="310"/>
                </a:lnTo>
                <a:lnTo>
                  <a:pt x="1969" y="336"/>
                </a:lnTo>
                <a:lnTo>
                  <a:pt x="1938" y="373"/>
                </a:lnTo>
                <a:lnTo>
                  <a:pt x="1901" y="397"/>
                </a:lnTo>
                <a:lnTo>
                  <a:pt x="1856" y="430"/>
                </a:lnTo>
                <a:lnTo>
                  <a:pt x="1808" y="449"/>
                </a:lnTo>
                <a:lnTo>
                  <a:pt x="1761" y="472"/>
                </a:lnTo>
                <a:lnTo>
                  <a:pt x="1712" y="491"/>
                </a:lnTo>
                <a:lnTo>
                  <a:pt x="1655" y="503"/>
                </a:lnTo>
                <a:lnTo>
                  <a:pt x="1594" y="517"/>
                </a:lnTo>
                <a:lnTo>
                  <a:pt x="1535" y="527"/>
                </a:lnTo>
                <a:lnTo>
                  <a:pt x="1474" y="535"/>
                </a:lnTo>
                <a:lnTo>
                  <a:pt x="1408" y="543"/>
                </a:lnTo>
                <a:lnTo>
                  <a:pt x="1342" y="546"/>
                </a:lnTo>
                <a:lnTo>
                  <a:pt x="1279" y="549"/>
                </a:lnTo>
                <a:lnTo>
                  <a:pt x="1215" y="549"/>
                </a:lnTo>
                <a:lnTo>
                  <a:pt x="1142" y="546"/>
                </a:lnTo>
                <a:lnTo>
                  <a:pt x="1073" y="546"/>
                </a:lnTo>
                <a:lnTo>
                  <a:pt x="1006" y="540"/>
                </a:lnTo>
                <a:lnTo>
                  <a:pt x="934" y="530"/>
                </a:lnTo>
                <a:lnTo>
                  <a:pt x="865" y="526"/>
                </a:lnTo>
                <a:lnTo>
                  <a:pt x="800" y="512"/>
                </a:lnTo>
                <a:lnTo>
                  <a:pt x="731" y="498"/>
                </a:lnTo>
                <a:lnTo>
                  <a:pt x="665" y="481"/>
                </a:lnTo>
                <a:lnTo>
                  <a:pt x="605" y="466"/>
                </a:lnTo>
                <a:lnTo>
                  <a:pt x="546" y="454"/>
                </a:lnTo>
                <a:lnTo>
                  <a:pt x="485" y="428"/>
                </a:lnTo>
                <a:lnTo>
                  <a:pt x="430" y="413"/>
                </a:lnTo>
                <a:lnTo>
                  <a:pt x="378" y="393"/>
                </a:lnTo>
                <a:lnTo>
                  <a:pt x="324" y="372"/>
                </a:lnTo>
                <a:lnTo>
                  <a:pt x="277" y="344"/>
                </a:lnTo>
                <a:lnTo>
                  <a:pt x="236" y="318"/>
                </a:lnTo>
                <a:lnTo>
                  <a:pt x="194" y="292"/>
                </a:lnTo>
                <a:lnTo>
                  <a:pt x="0" y="1369"/>
                </a:lnTo>
                <a:lnTo>
                  <a:pt x="22" y="1355"/>
                </a:lnTo>
                <a:lnTo>
                  <a:pt x="51" y="1344"/>
                </a:lnTo>
                <a:lnTo>
                  <a:pt x="83" y="1340"/>
                </a:lnTo>
                <a:lnTo>
                  <a:pt x="118" y="1334"/>
                </a:lnTo>
                <a:lnTo>
                  <a:pt x="164" y="1326"/>
                </a:lnTo>
                <a:lnTo>
                  <a:pt x="210" y="1322"/>
                </a:lnTo>
                <a:lnTo>
                  <a:pt x="259" y="1317"/>
                </a:lnTo>
                <a:lnTo>
                  <a:pt x="306" y="1323"/>
                </a:lnTo>
                <a:lnTo>
                  <a:pt x="366" y="1317"/>
                </a:lnTo>
                <a:lnTo>
                  <a:pt x="425" y="1325"/>
                </a:lnTo>
                <a:lnTo>
                  <a:pt x="485" y="1326"/>
                </a:lnTo>
                <a:lnTo>
                  <a:pt x="550" y="1334"/>
                </a:lnTo>
                <a:lnTo>
                  <a:pt x="613" y="1340"/>
                </a:lnTo>
                <a:lnTo>
                  <a:pt x="680" y="1352"/>
                </a:lnTo>
                <a:lnTo>
                  <a:pt x="748" y="1366"/>
                </a:lnTo>
                <a:lnTo>
                  <a:pt x="810" y="1383"/>
                </a:lnTo>
                <a:lnTo>
                  <a:pt x="879" y="1392"/>
                </a:lnTo>
                <a:lnTo>
                  <a:pt x="948" y="1413"/>
                </a:lnTo>
                <a:lnTo>
                  <a:pt x="1012" y="1436"/>
                </a:lnTo>
                <a:lnTo>
                  <a:pt x="1079" y="1457"/>
                </a:lnTo>
                <a:lnTo>
                  <a:pt x="1142" y="1485"/>
                </a:lnTo>
                <a:lnTo>
                  <a:pt x="1209" y="1517"/>
                </a:lnTo>
                <a:lnTo>
                  <a:pt x="1267" y="1554"/>
                </a:lnTo>
                <a:lnTo>
                  <a:pt x="1331" y="1583"/>
                </a:lnTo>
                <a:lnTo>
                  <a:pt x="1382" y="1619"/>
                </a:lnTo>
                <a:lnTo>
                  <a:pt x="1435" y="1661"/>
                </a:lnTo>
                <a:lnTo>
                  <a:pt x="1481" y="1706"/>
                </a:lnTo>
                <a:lnTo>
                  <a:pt x="1530" y="1749"/>
                </a:lnTo>
                <a:lnTo>
                  <a:pt x="1574" y="1801"/>
                </a:lnTo>
                <a:lnTo>
                  <a:pt x="1608" y="1853"/>
                </a:lnTo>
                <a:lnTo>
                  <a:pt x="1643" y="1907"/>
                </a:lnTo>
                <a:lnTo>
                  <a:pt x="1672" y="1965"/>
                </a:lnTo>
                <a:lnTo>
                  <a:pt x="1672" y="1986"/>
                </a:lnTo>
                <a:lnTo>
                  <a:pt x="1665" y="1998"/>
                </a:lnTo>
                <a:lnTo>
                  <a:pt x="1655" y="2018"/>
                </a:lnTo>
                <a:lnTo>
                  <a:pt x="1636" y="2026"/>
                </a:lnTo>
                <a:lnTo>
                  <a:pt x="1619" y="2042"/>
                </a:lnTo>
                <a:lnTo>
                  <a:pt x="1599" y="2055"/>
                </a:lnTo>
                <a:lnTo>
                  <a:pt x="1570" y="2064"/>
                </a:lnTo>
                <a:lnTo>
                  <a:pt x="1539" y="2076"/>
                </a:lnTo>
                <a:lnTo>
                  <a:pt x="1509" y="2082"/>
                </a:lnTo>
                <a:lnTo>
                  <a:pt x="1481" y="2091"/>
                </a:lnTo>
                <a:lnTo>
                  <a:pt x="1444" y="2093"/>
                </a:lnTo>
                <a:lnTo>
                  <a:pt x="1406" y="2102"/>
                </a:lnTo>
                <a:lnTo>
                  <a:pt x="1374" y="2107"/>
                </a:lnTo>
                <a:lnTo>
                  <a:pt x="1333" y="2113"/>
                </a:lnTo>
                <a:lnTo>
                  <a:pt x="1296" y="2122"/>
                </a:lnTo>
                <a:lnTo>
                  <a:pt x="1253" y="2126"/>
                </a:lnTo>
                <a:lnTo>
                  <a:pt x="1253" y="2137"/>
                </a:lnTo>
                <a:lnTo>
                  <a:pt x="1267" y="2149"/>
                </a:lnTo>
                <a:lnTo>
                  <a:pt x="1296" y="2172"/>
                </a:lnTo>
                <a:lnTo>
                  <a:pt x="1345" y="2189"/>
                </a:lnTo>
                <a:lnTo>
                  <a:pt x="1402" y="2215"/>
                </a:lnTo>
                <a:lnTo>
                  <a:pt x="1464" y="2238"/>
                </a:lnTo>
                <a:lnTo>
                  <a:pt x="1538" y="2255"/>
                </a:lnTo>
                <a:lnTo>
                  <a:pt x="1613" y="2278"/>
                </a:lnTo>
                <a:lnTo>
                  <a:pt x="1683" y="2298"/>
                </a:lnTo>
                <a:lnTo>
                  <a:pt x="1767" y="2316"/>
                </a:lnTo>
                <a:lnTo>
                  <a:pt x="1840" y="2334"/>
                </a:lnTo>
                <a:lnTo>
                  <a:pt x="1908" y="2345"/>
                </a:lnTo>
                <a:lnTo>
                  <a:pt x="1964" y="2357"/>
                </a:lnTo>
                <a:lnTo>
                  <a:pt x="2016" y="2366"/>
                </a:lnTo>
                <a:lnTo>
                  <a:pt x="2057" y="2368"/>
                </a:lnTo>
                <a:lnTo>
                  <a:pt x="2079" y="2366"/>
                </a:lnTo>
                <a:lnTo>
                  <a:pt x="2082" y="2359"/>
                </a:lnTo>
                <a:lnTo>
                  <a:pt x="2086" y="2342"/>
                </a:lnTo>
                <a:lnTo>
                  <a:pt x="2094" y="2327"/>
                </a:lnTo>
                <a:lnTo>
                  <a:pt x="2100" y="2298"/>
                </a:lnTo>
                <a:lnTo>
                  <a:pt x="2100" y="2275"/>
                </a:lnTo>
                <a:lnTo>
                  <a:pt x="2103" y="2238"/>
                </a:lnTo>
                <a:lnTo>
                  <a:pt x="2105" y="2209"/>
                </a:lnTo>
                <a:lnTo>
                  <a:pt x="2105" y="2168"/>
                </a:lnTo>
                <a:lnTo>
                  <a:pt x="2108" y="2128"/>
                </a:lnTo>
                <a:lnTo>
                  <a:pt x="2105" y="2087"/>
                </a:lnTo>
                <a:lnTo>
                  <a:pt x="2103" y="2042"/>
                </a:lnTo>
                <a:lnTo>
                  <a:pt x="2102" y="2001"/>
                </a:lnTo>
                <a:lnTo>
                  <a:pt x="2100" y="1952"/>
                </a:lnTo>
                <a:lnTo>
                  <a:pt x="2100" y="1905"/>
                </a:lnTo>
                <a:lnTo>
                  <a:pt x="2100" y="1862"/>
                </a:lnTo>
                <a:lnTo>
                  <a:pt x="2094" y="1810"/>
                </a:lnTo>
                <a:lnTo>
                  <a:pt x="2088" y="1766"/>
                </a:lnTo>
                <a:lnTo>
                  <a:pt x="2082" y="1717"/>
                </a:lnTo>
                <a:lnTo>
                  <a:pt x="2082" y="1673"/>
                </a:lnTo>
                <a:lnTo>
                  <a:pt x="2079" y="1632"/>
                </a:lnTo>
                <a:lnTo>
                  <a:pt x="2070" y="1590"/>
                </a:lnTo>
                <a:lnTo>
                  <a:pt x="2063" y="1552"/>
                </a:lnTo>
                <a:lnTo>
                  <a:pt x="2056" y="1517"/>
                </a:lnTo>
                <a:lnTo>
                  <a:pt x="2053" y="1479"/>
                </a:lnTo>
                <a:lnTo>
                  <a:pt x="2045" y="1450"/>
                </a:lnTo>
                <a:lnTo>
                  <a:pt x="2044" y="1427"/>
                </a:lnTo>
                <a:lnTo>
                  <a:pt x="2036" y="1406"/>
                </a:lnTo>
                <a:lnTo>
                  <a:pt x="2022" y="1389"/>
                </a:lnTo>
                <a:lnTo>
                  <a:pt x="2019" y="1370"/>
                </a:lnTo>
                <a:lnTo>
                  <a:pt x="2015" y="1373"/>
                </a:lnTo>
                <a:lnTo>
                  <a:pt x="2004" y="1363"/>
                </a:lnTo>
                <a:lnTo>
                  <a:pt x="1998" y="1367"/>
                </a:lnTo>
                <a:lnTo>
                  <a:pt x="1992" y="1392"/>
                </a:lnTo>
                <a:lnTo>
                  <a:pt x="1981" y="1407"/>
                </a:lnTo>
                <a:lnTo>
                  <a:pt x="1978" y="1428"/>
                </a:lnTo>
                <a:lnTo>
                  <a:pt x="1969" y="1450"/>
                </a:lnTo>
                <a:lnTo>
                  <a:pt x="1967" y="1465"/>
                </a:lnTo>
                <a:lnTo>
                  <a:pt x="1963" y="1488"/>
                </a:lnTo>
                <a:lnTo>
                  <a:pt x="1956" y="1508"/>
                </a:lnTo>
                <a:lnTo>
                  <a:pt x="1956" y="1528"/>
                </a:lnTo>
                <a:lnTo>
                  <a:pt x="1946" y="1546"/>
                </a:lnTo>
                <a:lnTo>
                  <a:pt x="1944" y="1569"/>
                </a:lnTo>
                <a:lnTo>
                  <a:pt x="1934" y="1589"/>
                </a:lnTo>
                <a:lnTo>
                  <a:pt x="1932" y="1603"/>
                </a:lnTo>
                <a:lnTo>
                  <a:pt x="1930" y="1618"/>
                </a:lnTo>
                <a:lnTo>
                  <a:pt x="1920" y="1639"/>
                </a:lnTo>
                <a:lnTo>
                  <a:pt x="1917" y="1656"/>
                </a:lnTo>
                <a:lnTo>
                  <a:pt x="1915" y="1670"/>
                </a:lnTo>
                <a:lnTo>
                  <a:pt x="1915" y="1685"/>
                </a:lnTo>
                <a:lnTo>
                  <a:pt x="1903" y="1696"/>
                </a:lnTo>
                <a:lnTo>
                  <a:pt x="1897" y="1710"/>
                </a:lnTo>
                <a:lnTo>
                  <a:pt x="1895" y="1728"/>
                </a:lnTo>
                <a:lnTo>
                  <a:pt x="1888" y="1739"/>
                </a:lnTo>
                <a:lnTo>
                  <a:pt x="1886" y="1749"/>
                </a:lnTo>
                <a:lnTo>
                  <a:pt x="1880" y="1757"/>
                </a:lnTo>
                <a:lnTo>
                  <a:pt x="1880" y="1760"/>
                </a:lnTo>
                <a:lnTo>
                  <a:pt x="1871" y="1768"/>
                </a:lnTo>
                <a:lnTo>
                  <a:pt x="1866" y="1774"/>
                </a:lnTo>
                <a:lnTo>
                  <a:pt x="1856" y="1775"/>
                </a:lnTo>
                <a:lnTo>
                  <a:pt x="1853" y="1780"/>
                </a:lnTo>
                <a:lnTo>
                  <a:pt x="1845" y="1787"/>
                </a:lnTo>
                <a:lnTo>
                  <a:pt x="1837" y="1784"/>
                </a:lnTo>
                <a:lnTo>
                  <a:pt x="1831" y="1775"/>
                </a:lnTo>
                <a:lnTo>
                  <a:pt x="1824" y="1772"/>
                </a:lnTo>
                <a:lnTo>
                  <a:pt x="1814" y="1751"/>
                </a:lnTo>
                <a:lnTo>
                  <a:pt x="1799" y="1722"/>
                </a:lnTo>
                <a:lnTo>
                  <a:pt x="1784" y="1691"/>
                </a:lnTo>
                <a:lnTo>
                  <a:pt x="1767" y="1662"/>
                </a:lnTo>
                <a:lnTo>
                  <a:pt x="1747" y="1639"/>
                </a:lnTo>
                <a:lnTo>
                  <a:pt x="1726" y="1606"/>
                </a:lnTo>
                <a:lnTo>
                  <a:pt x="1707" y="1577"/>
                </a:lnTo>
                <a:lnTo>
                  <a:pt x="1689" y="1552"/>
                </a:lnTo>
                <a:lnTo>
                  <a:pt x="1665" y="1519"/>
                </a:lnTo>
                <a:lnTo>
                  <a:pt x="1639" y="1493"/>
                </a:lnTo>
                <a:lnTo>
                  <a:pt x="1614" y="1464"/>
                </a:lnTo>
                <a:lnTo>
                  <a:pt x="1591" y="1435"/>
                </a:lnTo>
                <a:lnTo>
                  <a:pt x="1564" y="1406"/>
                </a:lnTo>
                <a:lnTo>
                  <a:pt x="1535" y="1381"/>
                </a:lnTo>
                <a:lnTo>
                  <a:pt x="1515" y="1352"/>
                </a:lnTo>
                <a:lnTo>
                  <a:pt x="1480" y="1325"/>
                </a:lnTo>
                <a:lnTo>
                  <a:pt x="1449" y="1296"/>
                </a:lnTo>
                <a:lnTo>
                  <a:pt x="1422" y="1273"/>
                </a:lnTo>
                <a:lnTo>
                  <a:pt x="1391" y="1245"/>
                </a:lnTo>
                <a:lnTo>
                  <a:pt x="1357" y="1221"/>
                </a:lnTo>
                <a:lnTo>
                  <a:pt x="1325" y="1198"/>
                </a:lnTo>
                <a:lnTo>
                  <a:pt x="1289" y="1169"/>
                </a:lnTo>
                <a:lnTo>
                  <a:pt x="1250" y="1152"/>
                </a:lnTo>
                <a:lnTo>
                  <a:pt x="1217" y="1125"/>
                </a:lnTo>
                <a:lnTo>
                  <a:pt x="1183" y="1102"/>
                </a:lnTo>
                <a:lnTo>
                  <a:pt x="1142" y="1085"/>
                </a:lnTo>
                <a:lnTo>
                  <a:pt x="1102" y="1066"/>
                </a:lnTo>
                <a:lnTo>
                  <a:pt x="1067" y="1044"/>
                </a:lnTo>
                <a:lnTo>
                  <a:pt x="1027" y="1028"/>
                </a:lnTo>
                <a:lnTo>
                  <a:pt x="978" y="1008"/>
                </a:lnTo>
                <a:lnTo>
                  <a:pt x="936" y="996"/>
                </a:lnTo>
                <a:lnTo>
                  <a:pt x="891" y="978"/>
                </a:lnTo>
                <a:lnTo>
                  <a:pt x="942" y="978"/>
                </a:lnTo>
                <a:lnTo>
                  <a:pt x="986" y="976"/>
                </a:lnTo>
                <a:lnTo>
                  <a:pt x="1030" y="972"/>
                </a:lnTo>
                <a:lnTo>
                  <a:pt x="1076" y="970"/>
                </a:lnTo>
                <a:lnTo>
                  <a:pt x="1117" y="964"/>
                </a:lnTo>
                <a:lnTo>
                  <a:pt x="1160" y="961"/>
                </a:lnTo>
                <a:lnTo>
                  <a:pt x="1200" y="953"/>
                </a:lnTo>
                <a:lnTo>
                  <a:pt x="1243" y="944"/>
                </a:lnTo>
                <a:lnTo>
                  <a:pt x="1289" y="931"/>
                </a:lnTo>
                <a:lnTo>
                  <a:pt x="1321" y="918"/>
                </a:lnTo>
                <a:lnTo>
                  <a:pt x="1363" y="908"/>
                </a:lnTo>
                <a:lnTo>
                  <a:pt x="1405" y="895"/>
                </a:lnTo>
                <a:lnTo>
                  <a:pt x="1441" y="880"/>
                </a:lnTo>
                <a:lnTo>
                  <a:pt x="1481" y="871"/>
                </a:lnTo>
                <a:lnTo>
                  <a:pt x="1518" y="853"/>
                </a:lnTo>
                <a:lnTo>
                  <a:pt x="1556" y="842"/>
                </a:lnTo>
                <a:lnTo>
                  <a:pt x="1593" y="822"/>
                </a:lnTo>
                <a:lnTo>
                  <a:pt x="1631" y="808"/>
                </a:lnTo>
                <a:lnTo>
                  <a:pt x="1666" y="793"/>
                </a:lnTo>
                <a:lnTo>
                  <a:pt x="1700" y="772"/>
                </a:lnTo>
                <a:lnTo>
                  <a:pt x="1733" y="755"/>
                </a:lnTo>
                <a:lnTo>
                  <a:pt x="1767" y="738"/>
                </a:lnTo>
                <a:lnTo>
                  <a:pt x="1798" y="718"/>
                </a:lnTo>
                <a:lnTo>
                  <a:pt x="1831" y="697"/>
                </a:lnTo>
                <a:lnTo>
                  <a:pt x="1865" y="679"/>
                </a:lnTo>
                <a:lnTo>
                  <a:pt x="1897" y="657"/>
                </a:lnTo>
                <a:lnTo>
                  <a:pt x="1929" y="639"/>
                </a:lnTo>
                <a:lnTo>
                  <a:pt x="1953" y="614"/>
                </a:lnTo>
                <a:lnTo>
                  <a:pt x="1982" y="599"/>
                </a:lnTo>
                <a:lnTo>
                  <a:pt x="2011" y="575"/>
                </a:lnTo>
                <a:lnTo>
                  <a:pt x="2041" y="556"/>
                </a:lnTo>
                <a:lnTo>
                  <a:pt x="2063" y="533"/>
                </a:lnTo>
                <a:close/>
              </a:path>
            </a:pathLst>
          </a:custGeom>
          <a:gradFill rotWithShape="0">
            <a:gsLst>
              <a:gs pos="0">
                <a:srgbClr val="9966FF"/>
              </a:gs>
              <a:gs pos="100000">
                <a:srgbClr val="C8AC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793" name="Freeform 9"/>
          <p:cNvSpPr>
            <a:spLocks/>
          </p:cNvSpPr>
          <p:nvPr/>
        </p:nvSpPr>
        <p:spPr bwMode="auto">
          <a:xfrm>
            <a:off x="4602163" y="2595563"/>
            <a:ext cx="1800225" cy="1881187"/>
          </a:xfrm>
          <a:custGeom>
            <a:avLst/>
            <a:gdLst>
              <a:gd name="T0" fmla="*/ 442 w 2551"/>
              <a:gd name="T1" fmla="*/ 547 h 2370"/>
              <a:gd name="T2" fmla="*/ 431 w 2551"/>
              <a:gd name="T3" fmla="*/ 623 h 2370"/>
              <a:gd name="T4" fmla="*/ 449 w 2551"/>
              <a:gd name="T5" fmla="*/ 744 h 2370"/>
              <a:gd name="T6" fmla="*/ 474 w 2551"/>
              <a:gd name="T7" fmla="*/ 857 h 2370"/>
              <a:gd name="T8" fmla="*/ 480 w 2551"/>
              <a:gd name="T9" fmla="*/ 944 h 2370"/>
              <a:gd name="T10" fmla="*/ 399 w 2551"/>
              <a:gd name="T11" fmla="*/ 880 h 2370"/>
              <a:gd name="T12" fmla="*/ 269 w 2551"/>
              <a:gd name="T13" fmla="*/ 703 h 2370"/>
              <a:gd name="T14" fmla="*/ 160 w 2551"/>
              <a:gd name="T15" fmla="*/ 518 h 2370"/>
              <a:gd name="T16" fmla="*/ 75 w 2551"/>
              <a:gd name="T17" fmla="*/ 339 h 2370"/>
              <a:gd name="T18" fmla="*/ 21 w 2551"/>
              <a:gd name="T19" fmla="*/ 176 h 2370"/>
              <a:gd name="T20" fmla="*/ 12 w 2551"/>
              <a:gd name="T21" fmla="*/ 58 h 2370"/>
              <a:gd name="T22" fmla="*/ 249 w 2551"/>
              <a:gd name="T23" fmla="*/ 23 h 2370"/>
              <a:gd name="T24" fmla="*/ 637 w 2551"/>
              <a:gd name="T25" fmla="*/ 12 h 2370"/>
              <a:gd name="T26" fmla="*/ 842 w 2551"/>
              <a:gd name="T27" fmla="*/ 24 h 2370"/>
              <a:gd name="T28" fmla="*/ 701 w 2551"/>
              <a:gd name="T29" fmla="*/ 118 h 2370"/>
              <a:gd name="T30" fmla="*/ 556 w 2551"/>
              <a:gd name="T31" fmla="*/ 275 h 2370"/>
              <a:gd name="T32" fmla="*/ 741 w 2551"/>
              <a:gd name="T33" fmla="*/ 449 h 2370"/>
              <a:gd name="T34" fmla="*/ 1077 w 2551"/>
              <a:gd name="T35" fmla="*/ 538 h 2370"/>
              <a:gd name="T36" fmla="*/ 1479 w 2551"/>
              <a:gd name="T37" fmla="*/ 547 h 2370"/>
              <a:gd name="T38" fmla="*/ 1886 w 2551"/>
              <a:gd name="T39" fmla="*/ 481 h 2370"/>
              <a:gd name="T40" fmla="*/ 2227 w 2551"/>
              <a:gd name="T41" fmla="*/ 371 h 2370"/>
              <a:gd name="T42" fmla="*/ 2500 w 2551"/>
              <a:gd name="T43" fmla="*/ 1346 h 2370"/>
              <a:gd name="T44" fmla="*/ 2244 w 2551"/>
              <a:gd name="T45" fmla="*/ 1323 h 2370"/>
              <a:gd name="T46" fmla="*/ 1871 w 2551"/>
              <a:gd name="T47" fmla="*/ 1355 h 2370"/>
              <a:gd name="T48" fmla="*/ 1472 w 2551"/>
              <a:gd name="T49" fmla="*/ 1462 h 2370"/>
              <a:gd name="T50" fmla="*/ 1116 w 2551"/>
              <a:gd name="T51" fmla="*/ 1660 h 2370"/>
              <a:gd name="T52" fmla="*/ 879 w 2551"/>
              <a:gd name="T53" fmla="*/ 1966 h 2370"/>
              <a:gd name="T54" fmla="*/ 954 w 2551"/>
              <a:gd name="T55" fmla="*/ 2056 h 2370"/>
              <a:gd name="T56" fmla="*/ 1146 w 2551"/>
              <a:gd name="T57" fmla="*/ 2105 h 2370"/>
              <a:gd name="T58" fmla="*/ 1282 w 2551"/>
              <a:gd name="T59" fmla="*/ 2151 h 2370"/>
              <a:gd name="T60" fmla="*/ 940 w 2551"/>
              <a:gd name="T61" fmla="*/ 2280 h 2370"/>
              <a:gd name="T62" fmla="*/ 533 w 2551"/>
              <a:gd name="T63" fmla="*/ 2366 h 2370"/>
              <a:gd name="T64" fmla="*/ 451 w 2551"/>
              <a:gd name="T65" fmla="*/ 2297 h 2370"/>
              <a:gd name="T66" fmla="*/ 445 w 2551"/>
              <a:gd name="T67" fmla="*/ 2089 h 2370"/>
              <a:gd name="T68" fmla="*/ 457 w 2551"/>
              <a:gd name="T69" fmla="*/ 1811 h 2370"/>
              <a:gd name="T70" fmla="*/ 486 w 2551"/>
              <a:gd name="T71" fmla="*/ 1553 h 2370"/>
              <a:gd name="T72" fmla="*/ 527 w 2551"/>
              <a:gd name="T73" fmla="*/ 1390 h 2370"/>
              <a:gd name="T74" fmla="*/ 570 w 2551"/>
              <a:gd name="T75" fmla="*/ 1410 h 2370"/>
              <a:gd name="T76" fmla="*/ 594 w 2551"/>
              <a:gd name="T77" fmla="*/ 1529 h 2370"/>
              <a:gd name="T78" fmla="*/ 630 w 2551"/>
              <a:gd name="T79" fmla="*/ 1640 h 2370"/>
              <a:gd name="T80" fmla="*/ 657 w 2551"/>
              <a:gd name="T81" fmla="*/ 1729 h 2370"/>
              <a:gd name="T82" fmla="*/ 686 w 2551"/>
              <a:gd name="T83" fmla="*/ 1775 h 2370"/>
              <a:gd name="T84" fmla="*/ 727 w 2551"/>
              <a:gd name="T85" fmla="*/ 1772 h 2370"/>
              <a:gd name="T86" fmla="*/ 824 w 2551"/>
              <a:gd name="T87" fmla="*/ 1610 h 2370"/>
              <a:gd name="T88" fmla="*/ 961 w 2551"/>
              <a:gd name="T89" fmla="*/ 1436 h 2370"/>
              <a:gd name="T90" fmla="*/ 1131 w 2551"/>
              <a:gd name="T91" fmla="*/ 1272 h 2370"/>
              <a:gd name="T92" fmla="*/ 1333 w 2551"/>
              <a:gd name="T93" fmla="*/ 1124 h 2370"/>
              <a:gd name="T94" fmla="*/ 1574 w 2551"/>
              <a:gd name="T95" fmla="*/ 1011 h 2370"/>
              <a:gd name="T96" fmla="*/ 1475 w 2551"/>
              <a:gd name="T97" fmla="*/ 973 h 2370"/>
              <a:gd name="T98" fmla="*/ 1227 w 2551"/>
              <a:gd name="T99" fmla="*/ 921 h 2370"/>
              <a:gd name="T100" fmla="*/ 996 w 2551"/>
              <a:gd name="T101" fmla="*/ 843 h 2370"/>
              <a:gd name="T102" fmla="*/ 786 w 2551"/>
              <a:gd name="T103" fmla="*/ 738 h 2370"/>
              <a:gd name="T104" fmla="*/ 598 w 2551"/>
              <a:gd name="T105" fmla="*/ 62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51" h="2370">
                <a:moveTo>
                  <a:pt x="489" y="538"/>
                </a:moveTo>
                <a:lnTo>
                  <a:pt x="472" y="533"/>
                </a:lnTo>
                <a:lnTo>
                  <a:pt x="465" y="535"/>
                </a:lnTo>
                <a:lnTo>
                  <a:pt x="454" y="538"/>
                </a:lnTo>
                <a:lnTo>
                  <a:pt x="445" y="541"/>
                </a:lnTo>
                <a:lnTo>
                  <a:pt x="442" y="547"/>
                </a:lnTo>
                <a:lnTo>
                  <a:pt x="431" y="562"/>
                </a:lnTo>
                <a:lnTo>
                  <a:pt x="431" y="570"/>
                </a:lnTo>
                <a:lnTo>
                  <a:pt x="426" y="582"/>
                </a:lnTo>
                <a:lnTo>
                  <a:pt x="428" y="596"/>
                </a:lnTo>
                <a:lnTo>
                  <a:pt x="428" y="611"/>
                </a:lnTo>
                <a:lnTo>
                  <a:pt x="431" y="623"/>
                </a:lnTo>
                <a:lnTo>
                  <a:pt x="434" y="643"/>
                </a:lnTo>
                <a:lnTo>
                  <a:pt x="431" y="660"/>
                </a:lnTo>
                <a:lnTo>
                  <a:pt x="439" y="678"/>
                </a:lnTo>
                <a:lnTo>
                  <a:pt x="439" y="703"/>
                </a:lnTo>
                <a:lnTo>
                  <a:pt x="445" y="725"/>
                </a:lnTo>
                <a:lnTo>
                  <a:pt x="449" y="744"/>
                </a:lnTo>
                <a:lnTo>
                  <a:pt x="451" y="761"/>
                </a:lnTo>
                <a:lnTo>
                  <a:pt x="460" y="777"/>
                </a:lnTo>
                <a:lnTo>
                  <a:pt x="466" y="803"/>
                </a:lnTo>
                <a:lnTo>
                  <a:pt x="468" y="822"/>
                </a:lnTo>
                <a:lnTo>
                  <a:pt x="468" y="837"/>
                </a:lnTo>
                <a:lnTo>
                  <a:pt x="474" y="857"/>
                </a:lnTo>
                <a:lnTo>
                  <a:pt x="475" y="877"/>
                </a:lnTo>
                <a:lnTo>
                  <a:pt x="481" y="892"/>
                </a:lnTo>
                <a:lnTo>
                  <a:pt x="475" y="903"/>
                </a:lnTo>
                <a:lnTo>
                  <a:pt x="478" y="916"/>
                </a:lnTo>
                <a:lnTo>
                  <a:pt x="480" y="933"/>
                </a:lnTo>
                <a:lnTo>
                  <a:pt x="480" y="944"/>
                </a:lnTo>
                <a:lnTo>
                  <a:pt x="475" y="948"/>
                </a:lnTo>
                <a:lnTo>
                  <a:pt x="475" y="952"/>
                </a:lnTo>
                <a:lnTo>
                  <a:pt x="468" y="961"/>
                </a:lnTo>
                <a:lnTo>
                  <a:pt x="445" y="933"/>
                </a:lnTo>
                <a:lnTo>
                  <a:pt x="423" y="903"/>
                </a:lnTo>
                <a:lnTo>
                  <a:pt x="399" y="880"/>
                </a:lnTo>
                <a:lnTo>
                  <a:pt x="376" y="852"/>
                </a:lnTo>
                <a:lnTo>
                  <a:pt x="355" y="822"/>
                </a:lnTo>
                <a:lnTo>
                  <a:pt x="333" y="796"/>
                </a:lnTo>
                <a:lnTo>
                  <a:pt x="309" y="762"/>
                </a:lnTo>
                <a:lnTo>
                  <a:pt x="289" y="733"/>
                </a:lnTo>
                <a:lnTo>
                  <a:pt x="269" y="703"/>
                </a:lnTo>
                <a:lnTo>
                  <a:pt x="249" y="672"/>
                </a:lnTo>
                <a:lnTo>
                  <a:pt x="232" y="640"/>
                </a:lnTo>
                <a:lnTo>
                  <a:pt x="212" y="606"/>
                </a:lnTo>
                <a:lnTo>
                  <a:pt x="193" y="583"/>
                </a:lnTo>
                <a:lnTo>
                  <a:pt x="176" y="547"/>
                </a:lnTo>
                <a:lnTo>
                  <a:pt x="160" y="518"/>
                </a:lnTo>
                <a:lnTo>
                  <a:pt x="145" y="487"/>
                </a:lnTo>
                <a:lnTo>
                  <a:pt x="124" y="458"/>
                </a:lnTo>
                <a:lnTo>
                  <a:pt x="118" y="428"/>
                </a:lnTo>
                <a:lnTo>
                  <a:pt x="101" y="397"/>
                </a:lnTo>
                <a:lnTo>
                  <a:pt x="89" y="365"/>
                </a:lnTo>
                <a:lnTo>
                  <a:pt x="75" y="339"/>
                </a:lnTo>
                <a:lnTo>
                  <a:pt x="64" y="309"/>
                </a:lnTo>
                <a:lnTo>
                  <a:pt x="52" y="281"/>
                </a:lnTo>
                <a:lnTo>
                  <a:pt x="44" y="252"/>
                </a:lnTo>
                <a:lnTo>
                  <a:pt x="38" y="225"/>
                </a:lnTo>
                <a:lnTo>
                  <a:pt x="29" y="202"/>
                </a:lnTo>
                <a:lnTo>
                  <a:pt x="21" y="176"/>
                </a:lnTo>
                <a:lnTo>
                  <a:pt x="15" y="148"/>
                </a:lnTo>
                <a:lnTo>
                  <a:pt x="9" y="131"/>
                </a:lnTo>
                <a:lnTo>
                  <a:pt x="6" y="105"/>
                </a:lnTo>
                <a:lnTo>
                  <a:pt x="1" y="87"/>
                </a:lnTo>
                <a:lnTo>
                  <a:pt x="0" y="69"/>
                </a:lnTo>
                <a:lnTo>
                  <a:pt x="12" y="58"/>
                </a:lnTo>
                <a:lnTo>
                  <a:pt x="35" y="47"/>
                </a:lnTo>
                <a:lnTo>
                  <a:pt x="66" y="40"/>
                </a:lnTo>
                <a:lnTo>
                  <a:pt x="102" y="37"/>
                </a:lnTo>
                <a:lnTo>
                  <a:pt x="150" y="31"/>
                </a:lnTo>
                <a:lnTo>
                  <a:pt x="193" y="31"/>
                </a:lnTo>
                <a:lnTo>
                  <a:pt x="249" y="23"/>
                </a:lnTo>
                <a:lnTo>
                  <a:pt x="312" y="23"/>
                </a:lnTo>
                <a:lnTo>
                  <a:pt x="370" y="21"/>
                </a:lnTo>
                <a:lnTo>
                  <a:pt x="439" y="20"/>
                </a:lnTo>
                <a:lnTo>
                  <a:pt x="503" y="17"/>
                </a:lnTo>
                <a:lnTo>
                  <a:pt x="570" y="21"/>
                </a:lnTo>
                <a:lnTo>
                  <a:pt x="637" y="12"/>
                </a:lnTo>
                <a:lnTo>
                  <a:pt x="700" y="12"/>
                </a:lnTo>
                <a:lnTo>
                  <a:pt x="764" y="8"/>
                </a:lnTo>
                <a:lnTo>
                  <a:pt x="830" y="0"/>
                </a:lnTo>
                <a:lnTo>
                  <a:pt x="845" y="12"/>
                </a:lnTo>
                <a:lnTo>
                  <a:pt x="851" y="15"/>
                </a:lnTo>
                <a:lnTo>
                  <a:pt x="842" y="24"/>
                </a:lnTo>
                <a:lnTo>
                  <a:pt x="828" y="38"/>
                </a:lnTo>
                <a:lnTo>
                  <a:pt x="813" y="50"/>
                </a:lnTo>
                <a:lnTo>
                  <a:pt x="787" y="64"/>
                </a:lnTo>
                <a:lnTo>
                  <a:pt x="763" y="82"/>
                </a:lnTo>
                <a:lnTo>
                  <a:pt x="734" y="98"/>
                </a:lnTo>
                <a:lnTo>
                  <a:pt x="701" y="118"/>
                </a:lnTo>
                <a:lnTo>
                  <a:pt x="671" y="142"/>
                </a:lnTo>
                <a:lnTo>
                  <a:pt x="643" y="170"/>
                </a:lnTo>
                <a:lnTo>
                  <a:pt x="614" y="197"/>
                </a:lnTo>
                <a:lnTo>
                  <a:pt x="590" y="223"/>
                </a:lnTo>
                <a:lnTo>
                  <a:pt x="575" y="250"/>
                </a:lnTo>
                <a:lnTo>
                  <a:pt x="556" y="275"/>
                </a:lnTo>
                <a:lnTo>
                  <a:pt x="550" y="310"/>
                </a:lnTo>
                <a:lnTo>
                  <a:pt x="579" y="339"/>
                </a:lnTo>
                <a:lnTo>
                  <a:pt x="614" y="376"/>
                </a:lnTo>
                <a:lnTo>
                  <a:pt x="651" y="399"/>
                </a:lnTo>
                <a:lnTo>
                  <a:pt x="694" y="429"/>
                </a:lnTo>
                <a:lnTo>
                  <a:pt x="741" y="449"/>
                </a:lnTo>
                <a:lnTo>
                  <a:pt x="792" y="472"/>
                </a:lnTo>
                <a:lnTo>
                  <a:pt x="841" y="493"/>
                </a:lnTo>
                <a:lnTo>
                  <a:pt x="897" y="504"/>
                </a:lnTo>
                <a:lnTo>
                  <a:pt x="955" y="518"/>
                </a:lnTo>
                <a:lnTo>
                  <a:pt x="1015" y="530"/>
                </a:lnTo>
                <a:lnTo>
                  <a:pt x="1077" y="538"/>
                </a:lnTo>
                <a:lnTo>
                  <a:pt x="1142" y="545"/>
                </a:lnTo>
                <a:lnTo>
                  <a:pt x="1207" y="547"/>
                </a:lnTo>
                <a:lnTo>
                  <a:pt x="1272" y="551"/>
                </a:lnTo>
                <a:lnTo>
                  <a:pt x="1337" y="551"/>
                </a:lnTo>
                <a:lnTo>
                  <a:pt x="1411" y="547"/>
                </a:lnTo>
                <a:lnTo>
                  <a:pt x="1479" y="547"/>
                </a:lnTo>
                <a:lnTo>
                  <a:pt x="1545" y="541"/>
                </a:lnTo>
                <a:lnTo>
                  <a:pt x="1615" y="530"/>
                </a:lnTo>
                <a:lnTo>
                  <a:pt x="1686" y="527"/>
                </a:lnTo>
                <a:lnTo>
                  <a:pt x="1751" y="512"/>
                </a:lnTo>
                <a:lnTo>
                  <a:pt x="1820" y="501"/>
                </a:lnTo>
                <a:lnTo>
                  <a:pt x="1886" y="481"/>
                </a:lnTo>
                <a:lnTo>
                  <a:pt x="1945" y="466"/>
                </a:lnTo>
                <a:lnTo>
                  <a:pt x="2005" y="457"/>
                </a:lnTo>
                <a:lnTo>
                  <a:pt x="2065" y="429"/>
                </a:lnTo>
                <a:lnTo>
                  <a:pt x="2121" y="414"/>
                </a:lnTo>
                <a:lnTo>
                  <a:pt x="2175" y="394"/>
                </a:lnTo>
                <a:lnTo>
                  <a:pt x="2227" y="371"/>
                </a:lnTo>
                <a:lnTo>
                  <a:pt x="2273" y="347"/>
                </a:lnTo>
                <a:lnTo>
                  <a:pt x="2317" y="321"/>
                </a:lnTo>
                <a:lnTo>
                  <a:pt x="2355" y="295"/>
                </a:lnTo>
                <a:lnTo>
                  <a:pt x="2551" y="1372"/>
                </a:lnTo>
                <a:lnTo>
                  <a:pt x="2528" y="1355"/>
                </a:lnTo>
                <a:lnTo>
                  <a:pt x="2500" y="1346"/>
                </a:lnTo>
                <a:lnTo>
                  <a:pt x="2468" y="1344"/>
                </a:lnTo>
                <a:lnTo>
                  <a:pt x="2433" y="1335"/>
                </a:lnTo>
                <a:lnTo>
                  <a:pt x="2384" y="1329"/>
                </a:lnTo>
                <a:lnTo>
                  <a:pt x="2340" y="1321"/>
                </a:lnTo>
                <a:lnTo>
                  <a:pt x="2294" y="1321"/>
                </a:lnTo>
                <a:lnTo>
                  <a:pt x="2244" y="1323"/>
                </a:lnTo>
                <a:lnTo>
                  <a:pt x="2182" y="1321"/>
                </a:lnTo>
                <a:lnTo>
                  <a:pt x="2126" y="1324"/>
                </a:lnTo>
                <a:lnTo>
                  <a:pt x="2065" y="1329"/>
                </a:lnTo>
                <a:lnTo>
                  <a:pt x="1999" y="1336"/>
                </a:lnTo>
                <a:lnTo>
                  <a:pt x="1938" y="1344"/>
                </a:lnTo>
                <a:lnTo>
                  <a:pt x="1871" y="1355"/>
                </a:lnTo>
                <a:lnTo>
                  <a:pt x="1805" y="1367"/>
                </a:lnTo>
                <a:lnTo>
                  <a:pt x="1739" y="1384"/>
                </a:lnTo>
                <a:lnTo>
                  <a:pt x="1672" y="1396"/>
                </a:lnTo>
                <a:lnTo>
                  <a:pt x="1605" y="1413"/>
                </a:lnTo>
                <a:lnTo>
                  <a:pt x="1539" y="1439"/>
                </a:lnTo>
                <a:lnTo>
                  <a:pt x="1472" y="1462"/>
                </a:lnTo>
                <a:lnTo>
                  <a:pt x="1408" y="1486"/>
                </a:lnTo>
                <a:lnTo>
                  <a:pt x="1340" y="1520"/>
                </a:lnTo>
                <a:lnTo>
                  <a:pt x="1282" y="1553"/>
                </a:lnTo>
                <a:lnTo>
                  <a:pt x="1221" y="1584"/>
                </a:lnTo>
                <a:lnTo>
                  <a:pt x="1169" y="1624"/>
                </a:lnTo>
                <a:lnTo>
                  <a:pt x="1116" y="1660"/>
                </a:lnTo>
                <a:lnTo>
                  <a:pt x="1070" y="1708"/>
                </a:lnTo>
                <a:lnTo>
                  <a:pt x="1021" y="1750"/>
                </a:lnTo>
                <a:lnTo>
                  <a:pt x="977" y="1801"/>
                </a:lnTo>
                <a:lnTo>
                  <a:pt x="941" y="1854"/>
                </a:lnTo>
                <a:lnTo>
                  <a:pt x="908" y="1908"/>
                </a:lnTo>
                <a:lnTo>
                  <a:pt x="879" y="1966"/>
                </a:lnTo>
                <a:lnTo>
                  <a:pt x="879" y="1986"/>
                </a:lnTo>
                <a:lnTo>
                  <a:pt x="886" y="1999"/>
                </a:lnTo>
                <a:lnTo>
                  <a:pt x="897" y="2018"/>
                </a:lnTo>
                <a:lnTo>
                  <a:pt x="915" y="2027"/>
                </a:lnTo>
                <a:lnTo>
                  <a:pt x="931" y="2045"/>
                </a:lnTo>
                <a:lnTo>
                  <a:pt x="954" y="2056"/>
                </a:lnTo>
                <a:lnTo>
                  <a:pt x="978" y="2067"/>
                </a:lnTo>
                <a:lnTo>
                  <a:pt x="1012" y="2076"/>
                </a:lnTo>
                <a:lnTo>
                  <a:pt x="1042" y="2082"/>
                </a:lnTo>
                <a:lnTo>
                  <a:pt x="1070" y="2093"/>
                </a:lnTo>
                <a:lnTo>
                  <a:pt x="1105" y="2097"/>
                </a:lnTo>
                <a:lnTo>
                  <a:pt x="1146" y="2105"/>
                </a:lnTo>
                <a:lnTo>
                  <a:pt x="1178" y="2108"/>
                </a:lnTo>
                <a:lnTo>
                  <a:pt x="1218" y="2114"/>
                </a:lnTo>
                <a:lnTo>
                  <a:pt x="1256" y="2123"/>
                </a:lnTo>
                <a:lnTo>
                  <a:pt x="1294" y="2128"/>
                </a:lnTo>
                <a:lnTo>
                  <a:pt x="1294" y="2140"/>
                </a:lnTo>
                <a:lnTo>
                  <a:pt x="1282" y="2151"/>
                </a:lnTo>
                <a:lnTo>
                  <a:pt x="1252" y="2173"/>
                </a:lnTo>
                <a:lnTo>
                  <a:pt x="1206" y="2192"/>
                </a:lnTo>
                <a:lnTo>
                  <a:pt x="1149" y="2216"/>
                </a:lnTo>
                <a:lnTo>
                  <a:pt x="1088" y="2239"/>
                </a:lnTo>
                <a:lnTo>
                  <a:pt x="1015" y="2254"/>
                </a:lnTo>
                <a:lnTo>
                  <a:pt x="940" y="2280"/>
                </a:lnTo>
                <a:lnTo>
                  <a:pt x="867" y="2297"/>
                </a:lnTo>
                <a:lnTo>
                  <a:pt x="786" y="2319"/>
                </a:lnTo>
                <a:lnTo>
                  <a:pt x="712" y="2335"/>
                </a:lnTo>
                <a:lnTo>
                  <a:pt x="645" y="2348"/>
                </a:lnTo>
                <a:lnTo>
                  <a:pt x="587" y="2357"/>
                </a:lnTo>
                <a:lnTo>
                  <a:pt x="533" y="2366"/>
                </a:lnTo>
                <a:lnTo>
                  <a:pt x="494" y="2370"/>
                </a:lnTo>
                <a:lnTo>
                  <a:pt x="472" y="2370"/>
                </a:lnTo>
                <a:lnTo>
                  <a:pt x="471" y="2361"/>
                </a:lnTo>
                <a:lnTo>
                  <a:pt x="466" y="2343"/>
                </a:lnTo>
                <a:lnTo>
                  <a:pt x="457" y="2325"/>
                </a:lnTo>
                <a:lnTo>
                  <a:pt x="451" y="2297"/>
                </a:lnTo>
                <a:lnTo>
                  <a:pt x="451" y="2276"/>
                </a:lnTo>
                <a:lnTo>
                  <a:pt x="449" y="2239"/>
                </a:lnTo>
                <a:lnTo>
                  <a:pt x="446" y="2209"/>
                </a:lnTo>
                <a:lnTo>
                  <a:pt x="446" y="2170"/>
                </a:lnTo>
                <a:lnTo>
                  <a:pt x="445" y="2129"/>
                </a:lnTo>
                <a:lnTo>
                  <a:pt x="445" y="2089"/>
                </a:lnTo>
                <a:lnTo>
                  <a:pt x="449" y="2045"/>
                </a:lnTo>
                <a:lnTo>
                  <a:pt x="449" y="2002"/>
                </a:lnTo>
                <a:lnTo>
                  <a:pt x="451" y="1950"/>
                </a:lnTo>
                <a:lnTo>
                  <a:pt x="451" y="1906"/>
                </a:lnTo>
                <a:lnTo>
                  <a:pt x="451" y="1860"/>
                </a:lnTo>
                <a:lnTo>
                  <a:pt x="457" y="1811"/>
                </a:lnTo>
                <a:lnTo>
                  <a:pt x="461" y="1767"/>
                </a:lnTo>
                <a:lnTo>
                  <a:pt x="468" y="1717"/>
                </a:lnTo>
                <a:lnTo>
                  <a:pt x="471" y="1676"/>
                </a:lnTo>
                <a:lnTo>
                  <a:pt x="474" y="1634"/>
                </a:lnTo>
                <a:lnTo>
                  <a:pt x="481" y="1595"/>
                </a:lnTo>
                <a:lnTo>
                  <a:pt x="486" y="1553"/>
                </a:lnTo>
                <a:lnTo>
                  <a:pt x="497" y="1520"/>
                </a:lnTo>
                <a:lnTo>
                  <a:pt x="497" y="1478"/>
                </a:lnTo>
                <a:lnTo>
                  <a:pt x="504" y="1451"/>
                </a:lnTo>
                <a:lnTo>
                  <a:pt x="509" y="1428"/>
                </a:lnTo>
                <a:lnTo>
                  <a:pt x="515" y="1405"/>
                </a:lnTo>
                <a:lnTo>
                  <a:pt x="527" y="1390"/>
                </a:lnTo>
                <a:lnTo>
                  <a:pt x="532" y="1373"/>
                </a:lnTo>
                <a:lnTo>
                  <a:pt x="538" y="1373"/>
                </a:lnTo>
                <a:lnTo>
                  <a:pt x="547" y="1364"/>
                </a:lnTo>
                <a:lnTo>
                  <a:pt x="553" y="1367"/>
                </a:lnTo>
                <a:lnTo>
                  <a:pt x="561" y="1394"/>
                </a:lnTo>
                <a:lnTo>
                  <a:pt x="570" y="1410"/>
                </a:lnTo>
                <a:lnTo>
                  <a:pt x="572" y="1428"/>
                </a:lnTo>
                <a:lnTo>
                  <a:pt x="582" y="1449"/>
                </a:lnTo>
                <a:lnTo>
                  <a:pt x="584" y="1469"/>
                </a:lnTo>
                <a:lnTo>
                  <a:pt x="590" y="1491"/>
                </a:lnTo>
                <a:lnTo>
                  <a:pt x="594" y="1509"/>
                </a:lnTo>
                <a:lnTo>
                  <a:pt x="594" y="1529"/>
                </a:lnTo>
                <a:lnTo>
                  <a:pt x="605" y="1546"/>
                </a:lnTo>
                <a:lnTo>
                  <a:pt x="608" y="1569"/>
                </a:lnTo>
                <a:lnTo>
                  <a:pt x="616" y="1588"/>
                </a:lnTo>
                <a:lnTo>
                  <a:pt x="619" y="1602"/>
                </a:lnTo>
                <a:lnTo>
                  <a:pt x="622" y="1619"/>
                </a:lnTo>
                <a:lnTo>
                  <a:pt x="630" y="1640"/>
                </a:lnTo>
                <a:lnTo>
                  <a:pt x="634" y="1657"/>
                </a:lnTo>
                <a:lnTo>
                  <a:pt x="634" y="1669"/>
                </a:lnTo>
                <a:lnTo>
                  <a:pt x="637" y="1686"/>
                </a:lnTo>
                <a:lnTo>
                  <a:pt x="646" y="1700"/>
                </a:lnTo>
                <a:lnTo>
                  <a:pt x="653" y="1712"/>
                </a:lnTo>
                <a:lnTo>
                  <a:pt x="657" y="1729"/>
                </a:lnTo>
                <a:lnTo>
                  <a:pt x="663" y="1743"/>
                </a:lnTo>
                <a:lnTo>
                  <a:pt x="663" y="1750"/>
                </a:lnTo>
                <a:lnTo>
                  <a:pt x="671" y="1760"/>
                </a:lnTo>
                <a:lnTo>
                  <a:pt x="672" y="1760"/>
                </a:lnTo>
                <a:lnTo>
                  <a:pt x="680" y="1772"/>
                </a:lnTo>
                <a:lnTo>
                  <a:pt x="686" y="1775"/>
                </a:lnTo>
                <a:lnTo>
                  <a:pt x="694" y="1778"/>
                </a:lnTo>
                <a:lnTo>
                  <a:pt x="700" y="1782"/>
                </a:lnTo>
                <a:lnTo>
                  <a:pt x="705" y="1789"/>
                </a:lnTo>
                <a:lnTo>
                  <a:pt x="712" y="1785"/>
                </a:lnTo>
                <a:lnTo>
                  <a:pt x="718" y="1778"/>
                </a:lnTo>
                <a:lnTo>
                  <a:pt x="727" y="1772"/>
                </a:lnTo>
                <a:lnTo>
                  <a:pt x="735" y="1752"/>
                </a:lnTo>
                <a:lnTo>
                  <a:pt x="752" y="1723"/>
                </a:lnTo>
                <a:lnTo>
                  <a:pt x="767" y="1694"/>
                </a:lnTo>
                <a:lnTo>
                  <a:pt x="786" y="1663"/>
                </a:lnTo>
                <a:lnTo>
                  <a:pt x="805" y="1640"/>
                </a:lnTo>
                <a:lnTo>
                  <a:pt x="824" y="1610"/>
                </a:lnTo>
                <a:lnTo>
                  <a:pt x="844" y="1581"/>
                </a:lnTo>
                <a:lnTo>
                  <a:pt x="863" y="1553"/>
                </a:lnTo>
                <a:lnTo>
                  <a:pt x="886" y="1521"/>
                </a:lnTo>
                <a:lnTo>
                  <a:pt x="911" y="1494"/>
                </a:lnTo>
                <a:lnTo>
                  <a:pt x="937" y="1463"/>
                </a:lnTo>
                <a:lnTo>
                  <a:pt x="961" y="1436"/>
                </a:lnTo>
                <a:lnTo>
                  <a:pt x="986" y="1408"/>
                </a:lnTo>
                <a:lnTo>
                  <a:pt x="1016" y="1381"/>
                </a:lnTo>
                <a:lnTo>
                  <a:pt x="1038" y="1355"/>
                </a:lnTo>
                <a:lnTo>
                  <a:pt x="1073" y="1324"/>
                </a:lnTo>
                <a:lnTo>
                  <a:pt x="1102" y="1298"/>
                </a:lnTo>
                <a:lnTo>
                  <a:pt x="1131" y="1272"/>
                </a:lnTo>
                <a:lnTo>
                  <a:pt x="1160" y="1248"/>
                </a:lnTo>
                <a:lnTo>
                  <a:pt x="1192" y="1222"/>
                </a:lnTo>
                <a:lnTo>
                  <a:pt x="1227" y="1199"/>
                </a:lnTo>
                <a:lnTo>
                  <a:pt x="1264" y="1173"/>
                </a:lnTo>
                <a:lnTo>
                  <a:pt x="1301" y="1153"/>
                </a:lnTo>
                <a:lnTo>
                  <a:pt x="1333" y="1124"/>
                </a:lnTo>
                <a:lnTo>
                  <a:pt x="1369" y="1103"/>
                </a:lnTo>
                <a:lnTo>
                  <a:pt x="1408" y="1084"/>
                </a:lnTo>
                <a:lnTo>
                  <a:pt x="1449" y="1066"/>
                </a:lnTo>
                <a:lnTo>
                  <a:pt x="1485" y="1048"/>
                </a:lnTo>
                <a:lnTo>
                  <a:pt x="1524" y="1028"/>
                </a:lnTo>
                <a:lnTo>
                  <a:pt x="1574" y="1011"/>
                </a:lnTo>
                <a:lnTo>
                  <a:pt x="1614" y="997"/>
                </a:lnTo>
                <a:lnTo>
                  <a:pt x="1658" y="982"/>
                </a:lnTo>
                <a:lnTo>
                  <a:pt x="1608" y="978"/>
                </a:lnTo>
                <a:lnTo>
                  <a:pt x="1566" y="976"/>
                </a:lnTo>
                <a:lnTo>
                  <a:pt x="1522" y="974"/>
                </a:lnTo>
                <a:lnTo>
                  <a:pt x="1475" y="973"/>
                </a:lnTo>
                <a:lnTo>
                  <a:pt x="1434" y="967"/>
                </a:lnTo>
                <a:lnTo>
                  <a:pt x="1391" y="961"/>
                </a:lnTo>
                <a:lnTo>
                  <a:pt x="1351" y="955"/>
                </a:lnTo>
                <a:lnTo>
                  <a:pt x="1308" y="945"/>
                </a:lnTo>
                <a:lnTo>
                  <a:pt x="1264" y="933"/>
                </a:lnTo>
                <a:lnTo>
                  <a:pt x="1227" y="921"/>
                </a:lnTo>
                <a:lnTo>
                  <a:pt x="1186" y="909"/>
                </a:lnTo>
                <a:lnTo>
                  <a:pt x="1146" y="895"/>
                </a:lnTo>
                <a:lnTo>
                  <a:pt x="1110" y="881"/>
                </a:lnTo>
                <a:lnTo>
                  <a:pt x="1070" y="872"/>
                </a:lnTo>
                <a:lnTo>
                  <a:pt x="1033" y="857"/>
                </a:lnTo>
                <a:lnTo>
                  <a:pt x="996" y="843"/>
                </a:lnTo>
                <a:lnTo>
                  <a:pt x="957" y="826"/>
                </a:lnTo>
                <a:lnTo>
                  <a:pt x="918" y="808"/>
                </a:lnTo>
                <a:lnTo>
                  <a:pt x="885" y="793"/>
                </a:lnTo>
                <a:lnTo>
                  <a:pt x="851" y="774"/>
                </a:lnTo>
                <a:lnTo>
                  <a:pt x="819" y="755"/>
                </a:lnTo>
                <a:lnTo>
                  <a:pt x="786" y="738"/>
                </a:lnTo>
                <a:lnTo>
                  <a:pt x="753" y="719"/>
                </a:lnTo>
                <a:lnTo>
                  <a:pt x="718" y="700"/>
                </a:lnTo>
                <a:lnTo>
                  <a:pt x="688" y="678"/>
                </a:lnTo>
                <a:lnTo>
                  <a:pt x="653" y="660"/>
                </a:lnTo>
                <a:lnTo>
                  <a:pt x="624" y="640"/>
                </a:lnTo>
                <a:lnTo>
                  <a:pt x="598" y="620"/>
                </a:lnTo>
                <a:lnTo>
                  <a:pt x="568" y="599"/>
                </a:lnTo>
                <a:lnTo>
                  <a:pt x="539" y="576"/>
                </a:lnTo>
                <a:lnTo>
                  <a:pt x="512" y="556"/>
                </a:lnTo>
                <a:lnTo>
                  <a:pt x="489" y="538"/>
                </a:lnTo>
                <a:close/>
              </a:path>
            </a:pathLst>
          </a:custGeom>
          <a:gradFill rotWithShape="0">
            <a:gsLst>
              <a:gs pos="0">
                <a:srgbClr val="C8ACFF"/>
              </a:gs>
              <a:gs pos="100000">
                <a:srgbClr val="9966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794" name="Oval 10"/>
          <p:cNvSpPr>
            <a:spLocks noChangeArrowheads="1"/>
          </p:cNvSpPr>
          <p:nvPr/>
        </p:nvSpPr>
        <p:spPr bwMode="auto">
          <a:xfrm>
            <a:off x="7065963" y="4829175"/>
            <a:ext cx="706437" cy="703263"/>
          </a:xfrm>
          <a:prstGeom prst="ellipse">
            <a:avLst/>
          </a:prstGeom>
          <a:solidFill>
            <a:srgbClr val="FF66FF"/>
          </a:solidFill>
          <a:ln>
            <a:noFill/>
          </a:ln>
          <a:extLst>
            <a:ext uri="{91240B29-F687-4F45-9708-019B960494DF}">
              <a14:hiddenLine xmlns:a14="http://schemas.microsoft.com/office/drawing/2010/main" w="14288">
                <a:solidFill>
                  <a:srgbClr val="00C5AE"/>
                </a:solidFill>
                <a:round/>
                <a:headEnd/>
                <a:tailEnd/>
              </a14:hiddenLine>
            </a:ext>
          </a:extLst>
        </p:spPr>
        <p:txBody>
          <a:bodyPr/>
          <a:lstStyle/>
          <a:p>
            <a:endParaRPr lang="en-US"/>
          </a:p>
        </p:txBody>
      </p:sp>
      <p:sp>
        <p:nvSpPr>
          <p:cNvPr id="2806795" name="Oval 11"/>
          <p:cNvSpPr>
            <a:spLocks noChangeArrowheads="1"/>
          </p:cNvSpPr>
          <p:nvPr/>
        </p:nvSpPr>
        <p:spPr bwMode="auto">
          <a:xfrm>
            <a:off x="5319713" y="4819650"/>
            <a:ext cx="706437" cy="701675"/>
          </a:xfrm>
          <a:prstGeom prst="ellipse">
            <a:avLst/>
          </a:prstGeom>
          <a:solidFill>
            <a:schemeClr val="accent1"/>
          </a:solidFill>
          <a:ln>
            <a:noFill/>
          </a:ln>
          <a:extLst>
            <a:ext uri="{91240B29-F687-4F45-9708-019B960494DF}">
              <a14:hiddenLine xmlns:a14="http://schemas.microsoft.com/office/drawing/2010/main" w="14288">
                <a:solidFill>
                  <a:srgbClr val="FF0000"/>
                </a:solidFill>
                <a:round/>
                <a:headEnd/>
                <a:tailEnd/>
              </a14:hiddenLine>
            </a:ext>
          </a:extLst>
        </p:spPr>
        <p:txBody>
          <a:bodyPr/>
          <a:lstStyle/>
          <a:p>
            <a:endParaRPr lang="en-US"/>
          </a:p>
        </p:txBody>
      </p:sp>
      <p:sp>
        <p:nvSpPr>
          <p:cNvPr id="2806796" name="Freeform 12"/>
          <p:cNvSpPr>
            <a:spLocks/>
          </p:cNvSpPr>
          <p:nvPr/>
        </p:nvSpPr>
        <p:spPr bwMode="auto">
          <a:xfrm>
            <a:off x="5659438" y="3227388"/>
            <a:ext cx="1677987" cy="1809750"/>
          </a:xfrm>
          <a:custGeom>
            <a:avLst/>
            <a:gdLst>
              <a:gd name="T0" fmla="*/ 1814 w 2378"/>
              <a:gd name="T1" fmla="*/ 1932 h 2280"/>
              <a:gd name="T2" fmla="*/ 1741 w 2378"/>
              <a:gd name="T3" fmla="*/ 1958 h 2280"/>
              <a:gd name="T4" fmla="*/ 1622 w 2378"/>
              <a:gd name="T5" fmla="*/ 1962 h 2280"/>
              <a:gd name="T6" fmla="*/ 1504 w 2378"/>
              <a:gd name="T7" fmla="*/ 1958 h 2280"/>
              <a:gd name="T8" fmla="*/ 1415 w 2378"/>
              <a:gd name="T9" fmla="*/ 1967 h 2280"/>
              <a:gd name="T10" fmla="*/ 1495 w 2378"/>
              <a:gd name="T11" fmla="*/ 2034 h 2280"/>
              <a:gd name="T12" fmla="*/ 1692 w 2378"/>
              <a:gd name="T13" fmla="*/ 2130 h 2280"/>
              <a:gd name="T14" fmla="*/ 1895 w 2378"/>
              <a:gd name="T15" fmla="*/ 2204 h 2280"/>
              <a:gd name="T16" fmla="*/ 2086 w 2378"/>
              <a:gd name="T17" fmla="*/ 2257 h 2280"/>
              <a:gd name="T18" fmla="*/ 2253 w 2378"/>
              <a:gd name="T19" fmla="*/ 2280 h 2280"/>
              <a:gd name="T20" fmla="*/ 2375 w 2378"/>
              <a:gd name="T21" fmla="*/ 2269 h 2280"/>
              <a:gd name="T22" fmla="*/ 2365 w 2378"/>
              <a:gd name="T23" fmla="*/ 2031 h 2280"/>
              <a:gd name="T24" fmla="*/ 2308 w 2378"/>
              <a:gd name="T25" fmla="*/ 1643 h 2280"/>
              <a:gd name="T26" fmla="*/ 2259 w 2378"/>
              <a:gd name="T27" fmla="*/ 1445 h 2280"/>
              <a:gd name="T28" fmla="*/ 2192 w 2378"/>
              <a:gd name="T29" fmla="*/ 1599 h 2280"/>
              <a:gd name="T30" fmla="*/ 2060 w 2378"/>
              <a:gd name="T31" fmla="*/ 1770 h 2280"/>
              <a:gd name="T32" fmla="*/ 1857 w 2378"/>
              <a:gd name="T33" fmla="*/ 1619 h 2280"/>
              <a:gd name="T34" fmla="*/ 1712 w 2378"/>
              <a:gd name="T35" fmla="*/ 1304 h 2280"/>
              <a:gd name="T36" fmla="*/ 1629 w 2378"/>
              <a:gd name="T37" fmla="*/ 910 h 2280"/>
              <a:gd name="T38" fmla="*/ 1622 w 2378"/>
              <a:gd name="T39" fmla="*/ 498 h 2280"/>
              <a:gd name="T40" fmla="*/ 1669 w 2378"/>
              <a:gd name="T41" fmla="*/ 137 h 2280"/>
              <a:gd name="T42" fmla="*/ 659 w 2378"/>
              <a:gd name="T43" fmla="*/ 44 h 2280"/>
              <a:gd name="T44" fmla="*/ 726 w 2378"/>
              <a:gd name="T45" fmla="*/ 293 h 2280"/>
              <a:gd name="T46" fmla="*/ 760 w 2378"/>
              <a:gd name="T47" fmla="*/ 666 h 2280"/>
              <a:gd name="T48" fmla="*/ 726 w 2378"/>
              <a:gd name="T49" fmla="*/ 1078 h 2280"/>
              <a:gd name="T50" fmla="*/ 589 w 2378"/>
              <a:gd name="T51" fmla="*/ 1465 h 2280"/>
              <a:gd name="T52" fmla="*/ 335 w 2378"/>
              <a:gd name="T53" fmla="*/ 1755 h 2280"/>
              <a:gd name="T54" fmla="*/ 231 w 2378"/>
              <a:gd name="T55" fmla="*/ 1695 h 2280"/>
              <a:gd name="T56" fmla="*/ 150 w 2378"/>
              <a:gd name="T57" fmla="*/ 1516 h 2280"/>
              <a:gd name="T58" fmla="*/ 77 w 2378"/>
              <a:gd name="T59" fmla="*/ 1385 h 2280"/>
              <a:gd name="T60" fmla="*/ 16 w 2378"/>
              <a:gd name="T61" fmla="*/ 1750 h 2280"/>
              <a:gd name="T62" fmla="*/ 0 w 2378"/>
              <a:gd name="T63" fmla="*/ 2166 h 2280"/>
              <a:gd name="T64" fmla="*/ 83 w 2378"/>
              <a:gd name="T65" fmla="*/ 2234 h 2280"/>
              <a:gd name="T66" fmla="*/ 289 w 2378"/>
              <a:gd name="T67" fmla="*/ 2204 h 2280"/>
              <a:gd name="T68" fmla="*/ 560 w 2378"/>
              <a:gd name="T69" fmla="*/ 2143 h 2280"/>
              <a:gd name="T70" fmla="*/ 812 w 2378"/>
              <a:gd name="T71" fmla="*/ 2071 h 2280"/>
              <a:gd name="T72" fmla="*/ 969 w 2378"/>
              <a:gd name="T73" fmla="*/ 2002 h 2280"/>
              <a:gd name="T74" fmla="*/ 940 w 2378"/>
              <a:gd name="T75" fmla="*/ 1962 h 2280"/>
              <a:gd name="T76" fmla="*/ 818 w 2378"/>
              <a:gd name="T77" fmla="*/ 1958 h 2280"/>
              <a:gd name="T78" fmla="*/ 703 w 2378"/>
              <a:gd name="T79" fmla="*/ 1944 h 2280"/>
              <a:gd name="T80" fmla="*/ 608 w 2378"/>
              <a:gd name="T81" fmla="*/ 1932 h 2280"/>
              <a:gd name="T82" fmla="*/ 557 w 2378"/>
              <a:gd name="T83" fmla="*/ 1914 h 2280"/>
              <a:gd name="T84" fmla="*/ 552 w 2378"/>
              <a:gd name="T85" fmla="*/ 1871 h 2280"/>
              <a:gd name="T86" fmla="*/ 696 w 2378"/>
              <a:gd name="T87" fmla="*/ 1747 h 2280"/>
              <a:gd name="T88" fmla="*/ 841 w 2378"/>
              <a:gd name="T89" fmla="*/ 1582 h 2280"/>
              <a:gd name="T90" fmla="*/ 972 w 2378"/>
              <a:gd name="T91" fmla="*/ 1384 h 2280"/>
              <a:gd name="T92" fmla="*/ 1084 w 2378"/>
              <a:gd name="T93" fmla="*/ 1154 h 2280"/>
              <a:gd name="T94" fmla="*/ 1156 w 2378"/>
              <a:gd name="T95" fmla="*/ 898 h 2280"/>
              <a:gd name="T96" fmla="*/ 1208 w 2378"/>
              <a:gd name="T97" fmla="*/ 985 h 2280"/>
              <a:gd name="T98" fmla="*/ 1305 w 2378"/>
              <a:gd name="T99" fmla="*/ 1222 h 2280"/>
              <a:gd name="T100" fmla="*/ 1428 w 2378"/>
              <a:gd name="T101" fmla="*/ 1440 h 2280"/>
              <a:gd name="T102" fmla="*/ 1565 w 2378"/>
              <a:gd name="T103" fmla="*/ 1628 h 2280"/>
              <a:gd name="T104" fmla="*/ 1718 w 2378"/>
              <a:gd name="T105" fmla="*/ 1794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8" h="2280">
                <a:moveTo>
                  <a:pt x="1820" y="1886"/>
                </a:moveTo>
                <a:lnTo>
                  <a:pt x="1824" y="1901"/>
                </a:lnTo>
                <a:lnTo>
                  <a:pt x="1824" y="1909"/>
                </a:lnTo>
                <a:lnTo>
                  <a:pt x="1824" y="1921"/>
                </a:lnTo>
                <a:lnTo>
                  <a:pt x="1820" y="1929"/>
                </a:lnTo>
                <a:lnTo>
                  <a:pt x="1814" y="1932"/>
                </a:lnTo>
                <a:lnTo>
                  <a:pt x="1802" y="1944"/>
                </a:lnTo>
                <a:lnTo>
                  <a:pt x="1794" y="1944"/>
                </a:lnTo>
                <a:lnTo>
                  <a:pt x="1785" y="1953"/>
                </a:lnTo>
                <a:lnTo>
                  <a:pt x="1770" y="1958"/>
                </a:lnTo>
                <a:lnTo>
                  <a:pt x="1755" y="1958"/>
                </a:lnTo>
                <a:lnTo>
                  <a:pt x="1741" y="1958"/>
                </a:lnTo>
                <a:lnTo>
                  <a:pt x="1721" y="1958"/>
                </a:lnTo>
                <a:lnTo>
                  <a:pt x="1700" y="1962"/>
                </a:lnTo>
                <a:lnTo>
                  <a:pt x="1683" y="1962"/>
                </a:lnTo>
                <a:lnTo>
                  <a:pt x="1665" y="1962"/>
                </a:lnTo>
                <a:lnTo>
                  <a:pt x="1640" y="1962"/>
                </a:lnTo>
                <a:lnTo>
                  <a:pt x="1622" y="1962"/>
                </a:lnTo>
                <a:lnTo>
                  <a:pt x="1600" y="1962"/>
                </a:lnTo>
                <a:lnTo>
                  <a:pt x="1581" y="1958"/>
                </a:lnTo>
                <a:lnTo>
                  <a:pt x="1556" y="1958"/>
                </a:lnTo>
                <a:lnTo>
                  <a:pt x="1539" y="1958"/>
                </a:lnTo>
                <a:lnTo>
                  <a:pt x="1521" y="1958"/>
                </a:lnTo>
                <a:lnTo>
                  <a:pt x="1504" y="1958"/>
                </a:lnTo>
                <a:lnTo>
                  <a:pt x="1484" y="1958"/>
                </a:lnTo>
                <a:lnTo>
                  <a:pt x="1469" y="1958"/>
                </a:lnTo>
                <a:lnTo>
                  <a:pt x="1455" y="1962"/>
                </a:lnTo>
                <a:lnTo>
                  <a:pt x="1438" y="1962"/>
                </a:lnTo>
                <a:lnTo>
                  <a:pt x="1428" y="1967"/>
                </a:lnTo>
                <a:lnTo>
                  <a:pt x="1415" y="1967"/>
                </a:lnTo>
                <a:lnTo>
                  <a:pt x="1411" y="1973"/>
                </a:lnTo>
                <a:lnTo>
                  <a:pt x="1408" y="1973"/>
                </a:lnTo>
                <a:lnTo>
                  <a:pt x="1403" y="1981"/>
                </a:lnTo>
                <a:lnTo>
                  <a:pt x="1431" y="2002"/>
                </a:lnTo>
                <a:lnTo>
                  <a:pt x="1466" y="2016"/>
                </a:lnTo>
                <a:lnTo>
                  <a:pt x="1495" y="2034"/>
                </a:lnTo>
                <a:lnTo>
                  <a:pt x="1521" y="2054"/>
                </a:lnTo>
                <a:lnTo>
                  <a:pt x="1556" y="2071"/>
                </a:lnTo>
                <a:lnTo>
                  <a:pt x="1591" y="2083"/>
                </a:lnTo>
                <a:lnTo>
                  <a:pt x="1623" y="2104"/>
                </a:lnTo>
                <a:lnTo>
                  <a:pt x="1658" y="2120"/>
                </a:lnTo>
                <a:lnTo>
                  <a:pt x="1692" y="2130"/>
                </a:lnTo>
                <a:lnTo>
                  <a:pt x="1727" y="2146"/>
                </a:lnTo>
                <a:lnTo>
                  <a:pt x="1761" y="2158"/>
                </a:lnTo>
                <a:lnTo>
                  <a:pt x="1794" y="2169"/>
                </a:lnTo>
                <a:lnTo>
                  <a:pt x="1824" y="2187"/>
                </a:lnTo>
                <a:lnTo>
                  <a:pt x="1862" y="2195"/>
                </a:lnTo>
                <a:lnTo>
                  <a:pt x="1895" y="2204"/>
                </a:lnTo>
                <a:lnTo>
                  <a:pt x="1926" y="2213"/>
                </a:lnTo>
                <a:lnTo>
                  <a:pt x="1958" y="2228"/>
                </a:lnTo>
                <a:lnTo>
                  <a:pt x="1993" y="2234"/>
                </a:lnTo>
                <a:lnTo>
                  <a:pt x="2025" y="2245"/>
                </a:lnTo>
                <a:lnTo>
                  <a:pt x="2057" y="2248"/>
                </a:lnTo>
                <a:lnTo>
                  <a:pt x="2086" y="2257"/>
                </a:lnTo>
                <a:lnTo>
                  <a:pt x="2118" y="2262"/>
                </a:lnTo>
                <a:lnTo>
                  <a:pt x="2148" y="2269"/>
                </a:lnTo>
                <a:lnTo>
                  <a:pt x="2177" y="2272"/>
                </a:lnTo>
                <a:lnTo>
                  <a:pt x="2206" y="2272"/>
                </a:lnTo>
                <a:lnTo>
                  <a:pt x="2230" y="2277"/>
                </a:lnTo>
                <a:lnTo>
                  <a:pt x="2253" y="2280"/>
                </a:lnTo>
                <a:lnTo>
                  <a:pt x="2282" y="2280"/>
                </a:lnTo>
                <a:lnTo>
                  <a:pt x="2302" y="2280"/>
                </a:lnTo>
                <a:lnTo>
                  <a:pt x="2326" y="2280"/>
                </a:lnTo>
                <a:lnTo>
                  <a:pt x="2346" y="2280"/>
                </a:lnTo>
                <a:lnTo>
                  <a:pt x="2365" y="2280"/>
                </a:lnTo>
                <a:lnTo>
                  <a:pt x="2375" y="2269"/>
                </a:lnTo>
                <a:lnTo>
                  <a:pt x="2378" y="2245"/>
                </a:lnTo>
                <a:lnTo>
                  <a:pt x="2378" y="2213"/>
                </a:lnTo>
                <a:lnTo>
                  <a:pt x="2378" y="2175"/>
                </a:lnTo>
                <a:lnTo>
                  <a:pt x="2375" y="2127"/>
                </a:lnTo>
                <a:lnTo>
                  <a:pt x="2369" y="2083"/>
                </a:lnTo>
                <a:lnTo>
                  <a:pt x="2365" y="2031"/>
                </a:lnTo>
                <a:lnTo>
                  <a:pt x="2355" y="1967"/>
                </a:lnTo>
                <a:lnTo>
                  <a:pt x="2346" y="1909"/>
                </a:lnTo>
                <a:lnTo>
                  <a:pt x="2334" y="1842"/>
                </a:lnTo>
                <a:lnTo>
                  <a:pt x="2326" y="1778"/>
                </a:lnTo>
                <a:lnTo>
                  <a:pt x="2311" y="1710"/>
                </a:lnTo>
                <a:lnTo>
                  <a:pt x="2308" y="1643"/>
                </a:lnTo>
                <a:lnTo>
                  <a:pt x="2297" y="1582"/>
                </a:lnTo>
                <a:lnTo>
                  <a:pt x="2288" y="1516"/>
                </a:lnTo>
                <a:lnTo>
                  <a:pt x="2282" y="1451"/>
                </a:lnTo>
                <a:lnTo>
                  <a:pt x="2273" y="1440"/>
                </a:lnTo>
                <a:lnTo>
                  <a:pt x="2267" y="1434"/>
                </a:lnTo>
                <a:lnTo>
                  <a:pt x="2259" y="1445"/>
                </a:lnTo>
                <a:lnTo>
                  <a:pt x="2250" y="1458"/>
                </a:lnTo>
                <a:lnTo>
                  <a:pt x="2239" y="1480"/>
                </a:lnTo>
                <a:lnTo>
                  <a:pt x="2230" y="1503"/>
                </a:lnTo>
                <a:lnTo>
                  <a:pt x="2215" y="1533"/>
                </a:lnTo>
                <a:lnTo>
                  <a:pt x="2206" y="1567"/>
                </a:lnTo>
                <a:lnTo>
                  <a:pt x="2192" y="1599"/>
                </a:lnTo>
                <a:lnTo>
                  <a:pt x="2172" y="1634"/>
                </a:lnTo>
                <a:lnTo>
                  <a:pt x="2151" y="1666"/>
                </a:lnTo>
                <a:lnTo>
                  <a:pt x="2134" y="1701"/>
                </a:lnTo>
                <a:lnTo>
                  <a:pt x="2109" y="1732"/>
                </a:lnTo>
                <a:lnTo>
                  <a:pt x="2086" y="1750"/>
                </a:lnTo>
                <a:lnTo>
                  <a:pt x="2060" y="1770"/>
                </a:lnTo>
                <a:lnTo>
                  <a:pt x="2030" y="1782"/>
                </a:lnTo>
                <a:lnTo>
                  <a:pt x="1993" y="1759"/>
                </a:lnTo>
                <a:lnTo>
                  <a:pt x="1953" y="1732"/>
                </a:lnTo>
                <a:lnTo>
                  <a:pt x="1926" y="1701"/>
                </a:lnTo>
                <a:lnTo>
                  <a:pt x="1885" y="1665"/>
                </a:lnTo>
                <a:lnTo>
                  <a:pt x="1857" y="1619"/>
                </a:lnTo>
                <a:lnTo>
                  <a:pt x="1828" y="1576"/>
                </a:lnTo>
                <a:lnTo>
                  <a:pt x="1799" y="1533"/>
                </a:lnTo>
                <a:lnTo>
                  <a:pt x="1776" y="1474"/>
                </a:lnTo>
                <a:lnTo>
                  <a:pt x="1755" y="1420"/>
                </a:lnTo>
                <a:lnTo>
                  <a:pt x="1729" y="1362"/>
                </a:lnTo>
                <a:lnTo>
                  <a:pt x="1712" y="1304"/>
                </a:lnTo>
                <a:lnTo>
                  <a:pt x="1692" y="1243"/>
                </a:lnTo>
                <a:lnTo>
                  <a:pt x="1677" y="1174"/>
                </a:lnTo>
                <a:lnTo>
                  <a:pt x="1665" y="1112"/>
                </a:lnTo>
                <a:lnTo>
                  <a:pt x="1654" y="1046"/>
                </a:lnTo>
                <a:lnTo>
                  <a:pt x="1640" y="976"/>
                </a:lnTo>
                <a:lnTo>
                  <a:pt x="1629" y="910"/>
                </a:lnTo>
                <a:lnTo>
                  <a:pt x="1623" y="841"/>
                </a:lnTo>
                <a:lnTo>
                  <a:pt x="1622" y="768"/>
                </a:lnTo>
                <a:lnTo>
                  <a:pt x="1614" y="699"/>
                </a:lnTo>
                <a:lnTo>
                  <a:pt x="1614" y="632"/>
                </a:lnTo>
                <a:lnTo>
                  <a:pt x="1614" y="565"/>
                </a:lnTo>
                <a:lnTo>
                  <a:pt x="1622" y="498"/>
                </a:lnTo>
                <a:lnTo>
                  <a:pt x="1623" y="435"/>
                </a:lnTo>
                <a:lnTo>
                  <a:pt x="1623" y="371"/>
                </a:lnTo>
                <a:lnTo>
                  <a:pt x="1640" y="310"/>
                </a:lnTo>
                <a:lnTo>
                  <a:pt x="1645" y="252"/>
                </a:lnTo>
                <a:lnTo>
                  <a:pt x="1654" y="195"/>
                </a:lnTo>
                <a:lnTo>
                  <a:pt x="1669" y="137"/>
                </a:lnTo>
                <a:lnTo>
                  <a:pt x="1683" y="90"/>
                </a:lnTo>
                <a:lnTo>
                  <a:pt x="1700" y="44"/>
                </a:lnTo>
                <a:lnTo>
                  <a:pt x="1721" y="0"/>
                </a:lnTo>
                <a:lnTo>
                  <a:pt x="630" y="0"/>
                </a:lnTo>
                <a:lnTo>
                  <a:pt x="644" y="18"/>
                </a:lnTo>
                <a:lnTo>
                  <a:pt x="659" y="44"/>
                </a:lnTo>
                <a:lnTo>
                  <a:pt x="668" y="76"/>
                </a:lnTo>
                <a:lnTo>
                  <a:pt x="683" y="111"/>
                </a:lnTo>
                <a:lnTo>
                  <a:pt x="696" y="152"/>
                </a:lnTo>
                <a:lnTo>
                  <a:pt x="711" y="195"/>
                </a:lnTo>
                <a:lnTo>
                  <a:pt x="720" y="240"/>
                </a:lnTo>
                <a:lnTo>
                  <a:pt x="726" y="293"/>
                </a:lnTo>
                <a:lnTo>
                  <a:pt x="740" y="351"/>
                </a:lnTo>
                <a:lnTo>
                  <a:pt x="745" y="409"/>
                </a:lnTo>
                <a:lnTo>
                  <a:pt x="755" y="467"/>
                </a:lnTo>
                <a:lnTo>
                  <a:pt x="755" y="534"/>
                </a:lnTo>
                <a:lnTo>
                  <a:pt x="760" y="598"/>
                </a:lnTo>
                <a:lnTo>
                  <a:pt x="760" y="666"/>
                </a:lnTo>
                <a:lnTo>
                  <a:pt x="760" y="734"/>
                </a:lnTo>
                <a:lnTo>
                  <a:pt x="755" y="802"/>
                </a:lnTo>
                <a:lnTo>
                  <a:pt x="755" y="867"/>
                </a:lnTo>
                <a:lnTo>
                  <a:pt x="745" y="941"/>
                </a:lnTo>
                <a:lnTo>
                  <a:pt x="735" y="1009"/>
                </a:lnTo>
                <a:lnTo>
                  <a:pt x="726" y="1078"/>
                </a:lnTo>
                <a:lnTo>
                  <a:pt x="711" y="1145"/>
                </a:lnTo>
                <a:lnTo>
                  <a:pt x="691" y="1220"/>
                </a:lnTo>
                <a:lnTo>
                  <a:pt x="668" y="1280"/>
                </a:lnTo>
                <a:lnTo>
                  <a:pt x="647" y="1348"/>
                </a:lnTo>
                <a:lnTo>
                  <a:pt x="619" y="1406"/>
                </a:lnTo>
                <a:lnTo>
                  <a:pt x="589" y="1465"/>
                </a:lnTo>
                <a:lnTo>
                  <a:pt x="557" y="1523"/>
                </a:lnTo>
                <a:lnTo>
                  <a:pt x="521" y="1576"/>
                </a:lnTo>
                <a:lnTo>
                  <a:pt x="479" y="1628"/>
                </a:lnTo>
                <a:lnTo>
                  <a:pt x="437" y="1672"/>
                </a:lnTo>
                <a:lnTo>
                  <a:pt x="387" y="1715"/>
                </a:lnTo>
                <a:lnTo>
                  <a:pt x="335" y="1755"/>
                </a:lnTo>
                <a:lnTo>
                  <a:pt x="314" y="1759"/>
                </a:lnTo>
                <a:lnTo>
                  <a:pt x="298" y="1755"/>
                </a:lnTo>
                <a:lnTo>
                  <a:pt x="281" y="1747"/>
                </a:lnTo>
                <a:lnTo>
                  <a:pt x="266" y="1732"/>
                </a:lnTo>
                <a:lnTo>
                  <a:pt x="248" y="1715"/>
                </a:lnTo>
                <a:lnTo>
                  <a:pt x="231" y="1695"/>
                </a:lnTo>
                <a:lnTo>
                  <a:pt x="219" y="1672"/>
                </a:lnTo>
                <a:lnTo>
                  <a:pt x="203" y="1643"/>
                </a:lnTo>
                <a:lnTo>
                  <a:pt x="190" y="1614"/>
                </a:lnTo>
                <a:lnTo>
                  <a:pt x="173" y="1590"/>
                </a:lnTo>
                <a:lnTo>
                  <a:pt x="165" y="1552"/>
                </a:lnTo>
                <a:lnTo>
                  <a:pt x="150" y="1516"/>
                </a:lnTo>
                <a:lnTo>
                  <a:pt x="141" y="1484"/>
                </a:lnTo>
                <a:lnTo>
                  <a:pt x="124" y="1445"/>
                </a:lnTo>
                <a:lnTo>
                  <a:pt x="112" y="1411"/>
                </a:lnTo>
                <a:lnTo>
                  <a:pt x="101" y="1371"/>
                </a:lnTo>
                <a:lnTo>
                  <a:pt x="89" y="1371"/>
                </a:lnTo>
                <a:lnTo>
                  <a:pt x="77" y="1385"/>
                </a:lnTo>
                <a:lnTo>
                  <a:pt x="63" y="1420"/>
                </a:lnTo>
                <a:lnTo>
                  <a:pt x="54" y="1468"/>
                </a:lnTo>
                <a:lnTo>
                  <a:pt x="38" y="1533"/>
                </a:lnTo>
                <a:lnTo>
                  <a:pt x="28" y="1596"/>
                </a:lnTo>
                <a:lnTo>
                  <a:pt x="25" y="1672"/>
                </a:lnTo>
                <a:lnTo>
                  <a:pt x="16" y="1750"/>
                </a:lnTo>
                <a:lnTo>
                  <a:pt x="9" y="1827"/>
                </a:lnTo>
                <a:lnTo>
                  <a:pt x="5" y="1909"/>
                </a:lnTo>
                <a:lnTo>
                  <a:pt x="0" y="1988"/>
                </a:lnTo>
                <a:lnTo>
                  <a:pt x="0" y="2054"/>
                </a:lnTo>
                <a:lnTo>
                  <a:pt x="0" y="2114"/>
                </a:lnTo>
                <a:lnTo>
                  <a:pt x="0" y="2166"/>
                </a:lnTo>
                <a:lnTo>
                  <a:pt x="5" y="2204"/>
                </a:lnTo>
                <a:lnTo>
                  <a:pt x="9" y="2228"/>
                </a:lnTo>
                <a:lnTo>
                  <a:pt x="19" y="2228"/>
                </a:lnTo>
                <a:lnTo>
                  <a:pt x="38" y="2228"/>
                </a:lnTo>
                <a:lnTo>
                  <a:pt x="54" y="2234"/>
                </a:lnTo>
                <a:lnTo>
                  <a:pt x="83" y="2234"/>
                </a:lnTo>
                <a:lnTo>
                  <a:pt x="106" y="2228"/>
                </a:lnTo>
                <a:lnTo>
                  <a:pt x="141" y="2228"/>
                </a:lnTo>
                <a:lnTo>
                  <a:pt x="173" y="2225"/>
                </a:lnTo>
                <a:lnTo>
                  <a:pt x="213" y="2219"/>
                </a:lnTo>
                <a:lnTo>
                  <a:pt x="252" y="2213"/>
                </a:lnTo>
                <a:lnTo>
                  <a:pt x="289" y="2204"/>
                </a:lnTo>
                <a:lnTo>
                  <a:pt x="335" y="2195"/>
                </a:lnTo>
                <a:lnTo>
                  <a:pt x="378" y="2187"/>
                </a:lnTo>
                <a:lnTo>
                  <a:pt x="425" y="2175"/>
                </a:lnTo>
                <a:lnTo>
                  <a:pt x="469" y="2166"/>
                </a:lnTo>
                <a:lnTo>
                  <a:pt x="512" y="2158"/>
                </a:lnTo>
                <a:lnTo>
                  <a:pt x="560" y="2143"/>
                </a:lnTo>
                <a:lnTo>
                  <a:pt x="604" y="2130"/>
                </a:lnTo>
                <a:lnTo>
                  <a:pt x="653" y="2120"/>
                </a:lnTo>
                <a:lnTo>
                  <a:pt x="696" y="2108"/>
                </a:lnTo>
                <a:lnTo>
                  <a:pt x="735" y="2098"/>
                </a:lnTo>
                <a:lnTo>
                  <a:pt x="774" y="2083"/>
                </a:lnTo>
                <a:lnTo>
                  <a:pt x="812" y="2071"/>
                </a:lnTo>
                <a:lnTo>
                  <a:pt x="845" y="2054"/>
                </a:lnTo>
                <a:lnTo>
                  <a:pt x="881" y="2043"/>
                </a:lnTo>
                <a:lnTo>
                  <a:pt x="911" y="2034"/>
                </a:lnTo>
                <a:lnTo>
                  <a:pt x="934" y="2027"/>
                </a:lnTo>
                <a:lnTo>
                  <a:pt x="951" y="2016"/>
                </a:lnTo>
                <a:lnTo>
                  <a:pt x="969" y="2002"/>
                </a:lnTo>
                <a:lnTo>
                  <a:pt x="981" y="1991"/>
                </a:lnTo>
                <a:lnTo>
                  <a:pt x="981" y="1988"/>
                </a:lnTo>
                <a:lnTo>
                  <a:pt x="988" y="1976"/>
                </a:lnTo>
                <a:lnTo>
                  <a:pt x="981" y="1973"/>
                </a:lnTo>
                <a:lnTo>
                  <a:pt x="958" y="1967"/>
                </a:lnTo>
                <a:lnTo>
                  <a:pt x="940" y="1962"/>
                </a:lnTo>
                <a:lnTo>
                  <a:pt x="919" y="1962"/>
                </a:lnTo>
                <a:lnTo>
                  <a:pt x="896" y="1958"/>
                </a:lnTo>
                <a:lnTo>
                  <a:pt x="881" y="1958"/>
                </a:lnTo>
                <a:lnTo>
                  <a:pt x="856" y="1958"/>
                </a:lnTo>
                <a:lnTo>
                  <a:pt x="838" y="1958"/>
                </a:lnTo>
                <a:lnTo>
                  <a:pt x="818" y="1958"/>
                </a:lnTo>
                <a:lnTo>
                  <a:pt x="796" y="1953"/>
                </a:lnTo>
                <a:lnTo>
                  <a:pt x="774" y="1953"/>
                </a:lnTo>
                <a:lnTo>
                  <a:pt x="755" y="1947"/>
                </a:lnTo>
                <a:lnTo>
                  <a:pt x="740" y="1947"/>
                </a:lnTo>
                <a:lnTo>
                  <a:pt x="720" y="1947"/>
                </a:lnTo>
                <a:lnTo>
                  <a:pt x="703" y="1944"/>
                </a:lnTo>
                <a:lnTo>
                  <a:pt x="683" y="1944"/>
                </a:lnTo>
                <a:lnTo>
                  <a:pt x="668" y="1944"/>
                </a:lnTo>
                <a:lnTo>
                  <a:pt x="653" y="1944"/>
                </a:lnTo>
                <a:lnTo>
                  <a:pt x="638" y="1938"/>
                </a:lnTo>
                <a:lnTo>
                  <a:pt x="624" y="1932"/>
                </a:lnTo>
                <a:lnTo>
                  <a:pt x="608" y="1932"/>
                </a:lnTo>
                <a:lnTo>
                  <a:pt x="595" y="1929"/>
                </a:lnTo>
                <a:lnTo>
                  <a:pt x="586" y="1929"/>
                </a:lnTo>
                <a:lnTo>
                  <a:pt x="578" y="1924"/>
                </a:lnTo>
                <a:lnTo>
                  <a:pt x="570" y="1921"/>
                </a:lnTo>
                <a:lnTo>
                  <a:pt x="560" y="1914"/>
                </a:lnTo>
                <a:lnTo>
                  <a:pt x="557" y="1914"/>
                </a:lnTo>
                <a:lnTo>
                  <a:pt x="552" y="1906"/>
                </a:lnTo>
                <a:lnTo>
                  <a:pt x="547" y="1901"/>
                </a:lnTo>
                <a:lnTo>
                  <a:pt x="541" y="1895"/>
                </a:lnTo>
                <a:lnTo>
                  <a:pt x="541" y="1886"/>
                </a:lnTo>
                <a:lnTo>
                  <a:pt x="547" y="1880"/>
                </a:lnTo>
                <a:lnTo>
                  <a:pt x="552" y="1871"/>
                </a:lnTo>
                <a:lnTo>
                  <a:pt x="570" y="1856"/>
                </a:lnTo>
                <a:lnTo>
                  <a:pt x="595" y="1839"/>
                </a:lnTo>
                <a:lnTo>
                  <a:pt x="624" y="1819"/>
                </a:lnTo>
                <a:lnTo>
                  <a:pt x="647" y="1794"/>
                </a:lnTo>
                <a:lnTo>
                  <a:pt x="668" y="1770"/>
                </a:lnTo>
                <a:lnTo>
                  <a:pt x="696" y="1747"/>
                </a:lnTo>
                <a:lnTo>
                  <a:pt x="720" y="1721"/>
                </a:lnTo>
                <a:lnTo>
                  <a:pt x="745" y="1695"/>
                </a:lnTo>
                <a:lnTo>
                  <a:pt x="770" y="1666"/>
                </a:lnTo>
                <a:lnTo>
                  <a:pt x="793" y="1640"/>
                </a:lnTo>
                <a:lnTo>
                  <a:pt x="818" y="1610"/>
                </a:lnTo>
                <a:lnTo>
                  <a:pt x="841" y="1582"/>
                </a:lnTo>
                <a:lnTo>
                  <a:pt x="867" y="1552"/>
                </a:lnTo>
                <a:lnTo>
                  <a:pt x="885" y="1516"/>
                </a:lnTo>
                <a:lnTo>
                  <a:pt x="911" y="1489"/>
                </a:lnTo>
                <a:lnTo>
                  <a:pt x="928" y="1451"/>
                </a:lnTo>
                <a:lnTo>
                  <a:pt x="951" y="1416"/>
                </a:lnTo>
                <a:lnTo>
                  <a:pt x="972" y="1384"/>
                </a:lnTo>
                <a:lnTo>
                  <a:pt x="994" y="1348"/>
                </a:lnTo>
                <a:lnTo>
                  <a:pt x="1010" y="1309"/>
                </a:lnTo>
                <a:lnTo>
                  <a:pt x="1030" y="1272"/>
                </a:lnTo>
                <a:lnTo>
                  <a:pt x="1052" y="1231"/>
                </a:lnTo>
                <a:lnTo>
                  <a:pt x="1065" y="1194"/>
                </a:lnTo>
                <a:lnTo>
                  <a:pt x="1084" y="1154"/>
                </a:lnTo>
                <a:lnTo>
                  <a:pt x="1099" y="1116"/>
                </a:lnTo>
                <a:lnTo>
                  <a:pt x="1113" y="1072"/>
                </a:lnTo>
                <a:lnTo>
                  <a:pt x="1122" y="1029"/>
                </a:lnTo>
                <a:lnTo>
                  <a:pt x="1136" y="991"/>
                </a:lnTo>
                <a:lnTo>
                  <a:pt x="1148" y="947"/>
                </a:lnTo>
                <a:lnTo>
                  <a:pt x="1156" y="898"/>
                </a:lnTo>
                <a:lnTo>
                  <a:pt x="1159" y="857"/>
                </a:lnTo>
                <a:lnTo>
                  <a:pt x="1171" y="806"/>
                </a:lnTo>
                <a:lnTo>
                  <a:pt x="1180" y="857"/>
                </a:lnTo>
                <a:lnTo>
                  <a:pt x="1189" y="898"/>
                </a:lnTo>
                <a:lnTo>
                  <a:pt x="1200" y="941"/>
                </a:lnTo>
                <a:lnTo>
                  <a:pt x="1208" y="985"/>
                </a:lnTo>
                <a:lnTo>
                  <a:pt x="1224" y="1022"/>
                </a:lnTo>
                <a:lnTo>
                  <a:pt x="1237" y="1067"/>
                </a:lnTo>
                <a:lnTo>
                  <a:pt x="1253" y="1106"/>
                </a:lnTo>
                <a:lnTo>
                  <a:pt x="1266" y="1145"/>
                </a:lnTo>
                <a:lnTo>
                  <a:pt x="1284" y="1190"/>
                </a:lnTo>
                <a:lnTo>
                  <a:pt x="1305" y="1222"/>
                </a:lnTo>
                <a:lnTo>
                  <a:pt x="1325" y="1260"/>
                </a:lnTo>
                <a:lnTo>
                  <a:pt x="1344" y="1301"/>
                </a:lnTo>
                <a:lnTo>
                  <a:pt x="1363" y="1333"/>
                </a:lnTo>
                <a:lnTo>
                  <a:pt x="1383" y="1371"/>
                </a:lnTo>
                <a:lnTo>
                  <a:pt x="1408" y="1406"/>
                </a:lnTo>
                <a:lnTo>
                  <a:pt x="1428" y="1440"/>
                </a:lnTo>
                <a:lnTo>
                  <a:pt x="1451" y="1474"/>
                </a:lnTo>
                <a:lnTo>
                  <a:pt x="1469" y="1509"/>
                </a:lnTo>
                <a:lnTo>
                  <a:pt x="1495" y="1541"/>
                </a:lnTo>
                <a:lnTo>
                  <a:pt x="1518" y="1570"/>
                </a:lnTo>
                <a:lnTo>
                  <a:pt x="1542" y="1599"/>
                </a:lnTo>
                <a:lnTo>
                  <a:pt x="1565" y="1628"/>
                </a:lnTo>
                <a:lnTo>
                  <a:pt x="1591" y="1657"/>
                </a:lnTo>
                <a:lnTo>
                  <a:pt x="1614" y="1688"/>
                </a:lnTo>
                <a:lnTo>
                  <a:pt x="1640" y="1715"/>
                </a:lnTo>
                <a:lnTo>
                  <a:pt x="1669" y="1747"/>
                </a:lnTo>
                <a:lnTo>
                  <a:pt x="1692" y="1770"/>
                </a:lnTo>
                <a:lnTo>
                  <a:pt x="1718" y="1794"/>
                </a:lnTo>
                <a:lnTo>
                  <a:pt x="1741" y="1819"/>
                </a:lnTo>
                <a:lnTo>
                  <a:pt x="1770" y="1842"/>
                </a:lnTo>
                <a:lnTo>
                  <a:pt x="1794" y="1865"/>
                </a:lnTo>
                <a:lnTo>
                  <a:pt x="1820" y="1886"/>
                </a:lnTo>
                <a:close/>
              </a:path>
            </a:pathLst>
          </a:custGeom>
          <a:gradFill rotWithShape="0">
            <a:gsLst>
              <a:gs pos="0">
                <a:srgbClr val="9966FF"/>
              </a:gs>
              <a:gs pos="100000">
                <a:srgbClr val="C8AC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6797" name="Oval 13"/>
          <p:cNvSpPr>
            <a:spLocks noChangeArrowheads="1"/>
          </p:cNvSpPr>
          <p:nvPr/>
        </p:nvSpPr>
        <p:spPr bwMode="auto">
          <a:xfrm>
            <a:off x="5676900" y="1901825"/>
            <a:ext cx="1698625" cy="1676400"/>
          </a:xfrm>
          <a:prstGeom prst="ellipse">
            <a:avLst/>
          </a:prstGeom>
          <a:solidFill>
            <a:srgbClr val="9966FF"/>
          </a:solidFill>
          <a:ln>
            <a:noFill/>
          </a:ln>
          <a:extLst>
            <a:ext uri="{91240B29-F687-4F45-9708-019B960494DF}">
              <a14:hiddenLine xmlns:a14="http://schemas.microsoft.com/office/drawing/2010/main" w="28575">
                <a:solidFill>
                  <a:srgbClr val="FF7FFF"/>
                </a:solidFill>
                <a:round/>
                <a:headEnd/>
                <a:tailEnd/>
              </a14:hiddenLine>
            </a:ext>
          </a:extLst>
        </p:spPr>
        <p:txBody>
          <a:bodyPr/>
          <a:lstStyle/>
          <a:p>
            <a:endParaRPr lang="en-US"/>
          </a:p>
        </p:txBody>
      </p:sp>
      <p:pic>
        <p:nvPicPr>
          <p:cNvPr id="2806798" name="Picture 14"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9712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rot="-135725">
            <a:off x="457200" y="342900"/>
            <a:ext cx="3695700" cy="914400"/>
          </a:xfrm>
          <a:prstGeom prst="rect">
            <a:avLst/>
          </a:prstGeom>
        </p:spPr>
        <p:txBody>
          <a:bodyPr wrap="none" fromWordArt="1">
            <a:prstTxWarp prst="textSlantUp">
              <a:avLst>
                <a:gd name="adj" fmla="val 44255"/>
              </a:avLst>
            </a:prstTxWarp>
          </a:bodyPr>
          <a:lstStyle/>
          <a:p>
            <a:r>
              <a:rPr lang="en-US" sz="3600" kern="10">
                <a:ln w="9525">
                  <a:solidFill>
                    <a:srgbClr val="000000"/>
                  </a:solidFill>
                  <a:round/>
                  <a:headEnd/>
                  <a:tailEnd/>
                </a:ln>
                <a:solidFill>
                  <a:schemeClr val="bg2"/>
                </a:solidFill>
                <a:effectLst>
                  <a:outerShdw dist="38100" dir="2700000" algn="tl" rotWithShape="0">
                    <a:srgbClr val="000000">
                      <a:alpha val="43137"/>
                    </a:srgbClr>
                  </a:outerShdw>
                </a:effectLst>
                <a:latin typeface="Arial Black"/>
              </a:rPr>
              <a:t>Prevention</a:t>
            </a:r>
          </a:p>
        </p:txBody>
      </p:sp>
      <p:sp>
        <p:nvSpPr>
          <p:cNvPr id="324611" name="Text Box 3"/>
          <p:cNvSpPr txBox="1">
            <a:spLocks noChangeArrowheads="1"/>
          </p:cNvSpPr>
          <p:nvPr/>
        </p:nvSpPr>
        <p:spPr bwMode="auto">
          <a:xfrm>
            <a:off x="762000" y="1512888"/>
            <a:ext cx="7924800" cy="965200"/>
          </a:xfrm>
          <a:prstGeom prst="rect">
            <a:avLst/>
          </a:prstGeom>
          <a:noFill/>
          <a:ln w="6350">
            <a:noFill/>
            <a:miter lim="800000"/>
            <a:headEnd/>
            <a:tailEnd/>
          </a:ln>
          <a:effectLst/>
        </p:spPr>
        <p:txBody>
          <a:bodyPr anchor="ctr">
            <a:spAutoFit/>
          </a:bodyPr>
          <a:lstStyle/>
          <a:p>
            <a:pPr algn="l">
              <a:lnSpc>
                <a:spcPct val="110000"/>
              </a:lnSpc>
              <a:buClrTx/>
              <a:buSzTx/>
              <a:buFontTx/>
              <a:buNone/>
              <a:defRPr/>
            </a:pPr>
            <a:r>
              <a:rPr lang="en-US" sz="2600" dirty="0">
                <a:solidFill>
                  <a:schemeClr val="tx1"/>
                </a:solidFill>
                <a:effectLst>
                  <a:outerShdw blurRad="38100" dist="38100" dir="2700000" algn="tl">
                    <a:srgbClr val="000000"/>
                  </a:outerShdw>
                </a:effectLst>
                <a:latin typeface="Times New Roman" pitchFamily="18" charset="0"/>
              </a:rPr>
              <a:t>a </a:t>
            </a:r>
            <a:r>
              <a:rPr lang="en-US" sz="2600" b="1" u="sng" dirty="0">
                <a:solidFill>
                  <a:srgbClr val="FFFF00"/>
                </a:solidFill>
                <a:effectLst>
                  <a:outerShdw blurRad="38100" dist="38100" dir="2700000" algn="tl">
                    <a:srgbClr val="000000"/>
                  </a:outerShdw>
                </a:effectLst>
                <a:latin typeface="Times New Roman" pitchFamily="18" charset="0"/>
              </a:rPr>
              <a:t>systematic</a:t>
            </a:r>
            <a:r>
              <a:rPr lang="en-US" sz="2600" dirty="0">
                <a:solidFill>
                  <a:srgbClr val="FFFF00"/>
                </a:solidFill>
                <a:effectLst>
                  <a:outerShdw blurRad="38100" dist="38100" dir="2700000" algn="tl">
                    <a:srgbClr val="000000"/>
                  </a:outerShdw>
                </a:effectLst>
                <a:latin typeface="Times New Roman" pitchFamily="18" charset="0"/>
              </a:rPr>
              <a:t> </a:t>
            </a:r>
            <a:r>
              <a:rPr lang="en-US" sz="2600" dirty="0">
                <a:solidFill>
                  <a:schemeClr val="tx1"/>
                </a:solidFill>
                <a:effectLst>
                  <a:outerShdw blurRad="38100" dist="38100" dir="2700000" algn="tl">
                    <a:srgbClr val="000000"/>
                  </a:outerShdw>
                </a:effectLst>
                <a:latin typeface="Times New Roman" pitchFamily="18" charset="0"/>
              </a:rPr>
              <a:t>process that reduces the frequency and/or severity of illness or injury.</a:t>
            </a:r>
          </a:p>
        </p:txBody>
      </p:sp>
      <p:sp>
        <p:nvSpPr>
          <p:cNvPr id="2052" name="Text Box 4"/>
          <p:cNvSpPr txBox="1">
            <a:spLocks noChangeArrowheads="1"/>
          </p:cNvSpPr>
          <p:nvPr/>
        </p:nvSpPr>
        <p:spPr bwMode="auto">
          <a:xfrm>
            <a:off x="0" y="5241925"/>
            <a:ext cx="9144000" cy="946150"/>
          </a:xfrm>
          <a:prstGeom prst="rect">
            <a:avLst/>
          </a:prstGeom>
          <a:noFill/>
          <a:ln w="6350">
            <a:noFill/>
            <a:miter lim="800000"/>
            <a:headEnd/>
            <a:tailEnd/>
          </a:ln>
        </p:spPr>
        <p:txBody>
          <a:bodyPr anchor="ctr">
            <a:spAutoFit/>
          </a:bodyPr>
          <a:lstStyle/>
          <a:p>
            <a:pPr algn="ctr">
              <a:buClrTx/>
              <a:buSzTx/>
              <a:buFontTx/>
              <a:buNone/>
            </a:pPr>
            <a:r>
              <a:rPr lang="en-US" sz="2800" b="1" i="1" dirty="0">
                <a:solidFill>
                  <a:schemeClr val="tx1"/>
                </a:solidFill>
                <a:effectLst/>
                <a:latin typeface="Times New Roman" pitchFamily="18" charset="0"/>
              </a:rPr>
              <a:t>Promotes healthy environments and behaviors to prevent problems from occurring </a:t>
            </a:r>
            <a:r>
              <a:rPr lang="en-US" sz="2800" b="1" i="1" u="sng" dirty="0">
                <a:solidFill>
                  <a:srgbClr val="FFFF00"/>
                </a:solidFill>
                <a:effectLst/>
                <a:latin typeface="Times New Roman" pitchFamily="18" charset="0"/>
              </a:rPr>
              <a:t>before</a:t>
            </a:r>
            <a:r>
              <a:rPr lang="en-US" sz="2800" b="1" i="1" dirty="0">
                <a:solidFill>
                  <a:schemeClr val="tx1"/>
                </a:solidFill>
                <a:effectLst/>
                <a:latin typeface="Times New Roman" pitchFamily="18" charset="0"/>
              </a:rPr>
              <a:t>  the onset of symptoms</a:t>
            </a:r>
            <a:endParaRPr lang="en-US" sz="2800" dirty="0">
              <a:solidFill>
                <a:schemeClr val="tx1"/>
              </a:solidFill>
              <a:effectLst/>
              <a:latin typeface="Times New Roman" pitchFamily="18" charset="0"/>
            </a:endParaRPr>
          </a:p>
        </p:txBody>
      </p:sp>
      <p:sp>
        <p:nvSpPr>
          <p:cNvPr id="324613" name="Freeform 5"/>
          <p:cNvSpPr>
            <a:spLocks/>
          </p:cNvSpPr>
          <p:nvPr/>
        </p:nvSpPr>
        <p:spPr bwMode="auto">
          <a:xfrm>
            <a:off x="1143000" y="3048000"/>
            <a:ext cx="7070725" cy="2052638"/>
          </a:xfrm>
          <a:custGeom>
            <a:avLst/>
            <a:gdLst/>
            <a:ahLst/>
            <a:cxnLst>
              <a:cxn ang="0">
                <a:pos x="4460" y="723"/>
              </a:cxn>
              <a:cxn ang="0">
                <a:pos x="3425" y="391"/>
              </a:cxn>
              <a:cxn ang="0">
                <a:pos x="3018" y="857"/>
              </a:cxn>
              <a:cxn ang="0">
                <a:pos x="116" y="569"/>
              </a:cxn>
              <a:cxn ang="0">
                <a:pos x="1912" y="1060"/>
              </a:cxn>
              <a:cxn ang="0">
                <a:pos x="0" y="1274"/>
              </a:cxn>
              <a:cxn ang="0">
                <a:pos x="1562" y="1541"/>
              </a:cxn>
              <a:cxn ang="0">
                <a:pos x="93" y="1929"/>
              </a:cxn>
              <a:cxn ang="0">
                <a:pos x="2381" y="1734"/>
              </a:cxn>
              <a:cxn ang="0">
                <a:pos x="2027" y="2159"/>
              </a:cxn>
              <a:cxn ang="0">
                <a:pos x="3240" y="1875"/>
              </a:cxn>
              <a:cxn ang="0">
                <a:pos x="3596" y="2517"/>
              </a:cxn>
              <a:cxn ang="0">
                <a:pos x="4403" y="1735"/>
              </a:cxn>
              <a:cxn ang="0">
                <a:pos x="5559" y="2204"/>
              </a:cxn>
              <a:cxn ang="0">
                <a:pos x="5846" y="1605"/>
              </a:cxn>
              <a:cxn ang="0">
                <a:pos x="7579" y="1914"/>
              </a:cxn>
              <a:cxn ang="0">
                <a:pos x="7005" y="1376"/>
              </a:cxn>
              <a:cxn ang="0">
                <a:pos x="8981" y="1308"/>
              </a:cxn>
              <a:cxn ang="0">
                <a:pos x="7310" y="1087"/>
              </a:cxn>
              <a:cxn ang="0">
                <a:pos x="8742" y="751"/>
              </a:cxn>
              <a:cxn ang="0">
                <a:pos x="6915" y="759"/>
              </a:cxn>
              <a:cxn ang="0">
                <a:pos x="7594" y="405"/>
              </a:cxn>
              <a:cxn ang="0">
                <a:pos x="5849" y="595"/>
              </a:cxn>
              <a:cxn ang="0">
                <a:pos x="5968" y="0"/>
              </a:cxn>
              <a:cxn ang="0">
                <a:pos x="4460" y="723"/>
              </a:cxn>
            </a:cxnLst>
            <a:rect l="0" t="0" r="r" b="b"/>
            <a:pathLst>
              <a:path w="8981" h="2517">
                <a:moveTo>
                  <a:pt x="4460" y="723"/>
                </a:moveTo>
                <a:lnTo>
                  <a:pt x="3425" y="391"/>
                </a:lnTo>
                <a:lnTo>
                  <a:pt x="3018" y="857"/>
                </a:lnTo>
                <a:lnTo>
                  <a:pt x="116" y="569"/>
                </a:lnTo>
                <a:lnTo>
                  <a:pt x="1912" y="1060"/>
                </a:lnTo>
                <a:lnTo>
                  <a:pt x="0" y="1274"/>
                </a:lnTo>
                <a:lnTo>
                  <a:pt x="1562" y="1541"/>
                </a:lnTo>
                <a:lnTo>
                  <a:pt x="93" y="1929"/>
                </a:lnTo>
                <a:lnTo>
                  <a:pt x="2381" y="1734"/>
                </a:lnTo>
                <a:lnTo>
                  <a:pt x="2027" y="2159"/>
                </a:lnTo>
                <a:lnTo>
                  <a:pt x="3240" y="1875"/>
                </a:lnTo>
                <a:lnTo>
                  <a:pt x="3596" y="2517"/>
                </a:lnTo>
                <a:lnTo>
                  <a:pt x="4403" y="1735"/>
                </a:lnTo>
                <a:lnTo>
                  <a:pt x="5559" y="2204"/>
                </a:lnTo>
                <a:lnTo>
                  <a:pt x="5846" y="1605"/>
                </a:lnTo>
                <a:lnTo>
                  <a:pt x="7579" y="1914"/>
                </a:lnTo>
                <a:lnTo>
                  <a:pt x="7005" y="1376"/>
                </a:lnTo>
                <a:lnTo>
                  <a:pt x="8981" y="1308"/>
                </a:lnTo>
                <a:lnTo>
                  <a:pt x="7310" y="1087"/>
                </a:lnTo>
                <a:lnTo>
                  <a:pt x="8742" y="751"/>
                </a:lnTo>
                <a:lnTo>
                  <a:pt x="6915" y="759"/>
                </a:lnTo>
                <a:lnTo>
                  <a:pt x="7594" y="405"/>
                </a:lnTo>
                <a:lnTo>
                  <a:pt x="5849" y="595"/>
                </a:lnTo>
                <a:lnTo>
                  <a:pt x="5968" y="0"/>
                </a:lnTo>
                <a:lnTo>
                  <a:pt x="4460" y="723"/>
                </a:lnTo>
                <a:close/>
              </a:path>
            </a:pathLst>
          </a:custGeom>
          <a:solidFill>
            <a:srgbClr val="33CC33"/>
          </a:solidFill>
          <a:ln w="3175">
            <a:solidFill>
              <a:srgbClr val="33CC33"/>
            </a:solidFill>
            <a:prstDash val="solid"/>
            <a:round/>
            <a:headEnd/>
            <a:tailEnd/>
          </a:ln>
        </p:spPr>
        <p:txBody>
          <a:bodyPr/>
          <a:lstStyle/>
          <a:p>
            <a:pPr>
              <a:defRPr/>
            </a:pPr>
            <a:endParaRPr lang="en-US"/>
          </a:p>
        </p:txBody>
      </p:sp>
      <p:sp>
        <p:nvSpPr>
          <p:cNvPr id="2054" name="WordArt 6"/>
          <p:cNvSpPr>
            <a:spLocks noChangeArrowheads="1" noChangeShapeType="1" noTextEdit="1"/>
          </p:cNvSpPr>
          <p:nvPr/>
        </p:nvSpPr>
        <p:spPr bwMode="auto">
          <a:xfrm rot="-135725">
            <a:off x="495300" y="304800"/>
            <a:ext cx="3695700" cy="914400"/>
          </a:xfrm>
          <a:prstGeom prst="rect">
            <a:avLst/>
          </a:prstGeom>
        </p:spPr>
        <p:txBody>
          <a:bodyPr wrap="none" fromWordArt="1">
            <a:prstTxWarp prst="textSlantUp">
              <a:avLst>
                <a:gd name="adj" fmla="val 44255"/>
              </a:avLst>
            </a:prstTxWarp>
          </a:bodyPr>
          <a:lstStyle/>
          <a:p>
            <a:r>
              <a:rPr lang="en-US" sz="3600" kern="10" dirty="0">
                <a:ln w="9525">
                  <a:solidFill>
                    <a:srgbClr val="000000"/>
                  </a:solidFill>
                  <a:round/>
                  <a:headEnd/>
                  <a:tailEnd/>
                </a:ln>
                <a:solidFill>
                  <a:srgbClr val="FFFF00"/>
                </a:solidFill>
                <a:effectLst>
                  <a:outerShdw dist="38100" dir="2700000" algn="tl" rotWithShape="0">
                    <a:srgbClr val="000000">
                      <a:alpha val="43137"/>
                    </a:srgbClr>
                  </a:outerShdw>
                </a:effectLst>
                <a:latin typeface="Arial Black"/>
              </a:rPr>
              <a:t>Prevention</a:t>
            </a:r>
          </a:p>
        </p:txBody>
      </p:sp>
      <p:sp>
        <p:nvSpPr>
          <p:cNvPr id="2055" name="WordArt 7"/>
          <p:cNvSpPr>
            <a:spLocks noChangeArrowheads="1" noChangeShapeType="1" noTextEdit="1"/>
          </p:cNvSpPr>
          <p:nvPr/>
        </p:nvSpPr>
        <p:spPr bwMode="auto">
          <a:xfrm rot="-135725">
            <a:off x="1676400" y="3276600"/>
            <a:ext cx="5797550" cy="1347788"/>
          </a:xfrm>
          <a:prstGeom prst="rect">
            <a:avLst/>
          </a:prstGeom>
        </p:spPr>
        <p:txBody>
          <a:bodyPr wrap="none" fromWordArt="1">
            <a:prstTxWarp prst="textSlantUp">
              <a:avLst>
                <a:gd name="adj" fmla="val 44255"/>
              </a:avLst>
            </a:prstTxWarp>
          </a:bodyPr>
          <a:lstStyle/>
          <a:p>
            <a:r>
              <a:rPr lang="en-US" sz="3600" kern="10">
                <a:ln w="9525">
                  <a:solidFill>
                    <a:srgbClr val="000000"/>
                  </a:solidFill>
                  <a:round/>
                  <a:headEnd/>
                  <a:tailEnd/>
                </a:ln>
                <a:solidFill>
                  <a:schemeClr val="bg2"/>
                </a:solidFill>
                <a:effectLst>
                  <a:outerShdw dist="38100" dir="2700000" algn="tl" rotWithShape="0">
                    <a:srgbClr val="000000">
                      <a:alpha val="43137"/>
                    </a:srgbClr>
                  </a:outerShdw>
                </a:effectLst>
                <a:latin typeface="Arial Black"/>
              </a:rPr>
              <a:t>Primary Prevention</a:t>
            </a:r>
          </a:p>
        </p:txBody>
      </p:sp>
      <p:sp>
        <p:nvSpPr>
          <p:cNvPr id="2056" name="WordArt 8"/>
          <p:cNvSpPr>
            <a:spLocks noChangeArrowheads="1" noChangeShapeType="1" noTextEdit="1"/>
          </p:cNvSpPr>
          <p:nvPr/>
        </p:nvSpPr>
        <p:spPr bwMode="auto">
          <a:xfrm rot="-135725">
            <a:off x="1676400" y="3276600"/>
            <a:ext cx="5797550" cy="1347788"/>
          </a:xfrm>
          <a:prstGeom prst="rect">
            <a:avLst/>
          </a:prstGeom>
        </p:spPr>
        <p:txBody>
          <a:bodyPr wrap="none" fromWordArt="1">
            <a:prstTxWarp prst="textSlantUp">
              <a:avLst>
                <a:gd name="adj" fmla="val 44255"/>
              </a:avLst>
            </a:prstTxWarp>
          </a:bodyPr>
          <a:lstStyle/>
          <a:p>
            <a:r>
              <a:rPr lang="en-US" sz="3600" kern="10">
                <a:ln w="9525">
                  <a:solidFill>
                    <a:srgbClr val="000000"/>
                  </a:solidFill>
                  <a:round/>
                  <a:headEnd/>
                  <a:tailEnd/>
                </a:ln>
                <a:solidFill>
                  <a:schemeClr val="accent2"/>
                </a:solidFill>
                <a:effectLst>
                  <a:outerShdw dist="38100" dir="2700000" algn="tl" rotWithShape="0">
                    <a:srgbClr val="000000">
                      <a:alpha val="43137"/>
                    </a:srgbClr>
                  </a:outerShdw>
                </a:effectLst>
                <a:latin typeface="Arial Black"/>
              </a:rPr>
              <a:t>Primary Prevention</a:t>
            </a:r>
          </a:p>
        </p:txBody>
      </p:sp>
      <p:pic>
        <p:nvPicPr>
          <p:cNvPr id="2057" name="Picture 9" descr="pi slide logo 03"/>
          <p:cNvPicPr>
            <a:picLocks noChangeAspect="1" noChangeArrowheads="1"/>
          </p:cNvPicPr>
          <p:nvPr/>
        </p:nvPicPr>
        <p:blipFill>
          <a:blip r:embed="rId3" cstate="print"/>
          <a:srcRect/>
          <a:stretch>
            <a:fillRect/>
          </a:stretch>
        </p:blipFill>
        <p:spPr bwMode="auto">
          <a:xfrm>
            <a:off x="7781925" y="6400800"/>
            <a:ext cx="1260475" cy="393700"/>
          </a:xfrm>
          <a:prstGeom prst="rect">
            <a:avLst/>
          </a:prstGeom>
          <a:noFill/>
          <a:ln w="9525">
            <a:noFill/>
            <a:miter lim="800000"/>
            <a:headEnd/>
            <a:tailEnd/>
          </a:ln>
        </p:spPr>
      </p:pic>
    </p:spTree>
    <p:extLst>
      <p:ext uri="{BB962C8B-B14F-4D97-AF65-F5344CB8AC3E}">
        <p14:creationId xmlns:p14="http://schemas.microsoft.com/office/powerpoint/2010/main" val="38294904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2130" name="Rectangle 2"/>
          <p:cNvSpPr>
            <a:spLocks noChangeArrowheads="1"/>
          </p:cNvSpPr>
          <p:nvPr/>
        </p:nvSpPr>
        <p:spPr bwMode="auto">
          <a:xfrm>
            <a:off x="1447800" y="838200"/>
            <a:ext cx="2514600" cy="4648200"/>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32131" name="Rectangle 3"/>
          <p:cNvSpPr>
            <a:spLocks noChangeArrowheads="1"/>
          </p:cNvSpPr>
          <p:nvPr/>
        </p:nvSpPr>
        <p:spPr bwMode="auto">
          <a:xfrm>
            <a:off x="1447800" y="5418138"/>
            <a:ext cx="2514600" cy="830262"/>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632132" name="Picture 4"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464300"/>
            <a:ext cx="1260475" cy="393700"/>
          </a:xfrm>
          <a:prstGeom prst="rect">
            <a:avLst/>
          </a:prstGeom>
          <a:noFill/>
          <a:extLst>
            <a:ext uri="{909E8E84-426E-40DD-AFC4-6F175D3DCCD1}">
              <a14:hiddenFill xmlns:a14="http://schemas.microsoft.com/office/drawing/2010/main">
                <a:solidFill>
                  <a:srgbClr val="FFFFFF"/>
                </a:solidFill>
              </a14:hiddenFill>
            </a:ext>
          </a:extLst>
        </p:spPr>
      </p:pic>
      <p:sp>
        <p:nvSpPr>
          <p:cNvPr id="3632133" name="Text Box 5"/>
          <p:cNvSpPr txBox="1">
            <a:spLocks noChangeArrowheads="1"/>
          </p:cNvSpPr>
          <p:nvPr/>
        </p:nvSpPr>
        <p:spPr bwMode="auto">
          <a:xfrm>
            <a:off x="1524000" y="5638800"/>
            <a:ext cx="523875" cy="457200"/>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993300">
                        <a:gamma/>
                        <a:shade val="46275"/>
                        <a:invGamma/>
                      </a:srgbClr>
                    </a:gs>
                  </a:gsLst>
                  <a:path path="shape">
                    <a:fillToRect l="50000" t="50000" r="50000" b="50000"/>
                  </a:path>
                </a:gradFill>
              </a14:hiddenFill>
            </a:ext>
            <a:ext uri="{91240B29-F687-4F45-9708-019B960494DF}">
              <a14:hiddenLine xmlns:a14="http://schemas.microsoft.com/office/drawing/2010/main" w="9525">
                <a:solidFill>
                  <a:srgbClr val="FFCC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400" b="1" i="0">
                <a:solidFill>
                  <a:schemeClr val="bg2"/>
                </a:solidFill>
                <a:effectLst>
                  <a:outerShdw blurRad="38100" dist="38100" dir="2700000" algn="tl">
                    <a:srgbClr val="FFFFFF"/>
                  </a:outerShdw>
                </a:effectLst>
                <a:latin typeface="Arial" pitchFamily="34" charset="0"/>
              </a:rPr>
              <a:t>$1</a:t>
            </a:r>
          </a:p>
        </p:txBody>
      </p:sp>
      <p:sp>
        <p:nvSpPr>
          <p:cNvPr id="3632134" name="Text Box 6"/>
          <p:cNvSpPr txBox="1">
            <a:spLocks noChangeArrowheads="1"/>
          </p:cNvSpPr>
          <p:nvPr/>
        </p:nvSpPr>
        <p:spPr bwMode="auto">
          <a:xfrm>
            <a:off x="0" y="57150"/>
            <a:ext cx="9144000" cy="579438"/>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993300">
                        <a:gamma/>
                        <a:shade val="46275"/>
                        <a:invGamma/>
                      </a:srgbClr>
                    </a:gs>
                  </a:gsLst>
                  <a:path path="shape">
                    <a:fillToRect l="50000" t="50000" r="50000" b="50000"/>
                  </a:path>
                </a:gradFill>
              </a14:hiddenFill>
            </a:ext>
            <a:ext uri="{91240B29-F687-4F45-9708-019B960494DF}">
              <a14:hiddenLine xmlns:a14="http://schemas.microsoft.com/office/drawing/2010/main" w="9525">
                <a:solidFill>
                  <a:srgbClr val="FFCC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3200" i="0">
                <a:effectLst>
                  <a:outerShdw blurRad="38100" dist="38100" dir="2700000" algn="tl">
                    <a:srgbClr val="000000"/>
                  </a:outerShdw>
                </a:effectLst>
                <a:latin typeface="Arial Black" pitchFamily="34" charset="0"/>
              </a:rPr>
              <a:t>Return on Investment with Prevention</a:t>
            </a:r>
          </a:p>
        </p:txBody>
      </p:sp>
      <p:sp>
        <p:nvSpPr>
          <p:cNvPr id="3632135" name="Line 7"/>
          <p:cNvSpPr>
            <a:spLocks noChangeShapeType="1"/>
          </p:cNvSpPr>
          <p:nvPr/>
        </p:nvSpPr>
        <p:spPr bwMode="auto">
          <a:xfrm>
            <a:off x="0" y="609600"/>
            <a:ext cx="9144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3632136" name="Line 8"/>
          <p:cNvSpPr>
            <a:spLocks noChangeShapeType="1"/>
          </p:cNvSpPr>
          <p:nvPr/>
        </p:nvSpPr>
        <p:spPr bwMode="auto">
          <a:xfrm>
            <a:off x="1143000" y="6248400"/>
            <a:ext cx="6845300"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32137" name="Rectangle 9"/>
          <p:cNvSpPr>
            <a:spLocks noChangeArrowheads="1"/>
          </p:cNvSpPr>
          <p:nvPr/>
        </p:nvSpPr>
        <p:spPr bwMode="auto">
          <a:xfrm>
            <a:off x="2047875" y="5715000"/>
            <a:ext cx="2320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2400" b="1" i="0" dirty="0">
                <a:solidFill>
                  <a:schemeClr val="bg2"/>
                </a:solidFill>
                <a:effectLst/>
                <a:latin typeface="Arial" pitchFamily="34" charset="0"/>
              </a:rPr>
              <a:t>Investment</a:t>
            </a:r>
          </a:p>
        </p:txBody>
      </p:sp>
      <p:sp>
        <p:nvSpPr>
          <p:cNvPr id="3632138" name="Text Box 10"/>
          <p:cNvSpPr txBox="1">
            <a:spLocks noChangeArrowheads="1"/>
          </p:cNvSpPr>
          <p:nvPr/>
        </p:nvSpPr>
        <p:spPr bwMode="auto">
          <a:xfrm>
            <a:off x="0" y="6400800"/>
            <a:ext cx="7772400" cy="457200"/>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993300">
                        <a:gamma/>
                        <a:shade val="46275"/>
                        <a:invGamma/>
                      </a:srgbClr>
                    </a:gs>
                  </a:gsLst>
                  <a:path path="shape">
                    <a:fillToRect l="50000" t="50000" r="50000" b="50000"/>
                  </a:path>
                </a:gradFill>
              </a14:hiddenFill>
            </a:ext>
            <a:ext uri="{91240B29-F687-4F45-9708-019B960494DF}">
              <a14:hiddenLine xmlns:a14="http://schemas.microsoft.com/office/drawing/2010/main" w="9525">
                <a:solidFill>
                  <a:srgbClr val="FFCC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l">
              <a:spcBef>
                <a:spcPts val="1200"/>
              </a:spcBef>
              <a:spcAft>
                <a:spcPts val="1200"/>
              </a:spcAft>
              <a:buClr>
                <a:schemeClr val="accent1"/>
              </a:buClr>
            </a:pPr>
            <a:r>
              <a:rPr lang="en-US" sz="1200" b="1">
                <a:solidFill>
                  <a:schemeClr val="tx1"/>
                </a:solidFill>
                <a:effectLst>
                  <a:outerShdw blurRad="38100" dist="38100" dir="2700000" algn="tl">
                    <a:srgbClr val="000000"/>
                  </a:outerShdw>
                </a:effectLst>
                <a:latin typeface="Arial" pitchFamily="34" charset="0"/>
              </a:rPr>
              <a:t>SOURCE: </a:t>
            </a:r>
            <a:r>
              <a:rPr lang="en-US" sz="1200">
                <a:solidFill>
                  <a:schemeClr val="tx1"/>
                </a:solidFill>
                <a:effectLst>
                  <a:outerShdw blurRad="38100" dist="38100" dir="2700000" algn="tl">
                    <a:srgbClr val="000000"/>
                  </a:outerShdw>
                </a:effectLst>
                <a:latin typeface="Arial" pitchFamily="34" charset="0"/>
              </a:rPr>
              <a:t>Prevention for A Healthy America: Investments in Disease Prevention Yield Significant Savings, Stronger Communities, Trust for America’s Health, July 2008</a:t>
            </a:r>
          </a:p>
        </p:txBody>
      </p:sp>
      <p:sp>
        <p:nvSpPr>
          <p:cNvPr id="3632139" name="Text Box 11"/>
          <p:cNvSpPr txBox="1">
            <a:spLocks noChangeArrowheads="1"/>
          </p:cNvSpPr>
          <p:nvPr/>
        </p:nvSpPr>
        <p:spPr bwMode="auto">
          <a:xfrm>
            <a:off x="2286000" y="2667000"/>
            <a:ext cx="947738" cy="457200"/>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993300">
                        <a:gamma/>
                        <a:shade val="46275"/>
                        <a:invGamma/>
                      </a:srgbClr>
                    </a:gs>
                  </a:gsLst>
                  <a:path path="shape">
                    <a:fillToRect l="50000" t="50000" r="50000" b="50000"/>
                  </a:path>
                </a:gradFill>
              </a14:hiddenFill>
            </a:ext>
            <a:ext uri="{91240B29-F687-4F45-9708-019B960494DF}">
              <a14:hiddenLine xmlns:a14="http://schemas.microsoft.com/office/drawing/2010/main" w="9525">
                <a:solidFill>
                  <a:srgbClr val="FFCC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400" b="1" i="0">
                <a:solidFill>
                  <a:schemeClr val="bg2"/>
                </a:solidFill>
                <a:effectLst>
                  <a:outerShdw blurRad="38100" dist="38100" dir="2700000" algn="tl">
                    <a:srgbClr val="FFFFFF"/>
                  </a:outerShdw>
                </a:effectLst>
                <a:latin typeface="Arial" pitchFamily="34" charset="0"/>
              </a:rPr>
              <a:t>$5.60</a:t>
            </a:r>
          </a:p>
        </p:txBody>
      </p:sp>
      <p:sp>
        <p:nvSpPr>
          <p:cNvPr id="3632140" name="Rectangle 12"/>
          <p:cNvSpPr>
            <a:spLocks noChangeArrowheads="1"/>
          </p:cNvSpPr>
          <p:nvPr/>
        </p:nvSpPr>
        <p:spPr bwMode="auto">
          <a:xfrm>
            <a:off x="1916112" y="3124200"/>
            <a:ext cx="19700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sz="2400" b="1" i="0" dirty="0">
                <a:solidFill>
                  <a:schemeClr val="bg2"/>
                </a:solidFill>
                <a:effectLst/>
                <a:latin typeface="Arial" pitchFamily="34" charset="0"/>
              </a:rPr>
              <a:t>Return on Investment</a:t>
            </a:r>
          </a:p>
        </p:txBody>
      </p:sp>
      <p:sp>
        <p:nvSpPr>
          <p:cNvPr id="3632141" name="Text Box 13"/>
          <p:cNvSpPr txBox="1">
            <a:spLocks noChangeArrowheads="1"/>
          </p:cNvSpPr>
          <p:nvPr/>
        </p:nvSpPr>
        <p:spPr bwMode="auto">
          <a:xfrm>
            <a:off x="1784178" y="841375"/>
            <a:ext cx="1808508" cy="830997"/>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993300">
                        <a:gamma/>
                        <a:shade val="46275"/>
                        <a:invGamma/>
                      </a:srgbClr>
                    </a:gs>
                  </a:gsLst>
                  <a:path path="shape">
                    <a:fillToRect l="50000" t="50000" r="50000" b="50000"/>
                  </a:path>
                </a:gradFill>
              </a14:hiddenFill>
            </a:ext>
            <a:ext uri="{91240B29-F687-4F45-9708-019B960494DF}">
              <a14:hiddenLine xmlns:a14="http://schemas.microsoft.com/office/drawing/2010/main" w="9525">
                <a:solidFill>
                  <a:srgbClr val="FFCC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en-US" sz="2400" b="1" i="0" dirty="0">
                <a:solidFill>
                  <a:schemeClr val="bg2"/>
                </a:solidFill>
                <a:effectLst/>
                <a:latin typeface="Arial" pitchFamily="34" charset="0"/>
              </a:rPr>
              <a:t>Savings at </a:t>
            </a:r>
          </a:p>
          <a:p>
            <a:pPr algn="ctr"/>
            <a:r>
              <a:rPr lang="en-US" sz="2400" b="1" i="0" dirty="0">
                <a:solidFill>
                  <a:schemeClr val="bg2"/>
                </a:solidFill>
                <a:effectLst/>
                <a:latin typeface="Arial" pitchFamily="34" charset="0"/>
              </a:rPr>
              <a:t>5 years</a:t>
            </a:r>
          </a:p>
        </p:txBody>
      </p:sp>
      <p:sp>
        <p:nvSpPr>
          <p:cNvPr id="3632142" name="Text Box 14"/>
          <p:cNvSpPr txBox="1">
            <a:spLocks noChangeArrowheads="1"/>
          </p:cNvSpPr>
          <p:nvPr/>
        </p:nvSpPr>
        <p:spPr bwMode="auto">
          <a:xfrm>
            <a:off x="4346575" y="2247900"/>
            <a:ext cx="4441825" cy="1920875"/>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993300">
                        <a:gamma/>
                        <a:shade val="46275"/>
                        <a:invGamma/>
                      </a:srgbClr>
                    </a:gs>
                  </a:gsLst>
                  <a:path path="shape">
                    <a:fillToRect l="50000" t="50000" r="50000" b="50000"/>
                  </a:path>
                </a:gradFill>
              </a14:hiddenFill>
            </a:ext>
            <a:ext uri="{91240B29-F687-4F45-9708-019B960494DF}">
              <a14:hiddenLine xmlns:a14="http://schemas.microsoft.com/office/drawing/2010/main" w="9525">
                <a:solidFill>
                  <a:srgbClr val="FFCC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4000" i="0" dirty="0">
                <a:effectLst>
                  <a:outerShdw blurRad="38100" dist="38100" dir="2700000" algn="tl">
                    <a:srgbClr val="000000"/>
                  </a:outerShdw>
                </a:effectLst>
                <a:latin typeface="Arial Black" pitchFamily="34" charset="0"/>
              </a:rPr>
              <a:t>$16 Billion </a:t>
            </a:r>
          </a:p>
          <a:p>
            <a:r>
              <a:rPr lang="en-US" sz="4000" i="0" dirty="0">
                <a:effectLst>
                  <a:outerShdw blurRad="38100" dist="38100" dir="2700000" algn="tl">
                    <a:srgbClr val="000000"/>
                  </a:outerShdw>
                </a:effectLst>
                <a:latin typeface="Arial Black" pitchFamily="34" charset="0"/>
              </a:rPr>
              <a:t>Annual Savings</a:t>
            </a:r>
          </a:p>
          <a:p>
            <a:r>
              <a:rPr lang="en-US" sz="4000" i="0" dirty="0" smtClean="0">
                <a:effectLst>
                  <a:outerShdw blurRad="38100" dist="38100" dir="2700000" algn="tl">
                    <a:srgbClr val="000000"/>
                  </a:outerShdw>
                </a:effectLst>
                <a:latin typeface="Arial Black" pitchFamily="34" charset="0"/>
              </a:rPr>
              <a:t>In </a:t>
            </a:r>
            <a:r>
              <a:rPr lang="en-US" sz="4000" i="0" dirty="0">
                <a:effectLst>
                  <a:outerShdw blurRad="38100" dist="38100" dir="2700000" algn="tl">
                    <a:srgbClr val="000000"/>
                  </a:outerShdw>
                </a:effectLst>
                <a:latin typeface="Arial Black" pitchFamily="34" charset="0"/>
              </a:rPr>
              <a:t>5 Years</a:t>
            </a:r>
          </a:p>
        </p:txBody>
      </p:sp>
    </p:spTree>
    <p:extLst>
      <p:ext uri="{BB962C8B-B14F-4D97-AF65-F5344CB8AC3E}">
        <p14:creationId xmlns:p14="http://schemas.microsoft.com/office/powerpoint/2010/main" val="3059386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8034" name="Rectangle 2"/>
          <p:cNvSpPr>
            <a:spLocks noChangeArrowheads="1"/>
          </p:cNvSpPr>
          <p:nvPr/>
        </p:nvSpPr>
        <p:spPr bwMode="auto">
          <a:xfrm>
            <a:off x="304800" y="204788"/>
            <a:ext cx="8458200" cy="546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r">
              <a:lnSpc>
                <a:spcPct val="120000"/>
              </a:lnSpc>
              <a:buClrTx/>
              <a:buSzTx/>
              <a:buFontTx/>
              <a:buNone/>
            </a:pPr>
            <a:r>
              <a:rPr lang="en-US" sz="4000">
                <a:effectLst>
                  <a:outerShdw blurRad="38100" dist="38100" dir="2700000" algn="tl">
                    <a:srgbClr val="000000"/>
                  </a:outerShdw>
                </a:effectLst>
              </a:rPr>
              <a:t>“There is one unexpected long-term option that can help our stalling economy—reforming our health care system through enhanced prevention and wellness.” </a:t>
            </a:r>
            <a:endParaRPr lang="en-US" sz="5400">
              <a:effectLst>
                <a:outerShdw blurRad="38100" dist="38100" dir="2700000" algn="tl">
                  <a:srgbClr val="000000"/>
                </a:outerShdw>
              </a:effectLst>
              <a:latin typeface="Times Roman" charset="0"/>
            </a:endParaRPr>
          </a:p>
          <a:p>
            <a:pPr algn="r">
              <a:lnSpc>
                <a:spcPct val="90000"/>
              </a:lnSpc>
              <a:buClrTx/>
              <a:buSzTx/>
              <a:buFontTx/>
              <a:buNone/>
            </a:pPr>
            <a:endParaRPr lang="en-US" sz="2500" b="1">
              <a:solidFill>
                <a:schemeClr val="tx1"/>
              </a:solidFill>
              <a:effectLst>
                <a:outerShdw blurRad="38100" dist="38100" dir="2700000" algn="tl">
                  <a:srgbClr val="000000"/>
                </a:outerShdw>
              </a:effectLst>
              <a:latin typeface="Arial" pitchFamily="34" charset="0"/>
            </a:endParaRPr>
          </a:p>
          <a:p>
            <a:pPr algn="r">
              <a:lnSpc>
                <a:spcPct val="90000"/>
              </a:lnSpc>
              <a:buClrTx/>
              <a:buSzTx/>
              <a:buFontTx/>
              <a:buNone/>
            </a:pPr>
            <a:endParaRPr lang="en-US" sz="2500" b="1">
              <a:solidFill>
                <a:schemeClr val="tx1"/>
              </a:solidFill>
              <a:effectLst>
                <a:outerShdw blurRad="38100" dist="38100" dir="2700000" algn="tl">
                  <a:srgbClr val="000000"/>
                </a:outerShdw>
              </a:effectLst>
              <a:latin typeface="Arial" pitchFamily="34" charset="0"/>
            </a:endParaRPr>
          </a:p>
          <a:p>
            <a:pPr algn="r">
              <a:lnSpc>
                <a:spcPct val="90000"/>
              </a:lnSpc>
              <a:buClrTx/>
              <a:buSzTx/>
              <a:buFontTx/>
              <a:buNone/>
            </a:pPr>
            <a:r>
              <a:rPr lang="en-US" sz="2500" b="1">
                <a:solidFill>
                  <a:schemeClr val="tx1"/>
                </a:solidFill>
                <a:effectLst>
                  <a:outerShdw blurRad="38100" dist="38100" dir="2700000" algn="tl">
                    <a:srgbClr val="000000"/>
                  </a:outerShdw>
                </a:effectLst>
                <a:latin typeface="Arial" pitchFamily="34" charset="0"/>
              </a:rPr>
              <a:t>Tommy Thompson</a:t>
            </a:r>
          </a:p>
          <a:p>
            <a:pPr algn="r">
              <a:lnSpc>
                <a:spcPct val="90000"/>
              </a:lnSpc>
              <a:buClrTx/>
              <a:buSzTx/>
              <a:buFontTx/>
              <a:buNone/>
            </a:pPr>
            <a:r>
              <a:rPr lang="en-US" sz="2500" b="1">
                <a:solidFill>
                  <a:schemeClr val="tx1"/>
                </a:solidFill>
                <a:effectLst>
                  <a:outerShdw blurRad="38100" dist="38100" dir="2700000" algn="tl">
                    <a:srgbClr val="000000"/>
                  </a:outerShdw>
                </a:effectLst>
                <a:latin typeface="Arial" pitchFamily="34" charset="0"/>
              </a:rPr>
              <a:t>Former Secretary of Health and Human Services</a:t>
            </a:r>
          </a:p>
          <a:p>
            <a:pPr algn="r">
              <a:lnSpc>
                <a:spcPct val="90000"/>
              </a:lnSpc>
              <a:buClrTx/>
              <a:buSzTx/>
              <a:buFontTx/>
              <a:buNone/>
            </a:pPr>
            <a:r>
              <a:rPr lang="en-US" sz="2500" b="1">
                <a:solidFill>
                  <a:schemeClr val="tx1"/>
                </a:solidFill>
                <a:effectLst>
                  <a:outerShdw blurRad="38100" dist="38100" dir="2700000" algn="tl">
                    <a:srgbClr val="000000"/>
                  </a:outerShdw>
                </a:effectLst>
                <a:latin typeface="Arial" pitchFamily="34" charset="0"/>
              </a:rPr>
              <a:t>September 2008</a:t>
            </a:r>
          </a:p>
        </p:txBody>
      </p:sp>
      <p:pic>
        <p:nvPicPr>
          <p:cNvPr id="3628035" name="Picture 3"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0963" y="6353175"/>
            <a:ext cx="1260475"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89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0"/>
            <a:ext cx="8229600" cy="563563"/>
          </a:xfrm>
          <a:prstGeom prst="rect">
            <a:avLst/>
          </a:prstGeom>
          <a:noFill/>
          <a:ln/>
        </p:spPr>
        <p:txBody>
          <a:bodyPr/>
          <a:lstStyle>
            <a:lvl1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r>
              <a:rPr lang="en-US" b="1" kern="0" dirty="0" smtClean="0">
                <a:solidFill>
                  <a:schemeClr val="tx2"/>
                </a:solidFill>
                <a:effectLst/>
              </a:rPr>
              <a:t>Field Poll: “CA Voters Support…</a:t>
            </a:r>
          </a:p>
          <a:p>
            <a:endParaRPr lang="en-US" b="1" kern="0" dirty="0">
              <a:solidFill>
                <a:schemeClr val="tx2"/>
              </a:solidFill>
              <a:effectLst/>
            </a:endParaRPr>
          </a:p>
        </p:txBody>
      </p:sp>
      <p:sp>
        <p:nvSpPr>
          <p:cNvPr id="3" name="Line 5"/>
          <p:cNvSpPr>
            <a:spLocks noChangeShapeType="1"/>
          </p:cNvSpPr>
          <p:nvPr/>
        </p:nvSpPr>
        <p:spPr bwMode="auto">
          <a:xfrm>
            <a:off x="0" y="609600"/>
            <a:ext cx="9144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 name="Rectangle 3"/>
          <p:cNvSpPr/>
          <p:nvPr/>
        </p:nvSpPr>
        <p:spPr>
          <a:xfrm>
            <a:off x="609600" y="1066800"/>
            <a:ext cx="8077200" cy="4893647"/>
          </a:xfrm>
          <a:prstGeom prst="rect">
            <a:avLst/>
          </a:prstGeom>
        </p:spPr>
        <p:txBody>
          <a:bodyPr wrap="square">
            <a:spAutoFit/>
          </a:bodyPr>
          <a:lstStyle/>
          <a:p>
            <a:pPr marL="285750" indent="-285750">
              <a:buFont typeface="Arial" pitchFamily="34" charset="0"/>
              <a:buChar char="•"/>
            </a:pPr>
            <a:r>
              <a:rPr lang="en-US" sz="2400" b="1" dirty="0">
                <a:latin typeface="Calibri" pitchFamily="34" charset="0"/>
              </a:rPr>
              <a:t>Nearly all voters support increasing the availability of</a:t>
            </a:r>
            <a:br>
              <a:rPr lang="en-US" sz="2400" b="1" dirty="0">
                <a:latin typeface="Calibri" pitchFamily="34" charset="0"/>
              </a:rPr>
            </a:br>
            <a:r>
              <a:rPr lang="en-US" sz="2400" b="1" dirty="0">
                <a:latin typeface="Calibri" pitchFamily="34" charset="0"/>
              </a:rPr>
              <a:t>fresh drinking water in schools and other public </a:t>
            </a:r>
            <a:r>
              <a:rPr lang="en-US" sz="2400" b="1" dirty="0" smtClean="0">
                <a:latin typeface="Calibri" pitchFamily="34" charset="0"/>
              </a:rPr>
              <a:t>areas</a:t>
            </a:r>
          </a:p>
          <a:p>
            <a:pPr marL="285750" indent="-285750">
              <a:buFont typeface="Arial" pitchFamily="34" charset="0"/>
              <a:buChar char="•"/>
            </a:pPr>
            <a:endParaRPr lang="en-US" sz="2400" b="1" dirty="0">
              <a:latin typeface="Calibri" pitchFamily="34" charset="0"/>
            </a:endParaRPr>
          </a:p>
          <a:p>
            <a:pPr marL="285750" indent="-285750">
              <a:buFont typeface="Arial" pitchFamily="34" charset="0"/>
              <a:buChar char="•"/>
            </a:pPr>
            <a:r>
              <a:rPr lang="en-US" sz="2400" b="1" dirty="0">
                <a:latin typeface="Calibri" pitchFamily="34" charset="0"/>
              </a:rPr>
              <a:t>Strong support for providing incentives and enacting policies to increase </a:t>
            </a:r>
            <a:r>
              <a:rPr lang="en-US" sz="2400" b="1" dirty="0" smtClean="0">
                <a:latin typeface="Calibri" pitchFamily="34" charset="0"/>
              </a:rPr>
              <a:t>the </a:t>
            </a:r>
            <a:r>
              <a:rPr lang="en-US" sz="2400" b="1" dirty="0">
                <a:latin typeface="Calibri" pitchFamily="34" charset="0"/>
              </a:rPr>
              <a:t>availability of fresh fruits and vegetables in low-income </a:t>
            </a:r>
            <a:r>
              <a:rPr lang="en-US" sz="2400" b="1" dirty="0" smtClean="0">
                <a:latin typeface="Calibri" pitchFamily="34" charset="0"/>
              </a:rPr>
              <a:t>neighborhoods</a:t>
            </a:r>
          </a:p>
          <a:p>
            <a:pPr marL="285750" indent="-285750">
              <a:buFont typeface="Arial" pitchFamily="34" charset="0"/>
              <a:buChar char="•"/>
            </a:pPr>
            <a:endParaRPr lang="en-US" sz="2400" b="1" dirty="0">
              <a:latin typeface="Calibri" pitchFamily="34" charset="0"/>
            </a:endParaRPr>
          </a:p>
          <a:p>
            <a:pPr marL="285750" indent="-285750">
              <a:buFont typeface="Arial" pitchFamily="34" charset="0"/>
              <a:buChar char="•"/>
            </a:pPr>
            <a:r>
              <a:rPr lang="en-US" sz="2400" b="1" dirty="0" smtClean="0">
                <a:latin typeface="Calibri" pitchFamily="34" charset="0"/>
              </a:rPr>
              <a:t>Six </a:t>
            </a:r>
            <a:r>
              <a:rPr lang="en-US" sz="2400" b="1" dirty="0">
                <a:latin typeface="Calibri" pitchFamily="34" charset="0"/>
              </a:rPr>
              <a:t>in ten voters attach high importance to covering exercise and </a:t>
            </a:r>
            <a:r>
              <a:rPr lang="en-US" sz="2400" b="1" dirty="0" smtClean="0">
                <a:latin typeface="Calibri" pitchFamily="34" charset="0"/>
              </a:rPr>
              <a:t> other </a:t>
            </a:r>
            <a:r>
              <a:rPr lang="en-US" sz="2400" b="1" dirty="0">
                <a:latin typeface="Calibri" pitchFamily="34" charset="0"/>
              </a:rPr>
              <a:t>organized physical activities (like the YMCA or YWCA) </a:t>
            </a:r>
            <a:r>
              <a:rPr lang="en-US" sz="2400" b="1" dirty="0" smtClean="0">
                <a:latin typeface="Calibri" pitchFamily="34" charset="0"/>
              </a:rPr>
              <a:t>under </a:t>
            </a:r>
            <a:r>
              <a:rPr lang="en-US" sz="2400" b="1" dirty="0">
                <a:latin typeface="Calibri" pitchFamily="34" charset="0"/>
              </a:rPr>
              <a:t>the state’s </a:t>
            </a:r>
            <a:r>
              <a:rPr lang="en-US" sz="2400" b="1" dirty="0" err="1">
                <a:latin typeface="Calibri" pitchFamily="34" charset="0"/>
              </a:rPr>
              <a:t>Medi</a:t>
            </a:r>
            <a:r>
              <a:rPr lang="en-US" sz="2400" b="1" dirty="0">
                <a:latin typeface="Calibri" pitchFamily="34" charset="0"/>
              </a:rPr>
              <a:t>-Cal </a:t>
            </a:r>
            <a:r>
              <a:rPr lang="en-US" sz="2400" b="1" dirty="0" smtClean="0">
                <a:latin typeface="Calibri" pitchFamily="34" charset="0"/>
              </a:rPr>
              <a:t>program</a:t>
            </a:r>
          </a:p>
          <a:p>
            <a:pPr marL="285750" indent="-285750">
              <a:buFont typeface="Arial" pitchFamily="34" charset="0"/>
              <a:buChar char="•"/>
            </a:pPr>
            <a:endParaRPr lang="en-US" sz="2400" b="1" dirty="0">
              <a:latin typeface="Calibri" pitchFamily="34" charset="0"/>
            </a:endParaRPr>
          </a:p>
          <a:p>
            <a:r>
              <a:rPr lang="en-US" sz="1200" i="1" dirty="0" smtClean="0">
                <a:latin typeface="Calibri" pitchFamily="34" charset="0"/>
              </a:rPr>
              <a:t>Data provided courtesy of  The California Endowment</a:t>
            </a:r>
          </a:p>
          <a:p>
            <a:r>
              <a:rPr lang="en-US" sz="1200" i="1" dirty="0">
                <a:latin typeface="Calibri" pitchFamily="34" charset="0"/>
              </a:rPr>
              <a:t>Field Poll </a:t>
            </a:r>
            <a:r>
              <a:rPr lang="en-US" sz="1200" i="1" dirty="0" smtClean="0">
                <a:latin typeface="Calibri" pitchFamily="34" charset="0"/>
              </a:rPr>
              <a:t> data just released 2/12/14  conducted on behalf of The </a:t>
            </a:r>
            <a:r>
              <a:rPr lang="en-US" sz="1200" i="1" dirty="0">
                <a:latin typeface="Calibri" pitchFamily="34" charset="0"/>
              </a:rPr>
              <a:t>California Endowment</a:t>
            </a:r>
          </a:p>
          <a:p>
            <a:endParaRPr lang="en-US" sz="2400" dirty="0"/>
          </a:p>
        </p:txBody>
      </p:sp>
    </p:spTree>
    <p:extLst>
      <p:ext uri="{BB962C8B-B14F-4D97-AF65-F5344CB8AC3E}">
        <p14:creationId xmlns:p14="http://schemas.microsoft.com/office/powerpoint/2010/main" val="377956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457200" y="0"/>
            <a:ext cx="8229600" cy="563563"/>
          </a:xfrm>
          <a:prstGeom prst="rect">
            <a:avLst/>
          </a:prstGeom>
          <a:noFill/>
          <a:ln/>
        </p:spPr>
        <p:txBody>
          <a:bodyPr/>
          <a:lstStyle>
            <a:lvl1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r>
              <a:rPr lang="en-US" b="1" kern="0" dirty="0" smtClean="0">
                <a:solidFill>
                  <a:schemeClr val="tx2"/>
                </a:solidFill>
                <a:effectLst/>
              </a:rPr>
              <a:t>Priority Actions</a:t>
            </a:r>
          </a:p>
          <a:p>
            <a:endParaRPr lang="en-US" b="1" kern="0" dirty="0">
              <a:solidFill>
                <a:schemeClr val="tx2"/>
              </a:solidFill>
              <a:effectLst/>
            </a:endParaRPr>
          </a:p>
        </p:txBody>
      </p:sp>
      <p:sp>
        <p:nvSpPr>
          <p:cNvPr id="3" name="Line 5"/>
          <p:cNvSpPr>
            <a:spLocks noChangeShapeType="1"/>
          </p:cNvSpPr>
          <p:nvPr/>
        </p:nvSpPr>
        <p:spPr bwMode="auto">
          <a:xfrm>
            <a:off x="0" y="609600"/>
            <a:ext cx="9144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4" name="TextBox 3"/>
          <p:cNvSpPr txBox="1"/>
          <p:nvPr/>
        </p:nvSpPr>
        <p:spPr>
          <a:xfrm>
            <a:off x="228601" y="1138565"/>
            <a:ext cx="8610600" cy="4693593"/>
          </a:xfrm>
          <a:prstGeom prst="rect">
            <a:avLst/>
          </a:prstGeom>
          <a:noFill/>
        </p:spPr>
        <p:txBody>
          <a:bodyPr wrap="square" rtlCol="0">
            <a:spAutoFit/>
          </a:bodyPr>
          <a:lstStyle/>
          <a:p>
            <a:pPr marL="342900" indent="-342900">
              <a:spcAft>
                <a:spcPts val="5400"/>
              </a:spcAft>
              <a:buFont typeface="+mj-lt"/>
              <a:buAutoNum type="arabicPeriod"/>
            </a:pPr>
            <a:r>
              <a:rPr lang="en-US" sz="3200" dirty="0" smtClean="0"/>
              <a:t>Apply a “health in all policies” lens to state-level decisions</a:t>
            </a:r>
          </a:p>
          <a:p>
            <a:pPr marL="342900" indent="-342900">
              <a:spcAft>
                <a:spcPts val="5400"/>
              </a:spcAft>
              <a:buFont typeface="+mj-lt"/>
              <a:buAutoNum type="arabicPeriod"/>
            </a:pPr>
            <a:r>
              <a:rPr lang="en-US" sz="3200" dirty="0" smtClean="0"/>
              <a:t>Prioritize funding in most impacted communities</a:t>
            </a:r>
          </a:p>
          <a:p>
            <a:pPr marL="342900" indent="-342900">
              <a:spcAft>
                <a:spcPts val="5400"/>
              </a:spcAft>
              <a:buFont typeface="+mj-lt"/>
              <a:buAutoNum type="arabicPeriod"/>
            </a:pPr>
            <a:r>
              <a:rPr lang="en-US" sz="3200" dirty="0" smtClean="0"/>
              <a:t>Convene statewide listening sessions</a:t>
            </a:r>
          </a:p>
          <a:p>
            <a:pPr marL="342900" indent="-342900">
              <a:buFont typeface="+mj-lt"/>
              <a:buAutoNum type="arabicPeriod"/>
            </a:pPr>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2951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705100" y="344488"/>
            <a:ext cx="6245225" cy="138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buClr>
                <a:srgbClr val="FC0128"/>
              </a:buClr>
              <a:buSzPct val="75000"/>
              <a:buFont typeface="Wingdings" pitchFamily="2" charset="2"/>
              <a:buNone/>
            </a:pPr>
            <a:r>
              <a:rPr lang="en-US" sz="8500">
                <a:solidFill>
                  <a:srgbClr val="FF9900"/>
                </a:solidFill>
                <a:effectLst>
                  <a:outerShdw blurRad="38100" dist="38100" dir="2700000" algn="tl">
                    <a:srgbClr val="000000"/>
                  </a:outerShdw>
                </a:effectLst>
                <a:latin typeface="Arial MT Black" pitchFamily="34" charset="0"/>
              </a:rPr>
              <a:t>Reframing</a:t>
            </a:r>
            <a:endParaRPr lang="en-US" sz="8500" i="1">
              <a:solidFill>
                <a:srgbClr val="FF9900"/>
              </a:solidFill>
              <a:effectLst>
                <a:outerShdw blurRad="38100" dist="38100" dir="2700000" algn="tl">
                  <a:srgbClr val="000000"/>
                </a:outerShdw>
              </a:effectLst>
              <a:latin typeface="Arial MT Black" pitchFamily="34" charset="0"/>
            </a:endParaRPr>
          </a:p>
        </p:txBody>
      </p:sp>
      <p:sp>
        <p:nvSpPr>
          <p:cNvPr id="80899" name="Text Box 3"/>
          <p:cNvSpPr txBox="1">
            <a:spLocks noChangeArrowheads="1"/>
          </p:cNvSpPr>
          <p:nvPr/>
        </p:nvSpPr>
        <p:spPr bwMode="auto">
          <a:xfrm>
            <a:off x="457200" y="1635125"/>
            <a:ext cx="8393113"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buClr>
                <a:srgbClr val="FC0128"/>
              </a:buClr>
              <a:buSzPct val="75000"/>
              <a:buFont typeface="Wingdings" pitchFamily="2" charset="2"/>
              <a:buNone/>
            </a:pPr>
            <a:r>
              <a:rPr lang="en-US" sz="5400" b="1">
                <a:solidFill>
                  <a:srgbClr val="FF9900"/>
                </a:solidFill>
                <a:effectLst>
                  <a:outerShdw blurRad="38100" dist="38100" dir="2700000" algn="tl">
                    <a:srgbClr val="000000"/>
                  </a:outerShdw>
                </a:effectLst>
                <a:latin typeface="Lucida Sans Unicode" pitchFamily="34" charset="0"/>
              </a:rPr>
              <a:t>the nutrition &amp; physical activity debate</a:t>
            </a:r>
            <a:r>
              <a:rPr lang="en-US" sz="7000" i="1">
                <a:solidFill>
                  <a:schemeClr val="tx2"/>
                </a:solidFill>
                <a:effectLst>
                  <a:outerShdw blurRad="38100" dist="38100" dir="2700000" algn="tl">
                    <a:srgbClr val="000000"/>
                  </a:outerShdw>
                </a:effectLst>
                <a:latin typeface="Lucida Sans Unicode" pitchFamily="34" charset="0"/>
              </a:rPr>
              <a:t> </a:t>
            </a:r>
          </a:p>
        </p:txBody>
      </p:sp>
      <p:sp>
        <p:nvSpPr>
          <p:cNvPr id="80900" name="Text Box 4"/>
          <p:cNvSpPr txBox="1">
            <a:spLocks noChangeArrowheads="1"/>
          </p:cNvSpPr>
          <p:nvPr/>
        </p:nvSpPr>
        <p:spPr bwMode="auto">
          <a:xfrm>
            <a:off x="4919663" y="4186238"/>
            <a:ext cx="33528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sz="3600" b="1">
                <a:solidFill>
                  <a:schemeClr val="tx2"/>
                </a:solidFill>
                <a:effectLst>
                  <a:outerShdw blurRad="38100" dist="38100" dir="2700000" algn="tl">
                    <a:srgbClr val="000000"/>
                  </a:outerShdw>
                </a:effectLst>
                <a:latin typeface="Lucida Sans Unicode" pitchFamily="34" charset="0"/>
              </a:rPr>
              <a:t>...to corporate</a:t>
            </a:r>
            <a:br>
              <a:rPr lang="en-US" sz="3600" b="1">
                <a:solidFill>
                  <a:schemeClr val="tx2"/>
                </a:solidFill>
                <a:effectLst>
                  <a:outerShdw blurRad="38100" dist="38100" dir="2700000" algn="tl">
                    <a:srgbClr val="000000"/>
                  </a:outerShdw>
                </a:effectLst>
                <a:latin typeface="Lucida Sans Unicode" pitchFamily="34" charset="0"/>
              </a:rPr>
            </a:br>
            <a:r>
              <a:rPr lang="en-US" sz="3600" b="1">
                <a:solidFill>
                  <a:schemeClr val="tx2"/>
                </a:solidFill>
                <a:effectLst>
                  <a:outerShdw blurRad="38100" dist="38100" dir="2700000" algn="tl">
                    <a:srgbClr val="000000"/>
                  </a:outerShdw>
                </a:effectLst>
                <a:latin typeface="Lucida Sans Unicode" pitchFamily="34" charset="0"/>
              </a:rPr>
              <a:t>&amp; government</a:t>
            </a:r>
            <a:br>
              <a:rPr lang="en-US" sz="3600" b="1">
                <a:solidFill>
                  <a:schemeClr val="tx2"/>
                </a:solidFill>
                <a:effectLst>
                  <a:outerShdw blurRad="38100" dist="38100" dir="2700000" algn="tl">
                    <a:srgbClr val="000000"/>
                  </a:outerShdw>
                </a:effectLst>
                <a:latin typeface="Lucida Sans Unicode" pitchFamily="34" charset="0"/>
              </a:rPr>
            </a:br>
            <a:r>
              <a:rPr lang="en-US" sz="3600" b="1">
                <a:solidFill>
                  <a:schemeClr val="tx2"/>
                </a:solidFill>
                <a:effectLst>
                  <a:outerShdw blurRad="38100" dist="38100" dir="2700000" algn="tl">
                    <a:srgbClr val="000000"/>
                  </a:outerShdw>
                </a:effectLst>
                <a:latin typeface="Lucida Sans Unicode" pitchFamily="34" charset="0"/>
              </a:rPr>
              <a:t>responsibility</a:t>
            </a:r>
            <a:endParaRPr lang="en-US" sz="3600">
              <a:solidFill>
                <a:srgbClr val="B367FF"/>
              </a:solidFill>
              <a:effectLst>
                <a:outerShdw blurRad="38100" dist="38100" dir="2700000" algn="tl">
                  <a:srgbClr val="000000"/>
                </a:outerShdw>
              </a:effectLst>
              <a:latin typeface="Lucida Sans Unicode" pitchFamily="34" charset="0"/>
            </a:endParaRPr>
          </a:p>
        </p:txBody>
      </p:sp>
      <p:sp>
        <p:nvSpPr>
          <p:cNvPr id="80901" name="Freeform 5"/>
          <p:cNvSpPr>
            <a:spLocks/>
          </p:cNvSpPr>
          <p:nvPr/>
        </p:nvSpPr>
        <p:spPr bwMode="auto">
          <a:xfrm>
            <a:off x="606425" y="3937000"/>
            <a:ext cx="3889375" cy="2209800"/>
          </a:xfrm>
          <a:custGeom>
            <a:avLst/>
            <a:gdLst>
              <a:gd name="T0" fmla="*/ 0 w 2832"/>
              <a:gd name="T1" fmla="*/ 1138 h 1385"/>
              <a:gd name="T2" fmla="*/ 2379 w 2832"/>
              <a:gd name="T3" fmla="*/ 1131 h 1385"/>
              <a:gd name="T4" fmla="*/ 2379 w 2832"/>
              <a:gd name="T5" fmla="*/ 1385 h 1385"/>
              <a:gd name="T6" fmla="*/ 2832 w 2832"/>
              <a:gd name="T7" fmla="*/ 695 h 1385"/>
              <a:gd name="T8" fmla="*/ 2379 w 2832"/>
              <a:gd name="T9" fmla="*/ 0 h 1385"/>
              <a:gd name="T10" fmla="*/ 2379 w 2832"/>
              <a:gd name="T11" fmla="*/ 242 h 1385"/>
              <a:gd name="T12" fmla="*/ 0 w 2832"/>
              <a:gd name="T13" fmla="*/ 241 h 1385"/>
              <a:gd name="T14" fmla="*/ 0 w 2832"/>
              <a:gd name="T15" fmla="*/ 1138 h 13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2" h="1385">
                <a:moveTo>
                  <a:pt x="0" y="1138"/>
                </a:moveTo>
                <a:lnTo>
                  <a:pt x="2379" y="1131"/>
                </a:lnTo>
                <a:lnTo>
                  <a:pt x="2379" y="1385"/>
                </a:lnTo>
                <a:lnTo>
                  <a:pt x="2832" y="695"/>
                </a:lnTo>
                <a:lnTo>
                  <a:pt x="2379" y="0"/>
                </a:lnTo>
                <a:lnTo>
                  <a:pt x="2379" y="242"/>
                </a:lnTo>
                <a:lnTo>
                  <a:pt x="0" y="241"/>
                </a:lnTo>
                <a:lnTo>
                  <a:pt x="0" y="1138"/>
                </a:lnTo>
                <a:close/>
              </a:path>
            </a:pathLst>
          </a:custGeom>
          <a:solidFill>
            <a:schemeClr val="bg2"/>
          </a:solidFill>
          <a:ln>
            <a:noFill/>
          </a:ln>
          <a:extLst>
            <a:ext uri="{91240B29-F687-4F45-9708-019B960494DF}">
              <a14:hiddenLine xmlns:a14="http://schemas.microsoft.com/office/drawing/2010/main" w="1588">
                <a:solidFill>
                  <a:srgbClr val="FFFF00"/>
                </a:solidFill>
                <a:prstDash val="solid"/>
                <a:round/>
                <a:headEnd/>
                <a:tailEnd/>
              </a14:hiddenLine>
            </a:ext>
          </a:extLst>
        </p:spPr>
        <p:txBody>
          <a:bodyPr/>
          <a:lstStyle/>
          <a:p>
            <a:endParaRPr lang="en-US"/>
          </a:p>
        </p:txBody>
      </p:sp>
      <p:sp>
        <p:nvSpPr>
          <p:cNvPr id="80902" name="Text Box 6"/>
          <p:cNvSpPr txBox="1">
            <a:spLocks noChangeArrowheads="1"/>
          </p:cNvSpPr>
          <p:nvPr/>
        </p:nvSpPr>
        <p:spPr bwMode="auto">
          <a:xfrm>
            <a:off x="639763" y="4579938"/>
            <a:ext cx="36576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r>
              <a:rPr lang="en-US" sz="2600">
                <a:solidFill>
                  <a:schemeClr val="tx2"/>
                </a:solidFill>
                <a:effectLst>
                  <a:outerShdw blurRad="38100" dist="38100" dir="2700000" algn="tl">
                    <a:srgbClr val="000000"/>
                  </a:outerShdw>
                </a:effectLst>
                <a:latin typeface="Lucida Sans Unicode" pitchFamily="34" charset="0"/>
              </a:rPr>
              <a:t>from simply a matter </a:t>
            </a:r>
          </a:p>
          <a:p>
            <a:pPr eaLnBrk="0" hangingPunct="0"/>
            <a:r>
              <a:rPr lang="en-US" sz="2600">
                <a:solidFill>
                  <a:schemeClr val="tx2"/>
                </a:solidFill>
                <a:effectLst>
                  <a:outerShdw blurRad="38100" dist="38100" dir="2700000" algn="tl">
                    <a:srgbClr val="000000"/>
                  </a:outerShdw>
                </a:effectLst>
                <a:latin typeface="Lucida Sans Unicode" pitchFamily="34" charset="0"/>
              </a:rPr>
              <a:t>of individual choice...</a:t>
            </a:r>
          </a:p>
        </p:txBody>
      </p:sp>
      <p:grpSp>
        <p:nvGrpSpPr>
          <p:cNvPr id="80907" name="Group 11"/>
          <p:cNvGrpSpPr>
            <a:grpSpLocks/>
          </p:cNvGrpSpPr>
          <p:nvPr/>
        </p:nvGrpSpPr>
        <p:grpSpPr bwMode="auto">
          <a:xfrm>
            <a:off x="609600" y="381000"/>
            <a:ext cx="2032000" cy="1022350"/>
            <a:chOff x="384" y="240"/>
            <a:chExt cx="1280" cy="644"/>
          </a:xfrm>
        </p:grpSpPr>
        <p:sp>
          <p:nvSpPr>
            <p:cNvPr id="80904" name="Rectangle 8"/>
            <p:cNvSpPr>
              <a:spLocks noChangeArrowheads="1"/>
            </p:cNvSpPr>
            <p:nvPr/>
          </p:nvSpPr>
          <p:spPr bwMode="auto">
            <a:xfrm>
              <a:off x="384" y="240"/>
              <a:ext cx="1280" cy="644"/>
            </a:xfrm>
            <a:prstGeom prst="rect">
              <a:avLst/>
            </a:prstGeom>
            <a:solidFill>
              <a:schemeClr val="tx1"/>
            </a:solidFill>
            <a:ln w="2857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0905" name="Picture 9" descr="SAlogo 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 y="300"/>
              <a:ext cx="1196" cy="524"/>
            </a:xfrm>
            <a:prstGeom prst="rect">
              <a:avLst/>
            </a:prstGeom>
            <a:noFill/>
            <a:extLst>
              <a:ext uri="{909E8E84-426E-40DD-AFC4-6F175D3DCCD1}">
                <a14:hiddenFill xmlns:a14="http://schemas.microsoft.com/office/drawing/2010/main">
                  <a:solidFill>
                    <a:srgbClr val="FFFFFF"/>
                  </a:solidFill>
                </a14:hiddenFill>
              </a:ext>
            </a:extLst>
          </p:spPr>
        </p:pic>
      </p:grpSp>
      <p:sp>
        <p:nvSpPr>
          <p:cNvPr id="80912" name="Rectangle 16"/>
          <p:cNvSpPr>
            <a:spLocks noChangeArrowheads="1"/>
          </p:cNvSpPr>
          <p:nvPr/>
        </p:nvSpPr>
        <p:spPr bwMode="auto">
          <a:xfrm>
            <a:off x="152400" y="6248400"/>
            <a:ext cx="25146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000">
                <a:latin typeface="Gill Sans MT" pitchFamily="34" charset="0"/>
              </a:rPr>
              <a:t>www.eatbettermovemore.org</a:t>
            </a:r>
            <a:endParaRPr lang="en-US" sz="800">
              <a:latin typeface="Gill Sans MT" pitchFamily="34" charset="0"/>
            </a:endParaRPr>
          </a:p>
          <a:p>
            <a:pPr eaLnBrk="0" hangingPunct="0"/>
            <a:r>
              <a:rPr lang="en-US" sz="800">
                <a:latin typeface="Gill Sans MT" pitchFamily="34" charset="0"/>
              </a:rPr>
              <a:t>NPA1038_Taking Action Show</a:t>
            </a:r>
          </a:p>
        </p:txBody>
      </p:sp>
    </p:spTree>
    <p:extLst>
      <p:ext uri="{BB962C8B-B14F-4D97-AF65-F5344CB8AC3E}">
        <p14:creationId xmlns:p14="http://schemas.microsoft.com/office/powerpoint/2010/main" val="1146197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1447800"/>
            <a:ext cx="8813800" cy="3962400"/>
          </a:xfrm>
          <a:prstGeom prst="rect">
            <a:avLst/>
          </a:prstGeom>
          <a:noFill/>
          <a:ln w="12700">
            <a:noFill/>
            <a:miter lim="800000"/>
            <a:headEnd/>
            <a:tailEnd/>
          </a:ln>
          <a:effectLst/>
        </p:spPr>
        <p:txBody>
          <a:bodyPr lIns="90488" tIns="44450" rIns="90488" bIns="44450" anchor="ctr"/>
          <a:lstStyle/>
          <a:p>
            <a:pPr algn="ctr" eaLnBrk="0" hangingPunct="0">
              <a:spcAft>
                <a:spcPts val="500"/>
              </a:spcAft>
            </a:pPr>
            <a:r>
              <a:rPr lang="en-US" sz="3400" b="1" dirty="0">
                <a:solidFill>
                  <a:srgbClr val="FAFD00"/>
                </a:solidFill>
                <a:latin typeface="Arial Black"/>
              </a:rPr>
              <a:t>People’s health is strongly influenced by the overall life odds of the neighborhood where they live.</a:t>
            </a:r>
          </a:p>
          <a:p>
            <a:pPr algn="ctr" eaLnBrk="0" hangingPunct="0">
              <a:spcAft>
                <a:spcPts val="500"/>
              </a:spcAft>
            </a:pPr>
            <a:r>
              <a:rPr lang="en-US" sz="3400" b="1" dirty="0">
                <a:solidFill>
                  <a:srgbClr val="FAFD00"/>
                </a:solidFill>
                <a:latin typeface="Arial Black"/>
              </a:rPr>
              <a:t>Indeed, place matters. In many low-income urban and rural communities, whole populations are</a:t>
            </a:r>
          </a:p>
          <a:p>
            <a:pPr algn="ctr" eaLnBrk="0" hangingPunct="0">
              <a:spcAft>
                <a:spcPts val="500"/>
              </a:spcAft>
            </a:pPr>
            <a:r>
              <a:rPr lang="en-US" sz="3400" b="1" dirty="0">
                <a:solidFill>
                  <a:srgbClr val="FAFD00"/>
                </a:solidFill>
                <a:latin typeface="Arial Black"/>
              </a:rPr>
              <a:t>consigned to shortened, sicker lives</a:t>
            </a:r>
            <a:r>
              <a:rPr lang="en-US" sz="3200" b="1" dirty="0">
                <a:solidFill>
                  <a:srgbClr val="FAFD00"/>
                </a:solidFill>
                <a:latin typeface="Arial Black"/>
              </a:rPr>
              <a:t>.</a:t>
            </a:r>
          </a:p>
        </p:txBody>
      </p:sp>
      <p:sp>
        <p:nvSpPr>
          <p:cNvPr id="5" name="Text Box 3"/>
          <p:cNvSpPr txBox="1">
            <a:spLocks noChangeArrowheads="1"/>
          </p:cNvSpPr>
          <p:nvPr/>
        </p:nvSpPr>
        <p:spPr bwMode="auto">
          <a:xfrm>
            <a:off x="914400" y="838200"/>
            <a:ext cx="723900" cy="1384300"/>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spcAft>
                <a:spcPts val="2400"/>
              </a:spcAft>
              <a:buClr>
                <a:srgbClr val="FC0128"/>
              </a:buClr>
              <a:buSzPct val="75000"/>
              <a:buFont typeface="Wingdings" pitchFamily="2" charset="2"/>
              <a:buNone/>
            </a:pPr>
            <a:r>
              <a:rPr lang="en-US" sz="8500" dirty="0">
                <a:solidFill>
                  <a:srgbClr val="FF0000"/>
                </a:solidFill>
                <a:effectLst>
                  <a:outerShdw blurRad="38100" dist="38100" dir="2700000" algn="tl">
                    <a:srgbClr val="000000"/>
                  </a:outerShdw>
                </a:effectLst>
              </a:rPr>
              <a:t>“</a:t>
            </a:r>
          </a:p>
        </p:txBody>
      </p:sp>
      <p:sp>
        <p:nvSpPr>
          <p:cNvPr id="6" name="Text Box 4"/>
          <p:cNvSpPr txBox="1">
            <a:spLocks noChangeArrowheads="1"/>
          </p:cNvSpPr>
          <p:nvPr/>
        </p:nvSpPr>
        <p:spPr bwMode="auto">
          <a:xfrm>
            <a:off x="5200650" y="4648200"/>
            <a:ext cx="819150" cy="1384300"/>
          </a:xfrm>
          <a:prstGeom prst="rect">
            <a:avLst/>
          </a:prstGeom>
          <a:noFill/>
          <a:ln w="12700">
            <a:noFill/>
            <a:miter lim="800000"/>
            <a:headEnd/>
            <a:tailEnd/>
          </a:ln>
          <a:effectLst/>
        </p:spPr>
        <p:txBody>
          <a:bodyPr lIns="90488" tIns="44450" rIns="90488" bIns="44450">
            <a:spAutoFit/>
          </a:bodyPr>
          <a:lstStyle/>
          <a:p>
            <a:pPr eaLnBrk="0" hangingPunct="0">
              <a:spcBef>
                <a:spcPct val="50000"/>
              </a:spcBef>
              <a:spcAft>
                <a:spcPts val="2400"/>
              </a:spcAft>
              <a:buClr>
                <a:srgbClr val="FC0128"/>
              </a:buClr>
              <a:buSzPct val="75000"/>
              <a:buFont typeface="Wingdings" pitchFamily="2" charset="2"/>
              <a:buNone/>
            </a:pPr>
            <a:r>
              <a:rPr lang="en-US" sz="8500" dirty="0">
                <a:solidFill>
                  <a:srgbClr val="FF0000"/>
                </a:solidFill>
                <a:effectLst>
                  <a:outerShdw blurRad="38100" dist="38100" dir="2700000" algn="tl">
                    <a:srgbClr val="000000"/>
                  </a:outerShdw>
                </a:effectLst>
              </a:rPr>
              <a:t>”</a:t>
            </a:r>
          </a:p>
        </p:txBody>
      </p:sp>
      <p:pic>
        <p:nvPicPr>
          <p:cNvPr id="8" name="Picture 6" descr="pi slide logo 03"/>
          <p:cNvPicPr>
            <a:picLocks noChangeAspect="1" noChangeArrowheads="1"/>
          </p:cNvPicPr>
          <p:nvPr/>
        </p:nvPicPr>
        <p:blipFill>
          <a:blip r:embed="rId2" cstate="print"/>
          <a:srcRect/>
          <a:stretch>
            <a:fillRect/>
          </a:stretch>
        </p:blipFill>
        <p:spPr bwMode="auto">
          <a:xfrm>
            <a:off x="7781925" y="6400800"/>
            <a:ext cx="1260475" cy="393700"/>
          </a:xfrm>
          <a:prstGeom prst="rect">
            <a:avLst/>
          </a:prstGeom>
          <a:noFill/>
        </p:spPr>
      </p:pic>
      <p:sp>
        <p:nvSpPr>
          <p:cNvPr id="9" name="Rectangle 8"/>
          <p:cNvSpPr/>
          <p:nvPr/>
        </p:nvSpPr>
        <p:spPr>
          <a:xfrm>
            <a:off x="0" y="6611779"/>
            <a:ext cx="6400800" cy="246221"/>
          </a:xfrm>
          <a:prstGeom prst="rect">
            <a:avLst/>
          </a:prstGeom>
        </p:spPr>
        <p:txBody>
          <a:bodyPr wrap="square">
            <a:spAutoFit/>
          </a:bodyPr>
          <a:lstStyle/>
          <a:p>
            <a:r>
              <a:rPr lang="en-US" sz="1000" dirty="0" smtClean="0">
                <a:solidFill>
                  <a:srgbClr val="FFFFFF"/>
                </a:solidFill>
              </a:rPr>
              <a:t>Source: Prevention Institute. </a:t>
            </a:r>
            <a:r>
              <a:rPr lang="en-US" sz="1000" i="1" dirty="0" smtClean="0">
                <a:solidFill>
                  <a:srgbClr val="FFFFFF"/>
                </a:solidFill>
              </a:rPr>
              <a:t>A Time of Opportunity: Local Solutions to Reduce Inequities in Health and Safety</a:t>
            </a:r>
            <a:r>
              <a:rPr lang="en-US" sz="1000" dirty="0" smtClean="0">
                <a:solidFill>
                  <a:srgbClr val="FFFFFF"/>
                </a:solidFill>
              </a:rPr>
              <a:t>. 2009.</a:t>
            </a:r>
            <a:endParaRPr lang="en-US" sz="1000" dirty="0">
              <a:solidFill>
                <a:srgbClr val="FFFFFF"/>
              </a:solidFill>
            </a:endParaRPr>
          </a:p>
        </p:txBody>
      </p:sp>
    </p:spTree>
    <p:extLst>
      <p:ext uri="{BB962C8B-B14F-4D97-AF65-F5344CB8AC3E}">
        <p14:creationId xmlns:p14="http://schemas.microsoft.com/office/powerpoint/2010/main" val="3020895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9" name="Picture 11" descr="schoolbu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977042"/>
            <a:ext cx="3962400" cy="2559050"/>
          </a:xfrm>
          <a:prstGeom prst="rect">
            <a:avLst/>
          </a:prstGeom>
          <a:noFill/>
          <a:extLst>
            <a:ext uri="{909E8E84-426E-40DD-AFC4-6F175D3DCCD1}">
              <a14:hiddenFill xmlns:a14="http://schemas.microsoft.com/office/drawing/2010/main">
                <a:solidFill>
                  <a:srgbClr val="FFFFFF"/>
                </a:solidFill>
              </a14:hiddenFill>
            </a:ext>
          </a:extLst>
        </p:spPr>
      </p:pic>
      <p:pic>
        <p:nvPicPr>
          <p:cNvPr id="155661" name="Picture 13" descr="poc at produce"/>
          <p:cNvPicPr>
            <a:picLocks noChangeAspect="1" noChangeArrowheads="1"/>
          </p:cNvPicPr>
          <p:nvPr/>
        </p:nvPicPr>
        <p:blipFill>
          <a:blip r:embed="rId3">
            <a:extLst>
              <a:ext uri="{28A0092B-C50C-407E-A947-70E740481C1C}">
                <a14:useLocalDpi xmlns:a14="http://schemas.microsoft.com/office/drawing/2010/main" val="0"/>
              </a:ext>
            </a:extLst>
          </a:blip>
          <a:srcRect r="29871" b="12138"/>
          <a:stretch>
            <a:fillRect/>
          </a:stretch>
        </p:blipFill>
        <p:spPr bwMode="auto">
          <a:xfrm>
            <a:off x="3581400" y="3657600"/>
            <a:ext cx="41148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55662" name="Text Box 14"/>
          <p:cNvSpPr txBox="1">
            <a:spLocks noChangeArrowheads="1"/>
          </p:cNvSpPr>
          <p:nvPr/>
        </p:nvSpPr>
        <p:spPr bwMode="auto">
          <a:xfrm>
            <a:off x="228600" y="153650"/>
            <a:ext cx="9906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4400" dirty="0">
                <a:solidFill>
                  <a:schemeClr val="tx2"/>
                </a:solidFill>
                <a:latin typeface="Arial Black" pitchFamily="34" charset="0"/>
              </a:rPr>
              <a:t>Local Efforts Making the Movement</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447800"/>
            <a:ext cx="2319338"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026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914400" y="4724400"/>
            <a:ext cx="7315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3000">
                <a:solidFill>
                  <a:schemeClr val="tx2"/>
                </a:solidFill>
                <a:effectLst>
                  <a:outerShdw blurRad="38100" dist="38100" dir="2700000" algn="tl">
                    <a:srgbClr val="000000"/>
                  </a:outerShdw>
                </a:effectLst>
                <a:latin typeface="Arial MT Black" pitchFamily="34" charset="0"/>
              </a:rPr>
              <a:t>Visit us today at www.eatbettermovemore.org</a:t>
            </a:r>
            <a:endParaRPr lang="en-US" sz="3000" b="1">
              <a:solidFill>
                <a:schemeClr val="tx2"/>
              </a:solidFill>
              <a:effectLst>
                <a:outerShdw blurRad="38100" dist="38100" dir="2700000" algn="tl">
                  <a:srgbClr val="000000"/>
                </a:outerShdw>
              </a:effectLst>
              <a:latin typeface="Arial MT Black" pitchFamily="34" charset="0"/>
            </a:endParaRPr>
          </a:p>
        </p:txBody>
      </p:sp>
      <p:grpSp>
        <p:nvGrpSpPr>
          <p:cNvPr id="95239" name="Group 7"/>
          <p:cNvGrpSpPr>
            <a:grpSpLocks/>
          </p:cNvGrpSpPr>
          <p:nvPr/>
        </p:nvGrpSpPr>
        <p:grpSpPr bwMode="auto">
          <a:xfrm>
            <a:off x="1219200" y="914400"/>
            <a:ext cx="6705600" cy="3371850"/>
            <a:chOff x="768" y="576"/>
            <a:chExt cx="4224" cy="2124"/>
          </a:xfrm>
        </p:grpSpPr>
        <p:sp>
          <p:nvSpPr>
            <p:cNvPr id="95236" name="Rectangle 4"/>
            <p:cNvSpPr>
              <a:spLocks noChangeArrowheads="1"/>
            </p:cNvSpPr>
            <p:nvPr/>
          </p:nvSpPr>
          <p:spPr bwMode="auto">
            <a:xfrm>
              <a:off x="768" y="576"/>
              <a:ext cx="4224" cy="2124"/>
            </a:xfrm>
            <a:prstGeom prst="rect">
              <a:avLst/>
            </a:prstGeom>
            <a:solidFill>
              <a:schemeClr val="tx1"/>
            </a:solidFill>
            <a:ln w="762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5237" name="Picture 5" descr="SAlogo w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 y="774"/>
              <a:ext cx="3948" cy="1728"/>
            </a:xfrm>
            <a:prstGeom prst="rect">
              <a:avLst/>
            </a:prstGeom>
            <a:noFill/>
            <a:extLst>
              <a:ext uri="{909E8E84-426E-40DD-AFC4-6F175D3DCCD1}">
                <a14:hiddenFill xmlns:a14="http://schemas.microsoft.com/office/drawing/2010/main">
                  <a:solidFill>
                    <a:srgbClr val="FFFFFF"/>
                  </a:solidFill>
                </a14:hiddenFill>
              </a:ext>
            </a:extLst>
          </p:spPr>
        </p:pic>
      </p:grpSp>
      <p:sp>
        <p:nvSpPr>
          <p:cNvPr id="95240" name="Rectangle 8"/>
          <p:cNvSpPr>
            <a:spLocks noChangeArrowheads="1"/>
          </p:cNvSpPr>
          <p:nvPr/>
        </p:nvSpPr>
        <p:spPr bwMode="auto">
          <a:xfrm>
            <a:off x="152400" y="6324600"/>
            <a:ext cx="25146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sz="1000">
                <a:latin typeface="Gill Sans MT" pitchFamily="34" charset="0"/>
              </a:rPr>
              <a:t>www.eatbettermovemore.org</a:t>
            </a:r>
            <a:endParaRPr lang="en-US" sz="800">
              <a:latin typeface="Gill Sans MT" pitchFamily="34" charset="0"/>
            </a:endParaRPr>
          </a:p>
          <a:p>
            <a:pPr eaLnBrk="0" hangingPunct="0"/>
            <a:r>
              <a:rPr lang="en-US" sz="800">
                <a:latin typeface="Gill Sans MT" pitchFamily="34" charset="0"/>
              </a:rPr>
              <a:t>NPA1038_Taking Action Show</a:t>
            </a:r>
          </a:p>
        </p:txBody>
      </p:sp>
    </p:spTree>
    <p:extLst>
      <p:ext uri="{BB962C8B-B14F-4D97-AF65-F5344CB8AC3E}">
        <p14:creationId xmlns:p14="http://schemas.microsoft.com/office/powerpoint/2010/main" val="85476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bwMode="auto">
          <a:xfrm>
            <a:off x="3863975" y="854075"/>
            <a:ext cx="5127625" cy="533400"/>
          </a:xfrm>
          <a:prstGeom prst="roundRect">
            <a:avLst/>
          </a:prstGeom>
          <a:solidFill>
            <a:srgbClr val="B6542E"/>
          </a:solidFill>
          <a:ln>
            <a:noFill/>
          </a:ln>
          <a:effectLst/>
          <a:extLst/>
        </p:spPr>
        <p:txBody>
          <a:bodyPr/>
          <a:lstStyle/>
          <a:p>
            <a:pPr algn="ctr" eaLnBrk="0" fontAlgn="base" hangingPunct="0">
              <a:spcBef>
                <a:spcPct val="0"/>
              </a:spcBef>
              <a:spcAft>
                <a:spcPct val="0"/>
              </a:spcAft>
              <a:defRPr/>
            </a:pPr>
            <a:endParaRPr lang="en-US" b="1">
              <a:solidFill>
                <a:srgbClr val="FFFFFF"/>
              </a:solidFill>
              <a:effectLst>
                <a:outerShdw blurRad="38100" dist="38100" dir="2700000" algn="tl">
                  <a:srgbClr val="000000">
                    <a:alpha val="43137"/>
                  </a:srgbClr>
                </a:outerShdw>
              </a:effectLst>
              <a:latin typeface="Times" pitchFamily="18" charset="0"/>
              <a:ea typeface="ＭＳ Ｐゴシック" pitchFamily="34" charset="-128"/>
            </a:endParaRPr>
          </a:p>
        </p:txBody>
      </p:sp>
      <p:grpSp>
        <p:nvGrpSpPr>
          <p:cNvPr id="58371" name="Group 2"/>
          <p:cNvGrpSpPr>
            <a:grpSpLocks/>
          </p:cNvGrpSpPr>
          <p:nvPr/>
        </p:nvGrpSpPr>
        <p:grpSpPr bwMode="auto">
          <a:xfrm>
            <a:off x="-457200" y="3155950"/>
            <a:ext cx="3581400" cy="1143000"/>
            <a:chOff x="-457200" y="2819400"/>
            <a:chExt cx="3581400" cy="1143001"/>
          </a:xfrm>
        </p:grpSpPr>
        <p:sp>
          <p:nvSpPr>
            <p:cNvPr id="25" name="Round Same Side Corner Rectangle 24"/>
            <p:cNvSpPr/>
            <p:nvPr/>
          </p:nvSpPr>
          <p:spPr bwMode="auto">
            <a:xfrm rot="5400000">
              <a:off x="293688" y="2068512"/>
              <a:ext cx="1143001" cy="2644775"/>
            </a:xfrm>
            <a:prstGeom prst="round2SameRect">
              <a:avLst/>
            </a:prstGeom>
            <a:solidFill>
              <a:srgbClr val="5B3347"/>
            </a:solidFill>
            <a:ln>
              <a:noFill/>
            </a:ln>
            <a:effectLst/>
            <a:extLst/>
          </p:spPr>
          <p:txBody>
            <a:bodyPr/>
            <a:lstStyle/>
            <a:p>
              <a:pPr algn="ctr" eaLnBrk="0" fontAlgn="base" hangingPunct="0">
                <a:spcBef>
                  <a:spcPct val="0"/>
                </a:spcBef>
                <a:spcAft>
                  <a:spcPct val="0"/>
                </a:spcAft>
                <a:defRPr/>
              </a:pPr>
              <a:endParaRPr lang="en-US" b="1">
                <a:solidFill>
                  <a:srgbClr val="FFFFFF"/>
                </a:solidFill>
                <a:effectLst>
                  <a:outerShdw blurRad="38100" dist="38100" dir="2700000" algn="tl">
                    <a:srgbClr val="000000">
                      <a:alpha val="43137"/>
                    </a:srgbClr>
                  </a:outerShdw>
                </a:effectLst>
                <a:latin typeface="Times" pitchFamily="18" charset="0"/>
                <a:ea typeface="ＭＳ Ｐゴシック" pitchFamily="34" charset="-128"/>
              </a:endParaRPr>
            </a:p>
          </p:txBody>
        </p:sp>
        <p:sp>
          <p:nvSpPr>
            <p:cNvPr id="88070" name="Text Box 6"/>
            <p:cNvSpPr txBox="1">
              <a:spLocks noChangeArrowheads="1"/>
            </p:cNvSpPr>
            <p:nvPr/>
          </p:nvSpPr>
          <p:spPr bwMode="auto">
            <a:xfrm>
              <a:off x="52388" y="2895600"/>
              <a:ext cx="3071812" cy="92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defRPr/>
              </a:pPr>
              <a:r>
                <a:rPr lang="en-US" b="1" dirty="0">
                  <a:solidFill>
                    <a:srgbClr val="FFFFFF"/>
                  </a:solidFill>
                  <a:ea typeface="ＭＳ Ｐゴシック" pitchFamily="34" charset="-128"/>
                </a:rPr>
                <a:t>221 Oak Street</a:t>
              </a:r>
            </a:p>
            <a:p>
              <a:pPr eaLnBrk="0" hangingPunct="0">
                <a:defRPr/>
              </a:pPr>
              <a:r>
                <a:rPr lang="en-US" b="1" dirty="0">
                  <a:solidFill>
                    <a:srgbClr val="FFFFFF"/>
                  </a:solidFill>
                  <a:ea typeface="ＭＳ Ｐゴシック" pitchFamily="34" charset="-128"/>
                </a:rPr>
                <a:t>Oakland, CA 94607</a:t>
              </a:r>
            </a:p>
            <a:p>
              <a:pPr eaLnBrk="0" hangingPunct="0">
                <a:defRPr/>
              </a:pPr>
              <a:r>
                <a:rPr lang="en-US" b="1" dirty="0">
                  <a:solidFill>
                    <a:srgbClr val="FFFFFF"/>
                  </a:solidFill>
                  <a:ea typeface="ＭＳ Ｐゴシック" pitchFamily="34" charset="-128"/>
                </a:rPr>
                <a:t>Tel: (510) 444-7738</a:t>
              </a:r>
            </a:p>
          </p:txBody>
        </p:sp>
      </p:grpSp>
      <p:grpSp>
        <p:nvGrpSpPr>
          <p:cNvPr id="58372" name="Group 20"/>
          <p:cNvGrpSpPr>
            <a:grpSpLocks/>
          </p:cNvGrpSpPr>
          <p:nvPr/>
        </p:nvGrpSpPr>
        <p:grpSpPr bwMode="auto">
          <a:xfrm>
            <a:off x="47625" y="0"/>
            <a:ext cx="4143375" cy="1752600"/>
            <a:chOff x="-3" y="-3"/>
            <a:chExt cx="4142787" cy="1752601"/>
          </a:xfrm>
        </p:grpSpPr>
        <p:sp>
          <p:nvSpPr>
            <p:cNvPr id="22" name="Rectangle 2"/>
            <p:cNvSpPr>
              <a:spLocks noChangeArrowheads="1"/>
            </p:cNvSpPr>
            <p:nvPr/>
          </p:nvSpPr>
          <p:spPr bwMode="auto">
            <a:xfrm rot="10800000">
              <a:off x="-3" y="-3"/>
              <a:ext cx="4142787" cy="1752601"/>
            </a:xfrm>
            <a:prstGeom prst="round2SameRect">
              <a:avLst/>
            </a:prstGeom>
            <a:solidFill>
              <a:schemeClr val="tx1"/>
            </a:solidFill>
            <a:ln w="28575">
              <a:noFill/>
            </a:ln>
          </p:spPr>
          <p:txBody>
            <a:bodyPr wrap="none" anchor="ctr"/>
            <a:lstStyle/>
            <a:p>
              <a:pPr>
                <a:defRPr/>
              </a:pPr>
              <a:endParaRPr lang="en-US">
                <a:solidFill>
                  <a:srgbClr val="FFFFFF"/>
                </a:solidFill>
                <a:ea typeface="ＭＳ Ｐゴシック" pitchFamily="34" charset="-128"/>
              </a:endParaRPr>
            </a:p>
          </p:txBody>
        </p:sp>
        <p:pic>
          <p:nvPicPr>
            <p:cNvPr id="58383"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2700"/>
              <a:ext cx="3976783"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bwMode="auto">
          <a:xfrm>
            <a:off x="115888" y="6054725"/>
            <a:ext cx="4632325" cy="646113"/>
          </a:xfrm>
          <a:prstGeom prst="rect">
            <a:avLst/>
          </a:prstGeom>
          <a:noFill/>
        </p:spPr>
        <p:txBody>
          <a:bodyPr>
            <a:spAutoFit/>
          </a:bodyPr>
          <a:lstStyle/>
          <a:p>
            <a:pPr>
              <a:defRPr/>
            </a:pPr>
            <a:r>
              <a:rPr lang="en-US" b="1" u="sng" dirty="0">
                <a:solidFill>
                  <a:srgbClr val="FFFFFF"/>
                </a:solidFill>
                <a:ea typeface="ＭＳ Ｐゴシック" pitchFamily="34" charset="-128"/>
              </a:rPr>
              <a:t>Sign up for our media alerts:</a:t>
            </a:r>
            <a:r>
              <a:rPr lang="en-US" dirty="0">
                <a:solidFill>
                  <a:srgbClr val="FFFFFF"/>
                </a:solidFill>
                <a:ea typeface="ＭＳ Ｐゴシック" pitchFamily="34" charset="-128"/>
              </a:rPr>
              <a:t/>
            </a:r>
            <a:br>
              <a:rPr lang="en-US" dirty="0">
                <a:solidFill>
                  <a:srgbClr val="FFFFFF"/>
                </a:solidFill>
                <a:ea typeface="ＭＳ Ｐゴシック" pitchFamily="34" charset="-128"/>
              </a:rPr>
            </a:br>
            <a:r>
              <a:rPr lang="en-US" b="1" dirty="0">
                <a:solidFill>
                  <a:srgbClr val="FFFFFF"/>
                </a:solidFill>
                <a:ea typeface="ＭＳ Ｐゴシック" pitchFamily="34" charset="-128"/>
              </a:rPr>
              <a:t>http://www.preventioninstitute.org/alerts</a:t>
            </a:r>
          </a:p>
        </p:txBody>
      </p:sp>
      <p:grpSp>
        <p:nvGrpSpPr>
          <p:cNvPr id="58374" name="Group 4"/>
          <p:cNvGrpSpPr>
            <a:grpSpLocks/>
          </p:cNvGrpSpPr>
          <p:nvPr/>
        </p:nvGrpSpPr>
        <p:grpSpPr bwMode="auto">
          <a:xfrm>
            <a:off x="7391400" y="6251575"/>
            <a:ext cx="1552575" cy="406400"/>
            <a:chOff x="7438663" y="6174793"/>
            <a:chExt cx="1552937" cy="406737"/>
          </a:xfrm>
        </p:grpSpPr>
        <p:pic>
          <p:nvPicPr>
            <p:cNvPr id="58378" name="Picture 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38663" y="6174793"/>
              <a:ext cx="409937" cy="4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9" name="Group 3"/>
            <p:cNvGrpSpPr>
              <a:grpSpLocks/>
            </p:cNvGrpSpPr>
            <p:nvPr/>
          </p:nvGrpSpPr>
          <p:grpSpPr bwMode="auto">
            <a:xfrm>
              <a:off x="8026828" y="6191899"/>
              <a:ext cx="964772" cy="371733"/>
              <a:chOff x="6272208" y="6191899"/>
              <a:chExt cx="964772" cy="371733"/>
            </a:xfrm>
          </p:grpSpPr>
          <p:pic>
            <p:nvPicPr>
              <p:cNvPr id="58380" name="Picture 11">
                <a:hlinkClick r:id="rId7"/>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72208" y="6191899"/>
                <a:ext cx="371840" cy="3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1" name="Picture 14">
                <a:hlinkClick r:id="rId9"/>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65932" y="6192692"/>
                <a:ext cx="371048" cy="37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5" name="TextBox 44"/>
          <p:cNvSpPr txBox="1"/>
          <p:nvPr/>
        </p:nvSpPr>
        <p:spPr>
          <a:xfrm>
            <a:off x="4267200" y="854075"/>
            <a:ext cx="4724400" cy="492125"/>
          </a:xfrm>
          <a:prstGeom prst="rect">
            <a:avLst/>
          </a:prstGeom>
          <a:noFill/>
        </p:spPr>
        <p:txBody>
          <a:bodyPr>
            <a:spAutoFit/>
          </a:bodyPr>
          <a:lstStyle/>
          <a:p>
            <a:pPr algn="ctr">
              <a:defRPr/>
            </a:pPr>
            <a:r>
              <a:rPr lang="en-US" sz="2600" b="1" dirty="0">
                <a:solidFill>
                  <a:srgbClr val="FFFFFF"/>
                </a:solidFill>
                <a:effectLst>
                  <a:outerShdw blurRad="38100" dist="38100" dir="2700000" algn="tl">
                    <a:srgbClr val="000000">
                      <a:alpha val="43137"/>
                    </a:srgbClr>
                  </a:outerShdw>
                </a:effectLst>
                <a:latin typeface="Palatino Linotype" pitchFamily="18" charset="0"/>
                <a:ea typeface="ＭＳ Ｐゴシック" pitchFamily="34" charset="-128"/>
              </a:rPr>
              <a:t>www.preventioninstitute.org</a:t>
            </a:r>
          </a:p>
        </p:txBody>
      </p:sp>
      <p:pic>
        <p:nvPicPr>
          <p:cNvPr id="58376" name="Picture 88067"/>
          <p:cNvPicPr>
            <a:picLocks noChangeAspect="1"/>
          </p:cNvPicPr>
          <p:nvPr/>
        </p:nvPicPr>
        <p:blipFill>
          <a:blip r:embed="rId11" cstate="email">
            <a:extLst>
              <a:ext uri="{28A0092B-C50C-407E-A947-70E740481C1C}">
                <a14:useLocalDpi xmlns:a14="http://schemas.microsoft.com/office/drawing/2010/main"/>
              </a:ext>
            </a:extLst>
          </a:blip>
          <a:srcRect b="-2962"/>
          <a:stretch>
            <a:fillRect/>
          </a:stretch>
        </p:blipFill>
        <p:spPr bwMode="auto">
          <a:xfrm>
            <a:off x="2438400" y="1908175"/>
            <a:ext cx="64770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bwMode="auto">
          <a:xfrm>
            <a:off x="7343775" y="5837238"/>
            <a:ext cx="1811338" cy="400050"/>
          </a:xfrm>
          <a:prstGeom prst="rect">
            <a:avLst/>
          </a:prstGeom>
          <a:noFill/>
        </p:spPr>
        <p:txBody>
          <a:bodyPr>
            <a:spAutoFit/>
          </a:bodyPr>
          <a:lstStyle/>
          <a:p>
            <a:pPr>
              <a:defRPr/>
            </a:pPr>
            <a:r>
              <a:rPr lang="en-US" sz="2000" b="1" dirty="0">
                <a:solidFill>
                  <a:srgbClr val="FFFFFF"/>
                </a:solidFill>
                <a:ea typeface="ＭＳ Ｐゴシック" pitchFamily="34" charset="-128"/>
              </a:rPr>
              <a:t>Follow us on:</a:t>
            </a:r>
          </a:p>
        </p:txBody>
      </p:sp>
    </p:spTree>
    <p:custDataLst>
      <p:tags r:id="rId1"/>
    </p:custDataLst>
    <p:extLst>
      <p:ext uri="{BB962C8B-B14F-4D97-AF65-F5344CB8AC3E}">
        <p14:creationId xmlns:p14="http://schemas.microsoft.com/office/powerpoint/2010/main" val="3764562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2668588" y="3200400"/>
            <a:ext cx="163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sz="2400">
              <a:latin typeface="Times New Roman" pitchFamily="18" charset="0"/>
            </a:endParaRPr>
          </a:p>
        </p:txBody>
      </p:sp>
      <p:sp>
        <p:nvSpPr>
          <p:cNvPr id="130051" name="Rectangle 3"/>
          <p:cNvSpPr>
            <a:spLocks noChangeArrowheads="1"/>
          </p:cNvSpPr>
          <p:nvPr/>
        </p:nvSpPr>
        <p:spPr bwMode="auto">
          <a:xfrm>
            <a:off x="4572000" y="1447800"/>
            <a:ext cx="446246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nSpc>
                <a:spcPts val="2800"/>
              </a:lnSpc>
              <a:spcBef>
                <a:spcPts val="1200"/>
              </a:spcBef>
              <a:buFontTx/>
              <a:buChar char="•"/>
            </a:pPr>
            <a:r>
              <a:rPr lang="en-US" sz="2800" dirty="0"/>
              <a:t>California </a:t>
            </a:r>
            <a:r>
              <a:rPr lang="en-US" sz="2800" dirty="0" smtClean="0"/>
              <a:t>Parks </a:t>
            </a:r>
            <a:r>
              <a:rPr lang="en-US" sz="2800" dirty="0"/>
              <a:t>and Recreation Society</a:t>
            </a:r>
          </a:p>
          <a:p>
            <a:pPr marL="342900" indent="-342900">
              <a:lnSpc>
                <a:spcPts val="2800"/>
              </a:lnSpc>
              <a:spcBef>
                <a:spcPts val="1200"/>
              </a:spcBef>
              <a:buFontTx/>
              <a:buChar char="•"/>
            </a:pPr>
            <a:r>
              <a:rPr lang="en-US" sz="2800" dirty="0"/>
              <a:t>California Project LEAN </a:t>
            </a:r>
          </a:p>
          <a:p>
            <a:pPr marL="342900" indent="-342900">
              <a:lnSpc>
                <a:spcPts val="2800"/>
              </a:lnSpc>
              <a:spcBef>
                <a:spcPts val="1200"/>
              </a:spcBef>
              <a:buFontTx/>
              <a:buChar char="•"/>
            </a:pPr>
            <a:r>
              <a:rPr lang="en-US" sz="2800" dirty="0"/>
              <a:t>California WIC Association </a:t>
            </a:r>
          </a:p>
          <a:p>
            <a:pPr marL="342900" indent="-342900">
              <a:lnSpc>
                <a:spcPts val="2800"/>
              </a:lnSpc>
              <a:spcBef>
                <a:spcPts val="1200"/>
              </a:spcBef>
              <a:buFontTx/>
              <a:buChar char="•"/>
            </a:pPr>
            <a:r>
              <a:rPr lang="en-US" sz="2800" dirty="0"/>
              <a:t>Child Care Food Program Roundtable</a:t>
            </a:r>
          </a:p>
          <a:p>
            <a:pPr marL="342900" indent="-342900">
              <a:lnSpc>
                <a:spcPts val="2800"/>
              </a:lnSpc>
              <a:spcBef>
                <a:spcPts val="1200"/>
              </a:spcBef>
              <a:buFontTx/>
              <a:buChar char="•"/>
            </a:pPr>
            <a:r>
              <a:rPr lang="en-US" sz="2800" dirty="0"/>
              <a:t>Latino Health Access </a:t>
            </a:r>
          </a:p>
          <a:p>
            <a:pPr marL="342900" indent="-342900">
              <a:lnSpc>
                <a:spcPts val="2800"/>
              </a:lnSpc>
              <a:spcBef>
                <a:spcPts val="1200"/>
              </a:spcBef>
              <a:buFontTx/>
              <a:buChar char="•"/>
            </a:pPr>
            <a:r>
              <a:rPr lang="en-US" sz="2800" dirty="0" err="1"/>
              <a:t>PolicyLink</a:t>
            </a:r>
            <a:endParaRPr lang="en-US" sz="2800" dirty="0"/>
          </a:p>
          <a:p>
            <a:pPr marL="342900" indent="-342900">
              <a:lnSpc>
                <a:spcPts val="2800"/>
              </a:lnSpc>
              <a:spcBef>
                <a:spcPts val="1200"/>
              </a:spcBef>
              <a:buFontTx/>
              <a:buChar char="•"/>
            </a:pPr>
            <a:r>
              <a:rPr lang="en-US" sz="2800" dirty="0" smtClean="0"/>
              <a:t>Prevention </a:t>
            </a:r>
            <a:r>
              <a:rPr lang="en-US" sz="2800" dirty="0"/>
              <a:t>Institute</a:t>
            </a:r>
          </a:p>
          <a:p>
            <a:pPr marL="342900" indent="-342900">
              <a:lnSpc>
                <a:spcPts val="2800"/>
              </a:lnSpc>
              <a:spcBef>
                <a:spcPts val="1200"/>
              </a:spcBef>
              <a:buFontTx/>
              <a:buChar char="•"/>
            </a:pPr>
            <a:r>
              <a:rPr lang="en-US" sz="2800" dirty="0" smtClean="0"/>
              <a:t>The Samuels Center</a:t>
            </a:r>
            <a:endParaRPr lang="en-US" sz="2800" dirty="0"/>
          </a:p>
          <a:p>
            <a:pPr marL="342900" indent="-342900">
              <a:lnSpc>
                <a:spcPts val="2800"/>
              </a:lnSpc>
              <a:spcBef>
                <a:spcPts val="1200"/>
              </a:spcBef>
              <a:buFontTx/>
              <a:buChar char="•"/>
            </a:pPr>
            <a:endParaRPr lang="en-US" sz="2800" dirty="0"/>
          </a:p>
          <a:p>
            <a:pPr marL="342900" indent="-342900">
              <a:lnSpc>
                <a:spcPts val="2800"/>
              </a:lnSpc>
              <a:spcBef>
                <a:spcPts val="1200"/>
              </a:spcBef>
              <a:buFontTx/>
              <a:buChar char="•"/>
            </a:pPr>
            <a:endParaRPr lang="en-US" sz="3200" dirty="0"/>
          </a:p>
        </p:txBody>
      </p:sp>
      <p:sp>
        <p:nvSpPr>
          <p:cNvPr id="130052" name="Rectangle 4"/>
          <p:cNvSpPr>
            <a:spLocks noChangeArrowheads="1"/>
          </p:cNvSpPr>
          <p:nvPr/>
        </p:nvSpPr>
        <p:spPr bwMode="auto">
          <a:xfrm>
            <a:off x="2014538" y="609600"/>
            <a:ext cx="708660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r>
              <a:rPr lang="en-US" sz="4900" i="1">
                <a:solidFill>
                  <a:schemeClr val="tx2"/>
                </a:solidFill>
                <a:latin typeface="Arial Black" pitchFamily="34" charset="0"/>
              </a:rPr>
              <a:t>Steering Committee</a:t>
            </a:r>
            <a:endParaRPr lang="en-US" sz="4900">
              <a:solidFill>
                <a:schemeClr val="tx2"/>
              </a:solidFill>
              <a:latin typeface="Arial Black" pitchFamily="34" charset="0"/>
            </a:endParaRPr>
          </a:p>
        </p:txBody>
      </p:sp>
      <p:sp>
        <p:nvSpPr>
          <p:cNvPr id="130053" name="Rectangle 5"/>
          <p:cNvSpPr>
            <a:spLocks noChangeArrowheads="1"/>
          </p:cNvSpPr>
          <p:nvPr/>
        </p:nvSpPr>
        <p:spPr bwMode="auto">
          <a:xfrm>
            <a:off x="160338" y="6356350"/>
            <a:ext cx="22352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sz="1000">
                <a:solidFill>
                  <a:schemeClr val="tx2"/>
                </a:solidFill>
                <a:latin typeface="Helvetica" pitchFamily="34" charset="0"/>
              </a:rPr>
              <a:t> </a:t>
            </a:r>
          </a:p>
          <a:p>
            <a:pPr eaLnBrk="0" hangingPunct="0">
              <a:spcBef>
                <a:spcPct val="50000"/>
              </a:spcBef>
            </a:pPr>
            <a:r>
              <a:rPr lang="en-US" sz="800">
                <a:solidFill>
                  <a:schemeClr val="tx2"/>
                </a:solidFill>
                <a:latin typeface="Helvetica" pitchFamily="34" charset="0"/>
              </a:rPr>
              <a:t>PILM3020-12  11/02</a:t>
            </a:r>
          </a:p>
        </p:txBody>
      </p:sp>
      <p:sp>
        <p:nvSpPr>
          <p:cNvPr id="130059" name="Rectangle 11"/>
          <p:cNvSpPr>
            <a:spLocks noChangeArrowheads="1"/>
          </p:cNvSpPr>
          <p:nvPr/>
        </p:nvSpPr>
        <p:spPr bwMode="auto">
          <a:xfrm>
            <a:off x="228600" y="1371600"/>
            <a:ext cx="396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nSpc>
                <a:spcPts val="2800"/>
              </a:lnSpc>
              <a:spcBef>
                <a:spcPts val="1200"/>
              </a:spcBef>
              <a:buFontTx/>
              <a:buChar char="•"/>
            </a:pPr>
            <a:r>
              <a:rPr lang="en-US" sz="2800" dirty="0" smtClean="0"/>
              <a:t>CANFIT: Communities, Adolescents, Nutrition, Fitness </a:t>
            </a:r>
            <a:endParaRPr lang="en-US" sz="2800" dirty="0"/>
          </a:p>
          <a:p>
            <a:pPr marL="342900" indent="-342900">
              <a:lnSpc>
                <a:spcPts val="2800"/>
              </a:lnSpc>
              <a:spcBef>
                <a:spcPts val="1200"/>
              </a:spcBef>
              <a:buFontTx/>
              <a:buChar char="•"/>
            </a:pPr>
            <a:r>
              <a:rPr lang="en-US" sz="2800" dirty="0"/>
              <a:t>California Center for Public Health Advocacy </a:t>
            </a:r>
          </a:p>
          <a:p>
            <a:pPr marL="342900" indent="-342900">
              <a:lnSpc>
                <a:spcPts val="2800"/>
              </a:lnSpc>
              <a:spcBef>
                <a:spcPts val="1200"/>
              </a:spcBef>
              <a:buFontTx/>
              <a:buChar char="•"/>
            </a:pPr>
            <a:r>
              <a:rPr lang="en-US" sz="2800" dirty="0"/>
              <a:t>California Food Policy Advocates</a:t>
            </a:r>
          </a:p>
          <a:p>
            <a:pPr marL="342900" indent="-342900">
              <a:lnSpc>
                <a:spcPts val="2800"/>
              </a:lnSpc>
              <a:spcBef>
                <a:spcPts val="1200"/>
              </a:spcBef>
              <a:buFontTx/>
              <a:buChar char="•"/>
            </a:pPr>
            <a:r>
              <a:rPr lang="en-US" sz="2800" dirty="0"/>
              <a:t>California Pan-Ethnic Health Network </a:t>
            </a:r>
            <a:endParaRPr lang="en-US" sz="2800" dirty="0" smtClean="0"/>
          </a:p>
          <a:p>
            <a:pPr marL="342900" indent="-342900">
              <a:lnSpc>
                <a:spcPts val="2800"/>
              </a:lnSpc>
              <a:spcBef>
                <a:spcPts val="1200"/>
              </a:spcBef>
              <a:buFontTx/>
              <a:buChar char="•"/>
            </a:pPr>
            <a:r>
              <a:rPr lang="en-US" sz="2800" dirty="0" smtClean="0"/>
              <a:t>Change Lab Solutions</a:t>
            </a:r>
          </a:p>
          <a:p>
            <a:pPr marL="342900" indent="-342900">
              <a:lnSpc>
                <a:spcPts val="2800"/>
              </a:lnSpc>
              <a:spcBef>
                <a:spcPts val="1200"/>
              </a:spcBef>
              <a:buFontTx/>
              <a:buChar char="•"/>
            </a:pPr>
            <a:endParaRPr lang="en-US" sz="2800" dirty="0"/>
          </a:p>
          <a:p>
            <a:pPr marL="342900" indent="-342900">
              <a:lnSpc>
                <a:spcPts val="2800"/>
              </a:lnSpc>
              <a:spcBef>
                <a:spcPts val="1200"/>
              </a:spcBef>
              <a:buFontTx/>
              <a:buChar char="•"/>
            </a:pPr>
            <a:endParaRPr lang="en-US" sz="3200" dirty="0"/>
          </a:p>
        </p:txBody>
      </p:sp>
      <p:grpSp>
        <p:nvGrpSpPr>
          <p:cNvPr id="130060" name="Group 12"/>
          <p:cNvGrpSpPr>
            <a:grpSpLocks/>
          </p:cNvGrpSpPr>
          <p:nvPr/>
        </p:nvGrpSpPr>
        <p:grpSpPr bwMode="auto">
          <a:xfrm>
            <a:off x="0" y="0"/>
            <a:ext cx="2032000" cy="1022350"/>
            <a:chOff x="384" y="240"/>
            <a:chExt cx="1280" cy="644"/>
          </a:xfrm>
        </p:grpSpPr>
        <p:sp>
          <p:nvSpPr>
            <p:cNvPr id="130061" name="Rectangle 13"/>
            <p:cNvSpPr>
              <a:spLocks noChangeArrowheads="1"/>
            </p:cNvSpPr>
            <p:nvPr/>
          </p:nvSpPr>
          <p:spPr bwMode="auto">
            <a:xfrm>
              <a:off x="384" y="240"/>
              <a:ext cx="1280" cy="644"/>
            </a:xfrm>
            <a:prstGeom prst="rect">
              <a:avLst/>
            </a:prstGeom>
            <a:solidFill>
              <a:schemeClr val="tx1"/>
            </a:solidFill>
            <a:ln w="2857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0062" name="Picture 14" descr="SAlogo w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 y="300"/>
              <a:ext cx="1196" cy="524"/>
            </a:xfrm>
            <a:prstGeom prst="rect">
              <a:avLst/>
            </a:prstGeom>
            <a:noFill/>
            <a:extLst>
              <a:ext uri="{909E8E84-426E-40DD-AFC4-6F175D3DCCD1}">
                <a14:hiddenFill xmlns:a14="http://schemas.microsoft.com/office/drawing/2010/main">
                  <a:solidFill>
                    <a:srgbClr val="FFFFFF"/>
                  </a:solidFill>
                </a14:hiddenFill>
              </a:ext>
            </a:extLst>
          </p:spPr>
        </p:pic>
      </p:grpSp>
      <p:sp>
        <p:nvSpPr>
          <p:cNvPr id="130063" name="Line 15"/>
          <p:cNvSpPr>
            <a:spLocks noChangeShapeType="1"/>
          </p:cNvSpPr>
          <p:nvPr/>
        </p:nvSpPr>
        <p:spPr bwMode="auto">
          <a:xfrm flipV="1">
            <a:off x="0" y="1066800"/>
            <a:ext cx="9144000" cy="0"/>
          </a:xfrm>
          <a:prstGeom prst="line">
            <a:avLst/>
          </a:prstGeom>
          <a:noFill/>
          <a:ln w="508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17797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3442" name="Picture 2" descr="fotico 0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38200"/>
            <a:ext cx="5791200" cy="5791201"/>
          </a:xfrm>
          <a:prstGeom prst="rect">
            <a:avLst/>
          </a:prstGeom>
          <a:noFill/>
          <a:extLst>
            <a:ext uri="{909E8E84-426E-40DD-AFC4-6F175D3DCCD1}">
              <a14:hiddenFill xmlns:a14="http://schemas.microsoft.com/office/drawing/2010/main">
                <a:solidFill>
                  <a:srgbClr val="FFFFFF"/>
                </a:solidFill>
              </a14:hiddenFill>
            </a:ext>
          </a:extLst>
        </p:spPr>
      </p:pic>
      <p:sp>
        <p:nvSpPr>
          <p:cNvPr id="2493443" name="Text Box 3"/>
          <p:cNvSpPr txBox="1">
            <a:spLocks noChangeArrowheads="1"/>
          </p:cNvSpPr>
          <p:nvPr/>
        </p:nvSpPr>
        <p:spPr bwMode="auto">
          <a:xfrm>
            <a:off x="1636713" y="6629400"/>
            <a:ext cx="2706687" cy="274638"/>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spcBef>
                <a:spcPct val="50000"/>
              </a:spcBef>
              <a:spcAft>
                <a:spcPts val="2400"/>
              </a:spcAft>
              <a:buClr>
                <a:srgbClr val="FC0128"/>
              </a:buClr>
              <a:buSzPct val="75000"/>
              <a:buFont typeface="Wingdings" pitchFamily="2" charset="2"/>
              <a:buNone/>
            </a:pPr>
            <a:r>
              <a:rPr lang="en-US" sz="1200" i="1" dirty="0">
                <a:solidFill>
                  <a:schemeClr val="tx2"/>
                </a:solidFill>
                <a:effectLst>
                  <a:outerShdw blurRad="38100" dist="38100" dir="2700000" algn="tl">
                    <a:srgbClr val="000000"/>
                  </a:outerShdw>
                </a:effectLst>
              </a:rPr>
              <a:t>Photo Courtesy of Latino Health Access</a:t>
            </a:r>
          </a:p>
        </p:txBody>
      </p:sp>
      <p:pic>
        <p:nvPicPr>
          <p:cNvPr id="2493444" name="Picture 4" descr="pi slide logo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txBox="1">
            <a:spLocks noChangeArrowheads="1"/>
          </p:cNvSpPr>
          <p:nvPr/>
        </p:nvSpPr>
        <p:spPr>
          <a:xfrm>
            <a:off x="457200" y="0"/>
            <a:ext cx="8229600" cy="563563"/>
          </a:xfrm>
          <a:prstGeom prst="rect">
            <a:avLst/>
          </a:prstGeom>
          <a:noFill/>
          <a:ln/>
        </p:spPr>
        <p:txBody>
          <a:bodyPr/>
          <a:lstStyle>
            <a:lvl1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r>
              <a:rPr lang="en-US" b="1" kern="0" dirty="0" smtClean="0">
                <a:solidFill>
                  <a:schemeClr val="tx2"/>
                </a:solidFill>
                <a:effectLst/>
              </a:rPr>
              <a:t>Santa Ana, CA: We need parks!</a:t>
            </a:r>
          </a:p>
          <a:p>
            <a:endParaRPr lang="en-US" b="1" kern="0" dirty="0">
              <a:solidFill>
                <a:schemeClr val="tx2"/>
              </a:solidFill>
              <a:effectLst/>
            </a:endParaRPr>
          </a:p>
        </p:txBody>
      </p:sp>
      <p:sp>
        <p:nvSpPr>
          <p:cNvPr id="6" name="Line 5"/>
          <p:cNvSpPr>
            <a:spLocks noChangeShapeType="1"/>
          </p:cNvSpPr>
          <p:nvPr/>
        </p:nvSpPr>
        <p:spPr bwMode="auto">
          <a:xfrm>
            <a:off x="0" y="609600"/>
            <a:ext cx="9144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Tree>
    <p:extLst>
      <p:ext uri="{BB962C8B-B14F-4D97-AF65-F5344CB8AC3E}">
        <p14:creationId xmlns:p14="http://schemas.microsoft.com/office/powerpoint/2010/main" val="408228283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4754" name="Picture 2" descr="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21" y="859542"/>
            <a:ext cx="7622280" cy="5312658"/>
          </a:xfrm>
          <a:prstGeom prst="rect">
            <a:avLst/>
          </a:prstGeom>
          <a:noFill/>
          <a:extLst>
            <a:ext uri="{909E8E84-426E-40DD-AFC4-6F175D3DCCD1}">
              <a14:hiddenFill xmlns:a14="http://schemas.microsoft.com/office/drawing/2010/main">
                <a:solidFill>
                  <a:srgbClr val="FFFFFF"/>
                </a:solidFill>
              </a14:hiddenFill>
            </a:ext>
          </a:extLst>
        </p:spPr>
      </p:pic>
      <p:sp>
        <p:nvSpPr>
          <p:cNvPr id="2634755" name="Text Box 3"/>
          <p:cNvSpPr txBox="1">
            <a:spLocks noChangeArrowheads="1"/>
          </p:cNvSpPr>
          <p:nvPr/>
        </p:nvSpPr>
        <p:spPr bwMode="auto">
          <a:xfrm>
            <a:off x="531121" y="6206223"/>
            <a:ext cx="6781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i="1" dirty="0" smtClean="0">
                <a:effectLst/>
              </a:rPr>
              <a:t>Photo Courtesy of Folsom-Cordova </a:t>
            </a:r>
            <a:r>
              <a:rPr lang="en-US" sz="1200" i="1" dirty="0">
                <a:effectLst/>
              </a:rPr>
              <a:t>School District</a:t>
            </a:r>
          </a:p>
        </p:txBody>
      </p:sp>
      <p:pic>
        <p:nvPicPr>
          <p:cNvPr id="2634756" name="Picture 4" descr="pi slide logo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999" y="6248400"/>
            <a:ext cx="1748401" cy="546100"/>
          </a:xfrm>
          <a:prstGeom prst="rect">
            <a:avLst/>
          </a:prstGeom>
          <a:noFill/>
          <a:extLst>
            <a:ext uri="{909E8E84-426E-40DD-AFC4-6F175D3DCCD1}">
              <a14:hiddenFill xmlns:a14="http://schemas.microsoft.com/office/drawing/2010/main">
                <a:solidFill>
                  <a:srgbClr val="FFFFFF"/>
                </a:solidFill>
              </a14:hiddenFill>
            </a:ext>
          </a:extLst>
        </p:spPr>
      </p:pic>
      <p:sp>
        <p:nvSpPr>
          <p:cNvPr id="2634757" name="Text Box 5"/>
          <p:cNvSpPr txBox="1">
            <a:spLocks noChangeArrowheads="1"/>
          </p:cNvSpPr>
          <p:nvPr/>
        </p:nvSpPr>
        <p:spPr bwMode="auto">
          <a:xfrm>
            <a:off x="25400" y="177225"/>
            <a:ext cx="9042400" cy="584775"/>
          </a:xfrm>
          <a:prstGeom prst="rect">
            <a:avLst/>
          </a:prstGeom>
          <a:noFill/>
          <a:ln>
            <a:noFill/>
          </a:ln>
          <a:effectLst/>
          <a:extLst>
            <a:ext uri="{909E8E84-426E-40DD-AFC4-6F175D3DCCD1}">
              <a14:hiddenFill xmlns:a14="http://schemas.microsoft.com/office/drawing/2010/main">
                <a:gradFill rotWithShape="0">
                  <a:gsLst>
                    <a:gs pos="0">
                      <a:srgbClr val="993300"/>
                    </a:gs>
                    <a:gs pos="100000">
                      <a:srgbClr val="993300">
                        <a:gamma/>
                        <a:shade val="46275"/>
                        <a:invGamma/>
                      </a:srgbClr>
                    </a:gs>
                  </a:gsLst>
                  <a:path path="shape">
                    <a:fillToRect l="50000" t="50000" r="50000" b="50000"/>
                  </a:path>
                </a:gradFill>
              </a14:hiddenFill>
            </a:ext>
            <a:ext uri="{91240B29-F687-4F45-9708-019B960494DF}">
              <a14:hiddenLine xmlns:a14="http://schemas.microsoft.com/office/drawing/2010/main" w="9525">
                <a:solidFill>
                  <a:srgbClr val="FFCC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buClr>
                <a:srgbClr val="FC0128"/>
              </a:buClr>
              <a:buSzPct val="75000"/>
              <a:buFont typeface="Wingdings" pitchFamily="2" charset="2"/>
              <a:buNone/>
            </a:pPr>
            <a:r>
              <a:rPr lang="en-US" sz="3200" dirty="0" smtClean="0">
                <a:solidFill>
                  <a:schemeClr val="tx2"/>
                </a:solidFill>
                <a:effectLst>
                  <a:outerShdw blurRad="38100" dist="38100" dir="2700000" algn="tl">
                    <a:srgbClr val="000000"/>
                  </a:outerShdw>
                </a:effectLst>
                <a:latin typeface="Arial Black" pitchFamily="34" charset="0"/>
              </a:rPr>
              <a:t>Central Valley: We want healthy water !</a:t>
            </a:r>
            <a:endParaRPr lang="en-US" sz="4000" dirty="0">
              <a:solidFill>
                <a:schemeClr val="tx2"/>
              </a:solidFill>
              <a:effectLst>
                <a:outerShdw blurRad="38100" dist="38100" dir="2700000" algn="tl">
                  <a:srgbClr val="000000"/>
                </a:outerShdw>
              </a:effectLst>
              <a:latin typeface="GillSans" pitchFamily="34" charset="0"/>
            </a:endParaRPr>
          </a:p>
        </p:txBody>
      </p:sp>
    </p:spTree>
    <p:extLst>
      <p:ext uri="{BB962C8B-B14F-4D97-AF65-F5344CB8AC3E}">
        <p14:creationId xmlns:p14="http://schemas.microsoft.com/office/powerpoint/2010/main" val="51965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0883" name="Picture 3" descr="pi slide logo 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extLst>
            <a:ext uri="{909E8E84-426E-40DD-AFC4-6F175D3DCCD1}">
              <a14:hiddenFill xmlns:a14="http://schemas.microsoft.com/office/drawing/2010/main">
                <a:solidFill>
                  <a:srgbClr val="FFFFFF"/>
                </a:solidFill>
              </a14:hiddenFill>
            </a:ext>
          </a:extLst>
        </p:spPr>
      </p:pic>
      <p:pic>
        <p:nvPicPr>
          <p:cNvPr id="2810884" name="Picture 4" descr="ba_ptsd059_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990600"/>
            <a:ext cx="5372100"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txBox="1">
            <a:spLocks noChangeArrowheads="1"/>
          </p:cNvSpPr>
          <p:nvPr/>
        </p:nvSpPr>
        <p:spPr>
          <a:xfrm>
            <a:off x="-228600" y="46037"/>
            <a:ext cx="9525000" cy="563563"/>
          </a:xfrm>
          <a:prstGeom prst="rect">
            <a:avLst/>
          </a:prstGeom>
          <a:noFill/>
          <a:ln/>
        </p:spPr>
        <p:txBody>
          <a:bodyPr/>
          <a:lstStyle>
            <a:lvl1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2pPr>
            <a:lvl3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3pPr>
            <a:lvl4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4pPr>
            <a:lvl5pPr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5pPr>
            <a:lvl6pPr marL="4572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6pPr>
            <a:lvl7pPr marL="9144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7pPr>
            <a:lvl8pPr marL="13716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8pPr>
            <a:lvl9pPr marL="1828800" algn="ctr" rtl="0" eaLnBrk="1" fontAlgn="base" hangingPunct="1">
              <a:spcBef>
                <a:spcPct val="0"/>
              </a:spcBef>
              <a:spcAft>
                <a:spcPct val="0"/>
              </a:spcAft>
              <a:defRPr sz="3600">
                <a:solidFill>
                  <a:srgbClr val="FAFD00"/>
                </a:solidFill>
                <a:effectLst>
                  <a:outerShdw blurRad="38100" dist="38100" dir="2700000" algn="tl">
                    <a:srgbClr val="000000"/>
                  </a:outerShdw>
                </a:effectLst>
                <a:latin typeface="Arial Black" pitchFamily="34" charset="0"/>
              </a:defRPr>
            </a:lvl9pPr>
          </a:lstStyle>
          <a:p>
            <a:r>
              <a:rPr lang="en-US" sz="3000" b="1" kern="0" dirty="0" smtClean="0">
                <a:solidFill>
                  <a:schemeClr val="tx2"/>
                </a:solidFill>
                <a:effectLst/>
              </a:rPr>
              <a:t>Chula Vista: We expect a safe community</a:t>
            </a:r>
          </a:p>
          <a:p>
            <a:endParaRPr lang="en-US" b="1" kern="0" dirty="0">
              <a:solidFill>
                <a:schemeClr val="tx2"/>
              </a:solidFill>
              <a:effectLst/>
            </a:endParaRPr>
          </a:p>
        </p:txBody>
      </p:sp>
      <p:sp>
        <p:nvSpPr>
          <p:cNvPr id="6" name="Line 5"/>
          <p:cNvSpPr>
            <a:spLocks noChangeShapeType="1"/>
          </p:cNvSpPr>
          <p:nvPr/>
        </p:nvSpPr>
        <p:spPr bwMode="auto">
          <a:xfrm>
            <a:off x="0" y="609600"/>
            <a:ext cx="9144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
        <p:nvSpPr>
          <p:cNvPr id="2" name="TextBox 1"/>
          <p:cNvSpPr txBox="1"/>
          <p:nvPr/>
        </p:nvSpPr>
        <p:spPr>
          <a:xfrm>
            <a:off x="381001" y="4743271"/>
            <a:ext cx="8305800" cy="1569660"/>
          </a:xfrm>
          <a:prstGeom prst="rect">
            <a:avLst/>
          </a:prstGeom>
          <a:noFill/>
        </p:spPr>
        <p:txBody>
          <a:bodyPr wrap="square" rtlCol="0">
            <a:spAutoFit/>
          </a:bodyPr>
          <a:lstStyle/>
          <a:p>
            <a:pPr algn="ctr"/>
            <a:r>
              <a:rPr lang="en-US" sz="2000" b="1" dirty="0">
                <a:solidFill>
                  <a:schemeClr val="tx2"/>
                </a:solidFill>
                <a:latin typeface="Times New Roman" pitchFamily="18" charset="0"/>
              </a:rPr>
              <a:t>“Reality and perception of violence causes justification for not being outside, letting children outside, and not walking to places that they normally </a:t>
            </a:r>
            <a:r>
              <a:rPr lang="en-US" sz="2000" b="1" dirty="0" smtClean="0">
                <a:solidFill>
                  <a:schemeClr val="tx2"/>
                </a:solidFill>
                <a:latin typeface="Times New Roman" pitchFamily="18" charset="0"/>
              </a:rPr>
              <a:t>would,”</a:t>
            </a:r>
            <a:r>
              <a:rPr lang="en-US" b="1" dirty="0">
                <a:solidFill>
                  <a:schemeClr val="tx2"/>
                </a:solidFill>
                <a:latin typeface="Times New Roman" pitchFamily="18" charset="0"/>
              </a:rPr>
              <a:t/>
            </a:r>
            <a:br>
              <a:rPr lang="en-US" b="1" dirty="0">
                <a:solidFill>
                  <a:schemeClr val="tx2"/>
                </a:solidFill>
                <a:latin typeface="Times New Roman" pitchFamily="18" charset="0"/>
              </a:rPr>
            </a:br>
            <a:r>
              <a:rPr lang="en-US" b="1" dirty="0">
                <a:solidFill>
                  <a:schemeClr val="tx2"/>
                </a:solidFill>
                <a:latin typeface="Times New Roman" pitchFamily="18" charset="0"/>
              </a:rPr>
              <a:t/>
            </a:r>
            <a:br>
              <a:rPr lang="en-US" b="1" dirty="0">
                <a:solidFill>
                  <a:schemeClr val="tx2"/>
                </a:solidFill>
                <a:latin typeface="Times New Roman" pitchFamily="18" charset="0"/>
              </a:rPr>
            </a:br>
            <a:r>
              <a:rPr lang="en-US" b="1" dirty="0">
                <a:solidFill>
                  <a:schemeClr val="tx2"/>
                </a:solidFill>
                <a:latin typeface="Times New Roman" pitchFamily="18" charset="0"/>
              </a:rPr>
              <a:t>-Community Leader</a:t>
            </a:r>
            <a:endParaRPr lang="en-US" dirty="0"/>
          </a:p>
        </p:txBody>
      </p:sp>
    </p:spTree>
    <p:extLst>
      <p:ext uri="{BB962C8B-B14F-4D97-AF65-F5344CB8AC3E}">
        <p14:creationId xmlns:p14="http://schemas.microsoft.com/office/powerpoint/2010/main" val="162310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gov signs sb 12"/>
          <p:cNvPicPr>
            <a:picLocks noChangeAspect="1" noChangeArrowheads="1"/>
          </p:cNvPicPr>
          <p:nvPr/>
        </p:nvPicPr>
        <p:blipFill>
          <a:blip r:embed="rId3">
            <a:lum bright="14000"/>
            <a:extLst>
              <a:ext uri="{28A0092B-C50C-407E-A947-70E740481C1C}">
                <a14:useLocalDpi xmlns:a14="http://schemas.microsoft.com/office/drawing/2010/main" val="0"/>
              </a:ext>
            </a:extLst>
          </a:blip>
          <a:srcRect/>
          <a:stretch>
            <a:fillRect/>
          </a:stretch>
        </p:blipFill>
        <p:spPr bwMode="auto">
          <a:xfrm>
            <a:off x="2833688" y="1785938"/>
            <a:ext cx="60198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4915" name="Rectangle 3"/>
          <p:cNvSpPr>
            <a:spLocks noGrp="1" noChangeArrowheads="1"/>
          </p:cNvSpPr>
          <p:nvPr>
            <p:ph type="title"/>
          </p:nvPr>
        </p:nvSpPr>
        <p:spPr/>
        <p:txBody>
          <a:bodyPr/>
          <a:lstStyle/>
          <a:p>
            <a:pPr>
              <a:defRPr/>
            </a:pPr>
            <a:endParaRPr lang="en-US" smtClean="0"/>
          </a:p>
        </p:txBody>
      </p:sp>
      <p:pic>
        <p:nvPicPr>
          <p:cNvPr id="40964" name="Picture 4" descr="nutrion and physical activity"/>
          <p:cNvPicPr>
            <a:picLocks noChangeAspect="1" noChangeArrowheads="1"/>
          </p:cNvPicPr>
          <p:nvPr/>
        </p:nvPicPr>
        <p:blipFill>
          <a:blip r:embed="rId4">
            <a:extLst>
              <a:ext uri="{28A0092B-C50C-407E-A947-70E740481C1C}">
                <a14:useLocalDpi xmlns:a14="http://schemas.microsoft.com/office/drawing/2010/main" val="0"/>
              </a:ext>
            </a:extLst>
          </a:blip>
          <a:srcRect b="72864"/>
          <a:stretch>
            <a:fillRect/>
          </a:stretch>
        </p:blipFill>
        <p:spPr bwMode="auto">
          <a:xfrm>
            <a:off x="242888" y="228600"/>
            <a:ext cx="86106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nutrion and physical activity"/>
          <p:cNvPicPr>
            <a:picLocks noChangeAspect="1" noChangeArrowheads="1"/>
          </p:cNvPicPr>
          <p:nvPr/>
        </p:nvPicPr>
        <p:blipFill>
          <a:blip r:embed="rId5">
            <a:extLst>
              <a:ext uri="{28A0092B-C50C-407E-A947-70E740481C1C}">
                <a14:useLocalDpi xmlns:a14="http://schemas.microsoft.com/office/drawing/2010/main" val="0"/>
              </a:ext>
            </a:extLst>
          </a:blip>
          <a:srcRect l="22110" r="27777" b="78360"/>
          <a:stretch>
            <a:fillRect/>
          </a:stretch>
        </p:blipFill>
        <p:spPr bwMode="auto">
          <a:xfrm rot="-5605928">
            <a:off x="-727075" y="2251075"/>
            <a:ext cx="53340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456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3250" name="Picture 2" descr="SA7012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613251" name="Picture 3" descr="pi slide logo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25" y="6400800"/>
            <a:ext cx="1260475" cy="393700"/>
          </a:xfrm>
          <a:prstGeom prst="rect">
            <a:avLst/>
          </a:prstGeom>
          <a:noFill/>
          <a:extLst>
            <a:ext uri="{909E8E84-426E-40DD-AFC4-6F175D3DCCD1}">
              <a14:hiddenFill xmlns:a14="http://schemas.microsoft.com/office/drawing/2010/main">
                <a:solidFill>
                  <a:srgbClr val="FFFFFF"/>
                </a:solidFill>
              </a14:hiddenFill>
            </a:ext>
          </a:extLst>
        </p:spPr>
      </p:pic>
      <p:sp>
        <p:nvSpPr>
          <p:cNvPr id="2613252" name="Rectangle 4"/>
          <p:cNvSpPr>
            <a:spLocks noChangeArrowheads="1"/>
          </p:cNvSpPr>
          <p:nvPr/>
        </p:nvSpPr>
        <p:spPr bwMode="auto">
          <a:xfrm>
            <a:off x="82550" y="74613"/>
            <a:ext cx="90614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r>
              <a:rPr lang="en-US" sz="3200" b="0" dirty="0">
                <a:solidFill>
                  <a:srgbClr val="FAFD00"/>
                </a:solidFill>
                <a:effectLst>
                  <a:outerShdw blurRad="38100" dist="38100" dir="2700000" algn="tl">
                    <a:srgbClr val="000000"/>
                  </a:outerShdw>
                </a:effectLst>
                <a:latin typeface="Arial Black" pitchFamily="34" charset="0"/>
              </a:rPr>
              <a:t>Baby Friendly Hospitals</a:t>
            </a:r>
          </a:p>
        </p:txBody>
      </p:sp>
      <p:sp>
        <p:nvSpPr>
          <p:cNvPr id="2613253" name="Line 5"/>
          <p:cNvSpPr>
            <a:spLocks noChangeShapeType="1"/>
          </p:cNvSpPr>
          <p:nvPr/>
        </p:nvSpPr>
        <p:spPr bwMode="auto">
          <a:xfrm>
            <a:off x="0" y="742950"/>
            <a:ext cx="91440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71362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8738" name="Rectangle 2"/>
          <p:cNvSpPr>
            <a:spLocks noGrp="1" noChangeArrowheads="1"/>
          </p:cNvSpPr>
          <p:nvPr>
            <p:ph type="title"/>
          </p:nvPr>
        </p:nvSpPr>
        <p:spPr>
          <a:xfrm>
            <a:off x="0" y="228600"/>
            <a:ext cx="9144000" cy="506413"/>
          </a:xfrm>
        </p:spPr>
        <p:txBody>
          <a:bodyPr/>
          <a:lstStyle/>
          <a:p>
            <a:r>
              <a:rPr lang="en-US" sz="2800" dirty="0" smtClean="0">
                <a:latin typeface="Lucida Sans" pitchFamily="34" charset="0"/>
              </a:rPr>
              <a:t>Everyone Deserves Safe Places to Play and Be Active</a:t>
            </a:r>
            <a:endParaRPr lang="en-US" sz="2800" dirty="0">
              <a:latin typeface="Lucida Sans" pitchFamily="34" charset="0"/>
            </a:endParaRPr>
          </a:p>
        </p:txBody>
      </p:sp>
      <p:pic>
        <p:nvPicPr>
          <p:cNvPr id="2548739" name="Picture 3" descr="kids playing socce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404938"/>
            <a:ext cx="8458200" cy="5072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48740" name="Rectangle 4"/>
          <p:cNvSpPr>
            <a:spLocks noChangeArrowheads="1"/>
          </p:cNvSpPr>
          <p:nvPr/>
        </p:nvSpPr>
        <p:spPr bwMode="auto">
          <a:xfrm>
            <a:off x="82550" y="74613"/>
            <a:ext cx="8458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3200" b="0">
              <a:solidFill>
                <a:srgbClr val="FAFD00"/>
              </a:solidFill>
              <a:effectLst>
                <a:outerShdw blurRad="38100" dist="38100" dir="2700000" algn="tl">
                  <a:srgbClr val="000000"/>
                </a:outerShdw>
              </a:effectLst>
              <a:latin typeface="Arial Black" pitchFamily="34" charset="0"/>
            </a:endParaRPr>
          </a:p>
        </p:txBody>
      </p:sp>
      <p:pic>
        <p:nvPicPr>
          <p:cNvPr id="2548741" name="Picture 5" descr="pi slide logo 0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1925" y="6400800"/>
            <a:ext cx="1260475" cy="393700"/>
          </a:xfrm>
          <a:prstGeom prst="rect">
            <a:avLst/>
          </a:prstGeom>
          <a:noFill/>
          <a:extLst>
            <a:ext uri="{909E8E84-426E-40DD-AFC4-6F175D3DCCD1}">
              <a14:hiddenFill xmlns:a14="http://schemas.microsoft.com/office/drawing/2010/main">
                <a:solidFill>
                  <a:srgbClr val="FFFFFF"/>
                </a:solidFill>
              </a14:hiddenFill>
            </a:ext>
          </a:extLst>
        </p:spPr>
      </p:pic>
      <p:sp>
        <p:nvSpPr>
          <p:cNvPr id="2548742" name="Line 6"/>
          <p:cNvSpPr>
            <a:spLocks noChangeShapeType="1"/>
          </p:cNvSpPr>
          <p:nvPr/>
        </p:nvSpPr>
        <p:spPr bwMode="auto">
          <a:xfrm>
            <a:off x="0" y="762000"/>
            <a:ext cx="9144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a:p>
        </p:txBody>
      </p:sp>
    </p:spTree>
    <p:extLst>
      <p:ext uri="{BB962C8B-B14F-4D97-AF65-F5344CB8AC3E}">
        <p14:creationId xmlns:p14="http://schemas.microsoft.com/office/powerpoint/2010/main" val="38542989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LC 5.5.11 New Jersey">
  <a:themeElements>
    <a:clrScheme name="CDC webinar_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CDC webinar_">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spDef>
    <a:lnDef>
      <a:spPr bwMode="auto">
        <a:xfrm>
          <a:off x="0" y="0"/>
          <a:ext cx="1" cy="1"/>
        </a:xfrm>
        <a:custGeom>
          <a:avLst/>
          <a:gdLst/>
          <a:ahLst/>
          <a:cxnLst/>
          <a:rect l="0" t="0" r="0" b="0"/>
          <a:pathLst/>
        </a:custGeom>
        <a:solidFill>
          <a:srgbClr val="FF9900"/>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lnDef>
  </a:objectDefaults>
  <a:extraClrSchemeLst>
    <a:extraClrScheme>
      <a:clrScheme name="CDC webinar_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DC webinar_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DC webinar_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DC webinar_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DC webinar_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DC webinar_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DC webinar_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DC webinar_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C 5.5.11 New Jersey">
  <a:themeElements>
    <a:clrScheme name="CDC webinar_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fontScheme name="CDC webinar_">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spDef>
    <a:lnDef>
      <a:spPr bwMode="auto">
        <a:xfrm>
          <a:off x="0" y="0"/>
          <a:ext cx="1" cy="1"/>
        </a:xfrm>
        <a:custGeom>
          <a:avLst/>
          <a:gdLst/>
          <a:ahLst/>
          <a:cxnLst/>
          <a:rect l="0" t="0" r="0" b="0"/>
          <a:pathLst/>
        </a:custGeom>
        <a:solidFill>
          <a:srgbClr val="FF9900"/>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Times" pitchFamily="18" charset="0"/>
          </a:defRPr>
        </a:defPPr>
      </a:lstStyle>
    </a:lnDef>
  </a:objectDefaults>
  <a:extraClrSchemeLst>
    <a:extraClrScheme>
      <a:clrScheme name="CDC webinar_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DC webinar_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DC webinar_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DC webinar_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DC webinar_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DC webinar_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DC webinar_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DC webinar_ 8">
        <a:dk1>
          <a:srgbClr val="000000"/>
        </a:dk1>
        <a:lt1>
          <a:srgbClr val="FFFFFF"/>
        </a:lt1>
        <a:dk2>
          <a:srgbClr val="0033CC"/>
        </a:dk2>
        <a:lt2>
          <a:srgbClr val="FFFF00"/>
        </a:lt2>
        <a:accent1>
          <a:srgbClr val="FF3300"/>
        </a:accent1>
        <a:accent2>
          <a:srgbClr val="FF9900"/>
        </a:accent2>
        <a:accent3>
          <a:srgbClr val="AAADE2"/>
        </a:accent3>
        <a:accent4>
          <a:srgbClr val="DADADA"/>
        </a:accent4>
        <a:accent5>
          <a:srgbClr val="FFADAA"/>
        </a:accent5>
        <a:accent6>
          <a:srgbClr val="E78A00"/>
        </a:accent6>
        <a:hlink>
          <a:srgbClr val="00FF00"/>
        </a:hlink>
        <a:folHlink>
          <a:srgbClr val="9933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2645</TotalTime>
  <Words>1099</Words>
  <Application>Microsoft Office PowerPoint</Application>
  <PresentationFormat>On-screen Show (4:3)</PresentationFormat>
  <Paragraphs>139</Paragraphs>
  <Slides>23</Slides>
  <Notes>18</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LC 5.5.11 New Jersey</vt:lpstr>
      <vt:lpstr>1_LC 5.5.11 New Jersey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Everyone Deserves Safe Places to Play and Be Active</vt:lpstr>
      <vt:lpstr>PowerPoint Presentation</vt:lpstr>
      <vt:lpstr>PowerPoint Presentation</vt:lpstr>
      <vt:lpstr>PowerPoint Presentation</vt:lpstr>
      <vt:lpstr>Health in all 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Phebe Gibson</dc:creator>
  <cp:lastModifiedBy>Norring, Alex</cp:lastModifiedBy>
  <cp:revision>34</cp:revision>
  <dcterms:created xsi:type="dcterms:W3CDTF">2011-12-22T22:32:27Z</dcterms:created>
  <dcterms:modified xsi:type="dcterms:W3CDTF">2014-02-12T16:39:41Z</dcterms:modified>
</cp:coreProperties>
</file>