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3" r:id="rId2"/>
    <p:sldId id="258" r:id="rId3"/>
    <p:sldId id="285" r:id="rId4"/>
    <p:sldId id="286" r:id="rId5"/>
    <p:sldId id="259" r:id="rId6"/>
    <p:sldId id="260" r:id="rId7"/>
    <p:sldId id="267" r:id="rId8"/>
    <p:sldId id="262" r:id="rId9"/>
    <p:sldId id="284" r:id="rId10"/>
    <p:sldId id="289" r:id="rId11"/>
    <p:sldId id="263" r:id="rId12"/>
    <p:sldId id="290" r:id="rId13"/>
    <p:sldId id="292" r:id="rId14"/>
    <p:sldId id="291" r:id="rId15"/>
    <p:sldId id="264" r:id="rId16"/>
    <p:sldId id="293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Advanced AMD</c:v>
                </c:pt>
                <c:pt idx="1">
                  <c:v>Glaucoma</c:v>
                </c:pt>
                <c:pt idx="2">
                  <c:v>Diabetic Retinopathy</c:v>
                </c:pt>
                <c:pt idx="3">
                  <c:v>Cataracts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1.8</c:v>
                </c:pt>
                <c:pt idx="1">
                  <c:v>2.2000000000000002</c:v>
                </c:pt>
                <c:pt idx="2">
                  <c:v>4.0999999999999996</c:v>
                </c:pt>
                <c:pt idx="3">
                  <c:v>20.5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 2020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Advanced AMD</c:v>
                </c:pt>
                <c:pt idx="1">
                  <c:v>Glaucoma</c:v>
                </c:pt>
                <c:pt idx="2">
                  <c:v>Diabetic Retinopathy</c:v>
                </c:pt>
                <c:pt idx="3">
                  <c:v>Cataracts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2.9</c:v>
                </c:pt>
                <c:pt idx="1">
                  <c:v>3.3</c:v>
                </c:pt>
                <c:pt idx="2">
                  <c:v>7.2</c:v>
                </c:pt>
                <c:pt idx="3">
                  <c:v>30.1</c:v>
                </c:pt>
              </c:numCache>
            </c:numRef>
          </c:val>
        </c:ser>
        <c:dLbls/>
        <c:axId val="91881472"/>
        <c:axId val="91883008"/>
      </c:barChart>
      <c:catAx>
        <c:axId val="91881472"/>
        <c:scaling>
          <c:orientation val="minMax"/>
        </c:scaling>
        <c:axPos val="b"/>
        <c:tickLblPos val="nextTo"/>
        <c:crossAx val="91883008"/>
        <c:crosses val="autoZero"/>
        <c:auto val="1"/>
        <c:lblAlgn val="ctr"/>
        <c:lblOffset val="100"/>
      </c:catAx>
      <c:valAx>
        <c:axId val="91883008"/>
        <c:scaling>
          <c:orientation val="minMax"/>
        </c:scaling>
        <c:axPos val="l"/>
        <c:majorGridlines/>
        <c:numFmt formatCode="General" sourceLinked="1"/>
        <c:tickLblPos val="nextTo"/>
        <c:crossAx val="918814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Expected Oph</c:v>
                </c:pt>
              </c:strCache>
            </c:strRef>
          </c:tx>
          <c:spPr>
            <a:ln>
              <a:solidFill>
                <a:schemeClr val="bg2">
                  <a:lumMod val="25000"/>
                  <a:lumOff val="75000"/>
                </a:schemeClr>
              </a:solidFill>
            </a:ln>
          </c:spPr>
          <c:marker>
            <c:spPr>
              <a:ln>
                <a:solidFill>
                  <a:schemeClr val="bg2">
                    <a:lumMod val="25000"/>
                    <a:lumOff val="75000"/>
                  </a:schemeClr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18700</c:v>
                </c:pt>
                <c:pt idx="1">
                  <c:v>19700</c:v>
                </c:pt>
                <c:pt idx="2">
                  <c:v>20000</c:v>
                </c:pt>
                <c:pt idx="3">
                  <c:v>20050</c:v>
                </c:pt>
                <c:pt idx="4">
                  <c:v>20000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Required Oph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18200</c:v>
                </c:pt>
                <c:pt idx="1">
                  <c:v>19700</c:v>
                </c:pt>
                <c:pt idx="2">
                  <c:v>21100</c:v>
                </c:pt>
                <c:pt idx="3">
                  <c:v>23050</c:v>
                </c:pt>
                <c:pt idx="4">
                  <c:v>25050</c:v>
                </c:pt>
              </c:numCache>
            </c:numRef>
          </c:val>
        </c:ser>
        <c:dLbls/>
        <c:marker val="1"/>
        <c:axId val="92252800"/>
        <c:axId val="92258688"/>
      </c:lineChart>
      <c:catAx>
        <c:axId val="92252800"/>
        <c:scaling>
          <c:orientation val="minMax"/>
        </c:scaling>
        <c:axPos val="b"/>
        <c:numFmt formatCode="General" sourceLinked="1"/>
        <c:tickLblPos val="nextTo"/>
        <c:crossAx val="92258688"/>
        <c:crosses val="autoZero"/>
        <c:auto val="1"/>
        <c:lblAlgn val="ctr"/>
        <c:lblOffset val="100"/>
      </c:catAx>
      <c:valAx>
        <c:axId val="92258688"/>
        <c:scaling>
          <c:orientation val="minMax"/>
          <c:max val="26000"/>
          <c:min val="18000"/>
        </c:scaling>
        <c:axPos val="l"/>
        <c:majorGridlines/>
        <c:numFmt formatCode="General" sourceLinked="1"/>
        <c:tickLblPos val="nextTo"/>
        <c:crossAx val="922528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E2F00-21E3-4D0B-A952-5B517C8BA591}" type="datetimeFigureOut">
              <a:rPr lang="en-US" smtClean="0"/>
              <a:pPr/>
              <a:t>03/20/2012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2D54-1B29-4486-BA53-7AECD35E2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15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A7F5-B191-4FAE-99AA-4CE4981B1565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A21-0D4F-40A7-9458-36B91282CD8B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16D3-BD45-49B1-8991-A95FEEF8620D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E3ED-3AE0-43F5-9768-9623BE58A343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7B00-C086-46DF-AC10-F26D0C971669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6D4F-AC98-4791-B09A-33DB8326F951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7BED-D8DC-48B7-837D-D95CA201F776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1D7D-EE28-494A-AD37-1A70AADDA172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4E33-1ACC-4BBA-8FB0-F2421F38AA2E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B713-0E39-41B2-8534-1910A225A5B3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0628-28F7-4B7E-A9E1-79FBADA6B1E8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3B04C7-0C37-4B15-982A-B7C5E9F4FEE5}" type="datetime1">
              <a:rPr lang="en-US" smtClean="0"/>
              <a:pPr/>
              <a:t>03/20/2012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E46A9A-0902-4EC1-A2D9-97B7FE5C7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Care Shortage: Solutions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March 21, 2012</a:t>
            </a:r>
          </a:p>
          <a:p>
            <a:r>
              <a:rPr lang="en-US" dirty="0" smtClean="0"/>
              <a:t>Senate Hearing</a:t>
            </a:r>
          </a:p>
          <a:p>
            <a:r>
              <a:rPr lang="en-US" dirty="0" smtClean="0"/>
              <a:t>Sacramento,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4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Optometry and 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Shortage </a:t>
            </a:r>
            <a:r>
              <a:rPr lang="en-US" dirty="0"/>
              <a:t>of ophthalmic </a:t>
            </a:r>
            <a:r>
              <a:rPr lang="en-US" dirty="0" smtClean="0"/>
              <a:t>providers: </a:t>
            </a:r>
            <a:endParaRPr lang="en-US" dirty="0"/>
          </a:p>
          <a:p>
            <a:pPr lvl="1"/>
            <a:r>
              <a:rPr lang="en-US" dirty="0"/>
              <a:t>Patients requiring care expected to increase by 18% in 2015.(2) </a:t>
            </a:r>
          </a:p>
          <a:p>
            <a:pPr lvl="1"/>
            <a:r>
              <a:rPr lang="en-US" dirty="0"/>
              <a:t>Number of ophthalmologists expected to grow by 0.67% during same timeframe.</a:t>
            </a:r>
            <a:r>
              <a:rPr lang="en-US" baseline="30000" dirty="0"/>
              <a:t>(2) </a:t>
            </a:r>
          </a:p>
          <a:p>
            <a:r>
              <a:rPr lang="en-US" dirty="0"/>
              <a:t>Health Care Reform legislation designates vision care for children as an essential health </a:t>
            </a:r>
            <a:r>
              <a:rPr lang="en-US" dirty="0" smtClean="0"/>
              <a:t>benefit, how is this defined?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1" dirty="0"/>
              <a:t>(1)Source: Bureau of Labor Statistics </a:t>
            </a:r>
            <a:endParaRPr lang="en-US" dirty="0"/>
          </a:p>
          <a:p>
            <a:pPr algn="l"/>
            <a:r>
              <a:rPr lang="en-US" i="1" dirty="0"/>
              <a:t>(2)Source: 2009 study conducted by Market Scope, LLC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31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Ophthalmology Trends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77452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312408"/>
            <a:ext cx="4724400" cy="393192"/>
          </a:xfrm>
        </p:spPr>
        <p:txBody>
          <a:bodyPr/>
          <a:lstStyle/>
          <a:p>
            <a:r>
              <a:rPr lang="en-US" i="1" dirty="0"/>
              <a:t>Source: DHHS Physician Supply and Demand Projections to 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9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Optometry </a:t>
            </a:r>
            <a:r>
              <a:rPr lang="en-US" dirty="0" smtClean="0"/>
              <a:t>in the Primary Care 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</a:t>
            </a:r>
            <a:r>
              <a:rPr lang="en-US" dirty="0" smtClean="0"/>
              <a:t>associated systemic and non-systemic medical diseases and </a:t>
            </a:r>
            <a:r>
              <a:rPr lang="en-US" dirty="0" smtClean="0"/>
              <a:t>conditions, through </a:t>
            </a:r>
            <a:r>
              <a:rPr lang="en-US" dirty="0" smtClean="0"/>
              <a:t>retina examination and imaging and measuring visual field loss. </a:t>
            </a:r>
            <a:endParaRPr lang="en-US" dirty="0" smtClean="0"/>
          </a:p>
          <a:p>
            <a:r>
              <a:rPr lang="en-US" dirty="0" smtClean="0"/>
              <a:t>Take comprehensive </a:t>
            </a:r>
            <a:r>
              <a:rPr lang="en-US" dirty="0" smtClean="0"/>
              <a:t>systemic and family health </a:t>
            </a:r>
            <a:r>
              <a:rPr lang="en-US" dirty="0" smtClean="0"/>
              <a:t>history</a:t>
            </a:r>
          </a:p>
          <a:p>
            <a:r>
              <a:rPr lang="en-US" dirty="0" smtClean="0"/>
              <a:t>Perform </a:t>
            </a:r>
            <a:r>
              <a:rPr lang="en-US" dirty="0" smtClean="0"/>
              <a:t>other tests in-office, such as measuring blood pressure and taking blood samples from diabetes </a:t>
            </a:r>
            <a:r>
              <a:rPr lang="en-US" dirty="0" smtClean="0"/>
              <a:t>suspects.</a:t>
            </a:r>
          </a:p>
          <a:p>
            <a:r>
              <a:rPr lang="en-US" dirty="0" smtClean="0"/>
              <a:t>D</a:t>
            </a:r>
            <a:r>
              <a:rPr lang="en-US" dirty="0" smtClean="0"/>
              <a:t>etermine </a:t>
            </a:r>
            <a:r>
              <a:rPr lang="en-US" dirty="0" smtClean="0"/>
              <a:t>the presence of risk factors for </a:t>
            </a:r>
            <a:r>
              <a:rPr lang="en-US" dirty="0" smtClean="0"/>
              <a:t>at least 57 diseases </a:t>
            </a:r>
            <a:r>
              <a:rPr lang="en-US" dirty="0" smtClean="0"/>
              <a:t>and conditions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See Handout for complete list of conditions.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675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Optometry and Healthcare $$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524000"/>
                <a:gridCol w="18288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W/ Eye Exam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Eye</a:t>
                      </a:r>
                      <a:r>
                        <a:rPr lang="en-US" baseline="0" dirty="0" smtClean="0"/>
                        <a:t> Exam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length of stay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</a:t>
                      </a:r>
                      <a:r>
                        <a:rPr lang="en-US" baseline="0" dirty="0" smtClean="0"/>
                        <a:t> inpatient expense /member/year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$3,589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$6,074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 Annual expense/member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</a:t>
                      </a:r>
                      <a:r>
                        <a:rPr lang="en-US" baseline="0" dirty="0" smtClean="0"/>
                        <a:t>345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75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Practic</a:t>
            </a:r>
            <a:r>
              <a:rPr lang="en-US" dirty="0" smtClean="0"/>
              <a:t>e Patterns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NCQA measures and Medical Home don’t cut it</a:t>
            </a:r>
          </a:p>
          <a:p>
            <a:pPr lvl="1"/>
            <a:r>
              <a:rPr lang="en-US" dirty="0" smtClean="0"/>
              <a:t>Level 1 CHCs ONLY 35% of diabetics had a retinal exam in 12 months</a:t>
            </a:r>
          </a:p>
          <a:p>
            <a:endParaRPr lang="en-US" dirty="0" smtClean="0"/>
          </a:p>
          <a:p>
            <a:r>
              <a:rPr lang="en-US" dirty="0" smtClean="0"/>
              <a:t>Current involvement:</a:t>
            </a:r>
          </a:p>
          <a:p>
            <a:pPr lvl="1"/>
            <a:r>
              <a:rPr lang="en-US" dirty="0" smtClean="0"/>
              <a:t>EYEPACS</a:t>
            </a:r>
          </a:p>
          <a:p>
            <a:pPr lvl="2"/>
            <a:r>
              <a:rPr lang="en-US" dirty="0" smtClean="0"/>
              <a:t>Excellent screening </a:t>
            </a:r>
          </a:p>
          <a:p>
            <a:pPr lvl="2"/>
            <a:r>
              <a:rPr lang="en-US" dirty="0" smtClean="0"/>
              <a:t>Where do we send the patient?</a:t>
            </a:r>
          </a:p>
          <a:p>
            <a:pPr lvl="1"/>
            <a:r>
              <a:rPr lang="en-US" dirty="0" smtClean="0"/>
              <a:t>Limited CHC involvement</a:t>
            </a:r>
          </a:p>
          <a:p>
            <a:pPr lvl="1"/>
            <a:r>
              <a:rPr lang="en-US" dirty="0" smtClean="0"/>
              <a:t>Health Plans: skip Primary Care directly to Tertiary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675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Provider Availability (CHCs)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118 FQHCs in CA (444 CHCs as of late 2010)</a:t>
            </a:r>
            <a:endParaRPr lang="en-US" baseline="30000" dirty="0"/>
          </a:p>
          <a:p>
            <a:r>
              <a:rPr lang="en-US" dirty="0" smtClean="0"/>
              <a:t>Current FTE in the system:</a:t>
            </a:r>
          </a:p>
          <a:p>
            <a:pPr lvl="1"/>
            <a:r>
              <a:rPr lang="en-US" dirty="0" smtClean="0"/>
              <a:t>Dentist 407.63</a:t>
            </a:r>
          </a:p>
          <a:p>
            <a:pPr lvl="1"/>
            <a:r>
              <a:rPr lang="en-US" dirty="0" smtClean="0"/>
              <a:t>Optometrist 31.4</a:t>
            </a:r>
          </a:p>
          <a:p>
            <a:endParaRPr lang="en-US" dirty="0" smtClean="0"/>
          </a:p>
          <a:p>
            <a:r>
              <a:rPr lang="en-US" dirty="0" smtClean="0"/>
              <a:t>Barriers:</a:t>
            </a:r>
          </a:p>
          <a:p>
            <a:pPr lvl="1"/>
            <a:r>
              <a:rPr lang="en-US" dirty="0" smtClean="0"/>
              <a:t>No inclusion in National Health Service Corps</a:t>
            </a:r>
          </a:p>
          <a:p>
            <a:pPr lvl="1"/>
            <a:r>
              <a:rPr lang="en-US" dirty="0" smtClean="0"/>
              <a:t>No inclusion in Public 330 funding from Congress for CHCs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Source</a:t>
            </a:r>
            <a:r>
              <a:rPr lang="en-US" i="1" dirty="0"/>
              <a:t>: </a:t>
            </a:r>
            <a:r>
              <a:rPr lang="en-US" i="1" dirty="0" smtClean="0"/>
              <a:t>HRSA</a:t>
            </a:r>
          </a:p>
        </p:txBody>
      </p:sp>
    </p:spTree>
    <p:extLst>
      <p:ext uri="{BB962C8B-B14F-4D97-AF65-F5344CB8AC3E}">
        <p14:creationId xmlns:p14="http://schemas.microsoft.com/office/powerpoint/2010/main" xmlns="" val="36831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$343,689,500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savings by ensuring Optometrists are a critical component of the Primary Care Team</a:t>
            </a:r>
          </a:p>
          <a:p>
            <a:pPr lvl="1"/>
            <a:r>
              <a:rPr lang="en-US" dirty="0" smtClean="0"/>
              <a:t>Assumed increase of 35% in eye exams based on current Medical Home</a:t>
            </a:r>
          </a:p>
          <a:p>
            <a:pPr lvl="1"/>
            <a:r>
              <a:rPr lang="en-US" dirty="0" smtClean="0"/>
              <a:t>Additional 71,900 diabetics seen of the current 2.9 million CHC patients</a:t>
            </a:r>
          </a:p>
          <a:p>
            <a:pPr lvl="1"/>
            <a:r>
              <a:rPr lang="en-US" dirty="0" smtClean="0"/>
              <a:t>Savings of $4345 Annual expenditure/member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675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Overcome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Inclusion on Health Plan Panels</a:t>
            </a:r>
          </a:p>
          <a:p>
            <a:r>
              <a:rPr lang="en-US" dirty="0" smtClean="0"/>
              <a:t>Cal-Search Program </a:t>
            </a:r>
          </a:p>
          <a:p>
            <a:pPr lvl="1"/>
            <a:r>
              <a:rPr lang="en-US" dirty="0" smtClean="0"/>
              <a:t>Pathway for student to resident to provider</a:t>
            </a:r>
          </a:p>
          <a:p>
            <a:r>
              <a:rPr lang="en-US" dirty="0" smtClean="0"/>
              <a:t>National Health Service Corp inclusion</a:t>
            </a:r>
          </a:p>
          <a:p>
            <a:pPr lvl="1"/>
            <a:r>
              <a:rPr lang="en-US" dirty="0" smtClean="0"/>
              <a:t>3/15/2012 bill introduced by Senator Mark Pryor, AK</a:t>
            </a:r>
          </a:p>
          <a:p>
            <a:pPr lvl="1"/>
            <a:r>
              <a:rPr lang="en-US" dirty="0" smtClean="0"/>
              <a:t>Concurrent legislation running in the House</a:t>
            </a:r>
          </a:p>
          <a:p>
            <a:r>
              <a:rPr lang="en-US" dirty="0" smtClean="0"/>
              <a:t>State Funding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675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Forecast (thousands)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9467726"/>
              </p:ext>
            </p:extLst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943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–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184,624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189,025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194,792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202,226</a:t>
                      </a:r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 – 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62,440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80,890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83,911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84,356</a:t>
                      </a:r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35,061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40,229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46,837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54,804</a:t>
                      </a:r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282,125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310,234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325,540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341,386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(1) Source: Prevent Blindness America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334000"/>
            <a:ext cx="860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&gt;65  will comprise 17% CA population by 2020 additional 2 million people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683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&amp; Chronic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70% of healthcare costs are derived from </a:t>
            </a:r>
            <a:r>
              <a:rPr lang="en-US" i="1" dirty="0" smtClean="0"/>
              <a:t>chronic conditions</a:t>
            </a:r>
          </a:p>
          <a:p>
            <a:r>
              <a:rPr lang="en-US" dirty="0" smtClean="0"/>
              <a:t>36% of California adults report at least 1: </a:t>
            </a:r>
          </a:p>
          <a:p>
            <a:pPr lvl="1"/>
            <a:r>
              <a:rPr lang="en-US" dirty="0" smtClean="0"/>
              <a:t>Diabetes, HTN, Heart Disease, Cancer, Stroke</a:t>
            </a:r>
            <a:endParaRPr lang="en-US" dirty="0"/>
          </a:p>
          <a:p>
            <a:r>
              <a:rPr lang="en-US" dirty="0" smtClean="0"/>
              <a:t>Current management failures exist due to:</a:t>
            </a:r>
            <a:endParaRPr lang="en-US" dirty="0"/>
          </a:p>
          <a:p>
            <a:pPr lvl="1"/>
            <a:r>
              <a:rPr lang="en-US" dirty="0" smtClean="0"/>
              <a:t>Poor quality</a:t>
            </a:r>
          </a:p>
          <a:p>
            <a:pPr lvl="1"/>
            <a:r>
              <a:rPr lang="en-US" dirty="0" smtClean="0"/>
              <a:t>Uncoordinated care</a:t>
            </a:r>
          </a:p>
          <a:p>
            <a:pPr lvl="1"/>
            <a:r>
              <a:rPr lang="en-US" dirty="0" smtClean="0"/>
              <a:t>Insufficient access</a:t>
            </a:r>
            <a:endParaRPr lang="en-US" dirty="0"/>
          </a:p>
          <a:p>
            <a:r>
              <a:rPr lang="en-US" dirty="0" smtClean="0"/>
              <a:t>Current management failures yield:</a:t>
            </a:r>
          </a:p>
          <a:p>
            <a:pPr lvl="1"/>
            <a:r>
              <a:rPr lang="en-US" dirty="0" smtClean="0"/>
              <a:t>Increased hospital &amp; ER use</a:t>
            </a:r>
          </a:p>
          <a:p>
            <a:pPr lvl="1"/>
            <a:r>
              <a:rPr lang="en-US" dirty="0" smtClean="0"/>
              <a:t>Poorer health</a:t>
            </a:r>
          </a:p>
          <a:p>
            <a:pPr lvl="1"/>
            <a:r>
              <a:rPr lang="en-US" dirty="0" smtClean="0"/>
              <a:t>Death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4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Chronic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Diabetes: 7.8</a:t>
            </a:r>
            <a:r>
              <a:rPr lang="en-US" dirty="0" smtClean="0"/>
              <a:t>% </a:t>
            </a:r>
            <a:endParaRPr lang="en-US" dirty="0" smtClean="0"/>
          </a:p>
          <a:p>
            <a:pPr lvl="1"/>
            <a:r>
              <a:rPr lang="en-US" i="1" dirty="0" smtClean="0"/>
              <a:t>42.3% are low income</a:t>
            </a:r>
            <a:endParaRPr lang="en-US" i="1" dirty="0"/>
          </a:p>
          <a:p>
            <a:r>
              <a:rPr lang="en-US" dirty="0" smtClean="0"/>
              <a:t>Hypertension: 26.1%</a:t>
            </a:r>
          </a:p>
          <a:p>
            <a:pPr lvl="1"/>
            <a:r>
              <a:rPr lang="en-US" dirty="0" smtClean="0"/>
              <a:t>32% are low income</a:t>
            </a:r>
            <a:endParaRPr lang="en-US" dirty="0"/>
          </a:p>
          <a:p>
            <a:r>
              <a:rPr lang="en-US" dirty="0" smtClean="0"/>
              <a:t>Children (fair to poor) health status: 6.8%</a:t>
            </a:r>
            <a:endParaRPr lang="en-US" dirty="0"/>
          </a:p>
          <a:p>
            <a:r>
              <a:rPr lang="en-US" dirty="0" smtClean="0"/>
              <a:t>25% of Adults with 1 chronic condition report barriers to care:</a:t>
            </a:r>
          </a:p>
          <a:p>
            <a:pPr lvl="1"/>
            <a:r>
              <a:rPr lang="en-US" dirty="0" smtClean="0"/>
              <a:t>No health insurance</a:t>
            </a:r>
          </a:p>
          <a:p>
            <a:pPr lvl="1"/>
            <a:r>
              <a:rPr lang="en-US" dirty="0" smtClean="0"/>
              <a:t>No usual care provider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Access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26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trends and population shift will drive increase in incidence of major ophthalmic diseases. </a:t>
            </a:r>
          </a:p>
          <a:p>
            <a:r>
              <a:rPr lang="en-US" dirty="0"/>
              <a:t>200,000 Americans develop advanced AMD each year; expected to double by 2020</a:t>
            </a:r>
            <a:r>
              <a:rPr lang="en-US" dirty="0" smtClean="0"/>
              <a:t>. </a:t>
            </a:r>
            <a:r>
              <a:rPr lang="en-US" baseline="30000" dirty="0" smtClean="0"/>
              <a:t>(</a:t>
            </a:r>
            <a:r>
              <a:rPr lang="en-US" baseline="30000" dirty="0"/>
              <a:t>1) </a:t>
            </a:r>
          </a:p>
          <a:p>
            <a:r>
              <a:rPr lang="en-US" dirty="0"/>
              <a:t>Cataract affects 1 in 6 people over age </a:t>
            </a:r>
            <a:r>
              <a:rPr lang="en-US" dirty="0" smtClean="0"/>
              <a:t>40 </a:t>
            </a:r>
            <a:r>
              <a:rPr lang="en-US" baseline="30000" dirty="0" smtClean="0"/>
              <a:t>(</a:t>
            </a:r>
            <a:r>
              <a:rPr lang="en-US" baseline="30000" dirty="0"/>
              <a:t>2</a:t>
            </a:r>
            <a:r>
              <a:rPr lang="en-US" baseline="30000" dirty="0" smtClean="0"/>
              <a:t>) </a:t>
            </a:r>
            <a:r>
              <a:rPr lang="en-US" dirty="0" smtClean="0"/>
              <a:t>; </a:t>
            </a:r>
            <a:r>
              <a:rPr lang="en-US" dirty="0"/>
              <a:t>30.1 million Americans expected to have cataracts by 2020</a:t>
            </a:r>
            <a:r>
              <a:rPr lang="en-US" dirty="0" smtClean="0"/>
              <a:t>. </a:t>
            </a:r>
            <a:r>
              <a:rPr lang="en-US" baseline="30000" dirty="0" smtClean="0"/>
              <a:t>(</a:t>
            </a:r>
            <a:r>
              <a:rPr lang="en-US" baseline="30000" dirty="0"/>
              <a:t>1) </a:t>
            </a:r>
          </a:p>
          <a:p>
            <a:r>
              <a:rPr lang="en-US" dirty="0"/>
              <a:t>Growing levels of obesity lead to increase in diabetic retinopathy; currently 4.1 million over age 40 affected, projected 7.2 million by 2020</a:t>
            </a:r>
            <a:r>
              <a:rPr lang="en-US" dirty="0" smtClean="0"/>
              <a:t>. </a:t>
            </a:r>
            <a:r>
              <a:rPr lang="en-US" baseline="30000" dirty="0" smtClean="0"/>
              <a:t>(1</a:t>
            </a:r>
            <a:r>
              <a:rPr lang="en-US" baseline="30000" dirty="0"/>
              <a:t>) </a:t>
            </a:r>
          </a:p>
          <a:p>
            <a:r>
              <a:rPr lang="en-US" dirty="0"/>
              <a:t>Glaucoma accounts for over 7 million visits to MDs each year with potential increase to over 10 million by 2020</a:t>
            </a:r>
            <a:r>
              <a:rPr lang="en-US" dirty="0" smtClean="0"/>
              <a:t>. </a:t>
            </a:r>
            <a:r>
              <a:rPr lang="en-US" baseline="30000" dirty="0" smtClean="0"/>
              <a:t>(</a:t>
            </a:r>
            <a:r>
              <a:rPr lang="en-US" baseline="30000" dirty="0"/>
              <a:t>2)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7315200" cy="352933"/>
          </a:xfrm>
        </p:spPr>
        <p:txBody>
          <a:bodyPr/>
          <a:lstStyle/>
          <a:p>
            <a:pPr algn="l"/>
            <a:r>
              <a:rPr lang="en-US" i="1" dirty="0"/>
              <a:t>(1)Source: “Vision Impairment and Eye Disease is a Major Public Health Problem,” National Alliance for Eye and Vision Research &amp; National Eye Institute </a:t>
            </a:r>
            <a:endParaRPr lang="en-US" dirty="0"/>
          </a:p>
          <a:p>
            <a:pPr algn="l"/>
            <a:r>
              <a:rPr lang="en-US" i="1" dirty="0"/>
              <a:t>(2)Source: “Vision Problems in the U.S.,” Prevent Blindness America and National Eye Institute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5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9"/>
          <p:cNvSpPr/>
          <p:nvPr/>
        </p:nvSpPr>
        <p:spPr>
          <a:xfrm>
            <a:off x="1600200" y="4234934"/>
            <a:ext cx="381000" cy="6738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162299" y="4234934"/>
            <a:ext cx="381000" cy="6738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772850" y="3897999"/>
            <a:ext cx="381000" cy="6738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340724" y="1625731"/>
            <a:ext cx="381000" cy="6738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Incidence Rates for Americans 40+ (millions)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34662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Source: National Eye Institute, 2004 Study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4196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7649" y="44196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05026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79%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16074" y="17780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Cataract Surgery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Cataract Surgery demand to grow 29% in next 10 years</a:t>
            </a:r>
          </a:p>
          <a:p>
            <a:pPr lvl="1"/>
            <a:r>
              <a:rPr lang="en-US" dirty="0" smtClean="0"/>
              <a:t>2005 = 2.8 million</a:t>
            </a:r>
          </a:p>
          <a:p>
            <a:pPr lvl="1"/>
            <a:r>
              <a:rPr lang="en-US" dirty="0" smtClean="0"/>
              <a:t>2010 = 3.6 million</a:t>
            </a:r>
          </a:p>
          <a:p>
            <a:pPr lvl="1"/>
            <a:r>
              <a:rPr lang="en-US" dirty="0" smtClean="0"/>
              <a:t>2015 = 3.83 million</a:t>
            </a:r>
          </a:p>
          <a:p>
            <a:pPr lvl="1"/>
            <a:r>
              <a:rPr lang="en-US" dirty="0" smtClean="0"/>
              <a:t>2020 = 4.34 million</a:t>
            </a:r>
          </a:p>
          <a:p>
            <a:r>
              <a:rPr lang="en-US" dirty="0" smtClean="0"/>
              <a:t>2011 </a:t>
            </a:r>
            <a:r>
              <a:rPr lang="en-US" dirty="0" smtClean="0"/>
              <a:t>cataract surgeries 3.7</a:t>
            </a:r>
            <a:r>
              <a:rPr lang="en-US" dirty="0" smtClean="0"/>
              <a:t> </a:t>
            </a:r>
            <a:r>
              <a:rPr lang="en-US" dirty="0" smtClean="0"/>
              <a:t>million procedures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6019800"/>
            <a:ext cx="4953000" cy="38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Source: </a:t>
            </a:r>
            <a:r>
              <a:rPr lang="en-US" i="1" dirty="0" smtClean="0"/>
              <a:t>Market Scope, Ophthalmic Market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0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Supply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and aging of US population will cause a surge in demand for physician services. </a:t>
            </a:r>
          </a:p>
          <a:p>
            <a:r>
              <a:rPr lang="en-US" dirty="0"/>
              <a:t>Requirements for physicians will increase 22% from 2005 to 2020. </a:t>
            </a:r>
          </a:p>
          <a:p>
            <a:r>
              <a:rPr lang="en-US" dirty="0"/>
              <a:t>Requirements for ophthalmologists will increase </a:t>
            </a:r>
            <a:r>
              <a:rPr lang="en-US" u="sng" dirty="0"/>
              <a:t>28</a:t>
            </a:r>
            <a:r>
              <a:rPr lang="en-US" u="sng" dirty="0" smtClean="0"/>
              <a:t>% - 60% </a:t>
            </a:r>
            <a:r>
              <a:rPr lang="en-US" dirty="0"/>
              <a:t>from 2005 to 2020</a:t>
            </a:r>
            <a:r>
              <a:rPr lang="en-US" sz="3200" dirty="0"/>
              <a:t>. </a:t>
            </a:r>
          </a:p>
          <a:p>
            <a:r>
              <a:rPr lang="en-US" dirty="0"/>
              <a:t>Non-physician clinicians (NPC) will increase 60% from 2005 to 2020. </a:t>
            </a:r>
          </a:p>
          <a:p>
            <a:pPr lvl="1"/>
            <a:r>
              <a:rPr lang="en-US" dirty="0"/>
              <a:t>NPCs will provide 40% of current physician work by 2020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105400" cy="457200"/>
          </a:xfrm>
        </p:spPr>
        <p:txBody>
          <a:bodyPr/>
          <a:lstStyle/>
          <a:p>
            <a:r>
              <a:rPr lang="en-US" i="1" dirty="0"/>
              <a:t>Source: DHHS Physician Supply and Demand Projections to 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5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-76200"/>
            <a:ext cx="5486400" cy="7100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3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876</Words>
  <Application>Microsoft Office PowerPoint</Application>
  <PresentationFormat>On-screen Show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Thatch</vt:lpstr>
      <vt:lpstr>Primary Care Shortage: Solutions</vt:lpstr>
      <vt:lpstr>Population Forecast (thousands)</vt:lpstr>
      <vt:lpstr>California &amp; Chronic Conditions</vt:lpstr>
      <vt:lpstr>Prevalence of Chronic Conditions</vt:lpstr>
      <vt:lpstr>Growing Demand</vt:lpstr>
      <vt:lpstr>Incidence Rates for Americans 40+ (millions)</vt:lpstr>
      <vt:lpstr>Cataract Surgery Trends</vt:lpstr>
      <vt:lpstr>Physician Supply Projections</vt:lpstr>
      <vt:lpstr>Slide 9</vt:lpstr>
      <vt:lpstr>Optometry and Medical Management</vt:lpstr>
      <vt:lpstr>Ophthalmology Trends</vt:lpstr>
      <vt:lpstr>Optometry in the Primary Care Team</vt:lpstr>
      <vt:lpstr>Optometry and Healthcare $$</vt:lpstr>
      <vt:lpstr>Current Practice Patterns</vt:lpstr>
      <vt:lpstr>Current Provider Availability (CHCs)</vt:lpstr>
      <vt:lpstr>$343,689,500</vt:lpstr>
      <vt:lpstr>Barriers to Overcome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Owner</cp:lastModifiedBy>
  <cp:revision>40</cp:revision>
  <dcterms:created xsi:type="dcterms:W3CDTF">2011-06-21T13:30:56Z</dcterms:created>
  <dcterms:modified xsi:type="dcterms:W3CDTF">2012-03-20T21:04:51Z</dcterms:modified>
</cp:coreProperties>
</file>