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8" r:id="rId3"/>
    <p:sldId id="257" r:id="rId4"/>
    <p:sldId id="259" r:id="rId5"/>
    <p:sldId id="260" r:id="rId6"/>
    <p:sldId id="261" r:id="rId7"/>
    <p:sldId id="262" r:id="rId8"/>
    <p:sldId id="263" r:id="rId9"/>
    <p:sldId id="264" r:id="rId10"/>
    <p:sldId id="265" r:id="rId11"/>
    <p:sldId id="266"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6" autoAdjust="0"/>
    <p:restoredTop sz="82005" autoAdjust="0"/>
  </p:normalViewPr>
  <p:slideViewPr>
    <p:cSldViewPr snapToGrid="0">
      <p:cViewPr varScale="1">
        <p:scale>
          <a:sx n="72" d="100"/>
          <a:sy n="72" d="100"/>
        </p:scale>
        <p:origin x="-1790"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EA8E0A0-2300-4EBE-B48B-6CFF1EB44E7B}" type="datetimeFigureOut">
              <a:rPr lang="en-US" smtClean="0"/>
              <a:t>2/16/2016</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3480CDE-3308-44CB-889D-76A8B82628CB}" type="slidenum">
              <a:rPr lang="en-US" smtClean="0"/>
              <a:t>‹#›</a:t>
            </a:fld>
            <a:endParaRPr lang="en-US"/>
          </a:p>
        </p:txBody>
      </p:sp>
    </p:spTree>
    <p:extLst>
      <p:ext uri="{BB962C8B-B14F-4D97-AF65-F5344CB8AC3E}">
        <p14:creationId xmlns:p14="http://schemas.microsoft.com/office/powerpoint/2010/main" val="1536921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fontAlgn="base">
              <a:spcBef>
                <a:spcPct val="30000"/>
              </a:spcBef>
              <a:spcAft>
                <a:spcPct val="0"/>
              </a:spcAft>
              <a:defRPr/>
            </a:pPr>
            <a:r>
              <a:rPr lang="en-US" dirty="0">
                <a:latin typeface="Times New Roman" pitchFamily="18" charset="0"/>
              </a:rPr>
              <a:t>Shared mobility certainly is not new. In the past, it represented a larger proportion of overall travel in the United States than is the case today: carpooling was more common among commuters, some people routinely hitchhiked around the community or country, and college campuses offered ride boards for students wishing to travel during breaks.</a:t>
            </a:r>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New services provide more information for both passengers and drivers. This can increase safety for both drivers and passengers.</a:t>
            </a:r>
          </a:p>
          <a:p>
            <a:endParaRPr lang="en-US" sz="2400" dirty="0">
              <a:latin typeface="Arial" panose="020B0604020202020204" pitchFamily="34" charset="0"/>
              <a:cs typeface="Arial" panose="020B0604020202020204" pitchFamily="34" charset="0"/>
            </a:endParaRPr>
          </a:p>
          <a:p>
            <a:endParaRPr lang="en-US" baseline="0" dirty="0" smtClean="0"/>
          </a:p>
        </p:txBody>
      </p:sp>
      <p:sp>
        <p:nvSpPr>
          <p:cNvPr id="4" name="Slide Number Placeholder 3"/>
          <p:cNvSpPr>
            <a:spLocks noGrp="1"/>
          </p:cNvSpPr>
          <p:nvPr>
            <p:ph type="sldNum" sz="quarter" idx="10"/>
          </p:nvPr>
        </p:nvSpPr>
        <p:spPr/>
        <p:txBody>
          <a:bodyPr/>
          <a:lstStyle/>
          <a:p>
            <a:fld id="{E3480CDE-3308-44CB-889D-76A8B82628CB}" type="slidenum">
              <a:rPr lang="en-US" smtClean="0"/>
              <a:t>3</a:t>
            </a:fld>
            <a:endParaRPr lang="en-US"/>
          </a:p>
        </p:txBody>
      </p:sp>
    </p:spTree>
    <p:extLst>
      <p:ext uri="{BB962C8B-B14F-4D97-AF65-F5344CB8AC3E}">
        <p14:creationId xmlns:p14="http://schemas.microsoft.com/office/powerpoint/2010/main" val="4002730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dirty="0">
                <a:latin typeface="Arial" panose="020B0604020202020204" pitchFamily="34" charset="0"/>
                <a:cs typeface="Arial" panose="020B0604020202020204" pitchFamily="34" charset="0"/>
              </a:rPr>
              <a:t>New services provide more information for both passengers and drivers. This can increase safety for both drivers and passengers.</a:t>
            </a:r>
          </a:p>
          <a:p>
            <a:endParaRPr lang="en-US" sz="2400" dirty="0">
              <a:latin typeface="Arial" panose="020B0604020202020204" pitchFamily="34" charset="0"/>
              <a:cs typeface="Arial" panose="020B0604020202020204" pitchFamily="34" charset="0"/>
            </a:endParaRPr>
          </a:p>
          <a:p>
            <a:r>
              <a:rPr lang="en-US" dirty="0">
                <a:latin typeface="Times New Roman" pitchFamily="18" charset="0"/>
              </a:rPr>
              <a:t>Experience with U.S. car- and </a:t>
            </a:r>
            <a:r>
              <a:rPr lang="en-US" dirty="0" err="1">
                <a:latin typeface="Times New Roman" pitchFamily="18" charset="0"/>
              </a:rPr>
              <a:t>bikesharing</a:t>
            </a:r>
            <a:r>
              <a:rPr lang="en-US" dirty="0">
                <a:latin typeface="Times New Roman" pitchFamily="18" charset="0"/>
              </a:rPr>
              <a:t> programs implemented to date suggests that they reduce personal vehicle travel, emissions, and vehicle ownership. </a:t>
            </a:r>
            <a:endParaRPr lang="en-US" sz="2400" dirty="0">
              <a:latin typeface="Arial" panose="020B0604020202020204" pitchFamily="34" charset="0"/>
              <a:cs typeface="Arial" panose="020B0604020202020204" pitchFamily="34" charset="0"/>
            </a:endParaRPr>
          </a:p>
          <a:p>
            <a:endParaRPr lang="en-US" b="0" baseline="0" dirty="0" smtClean="0"/>
          </a:p>
          <a:p>
            <a:endParaRPr lang="en-US" dirty="0"/>
          </a:p>
        </p:txBody>
      </p:sp>
      <p:sp>
        <p:nvSpPr>
          <p:cNvPr id="4" name="Slide Number Placeholder 3"/>
          <p:cNvSpPr>
            <a:spLocks noGrp="1"/>
          </p:cNvSpPr>
          <p:nvPr>
            <p:ph type="sldNum" sz="quarter" idx="10"/>
          </p:nvPr>
        </p:nvSpPr>
        <p:spPr/>
        <p:txBody>
          <a:bodyPr/>
          <a:lstStyle/>
          <a:p>
            <a:fld id="{E3480CDE-3308-44CB-889D-76A8B82628CB}" type="slidenum">
              <a:rPr lang="en-US" smtClean="0"/>
              <a:t>4</a:t>
            </a:fld>
            <a:endParaRPr lang="en-US"/>
          </a:p>
        </p:txBody>
      </p:sp>
    </p:spTree>
    <p:extLst>
      <p:ext uri="{BB962C8B-B14F-4D97-AF65-F5344CB8AC3E}">
        <p14:creationId xmlns:p14="http://schemas.microsoft.com/office/powerpoint/2010/main" val="2244253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imes New Roman" pitchFamily="18" charset="0"/>
              </a:rPr>
              <a:t> </a:t>
            </a:r>
          </a:p>
          <a:p>
            <a:r>
              <a:rPr lang="en-US" dirty="0">
                <a:latin typeface="Times New Roman" pitchFamily="18" charset="0"/>
              </a:rPr>
              <a:t>By increasing vehicle occupancy, this form of shared services may collectively have greater effects—in terms of affordable personal mobility, vehicle use, energy consumption, traffic congestion, and environmental benefits—relative to today’s most popular new sequential mobility options.</a:t>
            </a:r>
          </a:p>
          <a:p>
            <a:endParaRPr lang="en-US" dirty="0">
              <a:latin typeface="Times New Roman" pitchFamily="18" charset="0"/>
            </a:endParaRPr>
          </a:p>
          <a:p>
            <a:r>
              <a:rPr lang="en-US" dirty="0">
                <a:latin typeface="Times New Roman" pitchFamily="18" charset="0"/>
              </a:rPr>
              <a:t>A direct impact of TNCs may be to reduce personal vehicle trips, but the TNC pickup/drop-off mileage may result in more total travel. On the other hand, if TNCs enable or encourage higher vehicle occupancies or skew overall travel behavior away from single occupant vehicle travel by reducing personal vehicle ownership, they may have positive impacts in terms of minimizing VMT.</a:t>
            </a:r>
          </a:p>
          <a:p>
            <a:r>
              <a:rPr lang="en-US" dirty="0">
                <a:latin typeface="Times New Roman" pitchFamily="18" charset="0"/>
              </a:rPr>
              <a:t> </a:t>
            </a:r>
          </a:p>
          <a:p>
            <a:r>
              <a:rPr lang="en-US" dirty="0">
                <a:latin typeface="Times New Roman" pitchFamily="18" charset="0"/>
              </a:rPr>
              <a:t>Many of the emerging mobility services have the potential to increase average vehicle occupancies as shared rides become more common. Increased vehicle occupancies would lead to significantly smaller carbon footprints per passenger. In addition, the ability to aggregate trips and increase vehicle occupancy would improve energy efficiency and enable the capacity of transportation systems to increase and accommodate growing needs without adding to congestion or requiring proportional increases in infrastructure.</a:t>
            </a:r>
          </a:p>
          <a:p>
            <a:endParaRPr lang="en-US" dirty="0">
              <a:latin typeface="Times New Roman" pitchFamily="18" charset="0"/>
            </a:endParaRPr>
          </a:p>
          <a:p>
            <a:r>
              <a:rPr lang="en-US" dirty="0">
                <a:latin typeface="Times New Roman" pitchFamily="18" charset="0"/>
              </a:rPr>
              <a:t>It is also possible, however, that these new services will have the opposite effects.</a:t>
            </a:r>
          </a:p>
          <a:p>
            <a:r>
              <a:rPr lang="en-US" dirty="0">
                <a:latin typeface="Times New Roman" pitchFamily="18" charset="0"/>
              </a:rPr>
              <a:t>Convenient and inexpensive shared rides in TNC and other vehicles may attract transit riders</a:t>
            </a:r>
          </a:p>
          <a:p>
            <a:r>
              <a:rPr lang="en-US" dirty="0">
                <a:latin typeface="Times New Roman" pitchFamily="18" charset="0"/>
              </a:rPr>
              <a:t>who currently travel in much more space- and energy-efficient buses and trains. Moreover, the</a:t>
            </a:r>
          </a:p>
          <a:p>
            <a:r>
              <a:rPr lang="en-US" dirty="0">
                <a:latin typeface="Times New Roman" pitchFamily="18" charset="0"/>
              </a:rPr>
              <a:t>lower cost and reduced driving associated with shared vehicles may induce additional trip</a:t>
            </a:r>
          </a:p>
          <a:p>
            <a:r>
              <a:rPr lang="en-US" dirty="0">
                <a:latin typeface="Times New Roman" pitchFamily="18" charset="0"/>
              </a:rPr>
              <a:t>making or longer trips, again contributing to increases in VMT, congestion, and GHG emissions.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3480CDE-3308-44CB-889D-76A8B82628CB}" type="slidenum">
              <a:rPr lang="en-US" smtClean="0"/>
              <a:t>5</a:t>
            </a:fld>
            <a:endParaRPr lang="en-US"/>
          </a:p>
        </p:txBody>
      </p:sp>
    </p:spTree>
    <p:extLst>
      <p:ext uri="{BB962C8B-B14F-4D97-AF65-F5344CB8AC3E}">
        <p14:creationId xmlns:p14="http://schemas.microsoft.com/office/powerpoint/2010/main" val="767277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imes New Roman" pitchFamily="18" charset="0"/>
              </a:rPr>
              <a:t> </a:t>
            </a:r>
          </a:p>
          <a:p>
            <a:r>
              <a:rPr lang="en-US" dirty="0">
                <a:latin typeface="Times New Roman" pitchFamily="18" charset="0"/>
              </a:rPr>
              <a:t>It should be noted, however, that less expensive and more convenient travel options, all things being equal, encourage more travel and may enhance mobility for dispersed (“sprawl”) locations, thus making such places more attractive to residents and businesses, although TNC and related services currently are concentrated in central, urban locations.</a:t>
            </a:r>
            <a:r>
              <a:rPr lang="en-US" dirty="0" smtClean="0">
                <a:effectLst/>
              </a:rPr>
              <a:t> </a:t>
            </a:r>
            <a:endParaRPr lang="en-US" dirty="0">
              <a:latin typeface="Times New Roman" pitchFamily="18" charset="0"/>
            </a:endParaRPr>
          </a:p>
          <a:p>
            <a:endParaRPr lang="en-US" dirty="0">
              <a:latin typeface="Times New Roman" pitchFamily="18" charset="0"/>
            </a:endParaRPr>
          </a:p>
          <a:p>
            <a:r>
              <a:rPr lang="en-US" dirty="0">
                <a:latin typeface="Times New Roman" pitchFamily="18" charset="0"/>
              </a:rPr>
              <a:t>By increasing vehicle occupancy, this form of shared services may collectively have greater effects—in terms of affordable personal mobility, vehicle use, energy consumption, traffic congestion, and environmental benefits—relative to today’s most popular new sequential mobility options.</a:t>
            </a:r>
          </a:p>
          <a:p>
            <a:endParaRPr lang="en-US" dirty="0">
              <a:latin typeface="Times New Roman" pitchFamily="18" charset="0"/>
            </a:endParaRPr>
          </a:p>
          <a:p>
            <a:r>
              <a:rPr lang="en-US" dirty="0">
                <a:latin typeface="Times New Roman" pitchFamily="18" charset="0"/>
              </a:rPr>
              <a:t>A direct impact of TNCs may be to reduce personal vehicle trips, but the TNC pickup/drop-off mileage may result in more total travel. On the other hand, if TNCs enable or encourage higher vehicle occupancies or skew overall travel behavior away from single occupant vehicle travel by reducing personal vehicle ownership, they may have positive impacts in terms of minimizing VMT.</a:t>
            </a:r>
          </a:p>
          <a:p>
            <a:r>
              <a:rPr lang="en-US" dirty="0">
                <a:latin typeface="Times New Roman" pitchFamily="18" charset="0"/>
              </a:rPr>
              <a:t> </a:t>
            </a:r>
          </a:p>
          <a:p>
            <a:r>
              <a:rPr lang="en-US" dirty="0">
                <a:latin typeface="Times New Roman" pitchFamily="18" charset="0"/>
              </a:rPr>
              <a:t>Many of the emerging mobility services have the potential to increase average vehicle occupancies as shared rides become more common. Increased vehicle occupancies would lead to significantly smaller carbon footprints per passenger. In addition, the ability to aggregate trips and increase vehicle occupancy would improve energy efficiency and enable the capacity of transportation systems to increase and accommodate growing needs without adding to congestion or requiring proportional increases in infrastructure.</a:t>
            </a:r>
          </a:p>
          <a:p>
            <a:endParaRPr lang="en-US" dirty="0">
              <a:latin typeface="Times New Roman" pitchFamily="18" charset="0"/>
            </a:endParaRPr>
          </a:p>
          <a:p>
            <a:r>
              <a:rPr lang="en-US" dirty="0">
                <a:latin typeface="Times New Roman" pitchFamily="18" charset="0"/>
              </a:rPr>
              <a:t>It is also possible, however, that these new services will have the opposite effects.</a:t>
            </a:r>
          </a:p>
          <a:p>
            <a:r>
              <a:rPr lang="en-US" dirty="0">
                <a:latin typeface="Times New Roman" pitchFamily="18" charset="0"/>
              </a:rPr>
              <a:t>Convenient and inexpensive shared rides in TNC and other vehicles may attract transit riders</a:t>
            </a:r>
          </a:p>
          <a:p>
            <a:r>
              <a:rPr lang="en-US" dirty="0">
                <a:latin typeface="Times New Roman" pitchFamily="18" charset="0"/>
              </a:rPr>
              <a:t>who currently travel in much more space- and energy-efficient buses and trains. Moreover, the</a:t>
            </a:r>
          </a:p>
          <a:p>
            <a:r>
              <a:rPr lang="en-US" dirty="0">
                <a:latin typeface="Times New Roman" pitchFamily="18" charset="0"/>
              </a:rPr>
              <a:t>lower cost and reduced driving associated with shared vehicles may induce additional trip</a:t>
            </a:r>
          </a:p>
          <a:p>
            <a:r>
              <a:rPr lang="en-US" dirty="0">
                <a:latin typeface="Times New Roman" pitchFamily="18" charset="0"/>
              </a:rPr>
              <a:t>making or longer trips, again contributing to increases in VMT, congestion, and GHG emissions.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3480CDE-3308-44CB-889D-76A8B82628CB}" type="slidenum">
              <a:rPr lang="en-US" smtClean="0"/>
              <a:t>6</a:t>
            </a:fld>
            <a:endParaRPr lang="en-US"/>
          </a:p>
        </p:txBody>
      </p:sp>
    </p:spTree>
    <p:extLst>
      <p:ext uri="{BB962C8B-B14F-4D97-AF65-F5344CB8AC3E}">
        <p14:creationId xmlns:p14="http://schemas.microsoft.com/office/powerpoint/2010/main" val="4169009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fontAlgn="base">
              <a:spcBef>
                <a:spcPct val="30000"/>
              </a:spcBef>
              <a:spcAft>
                <a:spcPct val="0"/>
              </a:spcAft>
              <a:defRPr/>
            </a:pPr>
            <a:r>
              <a:rPr lang="en-US" dirty="0">
                <a:latin typeface="Times New Roman" pitchFamily="18" charset="0"/>
              </a:rPr>
              <a:t>Roughly eight percent of U.S. households, most of which are low-income, lack bank accounts that allow them to have credit cards. Moreover, 36 percent of Americans currently do not own smartphones.</a:t>
            </a:r>
          </a:p>
          <a:p>
            <a:pPr defTabSz="931774" fontAlgn="base">
              <a:spcBef>
                <a:spcPct val="30000"/>
              </a:spcBef>
              <a:spcAft>
                <a:spcPct val="0"/>
              </a:spcAft>
              <a:defRPr/>
            </a:pPr>
            <a:endParaRPr lang="en-US" dirty="0">
              <a:latin typeface="Times New Roman" pitchFamily="18" charset="0"/>
            </a:endParaRPr>
          </a:p>
          <a:p>
            <a:pPr defTabSz="931774" fontAlgn="base">
              <a:spcBef>
                <a:spcPct val="30000"/>
              </a:spcBef>
              <a:spcAft>
                <a:spcPct val="0"/>
              </a:spcAft>
              <a:defRPr/>
            </a:pPr>
            <a:r>
              <a:rPr lang="en-US" dirty="0">
                <a:latin typeface="Times New Roman" pitchFamily="18" charset="0"/>
              </a:rPr>
              <a:t>To the extent that shared mobility services are available to disadvantaged populations, they have the potential to enhance mobility among these groups. The emerging services frequently cost less than taxi services, and impose lower up-front costs (for vehicles) for travelers than owning a personal vehicle. Furthermore, if shared (concurrent) ride TNC services continue to expand and cost less per trip than most traditional door-to-door services, low-income travelers who can access them may benefit considerably. </a:t>
            </a:r>
            <a:r>
              <a:rPr lang="en-US" b="1" dirty="0">
                <a:latin typeface="Times New Roman" pitchFamily="18" charset="0"/>
              </a:rPr>
              <a:t>The expansion of the relatively new multiple-passenger shared-ride options presents the opportunity for even lower-cost door-to-door service (albeit with stops).</a:t>
            </a:r>
            <a:r>
              <a:rPr lang="en-US" b="1" dirty="0" smtClean="0">
                <a:effectLst/>
              </a:rPr>
              <a:t> </a:t>
            </a:r>
            <a:endParaRPr lang="en-US" b="1" baseline="0" dirty="0" smtClean="0"/>
          </a:p>
          <a:p>
            <a:endParaRPr lang="en-US" dirty="0"/>
          </a:p>
        </p:txBody>
      </p:sp>
      <p:sp>
        <p:nvSpPr>
          <p:cNvPr id="4" name="Slide Number Placeholder 3"/>
          <p:cNvSpPr>
            <a:spLocks noGrp="1"/>
          </p:cNvSpPr>
          <p:nvPr>
            <p:ph type="sldNum" sz="quarter" idx="10"/>
          </p:nvPr>
        </p:nvSpPr>
        <p:spPr/>
        <p:txBody>
          <a:bodyPr/>
          <a:lstStyle/>
          <a:p>
            <a:fld id="{E3480CDE-3308-44CB-889D-76A8B82628CB}" type="slidenum">
              <a:rPr lang="en-US" smtClean="0"/>
              <a:t>7</a:t>
            </a:fld>
            <a:endParaRPr lang="en-US"/>
          </a:p>
        </p:txBody>
      </p:sp>
    </p:spTree>
    <p:extLst>
      <p:ext uri="{BB962C8B-B14F-4D97-AF65-F5344CB8AC3E}">
        <p14:creationId xmlns:p14="http://schemas.microsoft.com/office/powerpoint/2010/main" val="3151880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fontAlgn="base">
              <a:spcBef>
                <a:spcPct val="30000"/>
              </a:spcBef>
              <a:spcAft>
                <a:spcPct val="0"/>
              </a:spcAft>
              <a:defRPr/>
            </a:pPr>
            <a:r>
              <a:rPr lang="en-US" dirty="0">
                <a:latin typeface="Times New Roman" pitchFamily="18" charset="0"/>
              </a:rPr>
              <a:t>Policy makers and regulators should seek to integrate the features of TNCs and other innovative shared mobility services into existing transportation systems and services in ways that leverage the new services’ strengths and features.</a:t>
            </a:r>
          </a:p>
          <a:p>
            <a:pPr defTabSz="931774" fontAlgn="base">
              <a:spcBef>
                <a:spcPct val="30000"/>
              </a:spcBef>
              <a:spcAft>
                <a:spcPct val="0"/>
              </a:spcAft>
              <a:defRPr/>
            </a:pPr>
            <a:endParaRPr lang="en-US" dirty="0">
              <a:latin typeface="Times New Roman" pitchFamily="18" charset="0"/>
            </a:endParaRPr>
          </a:p>
          <a:p>
            <a:pPr defTabSz="931774" fontAlgn="base">
              <a:spcBef>
                <a:spcPct val="30000"/>
              </a:spcBef>
              <a:spcAft>
                <a:spcPct val="0"/>
              </a:spcAft>
              <a:defRPr/>
            </a:pPr>
            <a:r>
              <a:rPr lang="en-US" dirty="0">
                <a:latin typeface="Times New Roman" pitchFamily="18" charset="0"/>
              </a:rPr>
              <a:t>To the extent that shared mobility services are available to disadvantaged populations, they have the potential to enhance mobility among these groups. The emerging services frequently cost less than taxi services, and impose lower up-front costs (for vehicles) for travelers than owning a personal vehicle. Furthermore, if shared (concurrent) ride TNC services continue to expand and cost less per trip than most traditional door-to-door services, low-income travelers who can access them may benefit considerably. </a:t>
            </a:r>
            <a:r>
              <a:rPr lang="en-US" b="1" dirty="0">
                <a:latin typeface="Times New Roman" pitchFamily="18" charset="0"/>
              </a:rPr>
              <a:t>The expansion of the relatively new multiple-passenger shared-ride options presents the opportunity for even lower-cost door-to-door service (albeit with stops).</a:t>
            </a:r>
            <a:r>
              <a:rPr lang="en-US" b="1" dirty="0" smtClean="0">
                <a:effectLst/>
              </a:rPr>
              <a:t> </a:t>
            </a:r>
            <a:endParaRPr lang="en-US" b="1" baseline="0" dirty="0" smtClean="0"/>
          </a:p>
          <a:p>
            <a:pPr defTabSz="931774" fontAlgn="base">
              <a:spcBef>
                <a:spcPct val="30000"/>
              </a:spcBef>
              <a:spcAft>
                <a:spcPct val="0"/>
              </a:spcAft>
              <a:defRPr/>
            </a:pPr>
            <a:endParaRPr lang="en-US" dirty="0">
              <a:latin typeface="Times New Roman" pitchFamily="18" charset="0"/>
            </a:endParaRP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3480CDE-3308-44CB-889D-76A8B82628CB}" type="slidenum">
              <a:rPr lang="en-US" smtClean="0"/>
              <a:t>8</a:t>
            </a:fld>
            <a:endParaRPr lang="en-US"/>
          </a:p>
        </p:txBody>
      </p:sp>
    </p:spTree>
    <p:extLst>
      <p:ext uri="{BB962C8B-B14F-4D97-AF65-F5344CB8AC3E}">
        <p14:creationId xmlns:p14="http://schemas.microsoft.com/office/powerpoint/2010/main" val="9092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fontAlgn="base">
              <a:spcBef>
                <a:spcPct val="30000"/>
              </a:spcBef>
              <a:spcAft>
                <a:spcPct val="0"/>
              </a:spcAft>
              <a:defRPr/>
            </a:pPr>
            <a:r>
              <a:rPr lang="en-US" dirty="0">
                <a:latin typeface="Times New Roman" pitchFamily="18" charset="0"/>
              </a:rPr>
              <a:t>More information about the scale and nature of the services being provided; and insightful, effective public policies to guide the evolution of these innovative services so as to enhance mobility, sustainability, and public safety.</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3480CDE-3308-44CB-889D-76A8B82628CB}" type="slidenum">
              <a:rPr lang="en-US" smtClean="0"/>
              <a:t>9</a:t>
            </a:fld>
            <a:endParaRPr lang="en-US"/>
          </a:p>
        </p:txBody>
      </p:sp>
    </p:spTree>
    <p:extLst>
      <p:ext uri="{BB962C8B-B14F-4D97-AF65-F5344CB8AC3E}">
        <p14:creationId xmlns:p14="http://schemas.microsoft.com/office/powerpoint/2010/main" val="6416554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latin typeface="Times New Roman" pitchFamily="18" charset="0"/>
              </a:rPr>
              <a:t>Innovations in shared mobility services have the potential to change long-term travel and land use patterns. By affecting the cost, convenience, and flexibility of travel, technology-enabled mobility services may significantly alter travel behavior and potentially even land use patterns, particularly if these services continue to proliferate. Two major potential effects are particularly critical. First, success in aggregating travel into a single vehicle for multiple travelers with similar origins and destinations will be important to producing lower travel costs for users and reduced negative impacts of vehicle travel. These new services have the potential to increase carpooling and ridesharing, which may in turn lead to increased average vehicle occupancies—ultimately reducing vehicle travel overall and ameliorating automotive externalities such as congestion, nonrenewable energy use, and emissions.</a:t>
            </a:r>
            <a:r>
              <a:rPr lang="en-US" dirty="0" smtClean="0">
                <a:effectLst/>
              </a:rPr>
              <a:t> </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3480CDE-3308-44CB-889D-76A8B82628CB}" type="slidenum">
              <a:rPr lang="en-US" smtClean="0"/>
              <a:t>10</a:t>
            </a:fld>
            <a:endParaRPr lang="en-US"/>
          </a:p>
        </p:txBody>
      </p:sp>
    </p:spTree>
    <p:extLst>
      <p:ext uri="{BB962C8B-B14F-4D97-AF65-F5344CB8AC3E}">
        <p14:creationId xmlns:p14="http://schemas.microsoft.com/office/powerpoint/2010/main" val="39486810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480CDE-3308-44CB-889D-76A8B82628CB}" type="slidenum">
              <a:rPr lang="en-US" smtClean="0"/>
              <a:t>11</a:t>
            </a:fld>
            <a:endParaRPr lang="en-US"/>
          </a:p>
        </p:txBody>
      </p:sp>
    </p:spTree>
    <p:extLst>
      <p:ext uri="{BB962C8B-B14F-4D97-AF65-F5344CB8AC3E}">
        <p14:creationId xmlns:p14="http://schemas.microsoft.com/office/powerpoint/2010/main" val="2461423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D38A551-2D39-4C64-9645-264399A62D85}"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AF99D-23BC-4AC0-8E80-F3FE904C9DB2}" type="slidenum">
              <a:rPr lang="en-US" smtClean="0"/>
              <a:t>‹#›</a:t>
            </a:fld>
            <a:endParaRPr lang="en-US"/>
          </a:p>
        </p:txBody>
      </p:sp>
    </p:spTree>
    <p:extLst>
      <p:ext uri="{BB962C8B-B14F-4D97-AF65-F5344CB8AC3E}">
        <p14:creationId xmlns:p14="http://schemas.microsoft.com/office/powerpoint/2010/main" val="2644758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38A551-2D39-4C64-9645-264399A62D85}"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AF99D-23BC-4AC0-8E80-F3FE904C9DB2}" type="slidenum">
              <a:rPr lang="en-US" smtClean="0"/>
              <a:t>‹#›</a:t>
            </a:fld>
            <a:endParaRPr lang="en-US"/>
          </a:p>
        </p:txBody>
      </p:sp>
    </p:spTree>
    <p:extLst>
      <p:ext uri="{BB962C8B-B14F-4D97-AF65-F5344CB8AC3E}">
        <p14:creationId xmlns:p14="http://schemas.microsoft.com/office/powerpoint/2010/main" val="2428296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38A551-2D39-4C64-9645-264399A62D85}"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AF99D-23BC-4AC0-8E80-F3FE904C9DB2}" type="slidenum">
              <a:rPr lang="en-US" smtClean="0"/>
              <a:t>‹#›</a:t>
            </a:fld>
            <a:endParaRPr lang="en-US"/>
          </a:p>
        </p:txBody>
      </p:sp>
    </p:spTree>
    <p:extLst>
      <p:ext uri="{BB962C8B-B14F-4D97-AF65-F5344CB8AC3E}">
        <p14:creationId xmlns:p14="http://schemas.microsoft.com/office/powerpoint/2010/main" val="2462909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38A551-2D39-4C64-9645-264399A62D85}"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AF99D-23BC-4AC0-8E80-F3FE904C9DB2}" type="slidenum">
              <a:rPr lang="en-US" smtClean="0"/>
              <a:t>‹#›</a:t>
            </a:fld>
            <a:endParaRPr lang="en-US"/>
          </a:p>
        </p:txBody>
      </p:sp>
    </p:spTree>
    <p:extLst>
      <p:ext uri="{BB962C8B-B14F-4D97-AF65-F5344CB8AC3E}">
        <p14:creationId xmlns:p14="http://schemas.microsoft.com/office/powerpoint/2010/main" val="2012701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D38A551-2D39-4C64-9645-264399A62D85}"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AF99D-23BC-4AC0-8E80-F3FE904C9DB2}" type="slidenum">
              <a:rPr lang="en-US" smtClean="0"/>
              <a:t>‹#›</a:t>
            </a:fld>
            <a:endParaRPr lang="en-US"/>
          </a:p>
        </p:txBody>
      </p:sp>
    </p:spTree>
    <p:extLst>
      <p:ext uri="{BB962C8B-B14F-4D97-AF65-F5344CB8AC3E}">
        <p14:creationId xmlns:p14="http://schemas.microsoft.com/office/powerpoint/2010/main" val="3795881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D38A551-2D39-4C64-9645-264399A62D85}" type="datetimeFigureOut">
              <a:rPr lang="en-US" smtClean="0"/>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CAF99D-23BC-4AC0-8E80-F3FE904C9DB2}" type="slidenum">
              <a:rPr lang="en-US" smtClean="0"/>
              <a:t>‹#›</a:t>
            </a:fld>
            <a:endParaRPr lang="en-US"/>
          </a:p>
        </p:txBody>
      </p:sp>
    </p:spTree>
    <p:extLst>
      <p:ext uri="{BB962C8B-B14F-4D97-AF65-F5344CB8AC3E}">
        <p14:creationId xmlns:p14="http://schemas.microsoft.com/office/powerpoint/2010/main" val="3299847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D38A551-2D39-4C64-9645-264399A62D85}" type="datetimeFigureOut">
              <a:rPr lang="en-US" smtClean="0"/>
              <a:t>2/16/2016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CAF99D-23BC-4AC0-8E80-F3FE904C9DB2}" type="slidenum">
              <a:rPr lang="en-US" smtClean="0"/>
              <a:t>‹#›</a:t>
            </a:fld>
            <a:endParaRPr lang="en-US"/>
          </a:p>
        </p:txBody>
      </p:sp>
    </p:spTree>
    <p:extLst>
      <p:ext uri="{BB962C8B-B14F-4D97-AF65-F5344CB8AC3E}">
        <p14:creationId xmlns:p14="http://schemas.microsoft.com/office/powerpoint/2010/main" val="1201299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D38A551-2D39-4C64-9645-264399A62D85}" type="datetimeFigureOut">
              <a:rPr lang="en-US" smtClean="0"/>
              <a:t>2/16/2016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CAF99D-23BC-4AC0-8E80-F3FE904C9DB2}" type="slidenum">
              <a:rPr lang="en-US" smtClean="0"/>
              <a:t>‹#›</a:t>
            </a:fld>
            <a:endParaRPr lang="en-US"/>
          </a:p>
        </p:txBody>
      </p:sp>
    </p:spTree>
    <p:extLst>
      <p:ext uri="{BB962C8B-B14F-4D97-AF65-F5344CB8AC3E}">
        <p14:creationId xmlns:p14="http://schemas.microsoft.com/office/powerpoint/2010/main" val="280045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38A551-2D39-4C64-9645-264399A62D85}" type="datetimeFigureOut">
              <a:rPr lang="en-US" smtClean="0"/>
              <a:t>2/16/2016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CAF99D-23BC-4AC0-8E80-F3FE904C9DB2}" type="slidenum">
              <a:rPr lang="en-US" smtClean="0"/>
              <a:t>‹#›</a:t>
            </a:fld>
            <a:endParaRPr lang="en-US"/>
          </a:p>
        </p:txBody>
      </p:sp>
    </p:spTree>
    <p:extLst>
      <p:ext uri="{BB962C8B-B14F-4D97-AF65-F5344CB8AC3E}">
        <p14:creationId xmlns:p14="http://schemas.microsoft.com/office/powerpoint/2010/main" val="3299567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D38A551-2D39-4C64-9645-264399A62D85}" type="datetimeFigureOut">
              <a:rPr lang="en-US" smtClean="0"/>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CAF99D-23BC-4AC0-8E80-F3FE904C9DB2}" type="slidenum">
              <a:rPr lang="en-US" smtClean="0"/>
              <a:t>‹#›</a:t>
            </a:fld>
            <a:endParaRPr lang="en-US"/>
          </a:p>
        </p:txBody>
      </p:sp>
    </p:spTree>
    <p:extLst>
      <p:ext uri="{BB962C8B-B14F-4D97-AF65-F5344CB8AC3E}">
        <p14:creationId xmlns:p14="http://schemas.microsoft.com/office/powerpoint/2010/main" val="3937657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D38A551-2D39-4C64-9645-264399A62D85}" type="datetimeFigureOut">
              <a:rPr lang="en-US" smtClean="0"/>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CAF99D-23BC-4AC0-8E80-F3FE904C9DB2}" type="slidenum">
              <a:rPr lang="en-US" smtClean="0"/>
              <a:t>‹#›</a:t>
            </a:fld>
            <a:endParaRPr lang="en-US"/>
          </a:p>
        </p:txBody>
      </p:sp>
    </p:spTree>
    <p:extLst>
      <p:ext uri="{BB962C8B-B14F-4D97-AF65-F5344CB8AC3E}">
        <p14:creationId xmlns:p14="http://schemas.microsoft.com/office/powerpoint/2010/main" val="1874507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38A551-2D39-4C64-9645-264399A62D85}" type="datetimeFigureOut">
              <a:rPr lang="en-US" smtClean="0"/>
              <a:t>2/16/2016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CAF99D-23BC-4AC0-8E80-F3FE904C9DB2}" type="slidenum">
              <a:rPr lang="en-US" smtClean="0"/>
              <a:t>‹#›</a:t>
            </a:fld>
            <a:endParaRPr lang="en-US"/>
          </a:p>
        </p:txBody>
      </p:sp>
    </p:spTree>
    <p:extLst>
      <p:ext uri="{BB962C8B-B14F-4D97-AF65-F5344CB8AC3E}">
        <p14:creationId xmlns:p14="http://schemas.microsoft.com/office/powerpoint/2010/main" val="66521305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5171" y="430031"/>
            <a:ext cx="7772400" cy="2387600"/>
          </a:xfrm>
        </p:spPr>
        <p:txBody>
          <a:bodyPr>
            <a:noAutofit/>
          </a:bodyPr>
          <a:lstStyle/>
          <a:p>
            <a:r>
              <a:rPr lang="en-US" sz="4400" dirty="0" smtClean="0">
                <a:solidFill>
                  <a:schemeClr val="accent4"/>
                </a:solidFill>
              </a:rPr>
              <a:t>Between </a:t>
            </a:r>
            <a:r>
              <a:rPr lang="en-US" sz="4400" dirty="0">
                <a:solidFill>
                  <a:schemeClr val="accent4"/>
                </a:solidFill>
              </a:rPr>
              <a:t>Public and Private Mobility</a:t>
            </a:r>
            <a:r>
              <a:rPr lang="en-US" sz="4400">
                <a:solidFill>
                  <a:schemeClr val="accent4"/>
                </a:solidFill>
              </a:rPr>
              <a:t>: </a:t>
            </a:r>
            <a:r>
              <a:rPr lang="en-US" sz="4400" smtClean="0">
                <a:solidFill>
                  <a:schemeClr val="accent4"/>
                </a:solidFill>
              </a:rPr>
              <a:t>Implications </a:t>
            </a:r>
            <a:r>
              <a:rPr lang="en-US" sz="4400" dirty="0" smtClean="0">
                <a:solidFill>
                  <a:schemeClr val="accent4"/>
                </a:solidFill>
              </a:rPr>
              <a:t>for </a:t>
            </a:r>
            <a:r>
              <a:rPr lang="en-US" sz="4400" dirty="0">
                <a:solidFill>
                  <a:schemeClr val="accent4"/>
                </a:solidFill>
              </a:rPr>
              <a:t>Travel </a:t>
            </a:r>
            <a:r>
              <a:rPr lang="en-US" sz="4400" dirty="0" smtClean="0">
                <a:solidFill>
                  <a:schemeClr val="accent4"/>
                </a:solidFill>
              </a:rPr>
              <a:t>Behavior</a:t>
            </a:r>
            <a:endParaRPr lang="en-US" sz="4400" dirty="0">
              <a:solidFill>
                <a:schemeClr val="accent4"/>
              </a:solidFill>
            </a:endParaRPr>
          </a:p>
        </p:txBody>
      </p:sp>
      <p:sp>
        <p:nvSpPr>
          <p:cNvPr id="3" name="Subtitle 2"/>
          <p:cNvSpPr>
            <a:spLocks noGrp="1"/>
          </p:cNvSpPr>
          <p:nvPr>
            <p:ph type="subTitle" idx="1"/>
          </p:nvPr>
        </p:nvSpPr>
        <p:spPr>
          <a:xfrm>
            <a:off x="793567" y="3166627"/>
            <a:ext cx="7556863" cy="1655762"/>
          </a:xfrm>
        </p:spPr>
        <p:txBody>
          <a:bodyPr>
            <a:noAutofit/>
          </a:bodyPr>
          <a:lstStyle/>
          <a:p>
            <a:r>
              <a:rPr lang="nb-NO" sz="2800" dirty="0" err="1" smtClean="0">
                <a:solidFill>
                  <a:schemeClr val="accent1">
                    <a:lumMod val="60000"/>
                    <a:lumOff val="40000"/>
                  </a:schemeClr>
                </a:solidFill>
              </a:rPr>
              <a:t>February</a:t>
            </a:r>
            <a:r>
              <a:rPr lang="nb-NO" sz="2800" dirty="0" smtClean="0">
                <a:solidFill>
                  <a:schemeClr val="accent1">
                    <a:lumMod val="60000"/>
                    <a:lumOff val="40000"/>
                  </a:schemeClr>
                </a:solidFill>
              </a:rPr>
              <a:t> 17, 2016</a:t>
            </a:r>
          </a:p>
          <a:p>
            <a:endParaRPr lang="nb-NO" sz="2800" dirty="0" smtClean="0">
              <a:solidFill>
                <a:schemeClr val="accent1">
                  <a:lumMod val="60000"/>
                  <a:lumOff val="40000"/>
                </a:schemeClr>
              </a:solidFill>
            </a:endParaRPr>
          </a:p>
          <a:p>
            <a:r>
              <a:rPr lang="nb-NO" sz="2600" dirty="0" smtClean="0"/>
              <a:t>Susan </a:t>
            </a:r>
            <a:r>
              <a:rPr lang="nb-NO" sz="2600" dirty="0" err="1" smtClean="0"/>
              <a:t>Shaheen</a:t>
            </a:r>
            <a:endParaRPr lang="nb-NO" sz="2600" dirty="0" smtClean="0"/>
          </a:p>
          <a:p>
            <a:r>
              <a:rPr lang="nb-NO" sz="2600" dirty="0" err="1" smtClean="0"/>
              <a:t>Adjunct</a:t>
            </a:r>
            <a:r>
              <a:rPr lang="nb-NO" sz="2600" dirty="0" smtClean="0"/>
              <a:t> Professor, </a:t>
            </a:r>
            <a:r>
              <a:rPr lang="nb-NO" sz="2600" dirty="0" err="1" smtClean="0"/>
              <a:t>Civil</a:t>
            </a:r>
            <a:r>
              <a:rPr lang="nb-NO" sz="2600" dirty="0" smtClean="0"/>
              <a:t> and </a:t>
            </a:r>
            <a:r>
              <a:rPr lang="nb-NO" sz="2600" dirty="0" err="1" smtClean="0"/>
              <a:t>Environmental</a:t>
            </a:r>
            <a:r>
              <a:rPr lang="nb-NO" sz="2600" dirty="0" smtClean="0"/>
              <a:t> Engineering</a:t>
            </a:r>
          </a:p>
          <a:p>
            <a:r>
              <a:rPr lang="nb-NO" sz="2600" dirty="0" smtClean="0"/>
              <a:t>Co-</a:t>
            </a:r>
            <a:r>
              <a:rPr lang="nb-NO" sz="2600" dirty="0" err="1" smtClean="0"/>
              <a:t>Director</a:t>
            </a:r>
            <a:r>
              <a:rPr lang="nb-NO" sz="2600" dirty="0" smtClean="0"/>
              <a:t>, </a:t>
            </a:r>
            <a:r>
              <a:rPr lang="nb-NO" sz="2600" dirty="0" err="1" smtClean="0"/>
              <a:t>Transportation</a:t>
            </a:r>
            <a:r>
              <a:rPr lang="nb-NO" sz="2600" dirty="0" smtClean="0"/>
              <a:t> </a:t>
            </a:r>
            <a:r>
              <a:rPr lang="nb-NO" sz="2600" dirty="0" err="1" smtClean="0"/>
              <a:t>Sustainability</a:t>
            </a:r>
            <a:r>
              <a:rPr lang="nb-NO" sz="2600" dirty="0" smtClean="0"/>
              <a:t> Research Center, </a:t>
            </a:r>
            <a:r>
              <a:rPr lang="nb-NO" sz="2600" dirty="0" err="1" smtClean="0"/>
              <a:t>University</a:t>
            </a:r>
            <a:r>
              <a:rPr lang="nb-NO" sz="2600" dirty="0" smtClean="0"/>
              <a:t> </a:t>
            </a:r>
            <a:r>
              <a:rPr lang="nb-NO" sz="2600" dirty="0" err="1" smtClean="0"/>
              <a:t>of</a:t>
            </a:r>
            <a:r>
              <a:rPr lang="nb-NO" sz="2600" dirty="0" smtClean="0"/>
              <a:t> California, Berkeley</a:t>
            </a:r>
            <a:endParaRPr lang="nb-NO" sz="26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79645" y="6028362"/>
            <a:ext cx="2584709" cy="954026"/>
          </a:xfrm>
          <a:prstGeom prst="rect">
            <a:avLst/>
          </a:prstGeom>
        </p:spPr>
      </p:pic>
    </p:spTree>
    <p:extLst>
      <p:ext uri="{BB962C8B-B14F-4D97-AF65-F5344CB8AC3E}">
        <p14:creationId xmlns:p14="http://schemas.microsoft.com/office/powerpoint/2010/main" val="262717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4"/>
                </a:solidFill>
              </a:rPr>
              <a:t>What Does the Future Hold</a:t>
            </a:r>
            <a:r>
              <a:rPr lang="en-US" dirty="0" smtClean="0">
                <a:solidFill>
                  <a:schemeClr val="accent4"/>
                </a:solidFill>
              </a:rPr>
              <a:t>?</a:t>
            </a:r>
            <a:endParaRPr lang="en-US" dirty="0">
              <a:solidFill>
                <a:schemeClr val="accent4"/>
              </a:solidFill>
            </a:endParaRPr>
          </a:p>
        </p:txBody>
      </p:sp>
      <p:sp>
        <p:nvSpPr>
          <p:cNvPr id="3" name="Content Placeholder 2"/>
          <p:cNvSpPr>
            <a:spLocks noGrp="1"/>
          </p:cNvSpPr>
          <p:nvPr>
            <p:ph idx="1"/>
          </p:nvPr>
        </p:nvSpPr>
        <p:spPr>
          <a:xfrm>
            <a:off x="628650" y="1677024"/>
            <a:ext cx="7886700" cy="4351338"/>
          </a:xfrm>
        </p:spPr>
        <p:txBody>
          <a:bodyPr/>
          <a:lstStyle/>
          <a:p>
            <a:r>
              <a:rPr lang="en-US" dirty="0"/>
              <a:t>How might auto ownership and use change with growing suite of shared services?</a:t>
            </a:r>
          </a:p>
          <a:p>
            <a:r>
              <a:rPr lang="en-US" dirty="0"/>
              <a:t>How might services impact land use, location decisions, and public </a:t>
            </a:r>
            <a:r>
              <a:rPr lang="en-US" dirty="0" smtClean="0"/>
              <a:t>transit use?</a:t>
            </a:r>
            <a:endParaRPr lang="en-US" dirty="0"/>
          </a:p>
          <a:p>
            <a:r>
              <a:rPr lang="en-US" dirty="0"/>
              <a:t>How will automated vehicle technologies impact mobility and shared services?</a:t>
            </a:r>
          </a:p>
          <a:p>
            <a:r>
              <a:rPr lang="en-US" dirty="0"/>
              <a:t>How do we ensure equity and access?</a:t>
            </a:r>
          </a:p>
          <a:p>
            <a:r>
              <a:rPr lang="en-US" dirty="0"/>
              <a:t>What types of policies can maximize social and environmental benefits in the future?</a:t>
            </a:r>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79645" y="6028362"/>
            <a:ext cx="2584709" cy="954026"/>
          </a:xfrm>
          <a:prstGeom prst="rect">
            <a:avLst/>
          </a:prstGeom>
        </p:spPr>
      </p:pic>
    </p:spTree>
    <p:extLst>
      <p:ext uri="{BB962C8B-B14F-4D97-AF65-F5344CB8AC3E}">
        <p14:creationId xmlns:p14="http://schemas.microsoft.com/office/powerpoint/2010/main" val="3829736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solidFill>
              </a:rPr>
              <a:t>Acknowledgements</a:t>
            </a:r>
            <a:endParaRPr lang="en-US" dirty="0">
              <a:solidFill>
                <a:schemeClr val="accent4"/>
              </a:solidFill>
            </a:endParaRPr>
          </a:p>
        </p:txBody>
      </p:sp>
      <p:sp>
        <p:nvSpPr>
          <p:cNvPr id="3" name="Content Placeholder 2"/>
          <p:cNvSpPr>
            <a:spLocks noGrp="1"/>
          </p:cNvSpPr>
          <p:nvPr>
            <p:ph idx="1"/>
          </p:nvPr>
        </p:nvSpPr>
        <p:spPr>
          <a:xfrm>
            <a:off x="628650" y="1825625"/>
            <a:ext cx="4048281" cy="4351338"/>
          </a:xfrm>
        </p:spPr>
        <p:txBody>
          <a:bodyPr>
            <a:normAutofit fontScale="85000" lnSpcReduction="20000"/>
          </a:bodyPr>
          <a:lstStyle/>
          <a:p>
            <a:r>
              <a:rPr lang="en-US" dirty="0"/>
              <a:t>Brian Taylor, UCLA (Chair)</a:t>
            </a:r>
          </a:p>
          <a:p>
            <a:r>
              <a:rPr lang="en-US" dirty="0"/>
              <a:t>Ryan Chin, MIT</a:t>
            </a:r>
          </a:p>
          <a:p>
            <a:r>
              <a:rPr lang="en-US" dirty="0"/>
              <a:t>Melanie Crotty, San Francisco Bay Area MTC</a:t>
            </a:r>
          </a:p>
          <a:p>
            <a:r>
              <a:rPr lang="en-US" dirty="0"/>
              <a:t>Jennifer Dill, Portland State University</a:t>
            </a:r>
          </a:p>
          <a:p>
            <a:r>
              <a:rPr lang="en-US" dirty="0"/>
              <a:t>Lester </a:t>
            </a:r>
            <a:r>
              <a:rPr lang="en-US" dirty="0" err="1"/>
              <a:t>Hoel</a:t>
            </a:r>
            <a:r>
              <a:rPr lang="en-US" dirty="0"/>
              <a:t>, University of Virginia </a:t>
            </a:r>
          </a:p>
          <a:p>
            <a:r>
              <a:rPr lang="en-US" dirty="0"/>
              <a:t>Michael Manville, Cornell University</a:t>
            </a:r>
          </a:p>
          <a:p>
            <a:r>
              <a:rPr lang="en-US" dirty="0"/>
              <a:t>Katherine </a:t>
            </a:r>
            <a:r>
              <a:rPr lang="en-US" dirty="0" err="1"/>
              <a:t>Kortum</a:t>
            </a:r>
            <a:r>
              <a:rPr lang="en-US" dirty="0"/>
              <a:t>, </a:t>
            </a:r>
            <a:r>
              <a:rPr lang="en-US" dirty="0" smtClean="0"/>
              <a:t>TRB (Study </a:t>
            </a:r>
            <a:r>
              <a:rPr lang="en-US" dirty="0"/>
              <a:t>Director)</a:t>
            </a:r>
          </a:p>
          <a:p>
            <a:endParaRPr lang="en-US" dirty="0"/>
          </a:p>
          <a:p>
            <a:endParaRPr lang="en-US" dirty="0"/>
          </a:p>
        </p:txBody>
      </p:sp>
      <p:sp>
        <p:nvSpPr>
          <p:cNvPr id="4" name="Rectangle 3"/>
          <p:cNvSpPr/>
          <p:nvPr/>
        </p:nvSpPr>
        <p:spPr>
          <a:xfrm>
            <a:off x="4676931" y="1825625"/>
            <a:ext cx="4047344" cy="4062651"/>
          </a:xfrm>
          <a:prstGeom prst="rect">
            <a:avLst/>
          </a:prstGeom>
        </p:spPr>
        <p:txBody>
          <a:bodyPr wrap="square">
            <a:spAutoFit/>
          </a:bodyPr>
          <a:lstStyle/>
          <a:p>
            <a:pPr marL="342900" indent="-342900">
              <a:buFont typeface="Arial" panose="020B0604020202020204" pitchFamily="34" charset="0"/>
              <a:buChar char="•"/>
            </a:pPr>
            <a:r>
              <a:rPr lang="en-US" sz="2400" dirty="0"/>
              <a:t>Steve </a:t>
            </a:r>
            <a:r>
              <a:rPr lang="en-US" sz="2400" dirty="0" err="1"/>
              <a:t>Polzin</a:t>
            </a:r>
            <a:r>
              <a:rPr lang="en-US" sz="2400" dirty="0"/>
              <a:t>, University of South Florida</a:t>
            </a:r>
          </a:p>
          <a:p>
            <a:pPr marL="342900" indent="-342900">
              <a:buFont typeface="Arial" panose="020B0604020202020204" pitchFamily="34" charset="0"/>
              <a:buChar char="•"/>
            </a:pPr>
            <a:r>
              <a:rPr lang="en-US" sz="2400" dirty="0"/>
              <a:t>Bruce Schaller, Consultant</a:t>
            </a:r>
          </a:p>
          <a:p>
            <a:pPr marL="342900" indent="-342900">
              <a:buFont typeface="Arial" panose="020B0604020202020204" pitchFamily="34" charset="0"/>
              <a:buChar char="•"/>
            </a:pPr>
            <a:r>
              <a:rPr lang="en-US" sz="2400" dirty="0"/>
              <a:t>Susan Shaheen, UC Berkeley</a:t>
            </a:r>
          </a:p>
          <a:p>
            <a:pPr marL="342900" indent="-342900">
              <a:buFont typeface="Arial" panose="020B0604020202020204" pitchFamily="34" charset="0"/>
              <a:buChar char="•"/>
            </a:pPr>
            <a:r>
              <a:rPr lang="en-US" sz="2400" dirty="0"/>
              <a:t>Daniel Sperling, UC Davis</a:t>
            </a:r>
          </a:p>
          <a:p>
            <a:pPr marL="342900" indent="-342900">
              <a:buFont typeface="Arial" panose="020B0604020202020204" pitchFamily="34" charset="0"/>
              <a:buChar char="•"/>
            </a:pPr>
            <a:r>
              <a:rPr lang="en-US" sz="2400" dirty="0" err="1"/>
              <a:t>Marzia</a:t>
            </a:r>
            <a:r>
              <a:rPr lang="en-US" sz="2400" dirty="0"/>
              <a:t> Zafar, California Public Utilities Commission</a:t>
            </a:r>
          </a:p>
          <a:p>
            <a:pPr marL="342900" indent="-342900">
              <a:buFont typeface="Arial" panose="020B0604020202020204" pitchFamily="34" charset="0"/>
              <a:buChar char="•"/>
            </a:pPr>
            <a:r>
              <a:rPr lang="en-US" sz="2400" dirty="0"/>
              <a:t>Susan Zielinski, University of Michigan</a:t>
            </a:r>
          </a:p>
          <a:p>
            <a:pPr marL="342900" indent="-342900">
              <a:buFont typeface="Arial" panose="020B0604020202020204" pitchFamily="34" charset="0"/>
              <a:buChar char="•"/>
            </a:pPr>
            <a:r>
              <a:rPr lang="en-US" sz="2400" dirty="0"/>
              <a:t>Stephen Godwin, TRB</a:t>
            </a:r>
          </a:p>
          <a:p>
            <a:pPr marL="285750" indent="-285750">
              <a:buFont typeface="Arial" panose="020B0604020202020204" pitchFamily="34" charset="0"/>
              <a:buChar char="•"/>
            </a:pP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79645" y="6028362"/>
            <a:ext cx="2584709" cy="954026"/>
          </a:xfrm>
          <a:prstGeom prst="rect">
            <a:avLst/>
          </a:prstGeom>
        </p:spPr>
      </p:pic>
    </p:spTree>
    <p:extLst>
      <p:ext uri="{BB962C8B-B14F-4D97-AF65-F5344CB8AC3E}">
        <p14:creationId xmlns:p14="http://schemas.microsoft.com/office/powerpoint/2010/main" val="508360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solidFill>
              </a:rPr>
              <a:t>Overview</a:t>
            </a:r>
            <a:endParaRPr lang="en-US" dirty="0">
              <a:solidFill>
                <a:schemeClr val="accent4"/>
              </a:solidFill>
            </a:endParaRPr>
          </a:p>
        </p:txBody>
      </p:sp>
      <p:sp>
        <p:nvSpPr>
          <p:cNvPr id="3" name="Content Placeholder 2"/>
          <p:cNvSpPr>
            <a:spLocks noGrp="1"/>
          </p:cNvSpPr>
          <p:nvPr>
            <p:ph idx="1"/>
          </p:nvPr>
        </p:nvSpPr>
        <p:spPr/>
        <p:txBody>
          <a:bodyPr/>
          <a:lstStyle/>
          <a:p>
            <a:r>
              <a:rPr lang="en-US" dirty="0"/>
              <a:t>Some key study observations</a:t>
            </a:r>
          </a:p>
          <a:p>
            <a:r>
              <a:rPr lang="en-US" dirty="0"/>
              <a:t>Equity and access</a:t>
            </a:r>
          </a:p>
          <a:p>
            <a:r>
              <a:rPr lang="en-US" dirty="0"/>
              <a:t>Opportunities</a:t>
            </a:r>
          </a:p>
          <a:p>
            <a:r>
              <a:rPr lang="en-US" dirty="0"/>
              <a:t>What does the future hold?</a:t>
            </a:r>
          </a:p>
          <a:p>
            <a:r>
              <a:rPr lang="en-US" dirty="0"/>
              <a:t>Acknowledgements</a:t>
            </a:r>
          </a:p>
          <a:p>
            <a:endParaRPr lang="en-US" dirty="0"/>
          </a:p>
          <a:p>
            <a:endParaRPr lang="en-US" dirty="0"/>
          </a:p>
          <a:p>
            <a:endParaRPr lang="en-US"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79645" y="6028362"/>
            <a:ext cx="2584709" cy="954026"/>
          </a:xfrm>
          <a:prstGeom prst="rect">
            <a:avLst/>
          </a:prstGeom>
        </p:spPr>
      </p:pic>
    </p:spTree>
    <p:extLst>
      <p:ext uri="{BB962C8B-B14F-4D97-AF65-F5344CB8AC3E}">
        <p14:creationId xmlns:p14="http://schemas.microsoft.com/office/powerpoint/2010/main" val="419448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4"/>
                </a:solidFill>
              </a:rPr>
              <a:t>Key </a:t>
            </a:r>
            <a:r>
              <a:rPr lang="en-US" dirty="0" smtClean="0">
                <a:solidFill>
                  <a:schemeClr val="accent4"/>
                </a:solidFill>
              </a:rPr>
              <a:t>Observations</a:t>
            </a:r>
            <a:endParaRPr lang="en-US" dirty="0">
              <a:solidFill>
                <a:schemeClr val="accent4"/>
              </a:solidFill>
            </a:endParaRPr>
          </a:p>
        </p:txBody>
      </p:sp>
      <p:sp>
        <p:nvSpPr>
          <p:cNvPr id="3" name="Content Placeholder 2"/>
          <p:cNvSpPr>
            <a:spLocks noGrp="1"/>
          </p:cNvSpPr>
          <p:nvPr>
            <p:ph idx="1"/>
          </p:nvPr>
        </p:nvSpPr>
        <p:spPr/>
        <p:txBody>
          <a:bodyPr>
            <a:normAutofit fontScale="92500"/>
          </a:bodyPr>
          <a:lstStyle/>
          <a:p>
            <a:r>
              <a:rPr lang="en-US" dirty="0"/>
              <a:t>Shared services are not new (e.g., carpooling)</a:t>
            </a:r>
          </a:p>
          <a:p>
            <a:endParaRPr lang="en-US" dirty="0"/>
          </a:p>
          <a:p>
            <a:r>
              <a:rPr lang="en-US" dirty="0"/>
              <a:t>Information technology enables matching, information and payment exchange, and scale in sharing </a:t>
            </a:r>
            <a:r>
              <a:rPr lang="en-US" dirty="0" smtClean="0"/>
              <a:t>economy</a:t>
            </a:r>
          </a:p>
          <a:p>
            <a:pPr lvl="1"/>
            <a:r>
              <a:rPr lang="en-US" dirty="0" smtClean="0"/>
              <a:t>Can </a:t>
            </a:r>
            <a:r>
              <a:rPr lang="en-US" dirty="0"/>
              <a:t>increase safety for drivers and passengers</a:t>
            </a:r>
          </a:p>
          <a:p>
            <a:endParaRPr lang="en-US" dirty="0"/>
          </a:p>
          <a:p>
            <a:r>
              <a:rPr lang="en-US" dirty="0"/>
              <a:t>Ecosystem of services is evolving rapidly</a:t>
            </a:r>
          </a:p>
          <a:p>
            <a:pPr lvl="1"/>
            <a:r>
              <a:rPr lang="en-US" dirty="0"/>
              <a:t>Blurring lines (e.g., ridesharing and TNCs)</a:t>
            </a:r>
          </a:p>
          <a:p>
            <a:pPr lvl="1"/>
            <a:r>
              <a:rPr lang="en-US" dirty="0"/>
              <a:t>New entrants</a:t>
            </a:r>
          </a:p>
          <a:p>
            <a:pPr lvl="1"/>
            <a:r>
              <a:rPr lang="en-US" dirty="0"/>
              <a:t>Notable investment</a:t>
            </a:r>
          </a:p>
          <a:p>
            <a:endParaRPr lang="en-US" dirty="0"/>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79645" y="6028362"/>
            <a:ext cx="2584709" cy="954026"/>
          </a:xfrm>
          <a:prstGeom prst="rect">
            <a:avLst/>
          </a:prstGeom>
        </p:spPr>
      </p:pic>
    </p:spTree>
    <p:extLst>
      <p:ext uri="{BB962C8B-B14F-4D97-AF65-F5344CB8AC3E}">
        <p14:creationId xmlns:p14="http://schemas.microsoft.com/office/powerpoint/2010/main" val="3468449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4"/>
                </a:solidFill>
              </a:rPr>
              <a:t>Key Observations </a:t>
            </a:r>
            <a:r>
              <a:rPr lang="en-US" dirty="0"/>
              <a:t>(cont’d</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a:t>Impacts of emerging services are uncertain</a:t>
            </a:r>
          </a:p>
          <a:p>
            <a:pPr lvl="1"/>
            <a:r>
              <a:rPr lang="en-US" dirty="0"/>
              <a:t>Already transformative for a few, could be transformative for many</a:t>
            </a:r>
          </a:p>
          <a:p>
            <a:pPr lvl="1"/>
            <a:r>
              <a:rPr lang="en-US" dirty="0" err="1"/>
              <a:t>Carsharing</a:t>
            </a:r>
            <a:r>
              <a:rPr lang="en-US" dirty="0"/>
              <a:t> and </a:t>
            </a:r>
            <a:r>
              <a:rPr lang="en-US" dirty="0" err="1"/>
              <a:t>bikesharing</a:t>
            </a:r>
            <a:r>
              <a:rPr lang="en-US" dirty="0"/>
              <a:t>: experience suggests reduced auto ownership, travel, and emissions</a:t>
            </a:r>
          </a:p>
          <a:p>
            <a:endParaRPr lang="en-US" dirty="0"/>
          </a:p>
          <a:p>
            <a:r>
              <a:rPr lang="en-US" dirty="0"/>
              <a:t>Continued expansion of services has potentially important implications for location preferences of households and firms, travel patterns, and public transit use in future</a:t>
            </a:r>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79645" y="6028362"/>
            <a:ext cx="2584709" cy="954026"/>
          </a:xfrm>
          <a:prstGeom prst="rect">
            <a:avLst/>
          </a:prstGeom>
        </p:spPr>
      </p:pic>
    </p:spTree>
    <p:extLst>
      <p:ext uri="{BB962C8B-B14F-4D97-AF65-F5344CB8AC3E}">
        <p14:creationId xmlns:p14="http://schemas.microsoft.com/office/powerpoint/2010/main" val="1933570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57418"/>
            <a:ext cx="7886700" cy="1325563"/>
          </a:xfrm>
        </p:spPr>
        <p:txBody>
          <a:bodyPr/>
          <a:lstStyle/>
          <a:p>
            <a:r>
              <a:rPr lang="en-US" dirty="0">
                <a:solidFill>
                  <a:schemeClr val="accent4"/>
                </a:solidFill>
              </a:rPr>
              <a:t>Over The Long Run</a:t>
            </a:r>
            <a:r>
              <a:rPr lang="en-US" dirty="0" smtClean="0">
                <a:solidFill>
                  <a:schemeClr val="accent4"/>
                </a:solidFill>
              </a:rPr>
              <a:t>…</a:t>
            </a:r>
            <a:endParaRPr lang="en-US" dirty="0">
              <a:solidFill>
                <a:schemeClr val="accent4"/>
              </a:solidFill>
            </a:endParaRPr>
          </a:p>
        </p:txBody>
      </p:sp>
      <p:sp>
        <p:nvSpPr>
          <p:cNvPr id="3" name="Content Placeholder 2"/>
          <p:cNvSpPr>
            <a:spLocks noGrp="1"/>
          </p:cNvSpPr>
          <p:nvPr>
            <p:ph idx="1"/>
          </p:nvPr>
        </p:nvSpPr>
        <p:spPr>
          <a:xfrm>
            <a:off x="628649" y="1680003"/>
            <a:ext cx="7886700" cy="4351338"/>
          </a:xfrm>
        </p:spPr>
        <p:txBody>
          <a:bodyPr>
            <a:normAutofit/>
          </a:bodyPr>
          <a:lstStyle/>
          <a:p>
            <a:r>
              <a:rPr lang="en-US" dirty="0"/>
              <a:t>Could change the nature of mobility, which could ultimately increase or decrease overall vehicle travel</a:t>
            </a:r>
          </a:p>
          <a:p>
            <a:pPr lvl="1"/>
            <a:r>
              <a:rPr lang="en-US" dirty="0"/>
              <a:t>Increase</a:t>
            </a:r>
          </a:p>
          <a:p>
            <a:pPr lvl="2"/>
            <a:r>
              <a:rPr lang="en-US" dirty="0"/>
              <a:t>Shifting walk and public transit trips to TNCs</a:t>
            </a:r>
          </a:p>
          <a:p>
            <a:pPr lvl="2"/>
            <a:r>
              <a:rPr lang="en-US" dirty="0"/>
              <a:t>Sharing more rides and filling empty seats (potential for collectively greater impacts)</a:t>
            </a:r>
          </a:p>
          <a:p>
            <a:pPr lvl="2"/>
            <a:r>
              <a:rPr lang="en-US" dirty="0"/>
              <a:t>Energy efficiency</a:t>
            </a:r>
          </a:p>
          <a:p>
            <a:pPr lvl="1"/>
            <a:r>
              <a:rPr lang="en-US" dirty="0"/>
              <a:t>Decrease</a:t>
            </a:r>
          </a:p>
          <a:p>
            <a:pPr lvl="2"/>
            <a:r>
              <a:rPr lang="en-US" dirty="0"/>
              <a:t>Allowing people to purchase transportation by the trip rather than buying vehicles</a:t>
            </a:r>
          </a:p>
          <a:p>
            <a:pPr lvl="2"/>
            <a:r>
              <a:rPr lang="en-US" dirty="0"/>
              <a:t>VMT and GHGs</a:t>
            </a:r>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79645" y="6028362"/>
            <a:ext cx="2584709" cy="954026"/>
          </a:xfrm>
          <a:prstGeom prst="rect">
            <a:avLst/>
          </a:prstGeom>
        </p:spPr>
      </p:pic>
    </p:spTree>
    <p:extLst>
      <p:ext uri="{BB962C8B-B14F-4D97-AF65-F5344CB8AC3E}">
        <p14:creationId xmlns:p14="http://schemas.microsoft.com/office/powerpoint/2010/main" val="2421296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4"/>
                </a:solidFill>
              </a:rPr>
              <a:t>A Key Behavioral </a:t>
            </a:r>
            <a:r>
              <a:rPr lang="en-US" dirty="0" smtClean="0">
                <a:solidFill>
                  <a:schemeClr val="accent4"/>
                </a:solidFill>
              </a:rPr>
              <a:t>Question</a:t>
            </a:r>
            <a:endParaRPr lang="en-US" dirty="0">
              <a:solidFill>
                <a:schemeClr val="accent4"/>
              </a:solidFill>
            </a:endParaRPr>
          </a:p>
        </p:txBody>
      </p:sp>
      <p:sp>
        <p:nvSpPr>
          <p:cNvPr id="3" name="Content Placeholder 2"/>
          <p:cNvSpPr>
            <a:spLocks noGrp="1"/>
          </p:cNvSpPr>
          <p:nvPr>
            <p:ph idx="1"/>
          </p:nvPr>
        </p:nvSpPr>
        <p:spPr/>
        <p:txBody>
          <a:bodyPr/>
          <a:lstStyle/>
          <a:p>
            <a:r>
              <a:rPr lang="en-US" dirty="0"/>
              <a:t>If consumers increase use of mobility services, will they become more accustomed to considering the marginal costs of each trip, possibly making fewer discretionary trips and owning fewer vehicles or could this lead to more travel and sprawl?</a:t>
            </a:r>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79645" y="6028362"/>
            <a:ext cx="2584709" cy="954026"/>
          </a:xfrm>
          <a:prstGeom prst="rect">
            <a:avLst/>
          </a:prstGeom>
        </p:spPr>
      </p:pic>
    </p:spTree>
    <p:extLst>
      <p:ext uri="{BB962C8B-B14F-4D97-AF65-F5344CB8AC3E}">
        <p14:creationId xmlns:p14="http://schemas.microsoft.com/office/powerpoint/2010/main" val="1858440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4"/>
                </a:solidFill>
              </a:rPr>
              <a:t>Equity and </a:t>
            </a:r>
            <a:r>
              <a:rPr lang="en-US" dirty="0" smtClean="0">
                <a:solidFill>
                  <a:schemeClr val="accent4"/>
                </a:solidFill>
              </a:rPr>
              <a:t>Access</a:t>
            </a:r>
            <a:endParaRPr lang="en-US" dirty="0">
              <a:solidFill>
                <a:schemeClr val="accent4"/>
              </a:solidFill>
            </a:endParaRPr>
          </a:p>
        </p:txBody>
      </p:sp>
      <p:sp>
        <p:nvSpPr>
          <p:cNvPr id="3" name="Content Placeholder 2"/>
          <p:cNvSpPr>
            <a:spLocks noGrp="1"/>
          </p:cNvSpPr>
          <p:nvPr>
            <p:ph idx="1"/>
          </p:nvPr>
        </p:nvSpPr>
        <p:spPr/>
        <p:txBody>
          <a:bodyPr>
            <a:normAutofit/>
          </a:bodyPr>
          <a:lstStyle/>
          <a:p>
            <a:r>
              <a:rPr lang="en-US" dirty="0"/>
              <a:t>Increasingly central role of smartphone apps means a growing income and digital divide</a:t>
            </a:r>
          </a:p>
          <a:p>
            <a:pPr lvl="1"/>
            <a:r>
              <a:rPr lang="en-US" dirty="0"/>
              <a:t>~8% of U.S. household lack bank accounts</a:t>
            </a:r>
          </a:p>
          <a:p>
            <a:pPr lvl="1"/>
            <a:r>
              <a:rPr lang="en-US" dirty="0"/>
              <a:t>36% of Americans currently do not own smartphones </a:t>
            </a:r>
          </a:p>
          <a:p>
            <a:r>
              <a:rPr lang="en-US" dirty="0"/>
              <a:t>Diverging views on accessibility quality associated with emerging services</a:t>
            </a:r>
          </a:p>
          <a:p>
            <a:r>
              <a:rPr lang="en-US" dirty="0"/>
              <a:t>Taxis sometimes better equipped to serve disabled, older, and low-income travelers (e.g., wheelchairs and without bank accounts)</a:t>
            </a:r>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79645" y="6028362"/>
            <a:ext cx="2584709" cy="954026"/>
          </a:xfrm>
          <a:prstGeom prst="rect">
            <a:avLst/>
          </a:prstGeom>
        </p:spPr>
      </p:pic>
    </p:spTree>
    <p:extLst>
      <p:ext uri="{BB962C8B-B14F-4D97-AF65-F5344CB8AC3E}">
        <p14:creationId xmlns:p14="http://schemas.microsoft.com/office/powerpoint/2010/main" val="898639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solidFill>
              </a:rPr>
              <a:t>Opportunities</a:t>
            </a:r>
            <a:endParaRPr lang="en-US" dirty="0">
              <a:solidFill>
                <a:schemeClr val="accent4"/>
              </a:solidFill>
            </a:endParaRPr>
          </a:p>
        </p:txBody>
      </p:sp>
      <p:sp>
        <p:nvSpPr>
          <p:cNvPr id="3" name="Content Placeholder 2"/>
          <p:cNvSpPr>
            <a:spLocks noGrp="1"/>
          </p:cNvSpPr>
          <p:nvPr>
            <p:ph idx="1"/>
          </p:nvPr>
        </p:nvSpPr>
        <p:spPr/>
        <p:txBody>
          <a:bodyPr>
            <a:normAutofit fontScale="92500" lnSpcReduction="10000"/>
          </a:bodyPr>
          <a:lstStyle/>
          <a:p>
            <a:r>
              <a:rPr lang="en-US" dirty="0"/>
              <a:t>Opportunities for new services and players</a:t>
            </a:r>
          </a:p>
          <a:p>
            <a:pPr lvl="1"/>
            <a:r>
              <a:rPr lang="en-US" dirty="0"/>
              <a:t> Paratransit, </a:t>
            </a:r>
          </a:p>
          <a:p>
            <a:pPr lvl="1"/>
            <a:r>
              <a:rPr lang="en-US" dirty="0"/>
              <a:t> </a:t>
            </a:r>
            <a:r>
              <a:rPr lang="en-US" dirty="0" smtClean="0"/>
              <a:t>Suburbs</a:t>
            </a:r>
            <a:r>
              <a:rPr lang="en-US" dirty="0"/>
              <a:t>, </a:t>
            </a:r>
          </a:p>
          <a:p>
            <a:pPr lvl="1"/>
            <a:r>
              <a:rPr lang="en-US" dirty="0" smtClean="0"/>
              <a:t> Rural </a:t>
            </a:r>
            <a:r>
              <a:rPr lang="en-US" dirty="0"/>
              <a:t>areas,</a:t>
            </a:r>
          </a:p>
          <a:p>
            <a:pPr lvl="1"/>
            <a:r>
              <a:rPr lang="en-US" dirty="0" smtClean="0"/>
              <a:t> First-mile </a:t>
            </a:r>
            <a:r>
              <a:rPr lang="en-US" dirty="0"/>
              <a:t>and last-mile to public transit</a:t>
            </a:r>
          </a:p>
          <a:p>
            <a:endParaRPr lang="en-US" dirty="0"/>
          </a:p>
          <a:p>
            <a:r>
              <a:rPr lang="en-US" dirty="0"/>
              <a:t>Potential to leverage new strengths and features of services (e.g., lower costs through shared rides)</a:t>
            </a:r>
          </a:p>
          <a:p>
            <a:endParaRPr lang="en-US" dirty="0"/>
          </a:p>
          <a:p>
            <a:r>
              <a:rPr lang="en-US" dirty="0"/>
              <a:t>Partnership opportunities need to be explored between public and private sectors</a:t>
            </a:r>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79645" y="6028362"/>
            <a:ext cx="2584709" cy="954026"/>
          </a:xfrm>
          <a:prstGeom prst="rect">
            <a:avLst/>
          </a:prstGeom>
        </p:spPr>
      </p:pic>
    </p:spTree>
    <p:extLst>
      <p:ext uri="{BB962C8B-B14F-4D97-AF65-F5344CB8AC3E}">
        <p14:creationId xmlns:p14="http://schemas.microsoft.com/office/powerpoint/2010/main" val="3330013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4"/>
                </a:solidFill>
              </a:rPr>
              <a:t>Opportunities (cont’d</a:t>
            </a:r>
            <a:r>
              <a:rPr lang="en-US" dirty="0" smtClean="0">
                <a:solidFill>
                  <a:schemeClr val="accent4"/>
                </a:solidFill>
              </a:rPr>
              <a:t>)</a:t>
            </a:r>
            <a:endParaRPr lang="en-US" dirty="0">
              <a:solidFill>
                <a:schemeClr val="accent4"/>
              </a:solidFill>
            </a:endParaRPr>
          </a:p>
        </p:txBody>
      </p:sp>
      <p:sp>
        <p:nvSpPr>
          <p:cNvPr id="3" name="Content Placeholder 2"/>
          <p:cNvSpPr>
            <a:spLocks noGrp="1"/>
          </p:cNvSpPr>
          <p:nvPr>
            <p:ph idx="1"/>
          </p:nvPr>
        </p:nvSpPr>
        <p:spPr/>
        <p:txBody>
          <a:bodyPr>
            <a:normAutofit lnSpcReduction="10000"/>
          </a:bodyPr>
          <a:lstStyle/>
          <a:p>
            <a:r>
              <a:rPr lang="en-US" dirty="0"/>
              <a:t>Data and research understanding key to future policy development, evaluation, and evolution</a:t>
            </a:r>
          </a:p>
          <a:p>
            <a:endParaRPr lang="en-US" dirty="0"/>
          </a:p>
          <a:p>
            <a:r>
              <a:rPr lang="en-US" dirty="0"/>
              <a:t>New methodologies needed for incorporating shared and automated services into transportation planning</a:t>
            </a:r>
          </a:p>
          <a:p>
            <a:endParaRPr lang="en-US" dirty="0"/>
          </a:p>
          <a:p>
            <a:r>
              <a:rPr lang="en-US" dirty="0"/>
              <a:t>Information clearinghouse recommended to capture and disseminate data for use in travel behavior research</a:t>
            </a:r>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79645" y="6028362"/>
            <a:ext cx="2584709" cy="954026"/>
          </a:xfrm>
          <a:prstGeom prst="rect">
            <a:avLst/>
          </a:prstGeom>
        </p:spPr>
      </p:pic>
    </p:spTree>
    <p:extLst>
      <p:ext uri="{BB962C8B-B14F-4D97-AF65-F5344CB8AC3E}">
        <p14:creationId xmlns:p14="http://schemas.microsoft.com/office/powerpoint/2010/main" val="233937370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TotalTime>
  <Words>1185</Words>
  <Application>Microsoft Office PowerPoint</Application>
  <PresentationFormat>On-screen Show (4:3)</PresentationFormat>
  <Paragraphs>134</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Between Public and Private Mobility: Implications for Travel Behavior</vt:lpstr>
      <vt:lpstr>Overview</vt:lpstr>
      <vt:lpstr>Key Observations</vt:lpstr>
      <vt:lpstr>Key Observations (cont’d)</vt:lpstr>
      <vt:lpstr>Over The Long Run…</vt:lpstr>
      <vt:lpstr>A Key Behavioral Question</vt:lpstr>
      <vt:lpstr>Equity and Access</vt:lpstr>
      <vt:lpstr>Opportunities</vt:lpstr>
      <vt:lpstr>Opportunities (cont’d)</vt:lpstr>
      <vt:lpstr>What Does the Future Hold?</vt:lpstr>
      <vt:lpstr>Acknowledgements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TRB Special Report 319 Between Public and Private Mobility: Consequences for Travel Behavior</dc:title>
  <dc:creator>Adam Cohen</dc:creator>
  <cp:lastModifiedBy>Melanie Cain</cp:lastModifiedBy>
  <cp:revision>20</cp:revision>
  <cp:lastPrinted>2016-02-16T20:40:11Z</cp:lastPrinted>
  <dcterms:created xsi:type="dcterms:W3CDTF">2016-02-12T17:02:03Z</dcterms:created>
  <dcterms:modified xsi:type="dcterms:W3CDTF">2016-02-16T20:41:08Z</dcterms:modified>
</cp:coreProperties>
</file>