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5"/>
  </p:notesMasterIdLst>
  <p:handoutMasterIdLst>
    <p:handoutMasterId r:id="rId56"/>
  </p:handoutMasterIdLst>
  <p:sldIdLst>
    <p:sldId id="322" r:id="rId3"/>
    <p:sldId id="517" r:id="rId4"/>
    <p:sldId id="484" r:id="rId5"/>
    <p:sldId id="485" r:id="rId6"/>
    <p:sldId id="486" r:id="rId7"/>
    <p:sldId id="487" r:id="rId8"/>
    <p:sldId id="488" r:id="rId9"/>
    <p:sldId id="507" r:id="rId10"/>
    <p:sldId id="513" r:id="rId11"/>
    <p:sldId id="518" r:id="rId12"/>
    <p:sldId id="519" r:id="rId13"/>
    <p:sldId id="515" r:id="rId14"/>
    <p:sldId id="489" r:id="rId15"/>
    <p:sldId id="490" r:id="rId16"/>
    <p:sldId id="491" r:id="rId17"/>
    <p:sldId id="492" r:id="rId18"/>
    <p:sldId id="493" r:id="rId19"/>
    <p:sldId id="501" r:id="rId20"/>
    <p:sldId id="502" r:id="rId21"/>
    <p:sldId id="503" r:id="rId22"/>
    <p:sldId id="504" r:id="rId23"/>
    <p:sldId id="505" r:id="rId24"/>
    <p:sldId id="506" r:id="rId25"/>
    <p:sldId id="475" r:id="rId26"/>
    <p:sldId id="476" r:id="rId27"/>
    <p:sldId id="467" r:id="rId28"/>
    <p:sldId id="468" r:id="rId29"/>
    <p:sldId id="470" r:id="rId30"/>
    <p:sldId id="473" r:id="rId31"/>
    <p:sldId id="474" r:id="rId32"/>
    <p:sldId id="444" r:id="rId33"/>
    <p:sldId id="428" r:id="rId34"/>
    <p:sldId id="463" r:id="rId35"/>
    <p:sldId id="464" r:id="rId36"/>
    <p:sldId id="465" r:id="rId37"/>
    <p:sldId id="449" r:id="rId38"/>
    <p:sldId id="450" r:id="rId39"/>
    <p:sldId id="482" r:id="rId40"/>
    <p:sldId id="483" r:id="rId41"/>
    <p:sldId id="438" r:id="rId42"/>
    <p:sldId id="494" r:id="rId43"/>
    <p:sldId id="495" r:id="rId44"/>
    <p:sldId id="496" r:id="rId45"/>
    <p:sldId id="497" r:id="rId46"/>
    <p:sldId id="498" r:id="rId47"/>
    <p:sldId id="499" r:id="rId48"/>
    <p:sldId id="500" r:id="rId49"/>
    <p:sldId id="508" r:id="rId50"/>
    <p:sldId id="509" r:id="rId51"/>
    <p:sldId id="510" r:id="rId52"/>
    <p:sldId id="512" r:id="rId53"/>
    <p:sldId id="514" r:id="rId5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216" autoAdjust="0"/>
    <p:restoredTop sz="86475" autoAdjust="0"/>
  </p:normalViewPr>
  <p:slideViewPr>
    <p:cSldViewPr>
      <p:cViewPr>
        <p:scale>
          <a:sx n="70" d="100"/>
          <a:sy n="70" d="100"/>
        </p:scale>
        <p:origin x="-1764" y="-846"/>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75" d="100"/>
        <a:sy n="75" d="100"/>
      </p:scale>
      <p:origin x="0" y="2166"/>
    </p:cViewPr>
  </p:sorterViewPr>
  <p:notesViewPr>
    <p:cSldViewPr>
      <p:cViewPr>
        <p:scale>
          <a:sx n="100" d="100"/>
          <a:sy n="100" d="100"/>
        </p:scale>
        <p:origin x="-2682" y="12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dirty="0"/>
          </a:p>
        </p:txBody>
      </p:sp>
      <p:sp>
        <p:nvSpPr>
          <p:cNvPr id="43011" name="Rectangle 3"/>
          <p:cNvSpPr>
            <a:spLocks noGrp="1" noChangeArrowheads="1"/>
          </p:cNvSpPr>
          <p:nvPr>
            <p:ph type="dt" sz="quarter" idx="1"/>
          </p:nvPr>
        </p:nvSpPr>
        <p:spPr bwMode="auto">
          <a:xfrm>
            <a:off x="3970338" y="0"/>
            <a:ext cx="3038475"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dirty="0"/>
          </a:p>
        </p:txBody>
      </p:sp>
      <p:sp>
        <p:nvSpPr>
          <p:cNvPr id="43012" name="Rectangle 4"/>
          <p:cNvSpPr>
            <a:spLocks noGrp="1" noChangeArrowheads="1"/>
          </p:cNvSpPr>
          <p:nvPr>
            <p:ph type="ftr" sz="quarter" idx="2"/>
          </p:nvPr>
        </p:nvSpPr>
        <p:spPr bwMode="auto">
          <a:xfrm>
            <a:off x="0" y="8831263"/>
            <a:ext cx="303847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dirty="0"/>
          </a:p>
        </p:txBody>
      </p:sp>
      <p:sp>
        <p:nvSpPr>
          <p:cNvPr id="43013" name="Rectangle 5"/>
          <p:cNvSpPr>
            <a:spLocks noGrp="1" noChangeArrowheads="1"/>
          </p:cNvSpPr>
          <p:nvPr>
            <p:ph type="sldNum" sz="quarter" idx="3"/>
          </p:nvPr>
        </p:nvSpPr>
        <p:spPr bwMode="auto">
          <a:xfrm>
            <a:off x="3970338" y="8831263"/>
            <a:ext cx="303847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25B59FDE-E26E-43F4-BDAF-F54F46656A23}" type="slidenum">
              <a:rPr lang="en-US"/>
              <a:pPr>
                <a:defRPr/>
              </a:pPr>
              <a:t>‹#›</a:t>
            </a:fld>
            <a:endParaRPr lang="en-US" dirty="0"/>
          </a:p>
        </p:txBody>
      </p:sp>
    </p:spTree>
    <p:extLst>
      <p:ext uri="{BB962C8B-B14F-4D97-AF65-F5344CB8AC3E}">
        <p14:creationId xmlns:p14="http://schemas.microsoft.com/office/powerpoint/2010/main" val="2965998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defRPr sz="1200">
                <a:latin typeface="Arial" charset="0"/>
              </a:defRPr>
            </a:lvl1pPr>
          </a:lstStyle>
          <a:p>
            <a:pPr>
              <a:defRPr/>
            </a:pPr>
            <a:endParaRPr lang="en-US" dirty="0"/>
          </a:p>
        </p:txBody>
      </p:sp>
      <p:sp>
        <p:nvSpPr>
          <p:cNvPr id="21507" name="Rectangle 3"/>
          <p:cNvSpPr>
            <a:spLocks noGrp="1" noChangeArrowheads="1"/>
          </p:cNvSpPr>
          <p:nvPr>
            <p:ph type="dt" idx="1"/>
          </p:nvPr>
        </p:nvSpPr>
        <p:spPr bwMode="auto">
          <a:xfrm>
            <a:off x="3970338" y="0"/>
            <a:ext cx="303847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defRPr sz="1200">
                <a:latin typeface="Arial" charset="0"/>
              </a:defRPr>
            </a:lvl1pPr>
          </a:lstStyle>
          <a:p>
            <a:pPr>
              <a:defRPr/>
            </a:pPr>
            <a:endParaRPr lang="en-US" dirty="0"/>
          </a:p>
        </p:txBody>
      </p:sp>
      <p:sp>
        <p:nvSpPr>
          <p:cNvPr id="32772"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701675" y="4416425"/>
            <a:ext cx="5607050" cy="4181475"/>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8831263"/>
            <a:ext cx="303847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defRPr sz="1200">
                <a:latin typeface="Arial" charset="0"/>
              </a:defRPr>
            </a:lvl1pPr>
          </a:lstStyle>
          <a:p>
            <a:pPr>
              <a:defRPr/>
            </a:pPr>
            <a:endParaRPr lang="en-US" dirty="0"/>
          </a:p>
        </p:txBody>
      </p:sp>
      <p:sp>
        <p:nvSpPr>
          <p:cNvPr id="21511" name="Rectangle 7"/>
          <p:cNvSpPr>
            <a:spLocks noGrp="1" noChangeArrowheads="1"/>
          </p:cNvSpPr>
          <p:nvPr>
            <p:ph type="sldNum" sz="quarter" idx="5"/>
          </p:nvPr>
        </p:nvSpPr>
        <p:spPr bwMode="auto">
          <a:xfrm>
            <a:off x="3970338" y="8831263"/>
            <a:ext cx="303847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defRPr sz="1200">
                <a:latin typeface="Arial" charset="0"/>
              </a:defRPr>
            </a:lvl1pPr>
          </a:lstStyle>
          <a:p>
            <a:pPr>
              <a:defRPr/>
            </a:pPr>
            <a:fld id="{2C8F42F6-AF44-40E5-B675-F2F8038D1E76}" type="slidenum">
              <a:rPr lang="en-US"/>
              <a:pPr>
                <a:defRPr/>
              </a:pPr>
              <a:t>‹#›</a:t>
            </a:fld>
            <a:endParaRPr lang="en-US" dirty="0"/>
          </a:p>
        </p:txBody>
      </p:sp>
    </p:spTree>
    <p:extLst>
      <p:ext uri="{BB962C8B-B14F-4D97-AF65-F5344CB8AC3E}">
        <p14:creationId xmlns:p14="http://schemas.microsoft.com/office/powerpoint/2010/main" val="12914015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smtClean="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Arial" charset="0"/>
              </a:defRPr>
            </a:lvl1pPr>
            <a:lvl2pPr marL="742950" indent="-285750" defTabSz="928688" eaLnBrk="0" hangingPunct="0">
              <a:spcBef>
                <a:spcPct val="30000"/>
              </a:spcBef>
              <a:defRPr sz="1200">
                <a:solidFill>
                  <a:schemeClr val="tx1"/>
                </a:solidFill>
                <a:latin typeface="Arial" charset="0"/>
              </a:defRPr>
            </a:lvl2pPr>
            <a:lvl3pPr marL="1143000" indent="-228600" defTabSz="928688" eaLnBrk="0" hangingPunct="0">
              <a:spcBef>
                <a:spcPct val="30000"/>
              </a:spcBef>
              <a:defRPr sz="1200">
                <a:solidFill>
                  <a:schemeClr val="tx1"/>
                </a:solidFill>
                <a:latin typeface="Arial" charset="0"/>
              </a:defRPr>
            </a:lvl3pPr>
            <a:lvl4pPr marL="1600200" indent="-228600" defTabSz="928688" eaLnBrk="0" hangingPunct="0">
              <a:spcBef>
                <a:spcPct val="30000"/>
              </a:spcBef>
              <a:defRPr sz="1200">
                <a:solidFill>
                  <a:schemeClr val="tx1"/>
                </a:solidFill>
                <a:latin typeface="Arial" charset="0"/>
              </a:defRPr>
            </a:lvl4pPr>
            <a:lvl5pPr marL="2057400" indent="-228600" defTabSz="928688" eaLnBrk="0" hangingPunct="0">
              <a:spcBef>
                <a:spcPct val="30000"/>
              </a:spcBef>
              <a:defRPr sz="1200">
                <a:solidFill>
                  <a:schemeClr val="tx1"/>
                </a:solidFill>
                <a:latin typeface="Arial" charset="0"/>
              </a:defRPr>
            </a:lvl5pPr>
            <a:lvl6pPr marL="2514600" indent="-228600" defTabSz="928688" eaLnBrk="0" fontAlgn="base" hangingPunct="0">
              <a:spcBef>
                <a:spcPct val="30000"/>
              </a:spcBef>
              <a:spcAft>
                <a:spcPct val="0"/>
              </a:spcAft>
              <a:defRPr sz="1200">
                <a:solidFill>
                  <a:schemeClr val="tx1"/>
                </a:solidFill>
                <a:latin typeface="Arial" charset="0"/>
              </a:defRPr>
            </a:lvl6pPr>
            <a:lvl7pPr marL="2971800" indent="-228600" defTabSz="928688" eaLnBrk="0" fontAlgn="base" hangingPunct="0">
              <a:spcBef>
                <a:spcPct val="30000"/>
              </a:spcBef>
              <a:spcAft>
                <a:spcPct val="0"/>
              </a:spcAft>
              <a:defRPr sz="1200">
                <a:solidFill>
                  <a:schemeClr val="tx1"/>
                </a:solidFill>
                <a:latin typeface="Arial" charset="0"/>
              </a:defRPr>
            </a:lvl7pPr>
            <a:lvl8pPr marL="3429000" indent="-228600" defTabSz="928688" eaLnBrk="0" fontAlgn="base" hangingPunct="0">
              <a:spcBef>
                <a:spcPct val="30000"/>
              </a:spcBef>
              <a:spcAft>
                <a:spcPct val="0"/>
              </a:spcAft>
              <a:defRPr sz="1200">
                <a:solidFill>
                  <a:schemeClr val="tx1"/>
                </a:solidFill>
                <a:latin typeface="Arial" charset="0"/>
              </a:defRPr>
            </a:lvl8pPr>
            <a:lvl9pPr marL="3886200" indent="-228600" defTabSz="9286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D8D19E7-FEA8-4331-9880-48F98810CB4C}" type="slidenum">
              <a:rPr lang="en-US" altLang="en-US" smtClean="0"/>
              <a:pPr eaLnBrk="1" hangingPunct="1">
                <a:spcBef>
                  <a:spcPct val="0"/>
                </a:spcBef>
              </a:pPr>
              <a:t>34</a:t>
            </a:fld>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smtClean="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Arial" charset="0"/>
              </a:defRPr>
            </a:lvl1pPr>
            <a:lvl2pPr marL="742950" indent="-285750" defTabSz="930275" eaLnBrk="0" hangingPunct="0">
              <a:spcBef>
                <a:spcPct val="30000"/>
              </a:spcBef>
              <a:defRPr sz="1200">
                <a:solidFill>
                  <a:schemeClr val="tx1"/>
                </a:solidFill>
                <a:latin typeface="Arial" charset="0"/>
              </a:defRPr>
            </a:lvl2pPr>
            <a:lvl3pPr marL="1143000" indent="-228600" defTabSz="930275" eaLnBrk="0" hangingPunct="0">
              <a:spcBef>
                <a:spcPct val="30000"/>
              </a:spcBef>
              <a:defRPr sz="1200">
                <a:solidFill>
                  <a:schemeClr val="tx1"/>
                </a:solidFill>
                <a:latin typeface="Arial" charset="0"/>
              </a:defRPr>
            </a:lvl3pPr>
            <a:lvl4pPr marL="1600200" indent="-228600" defTabSz="930275" eaLnBrk="0" hangingPunct="0">
              <a:spcBef>
                <a:spcPct val="30000"/>
              </a:spcBef>
              <a:defRPr sz="1200">
                <a:solidFill>
                  <a:schemeClr val="tx1"/>
                </a:solidFill>
                <a:latin typeface="Arial" charset="0"/>
              </a:defRPr>
            </a:lvl4pPr>
            <a:lvl5pPr marL="2057400" indent="-228600" defTabSz="930275" eaLnBrk="0" hangingPunct="0">
              <a:spcBef>
                <a:spcPct val="30000"/>
              </a:spcBef>
              <a:defRPr sz="1200">
                <a:solidFill>
                  <a:schemeClr val="tx1"/>
                </a:solidFill>
                <a:latin typeface="Arial" charset="0"/>
              </a:defRPr>
            </a:lvl5pPr>
            <a:lvl6pPr marL="2514600" indent="-228600" defTabSz="930275" eaLnBrk="0" fontAlgn="base" hangingPunct="0">
              <a:spcBef>
                <a:spcPct val="30000"/>
              </a:spcBef>
              <a:spcAft>
                <a:spcPct val="0"/>
              </a:spcAft>
              <a:defRPr sz="1200">
                <a:solidFill>
                  <a:schemeClr val="tx1"/>
                </a:solidFill>
                <a:latin typeface="Arial" charset="0"/>
              </a:defRPr>
            </a:lvl6pPr>
            <a:lvl7pPr marL="2971800" indent="-228600" defTabSz="930275" eaLnBrk="0" fontAlgn="base" hangingPunct="0">
              <a:spcBef>
                <a:spcPct val="30000"/>
              </a:spcBef>
              <a:spcAft>
                <a:spcPct val="0"/>
              </a:spcAft>
              <a:defRPr sz="1200">
                <a:solidFill>
                  <a:schemeClr val="tx1"/>
                </a:solidFill>
                <a:latin typeface="Arial" charset="0"/>
              </a:defRPr>
            </a:lvl7pPr>
            <a:lvl8pPr marL="3429000" indent="-228600" defTabSz="930275" eaLnBrk="0" fontAlgn="base" hangingPunct="0">
              <a:spcBef>
                <a:spcPct val="30000"/>
              </a:spcBef>
              <a:spcAft>
                <a:spcPct val="0"/>
              </a:spcAft>
              <a:defRPr sz="1200">
                <a:solidFill>
                  <a:schemeClr val="tx1"/>
                </a:solidFill>
                <a:latin typeface="Arial" charset="0"/>
              </a:defRPr>
            </a:lvl8pPr>
            <a:lvl9pPr marL="3886200" indent="-228600" defTabSz="9302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B6B2527-E2F2-4856-B268-DD821252B8D3}" type="slidenum">
              <a:rPr lang="en-US" altLang="en-US" smtClean="0"/>
              <a:pPr eaLnBrk="1" hangingPunct="1">
                <a:spcBef>
                  <a:spcPct val="0"/>
                </a:spcBef>
              </a:pPr>
              <a:t>35</a:t>
            </a:fld>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Arial" charset="0"/>
              </a:defRPr>
            </a:lvl1pPr>
            <a:lvl2pPr marL="742950" indent="-285750" defTabSz="930275" eaLnBrk="0" hangingPunct="0">
              <a:spcBef>
                <a:spcPct val="30000"/>
              </a:spcBef>
              <a:defRPr sz="1200">
                <a:solidFill>
                  <a:schemeClr val="tx1"/>
                </a:solidFill>
                <a:latin typeface="Arial" charset="0"/>
              </a:defRPr>
            </a:lvl2pPr>
            <a:lvl3pPr marL="1143000" indent="-228600" defTabSz="930275" eaLnBrk="0" hangingPunct="0">
              <a:spcBef>
                <a:spcPct val="30000"/>
              </a:spcBef>
              <a:defRPr sz="1200">
                <a:solidFill>
                  <a:schemeClr val="tx1"/>
                </a:solidFill>
                <a:latin typeface="Arial" charset="0"/>
              </a:defRPr>
            </a:lvl3pPr>
            <a:lvl4pPr marL="1600200" indent="-228600" defTabSz="930275" eaLnBrk="0" hangingPunct="0">
              <a:spcBef>
                <a:spcPct val="30000"/>
              </a:spcBef>
              <a:defRPr sz="1200">
                <a:solidFill>
                  <a:schemeClr val="tx1"/>
                </a:solidFill>
                <a:latin typeface="Arial" charset="0"/>
              </a:defRPr>
            </a:lvl4pPr>
            <a:lvl5pPr marL="2057400" indent="-228600" defTabSz="930275" eaLnBrk="0" hangingPunct="0">
              <a:spcBef>
                <a:spcPct val="30000"/>
              </a:spcBef>
              <a:defRPr sz="1200">
                <a:solidFill>
                  <a:schemeClr val="tx1"/>
                </a:solidFill>
                <a:latin typeface="Arial" charset="0"/>
              </a:defRPr>
            </a:lvl5pPr>
            <a:lvl6pPr marL="2514600" indent="-228600" defTabSz="930275" eaLnBrk="0" fontAlgn="base" hangingPunct="0">
              <a:spcBef>
                <a:spcPct val="30000"/>
              </a:spcBef>
              <a:spcAft>
                <a:spcPct val="0"/>
              </a:spcAft>
              <a:defRPr sz="1200">
                <a:solidFill>
                  <a:schemeClr val="tx1"/>
                </a:solidFill>
                <a:latin typeface="Arial" charset="0"/>
              </a:defRPr>
            </a:lvl6pPr>
            <a:lvl7pPr marL="2971800" indent="-228600" defTabSz="930275" eaLnBrk="0" fontAlgn="base" hangingPunct="0">
              <a:spcBef>
                <a:spcPct val="30000"/>
              </a:spcBef>
              <a:spcAft>
                <a:spcPct val="0"/>
              </a:spcAft>
              <a:defRPr sz="1200">
                <a:solidFill>
                  <a:schemeClr val="tx1"/>
                </a:solidFill>
                <a:latin typeface="Arial" charset="0"/>
              </a:defRPr>
            </a:lvl7pPr>
            <a:lvl8pPr marL="3429000" indent="-228600" defTabSz="930275" eaLnBrk="0" fontAlgn="base" hangingPunct="0">
              <a:spcBef>
                <a:spcPct val="30000"/>
              </a:spcBef>
              <a:spcAft>
                <a:spcPct val="0"/>
              </a:spcAft>
              <a:defRPr sz="1200">
                <a:solidFill>
                  <a:schemeClr val="tx1"/>
                </a:solidFill>
                <a:latin typeface="Arial" charset="0"/>
              </a:defRPr>
            </a:lvl8pPr>
            <a:lvl9pPr marL="3886200" indent="-228600" defTabSz="9302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815B519-286B-40E7-BA52-5EDAD914A21D}" type="slidenum">
              <a:rPr lang="en-US" altLang="en-US" smtClean="0"/>
              <a:pPr eaLnBrk="1" hangingPunct="1">
                <a:spcBef>
                  <a:spcPct val="0"/>
                </a:spcBef>
              </a:pPr>
              <a:t>36</a:t>
            </a:fld>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xfrm>
            <a:off x="1181100" y="696913"/>
            <a:ext cx="4648200" cy="3486150"/>
          </a:xfrm>
          <a:ln/>
        </p:spPr>
      </p:sp>
      <p:sp>
        <p:nvSpPr>
          <p:cNvPr id="14339"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4588850F-38AC-4F4E-8E70-B4044D2CC39D}" type="slidenum">
              <a:rPr lang="en-US" altLang="en-US">
                <a:ea typeface="ＭＳ Ｐゴシック" pitchFamily="34" charset="-128"/>
              </a:rPr>
              <a:pPr algn="r" eaLnBrk="1" hangingPunct="1">
                <a:spcBef>
                  <a:spcPct val="0"/>
                </a:spcBef>
              </a:pPr>
              <a:t>48</a:t>
            </a:fld>
            <a:endParaRPr lang="en-US" altLang="en-US" dirty="0">
              <a:ea typeface="ＭＳ Ｐゴシック" pitchFamily="34" charset="-128"/>
            </a:endParaRPr>
          </a:p>
        </p:txBody>
      </p:sp>
      <p:sp>
        <p:nvSpPr>
          <p:cNvPr id="53251" name="Rectangle 2"/>
          <p:cNvSpPr>
            <a:spLocks noGrp="1" noRot="1" noChangeAspect="1" noChangeArrowheads="1" noTextEdit="1"/>
          </p:cNvSpPr>
          <p:nvPr>
            <p:ph type="sldImg"/>
          </p:nvPr>
        </p:nvSpPr>
        <p:spPr>
          <a:xfrm>
            <a:off x="1181100" y="696913"/>
            <a:ext cx="4648200" cy="3486150"/>
          </a:xfrm>
          <a:ln/>
        </p:spPr>
      </p:sp>
      <p:sp>
        <p:nvSpPr>
          <p:cNvPr id="53252"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eaLnBrk="1" hangingPunct="1"/>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Arial" charset="0"/>
              </a:defRPr>
            </a:lvl1pPr>
            <a:lvl2pPr marL="742950" indent="-285750" defTabSz="930275" eaLnBrk="0" hangingPunct="0">
              <a:spcBef>
                <a:spcPct val="30000"/>
              </a:spcBef>
              <a:defRPr sz="1200">
                <a:solidFill>
                  <a:schemeClr val="tx1"/>
                </a:solidFill>
                <a:latin typeface="Arial" charset="0"/>
              </a:defRPr>
            </a:lvl2pPr>
            <a:lvl3pPr marL="1143000" indent="-228600" defTabSz="930275" eaLnBrk="0" hangingPunct="0">
              <a:spcBef>
                <a:spcPct val="30000"/>
              </a:spcBef>
              <a:defRPr sz="1200">
                <a:solidFill>
                  <a:schemeClr val="tx1"/>
                </a:solidFill>
                <a:latin typeface="Arial" charset="0"/>
              </a:defRPr>
            </a:lvl3pPr>
            <a:lvl4pPr marL="1600200" indent="-228600" defTabSz="930275" eaLnBrk="0" hangingPunct="0">
              <a:spcBef>
                <a:spcPct val="30000"/>
              </a:spcBef>
              <a:defRPr sz="1200">
                <a:solidFill>
                  <a:schemeClr val="tx1"/>
                </a:solidFill>
                <a:latin typeface="Arial" charset="0"/>
              </a:defRPr>
            </a:lvl4pPr>
            <a:lvl5pPr marL="2057400" indent="-228600" defTabSz="930275" eaLnBrk="0" hangingPunct="0">
              <a:spcBef>
                <a:spcPct val="30000"/>
              </a:spcBef>
              <a:defRPr sz="1200">
                <a:solidFill>
                  <a:schemeClr val="tx1"/>
                </a:solidFill>
                <a:latin typeface="Arial" charset="0"/>
              </a:defRPr>
            </a:lvl5pPr>
            <a:lvl6pPr marL="2514600" indent="-228600" defTabSz="930275" eaLnBrk="0" fontAlgn="base" hangingPunct="0">
              <a:spcBef>
                <a:spcPct val="30000"/>
              </a:spcBef>
              <a:spcAft>
                <a:spcPct val="0"/>
              </a:spcAft>
              <a:defRPr sz="1200">
                <a:solidFill>
                  <a:schemeClr val="tx1"/>
                </a:solidFill>
                <a:latin typeface="Arial" charset="0"/>
              </a:defRPr>
            </a:lvl6pPr>
            <a:lvl7pPr marL="2971800" indent="-228600" defTabSz="930275" eaLnBrk="0" fontAlgn="base" hangingPunct="0">
              <a:spcBef>
                <a:spcPct val="30000"/>
              </a:spcBef>
              <a:spcAft>
                <a:spcPct val="0"/>
              </a:spcAft>
              <a:defRPr sz="1200">
                <a:solidFill>
                  <a:schemeClr val="tx1"/>
                </a:solidFill>
                <a:latin typeface="Arial" charset="0"/>
              </a:defRPr>
            </a:lvl7pPr>
            <a:lvl8pPr marL="3429000" indent="-228600" defTabSz="930275" eaLnBrk="0" fontAlgn="base" hangingPunct="0">
              <a:spcBef>
                <a:spcPct val="30000"/>
              </a:spcBef>
              <a:spcAft>
                <a:spcPct val="0"/>
              </a:spcAft>
              <a:defRPr sz="1200">
                <a:solidFill>
                  <a:schemeClr val="tx1"/>
                </a:solidFill>
                <a:latin typeface="Arial" charset="0"/>
              </a:defRPr>
            </a:lvl8pPr>
            <a:lvl9pPr marL="3886200" indent="-228600" defTabSz="9302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809EBC9-EA86-401B-9A20-00B4BA60EC51}" type="slidenum">
              <a:rPr lang="en-US" altLang="en-US" smtClean="0">
                <a:solidFill>
                  <a:srgbClr val="000000"/>
                </a:solidFill>
                <a:ea typeface="ＭＳ Ｐゴシック" pitchFamily="34" charset="-128"/>
              </a:rPr>
              <a:pPr eaLnBrk="1" hangingPunct="1">
                <a:spcBef>
                  <a:spcPct val="0"/>
                </a:spcBef>
              </a:pPr>
              <a:t>49</a:t>
            </a:fld>
            <a:endParaRPr lang="en-US" altLang="en-US" dirty="0" smtClean="0">
              <a:solidFill>
                <a:srgbClr val="000000"/>
              </a:solidFill>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Arial" charset="0"/>
              </a:defRPr>
            </a:lvl1pPr>
            <a:lvl2pPr marL="742950" indent="-285750" defTabSz="930275" eaLnBrk="0" hangingPunct="0">
              <a:spcBef>
                <a:spcPct val="30000"/>
              </a:spcBef>
              <a:defRPr sz="1200">
                <a:solidFill>
                  <a:schemeClr val="tx1"/>
                </a:solidFill>
                <a:latin typeface="Arial" charset="0"/>
              </a:defRPr>
            </a:lvl2pPr>
            <a:lvl3pPr marL="1143000" indent="-228600" defTabSz="930275" eaLnBrk="0" hangingPunct="0">
              <a:spcBef>
                <a:spcPct val="30000"/>
              </a:spcBef>
              <a:defRPr sz="1200">
                <a:solidFill>
                  <a:schemeClr val="tx1"/>
                </a:solidFill>
                <a:latin typeface="Arial" charset="0"/>
              </a:defRPr>
            </a:lvl3pPr>
            <a:lvl4pPr marL="1600200" indent="-228600" defTabSz="930275" eaLnBrk="0" hangingPunct="0">
              <a:spcBef>
                <a:spcPct val="30000"/>
              </a:spcBef>
              <a:defRPr sz="1200">
                <a:solidFill>
                  <a:schemeClr val="tx1"/>
                </a:solidFill>
                <a:latin typeface="Arial" charset="0"/>
              </a:defRPr>
            </a:lvl4pPr>
            <a:lvl5pPr marL="2057400" indent="-228600" defTabSz="930275" eaLnBrk="0" hangingPunct="0">
              <a:spcBef>
                <a:spcPct val="30000"/>
              </a:spcBef>
              <a:defRPr sz="1200">
                <a:solidFill>
                  <a:schemeClr val="tx1"/>
                </a:solidFill>
                <a:latin typeface="Arial" charset="0"/>
              </a:defRPr>
            </a:lvl5pPr>
            <a:lvl6pPr marL="2514600" indent="-228600" defTabSz="930275" eaLnBrk="0" fontAlgn="base" hangingPunct="0">
              <a:spcBef>
                <a:spcPct val="30000"/>
              </a:spcBef>
              <a:spcAft>
                <a:spcPct val="0"/>
              </a:spcAft>
              <a:defRPr sz="1200">
                <a:solidFill>
                  <a:schemeClr val="tx1"/>
                </a:solidFill>
                <a:latin typeface="Arial" charset="0"/>
              </a:defRPr>
            </a:lvl6pPr>
            <a:lvl7pPr marL="2971800" indent="-228600" defTabSz="930275" eaLnBrk="0" fontAlgn="base" hangingPunct="0">
              <a:spcBef>
                <a:spcPct val="30000"/>
              </a:spcBef>
              <a:spcAft>
                <a:spcPct val="0"/>
              </a:spcAft>
              <a:defRPr sz="1200">
                <a:solidFill>
                  <a:schemeClr val="tx1"/>
                </a:solidFill>
                <a:latin typeface="Arial" charset="0"/>
              </a:defRPr>
            </a:lvl7pPr>
            <a:lvl8pPr marL="3429000" indent="-228600" defTabSz="930275" eaLnBrk="0" fontAlgn="base" hangingPunct="0">
              <a:spcBef>
                <a:spcPct val="30000"/>
              </a:spcBef>
              <a:spcAft>
                <a:spcPct val="0"/>
              </a:spcAft>
              <a:defRPr sz="1200">
                <a:solidFill>
                  <a:schemeClr val="tx1"/>
                </a:solidFill>
                <a:latin typeface="Arial" charset="0"/>
              </a:defRPr>
            </a:lvl8pPr>
            <a:lvl9pPr marL="3886200" indent="-228600" defTabSz="9302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D50DD51-1363-4293-B6C7-6F020E9F10CC}" type="slidenum">
              <a:rPr lang="en-US" altLang="en-US" smtClean="0">
                <a:solidFill>
                  <a:srgbClr val="000000"/>
                </a:solidFill>
                <a:ea typeface="ＭＳ Ｐゴシック" pitchFamily="34" charset="-128"/>
              </a:rPr>
              <a:pPr eaLnBrk="1" hangingPunct="1">
                <a:spcBef>
                  <a:spcPct val="0"/>
                </a:spcBef>
              </a:pPr>
              <a:t>50</a:t>
            </a:fld>
            <a:endParaRPr lang="en-US" altLang="en-US" dirty="0" smtClean="0">
              <a:solidFill>
                <a:srgbClr val="000000"/>
              </a:solidFill>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30275" eaLnBrk="0" hangingPunct="0">
              <a:defRPr sz="2400">
                <a:solidFill>
                  <a:schemeClr val="tx1"/>
                </a:solidFill>
                <a:latin typeface="Arial" pitchFamily="34" charset="0"/>
                <a:ea typeface="ＭＳ Ｐゴシック" pitchFamily="34" charset="-128"/>
              </a:defRPr>
            </a:lvl1pPr>
            <a:lvl2pPr marL="742950" indent="-285750" defTabSz="930275" eaLnBrk="0" hangingPunct="0">
              <a:defRPr sz="2400">
                <a:solidFill>
                  <a:schemeClr val="tx1"/>
                </a:solidFill>
                <a:latin typeface="Arial" pitchFamily="34" charset="0"/>
                <a:ea typeface="ＭＳ Ｐゴシック" pitchFamily="34" charset="-128"/>
              </a:defRPr>
            </a:lvl2pPr>
            <a:lvl3pPr marL="1143000" indent="-228600" defTabSz="930275" eaLnBrk="0" hangingPunct="0">
              <a:defRPr sz="2400">
                <a:solidFill>
                  <a:schemeClr val="tx1"/>
                </a:solidFill>
                <a:latin typeface="Arial" pitchFamily="34" charset="0"/>
                <a:ea typeface="ＭＳ Ｐゴシック" pitchFamily="34" charset="-128"/>
              </a:defRPr>
            </a:lvl3pPr>
            <a:lvl4pPr marL="1600200" indent="-228600" defTabSz="930275" eaLnBrk="0" hangingPunct="0">
              <a:defRPr sz="2400">
                <a:solidFill>
                  <a:schemeClr val="tx1"/>
                </a:solidFill>
                <a:latin typeface="Arial" pitchFamily="34" charset="0"/>
                <a:ea typeface="ＭＳ Ｐゴシック" pitchFamily="34" charset="-128"/>
              </a:defRPr>
            </a:lvl4pPr>
            <a:lvl5pPr marL="2057400" indent="-228600" defTabSz="930275" eaLnBrk="0" hangingPunct="0">
              <a:defRPr sz="2400">
                <a:solidFill>
                  <a:schemeClr val="tx1"/>
                </a:solidFill>
                <a:latin typeface="Arial" pitchFamily="34" charset="0"/>
                <a:ea typeface="ＭＳ Ｐゴシック" pitchFamily="34" charset="-128"/>
              </a:defRPr>
            </a:lvl5pPr>
            <a:lvl6pPr marL="2514600" indent="-228600"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7E5C6F1B-273D-445A-8A08-7A54A353B07E}" type="slidenum">
              <a:rPr lang="en-US" altLang="en-US" sz="1200" smtClean="0">
                <a:solidFill>
                  <a:prstClr val="black"/>
                </a:solidFill>
              </a:rPr>
              <a:pPr eaLnBrk="1" hangingPunct="1">
                <a:defRPr/>
              </a:pPr>
              <a:t>51</a:t>
            </a:fld>
            <a:endParaRPr lang="en-US" altLang="en-US" sz="1200" dirty="0" smtClean="0">
              <a:solidFill>
                <a:prstClr val="black"/>
              </a:solidFill>
            </a:endParaRPr>
          </a:p>
        </p:txBody>
      </p:sp>
      <p:sp>
        <p:nvSpPr>
          <p:cNvPr id="57347"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algn="r" eaLnBrk="1" hangingPunct="1"/>
            <a:fld id="{AE1E7549-0E0B-45A4-99EC-8BA88F63A7D3}" type="slidenum">
              <a:rPr lang="en-US" altLang="en-US" sz="1200">
                <a:ea typeface="ＭＳ Ｐゴシック" pitchFamily="34" charset="-128"/>
              </a:rPr>
              <a:pPr algn="r" eaLnBrk="1" hangingPunct="1"/>
              <a:t>2</a:t>
            </a:fld>
            <a:endParaRPr lang="en-US" altLang="en-US" sz="1200" dirty="0">
              <a:ea typeface="ＭＳ Ｐゴシック" pitchFamily="34" charset="-128"/>
            </a:endParaRPr>
          </a:p>
        </p:txBody>
      </p:sp>
      <p:sp>
        <p:nvSpPr>
          <p:cNvPr id="43011" name="Rectangle 2"/>
          <p:cNvSpPr>
            <a:spLocks noGrp="1" noRot="1" noChangeAspect="1" noChangeArrowheads="1" noTextEdit="1"/>
          </p:cNvSpPr>
          <p:nvPr>
            <p:ph type="sldImg"/>
          </p:nvPr>
        </p:nvSpPr>
        <p:spPr>
          <a:xfrm>
            <a:off x="1181100" y="696913"/>
            <a:ext cx="4648200" cy="3486150"/>
          </a:xfrm>
          <a:ln/>
        </p:spPr>
      </p:sp>
      <p:sp>
        <p:nvSpPr>
          <p:cNvPr id="43012"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eaLnBrk="1" hangingPunct="1"/>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971925" y="8829675"/>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9" tIns="47025" rIns="94049" bIns="47025" anchor="b"/>
          <a:lstStyle>
            <a:lvl1pPr defTabSz="939800" eaLnBrk="0" hangingPunct="0">
              <a:spcBef>
                <a:spcPct val="30000"/>
              </a:spcBef>
              <a:defRPr sz="1200">
                <a:solidFill>
                  <a:schemeClr val="tx1"/>
                </a:solidFill>
                <a:latin typeface="Arial" charset="0"/>
              </a:defRPr>
            </a:lvl1pPr>
            <a:lvl2pPr marL="742950" indent="-285750" defTabSz="939800" eaLnBrk="0" hangingPunct="0">
              <a:spcBef>
                <a:spcPct val="30000"/>
              </a:spcBef>
              <a:defRPr sz="1200">
                <a:solidFill>
                  <a:schemeClr val="tx1"/>
                </a:solidFill>
                <a:latin typeface="Arial" charset="0"/>
              </a:defRPr>
            </a:lvl2pPr>
            <a:lvl3pPr marL="1143000" indent="-228600" defTabSz="939800" eaLnBrk="0" hangingPunct="0">
              <a:spcBef>
                <a:spcPct val="30000"/>
              </a:spcBef>
              <a:defRPr sz="1200">
                <a:solidFill>
                  <a:schemeClr val="tx1"/>
                </a:solidFill>
                <a:latin typeface="Arial" charset="0"/>
              </a:defRPr>
            </a:lvl3pPr>
            <a:lvl4pPr marL="1600200" indent="-228600" defTabSz="939800" eaLnBrk="0" hangingPunct="0">
              <a:spcBef>
                <a:spcPct val="30000"/>
              </a:spcBef>
              <a:defRPr sz="1200">
                <a:solidFill>
                  <a:schemeClr val="tx1"/>
                </a:solidFill>
                <a:latin typeface="Arial" charset="0"/>
              </a:defRPr>
            </a:lvl4pPr>
            <a:lvl5pPr marL="2057400" indent="-228600" defTabSz="939800" eaLnBrk="0" hangingPunct="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A14AA7A7-974C-4610-B6B9-34CDC27AAF09}" type="slidenum">
              <a:rPr lang="en-US" altLang="en-US">
                <a:ea typeface="ＭＳ Ｐゴシック" pitchFamily="34" charset="-128"/>
              </a:rPr>
              <a:pPr algn="r" eaLnBrk="1" hangingPunct="1">
                <a:spcBef>
                  <a:spcPct val="0"/>
                </a:spcBef>
              </a:pPr>
              <a:t>9</a:t>
            </a:fld>
            <a:endParaRPr lang="en-US" altLang="en-US" dirty="0">
              <a:ea typeface="ＭＳ Ｐゴシック" pitchFamily="34" charset="-128"/>
            </a:endParaRPr>
          </a:p>
        </p:txBody>
      </p:sp>
      <p:sp>
        <p:nvSpPr>
          <p:cNvPr id="56323" name="Rectangle 2"/>
          <p:cNvSpPr>
            <a:spLocks noGrp="1" noRot="1" noChangeAspect="1" noChangeArrowheads="1" noTextEdit="1"/>
          </p:cNvSpPr>
          <p:nvPr>
            <p:ph type="sldImg"/>
          </p:nvPr>
        </p:nvSpPr>
        <p:spPr>
          <a:xfrm>
            <a:off x="1181100" y="696913"/>
            <a:ext cx="4648200" cy="3486150"/>
          </a:xfrm>
          <a:ln/>
        </p:spPr>
      </p:sp>
      <p:sp>
        <p:nvSpPr>
          <p:cNvPr id="56324" name="Rectangle 3"/>
          <p:cNvSpPr>
            <a:spLocks noGrp="1" noChangeArrowheads="1"/>
          </p:cNvSpPr>
          <p:nvPr>
            <p:ph type="body" idx="1"/>
          </p:nvPr>
        </p:nvSpPr>
        <p:spPr>
          <a:xfrm>
            <a:off x="700088" y="4416425"/>
            <a:ext cx="56102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9" tIns="47025" rIns="94049" bIns="47025"/>
          <a:lstStyle/>
          <a:p>
            <a:pPr eaLnBrk="1" hangingPunct="1"/>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xfrm>
            <a:off x="1181100" y="696913"/>
            <a:ext cx="4648200" cy="3486150"/>
          </a:xfrm>
          <a:ln/>
        </p:spPr>
      </p:sp>
      <p:sp>
        <p:nvSpPr>
          <p:cNvPr id="10243"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1181100" y="696913"/>
            <a:ext cx="4648200" cy="3486150"/>
          </a:xfrm>
          <a:ln/>
        </p:spPr>
      </p:sp>
      <p:sp>
        <p:nvSpPr>
          <p:cNvPr id="11267" name="Notes Placeholder 2"/>
          <p:cNvSpPr>
            <a:spLocks noGrp="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eaLnBrk="1" hangingPunct="1"/>
            <a:endParaRPr lang="en-US" altLang="en-US" dirty="0" smtClean="0">
              <a:ea typeface="ＭＳ Ｐゴシック" pitchFamily="34" charset="-128"/>
            </a:endParaRPr>
          </a:p>
        </p:txBody>
      </p:sp>
      <p:sp>
        <p:nvSpPr>
          <p:cNvPr id="11268"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996F2752-96EC-49CC-9F20-14CB428FA070}" type="slidenum">
              <a:rPr lang="en-US" altLang="en-US">
                <a:ea typeface="ＭＳ Ｐゴシック" pitchFamily="34" charset="-128"/>
              </a:rPr>
              <a:pPr algn="r" eaLnBrk="1" hangingPunct="1">
                <a:spcBef>
                  <a:spcPct val="0"/>
                </a:spcBef>
              </a:pPr>
              <a:t>14</a:t>
            </a:fld>
            <a:endParaRPr lang="en-US" altLang="en-US" dirty="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5A0699D2-1D3E-45E9-A850-5191628C15AF}" type="slidenum">
              <a:rPr lang="en-US" altLang="en-US">
                <a:ea typeface="ＭＳ Ｐゴシック" pitchFamily="34" charset="-128"/>
              </a:rPr>
              <a:pPr algn="r" eaLnBrk="1" hangingPunct="1">
                <a:spcBef>
                  <a:spcPct val="0"/>
                </a:spcBef>
              </a:pPr>
              <a:t>15</a:t>
            </a:fld>
            <a:endParaRPr lang="en-US" altLang="en-US" dirty="0">
              <a:ea typeface="ＭＳ Ｐゴシック" pitchFamily="34" charset="-128"/>
            </a:endParaRPr>
          </a:p>
        </p:txBody>
      </p:sp>
      <p:sp>
        <p:nvSpPr>
          <p:cNvPr id="12291" name="Rectangle 2"/>
          <p:cNvSpPr>
            <a:spLocks noGrp="1" noRot="1" noChangeAspect="1" noChangeArrowheads="1" noTextEdit="1"/>
          </p:cNvSpPr>
          <p:nvPr>
            <p:ph type="sldImg"/>
          </p:nvPr>
        </p:nvSpPr>
        <p:spPr>
          <a:xfrm>
            <a:off x="1181100" y="696913"/>
            <a:ext cx="4648200" cy="3486150"/>
          </a:xfr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F456B1B-1ACE-4F61-8648-98817AD83A6F}" type="slidenum">
              <a:rPr lang="en-US" altLang="en-US"/>
              <a:pPr algn="r" eaLnBrk="1" hangingPunct="1">
                <a:spcBef>
                  <a:spcPct val="0"/>
                </a:spcBef>
              </a:pPr>
              <a:t>16</a:t>
            </a:fld>
            <a:endParaRPr lang="en-US" altLang="en-US" dirty="0"/>
          </a:p>
        </p:txBody>
      </p:sp>
      <p:sp>
        <p:nvSpPr>
          <p:cNvPr id="13315"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B88D0260-69CF-4758-B2C3-2FC28F1658FA}" type="slidenum">
              <a:rPr lang="en-US" altLang="en-US"/>
              <a:pPr algn="r" eaLnBrk="1" hangingPunct="1">
                <a:spcBef>
                  <a:spcPct val="0"/>
                </a:spcBef>
              </a:pPr>
              <a:t>16</a:t>
            </a:fld>
            <a:endParaRPr lang="en-US" altLang="en-US" dirty="0"/>
          </a:p>
        </p:txBody>
      </p:sp>
      <p:sp>
        <p:nvSpPr>
          <p:cNvPr id="13316" name="Rectangle 2"/>
          <p:cNvSpPr>
            <a:spLocks noGrp="1" noRot="1" noChangeAspect="1" noChangeArrowheads="1" noTextEdit="1"/>
          </p:cNvSpPr>
          <p:nvPr>
            <p:ph type="sldImg"/>
          </p:nvPr>
        </p:nvSpPr>
        <p:spPr>
          <a:xfrm>
            <a:off x="1181100" y="696913"/>
            <a:ext cx="4648200" cy="3486150"/>
          </a:xfrm>
          <a:ln/>
        </p:spPr>
      </p:sp>
      <p:sp>
        <p:nvSpPr>
          <p:cNvPr id="13317"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eaLnBrk="1" hangingPunct="1"/>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algn="r" eaLnBrk="1" hangingPunct="1"/>
            <a:fld id="{CA4ED8C5-4FDC-4605-9BCA-36C379DB35CD}" type="slidenum">
              <a:rPr lang="en-US" altLang="en-US" sz="1200">
                <a:ea typeface="ＭＳ Ｐゴシック" pitchFamily="34" charset="-128"/>
              </a:rPr>
              <a:pPr algn="r" eaLnBrk="1" hangingPunct="1"/>
              <a:t>18</a:t>
            </a:fld>
            <a:endParaRPr lang="en-US" altLang="en-US" sz="1200" dirty="0">
              <a:ea typeface="ＭＳ Ｐゴシック" pitchFamily="34" charset="-128"/>
            </a:endParaRPr>
          </a:p>
        </p:txBody>
      </p:sp>
      <p:sp>
        <p:nvSpPr>
          <p:cNvPr id="54275" name="Rectangle 2"/>
          <p:cNvSpPr>
            <a:spLocks noGrp="1" noRot="1" noChangeAspect="1" noChangeArrowheads="1" noTextEdit="1"/>
          </p:cNvSpPr>
          <p:nvPr>
            <p:ph type="sldImg"/>
          </p:nvPr>
        </p:nvSpPr>
        <p:spPr>
          <a:xfrm>
            <a:off x="1181100" y="696913"/>
            <a:ext cx="4648200" cy="3486150"/>
          </a:xfrm>
          <a:ln/>
        </p:spPr>
      </p:sp>
      <p:sp>
        <p:nvSpPr>
          <p:cNvPr id="54276"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eaLnBrk="1" hangingPunct="1"/>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4A7DAB5-6F4C-45B8-A6E1-5359DD1C5041}" type="slidenum">
              <a:rPr lang="en-US" altLang="en-US" smtClean="0"/>
              <a:pPr eaLnBrk="1" hangingPunct="1">
                <a:spcBef>
                  <a:spcPct val="0"/>
                </a:spcBef>
              </a:pPr>
              <a:t>33</a:t>
            </a:fld>
            <a:endParaRPr lang="en-US" alt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eaLnBrk="1" hangingPunct="1"/>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May 6, 2010</a:t>
            </a:r>
          </a:p>
        </p:txBody>
      </p:sp>
      <p:sp>
        <p:nvSpPr>
          <p:cNvPr id="6" name="Rectangle 8"/>
          <p:cNvSpPr>
            <a:spLocks noGrp="1" noChangeArrowheads="1"/>
          </p:cNvSpPr>
          <p:nvPr>
            <p:ph type="sldNum" sz="quarter" idx="12"/>
          </p:nvPr>
        </p:nvSpPr>
        <p:spPr>
          <a:ln/>
        </p:spPr>
        <p:txBody>
          <a:bodyPr/>
          <a:lstStyle>
            <a:lvl1pPr>
              <a:defRPr/>
            </a:lvl1pPr>
          </a:lstStyle>
          <a:p>
            <a:pPr>
              <a:defRPr/>
            </a:pPr>
            <a:fld id="{2816007D-371E-4E65-99A4-F06302304E32}" type="slidenum">
              <a:rPr lang="en-US"/>
              <a:pPr>
                <a:defRPr/>
              </a:pPr>
              <a:t>‹#›</a:t>
            </a:fld>
            <a:endParaRPr lang="en-US" dirty="0"/>
          </a:p>
        </p:txBody>
      </p:sp>
    </p:spTree>
    <p:extLst>
      <p:ext uri="{BB962C8B-B14F-4D97-AF65-F5344CB8AC3E}">
        <p14:creationId xmlns:p14="http://schemas.microsoft.com/office/powerpoint/2010/main" val="2726606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May 6, 2010</a:t>
            </a:r>
          </a:p>
        </p:txBody>
      </p:sp>
      <p:sp>
        <p:nvSpPr>
          <p:cNvPr id="6" name="Rectangle 8"/>
          <p:cNvSpPr>
            <a:spLocks noGrp="1" noChangeArrowheads="1"/>
          </p:cNvSpPr>
          <p:nvPr>
            <p:ph type="sldNum" sz="quarter" idx="12"/>
          </p:nvPr>
        </p:nvSpPr>
        <p:spPr>
          <a:ln/>
        </p:spPr>
        <p:txBody>
          <a:bodyPr/>
          <a:lstStyle>
            <a:lvl1pPr>
              <a:defRPr/>
            </a:lvl1pPr>
          </a:lstStyle>
          <a:p>
            <a:pPr>
              <a:defRPr/>
            </a:pPr>
            <a:fld id="{C93BC379-0BE3-4819-B937-BD13B73985E7}" type="slidenum">
              <a:rPr lang="en-US"/>
              <a:pPr>
                <a:defRPr/>
              </a:pPr>
              <a:t>‹#›</a:t>
            </a:fld>
            <a:endParaRPr lang="en-US" dirty="0"/>
          </a:p>
        </p:txBody>
      </p:sp>
    </p:spTree>
    <p:extLst>
      <p:ext uri="{BB962C8B-B14F-4D97-AF65-F5344CB8AC3E}">
        <p14:creationId xmlns:p14="http://schemas.microsoft.com/office/powerpoint/2010/main" val="1333673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200"/>
            <a:ext cx="2057400" cy="5287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38200"/>
            <a:ext cx="6019800" cy="5287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May 6, 2010</a:t>
            </a:r>
          </a:p>
        </p:txBody>
      </p:sp>
      <p:sp>
        <p:nvSpPr>
          <p:cNvPr id="6" name="Rectangle 8"/>
          <p:cNvSpPr>
            <a:spLocks noGrp="1" noChangeArrowheads="1"/>
          </p:cNvSpPr>
          <p:nvPr>
            <p:ph type="sldNum" sz="quarter" idx="12"/>
          </p:nvPr>
        </p:nvSpPr>
        <p:spPr>
          <a:ln/>
        </p:spPr>
        <p:txBody>
          <a:bodyPr/>
          <a:lstStyle>
            <a:lvl1pPr>
              <a:defRPr/>
            </a:lvl1pPr>
          </a:lstStyle>
          <a:p>
            <a:pPr>
              <a:defRPr/>
            </a:pPr>
            <a:fld id="{C7735FA2-D329-47A5-AC10-DD95A6FE0924}" type="slidenum">
              <a:rPr lang="en-US"/>
              <a:pPr>
                <a:defRPr/>
              </a:pPr>
              <a:t>‹#›</a:t>
            </a:fld>
            <a:endParaRPr lang="en-US" dirty="0"/>
          </a:p>
        </p:txBody>
      </p:sp>
    </p:spTree>
    <p:extLst>
      <p:ext uri="{BB962C8B-B14F-4D97-AF65-F5344CB8AC3E}">
        <p14:creationId xmlns:p14="http://schemas.microsoft.com/office/powerpoint/2010/main" val="661698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2057400"/>
            <a:ext cx="4038600" cy="4068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4038600" cy="4068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8"/>
          <p:cNvSpPr>
            <a:spLocks noGrp="1" noChangeArrowheads="1"/>
          </p:cNvSpPr>
          <p:nvPr>
            <p:ph type="sldNum" sz="quarter" idx="12"/>
          </p:nvPr>
        </p:nvSpPr>
        <p:spPr/>
        <p:txBody>
          <a:bodyPr/>
          <a:lstStyle>
            <a:lvl1pPr>
              <a:defRPr>
                <a:ea typeface="+mn-ea"/>
              </a:defRPr>
            </a:lvl1pPr>
          </a:lstStyle>
          <a:p>
            <a:pPr>
              <a:defRPr/>
            </a:pPr>
            <a:fld id="{0EBEBFB1-511A-4162-A956-254282B876CC}" type="slidenum">
              <a:rPr lang="en-US" altLang="en-US"/>
              <a:pPr>
                <a:defRPr/>
              </a:pPr>
              <a:t>‹#›</a:t>
            </a:fld>
            <a:endParaRPr lang="en-US" altLang="en-US" dirty="0"/>
          </a:p>
        </p:txBody>
      </p:sp>
    </p:spTree>
    <p:extLst>
      <p:ext uri="{BB962C8B-B14F-4D97-AF65-F5344CB8AC3E}">
        <p14:creationId xmlns:p14="http://schemas.microsoft.com/office/powerpoint/2010/main" val="3968679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923D5F2-9031-46D6-A521-7D69080603FC}" type="datetimeFigureOut">
              <a:rPr lang="en-US"/>
              <a:pPr>
                <a:defRPr/>
              </a:pPr>
              <a:t>3/18/2014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BDC205-9545-4E71-8480-F6B24B862969}" type="slidenum">
              <a:rPr lang="en-US"/>
              <a:pPr>
                <a:defRPr/>
              </a:pPr>
              <a:t>‹#›</a:t>
            </a:fld>
            <a:endParaRPr lang="en-US" dirty="0"/>
          </a:p>
        </p:txBody>
      </p:sp>
    </p:spTree>
    <p:extLst>
      <p:ext uri="{BB962C8B-B14F-4D97-AF65-F5344CB8AC3E}">
        <p14:creationId xmlns:p14="http://schemas.microsoft.com/office/powerpoint/2010/main" val="1176792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3AFE733-4005-4443-98BE-5EC8FC568930}" type="datetimeFigureOut">
              <a:rPr lang="en-US"/>
              <a:pPr>
                <a:defRPr/>
              </a:pPr>
              <a:t>3/18/2014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F002892-4776-40FD-88EE-0B814FCE6D3D}" type="slidenum">
              <a:rPr lang="en-US"/>
              <a:pPr>
                <a:defRPr/>
              </a:pPr>
              <a:t>‹#›</a:t>
            </a:fld>
            <a:endParaRPr lang="en-US" dirty="0"/>
          </a:p>
        </p:txBody>
      </p:sp>
    </p:spTree>
    <p:extLst>
      <p:ext uri="{BB962C8B-B14F-4D97-AF65-F5344CB8AC3E}">
        <p14:creationId xmlns:p14="http://schemas.microsoft.com/office/powerpoint/2010/main" val="1308578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62E3A67-D6A5-41EC-B4CB-4858DDAF9B26}" type="datetimeFigureOut">
              <a:rPr lang="en-US"/>
              <a:pPr>
                <a:defRPr/>
              </a:pPr>
              <a:t>3/18/2014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B285056-D104-419C-8D57-F78CCC0B8A82}" type="slidenum">
              <a:rPr lang="en-US"/>
              <a:pPr>
                <a:defRPr/>
              </a:pPr>
              <a:t>‹#›</a:t>
            </a:fld>
            <a:endParaRPr lang="en-US" dirty="0"/>
          </a:p>
        </p:txBody>
      </p:sp>
    </p:spTree>
    <p:extLst>
      <p:ext uri="{BB962C8B-B14F-4D97-AF65-F5344CB8AC3E}">
        <p14:creationId xmlns:p14="http://schemas.microsoft.com/office/powerpoint/2010/main" val="4010696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3324C4C-2AF9-4765-B0B5-E04A2EEAC42C}" type="datetimeFigureOut">
              <a:rPr lang="en-US"/>
              <a:pPr>
                <a:defRPr/>
              </a:pPr>
              <a:t>3/18/2014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99CC8DF-5D87-4985-9920-465115CCE2DA}" type="slidenum">
              <a:rPr lang="en-US"/>
              <a:pPr>
                <a:defRPr/>
              </a:pPr>
              <a:t>‹#›</a:t>
            </a:fld>
            <a:endParaRPr lang="en-US" dirty="0"/>
          </a:p>
        </p:txBody>
      </p:sp>
    </p:spTree>
    <p:extLst>
      <p:ext uri="{BB962C8B-B14F-4D97-AF65-F5344CB8AC3E}">
        <p14:creationId xmlns:p14="http://schemas.microsoft.com/office/powerpoint/2010/main" val="2676356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2506D76-84A1-43D5-8B3B-5397BC5A83AA}" type="datetimeFigureOut">
              <a:rPr lang="en-US"/>
              <a:pPr>
                <a:defRPr/>
              </a:pPr>
              <a:t>3/18/2014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AC1F44C9-BF20-4E2D-9836-220D4ED766BF}" type="slidenum">
              <a:rPr lang="en-US"/>
              <a:pPr>
                <a:defRPr/>
              </a:pPr>
              <a:t>‹#›</a:t>
            </a:fld>
            <a:endParaRPr lang="en-US" dirty="0"/>
          </a:p>
        </p:txBody>
      </p:sp>
    </p:spTree>
    <p:extLst>
      <p:ext uri="{BB962C8B-B14F-4D97-AF65-F5344CB8AC3E}">
        <p14:creationId xmlns:p14="http://schemas.microsoft.com/office/powerpoint/2010/main" val="2687412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9EA2D35-7850-45D1-8B6B-7AA586E28BAB}" type="datetimeFigureOut">
              <a:rPr lang="en-US"/>
              <a:pPr>
                <a:defRPr/>
              </a:pPr>
              <a:t>3/18/2014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C35EAFA2-6729-4F33-8434-3159AA773A01}" type="slidenum">
              <a:rPr lang="en-US"/>
              <a:pPr>
                <a:defRPr/>
              </a:pPr>
              <a:t>‹#›</a:t>
            </a:fld>
            <a:endParaRPr lang="en-US" dirty="0"/>
          </a:p>
        </p:txBody>
      </p:sp>
    </p:spTree>
    <p:extLst>
      <p:ext uri="{BB962C8B-B14F-4D97-AF65-F5344CB8AC3E}">
        <p14:creationId xmlns:p14="http://schemas.microsoft.com/office/powerpoint/2010/main" val="2914060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AFA2C10-7388-4A7D-B4AE-554E9241DA47}" type="datetimeFigureOut">
              <a:rPr lang="en-US"/>
              <a:pPr>
                <a:defRPr/>
              </a:pPr>
              <a:t>3/18/2014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EA0259BC-F7D5-4D66-B6A3-844A342A076B}" type="slidenum">
              <a:rPr lang="en-US"/>
              <a:pPr>
                <a:defRPr/>
              </a:pPr>
              <a:t>‹#›</a:t>
            </a:fld>
            <a:endParaRPr lang="en-US" dirty="0"/>
          </a:p>
        </p:txBody>
      </p:sp>
    </p:spTree>
    <p:extLst>
      <p:ext uri="{BB962C8B-B14F-4D97-AF65-F5344CB8AC3E}">
        <p14:creationId xmlns:p14="http://schemas.microsoft.com/office/powerpoint/2010/main" val="2420723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May 6, 2010</a:t>
            </a:r>
          </a:p>
        </p:txBody>
      </p:sp>
      <p:sp>
        <p:nvSpPr>
          <p:cNvPr id="6" name="Rectangle 8"/>
          <p:cNvSpPr>
            <a:spLocks noGrp="1" noChangeArrowheads="1"/>
          </p:cNvSpPr>
          <p:nvPr>
            <p:ph type="sldNum" sz="quarter" idx="12"/>
          </p:nvPr>
        </p:nvSpPr>
        <p:spPr>
          <a:ln/>
        </p:spPr>
        <p:txBody>
          <a:bodyPr/>
          <a:lstStyle>
            <a:lvl1pPr>
              <a:defRPr/>
            </a:lvl1pPr>
          </a:lstStyle>
          <a:p>
            <a:pPr>
              <a:defRPr/>
            </a:pPr>
            <a:fld id="{4A3C0BF5-B4FD-4A9F-9DA0-5E9B9799917E}" type="slidenum">
              <a:rPr lang="en-US"/>
              <a:pPr>
                <a:defRPr/>
              </a:pPr>
              <a:t>‹#›</a:t>
            </a:fld>
            <a:endParaRPr lang="en-US" dirty="0"/>
          </a:p>
        </p:txBody>
      </p:sp>
    </p:spTree>
    <p:extLst>
      <p:ext uri="{BB962C8B-B14F-4D97-AF65-F5344CB8AC3E}">
        <p14:creationId xmlns:p14="http://schemas.microsoft.com/office/powerpoint/2010/main" val="17331276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A357536-228C-4A99-804E-FA901108A88E}" type="datetimeFigureOut">
              <a:rPr lang="en-US"/>
              <a:pPr>
                <a:defRPr/>
              </a:pPr>
              <a:t>3/18/2014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3305F5E-74FD-4BA3-B7C4-9BE3FAE34578}" type="slidenum">
              <a:rPr lang="en-US"/>
              <a:pPr>
                <a:defRPr/>
              </a:pPr>
              <a:t>‹#›</a:t>
            </a:fld>
            <a:endParaRPr lang="en-US" dirty="0"/>
          </a:p>
        </p:txBody>
      </p:sp>
    </p:spTree>
    <p:extLst>
      <p:ext uri="{BB962C8B-B14F-4D97-AF65-F5344CB8AC3E}">
        <p14:creationId xmlns:p14="http://schemas.microsoft.com/office/powerpoint/2010/main" val="27977604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C378A4-9EFF-4B80-8473-1FFEBBD77AEB}" type="datetimeFigureOut">
              <a:rPr lang="en-US"/>
              <a:pPr>
                <a:defRPr/>
              </a:pPr>
              <a:t>3/18/2014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6E715F8-35C5-4052-BB78-E0DBF4281D29}" type="slidenum">
              <a:rPr lang="en-US"/>
              <a:pPr>
                <a:defRPr/>
              </a:pPr>
              <a:t>‹#›</a:t>
            </a:fld>
            <a:endParaRPr lang="en-US" dirty="0"/>
          </a:p>
        </p:txBody>
      </p:sp>
    </p:spTree>
    <p:extLst>
      <p:ext uri="{BB962C8B-B14F-4D97-AF65-F5344CB8AC3E}">
        <p14:creationId xmlns:p14="http://schemas.microsoft.com/office/powerpoint/2010/main" val="20470725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5ED7F30-63F3-44E3-A511-F5F07F1410B1}" type="datetimeFigureOut">
              <a:rPr lang="en-US"/>
              <a:pPr>
                <a:defRPr/>
              </a:pPr>
              <a:t>3/18/2014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88F9C79-6A1C-4751-BE71-70125977ADD0}" type="slidenum">
              <a:rPr lang="en-US"/>
              <a:pPr>
                <a:defRPr/>
              </a:pPr>
              <a:t>‹#›</a:t>
            </a:fld>
            <a:endParaRPr lang="en-US" dirty="0"/>
          </a:p>
        </p:txBody>
      </p:sp>
    </p:spTree>
    <p:extLst>
      <p:ext uri="{BB962C8B-B14F-4D97-AF65-F5344CB8AC3E}">
        <p14:creationId xmlns:p14="http://schemas.microsoft.com/office/powerpoint/2010/main" val="22586209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A53667E-1DB9-4155-8FA8-612DFEBC4FC2}" type="datetimeFigureOut">
              <a:rPr lang="en-US"/>
              <a:pPr>
                <a:defRPr/>
              </a:pPr>
              <a:t>3/18/2014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2910B66-B136-41CC-8D24-D1663DA8CA96}" type="slidenum">
              <a:rPr lang="en-US"/>
              <a:pPr>
                <a:defRPr/>
              </a:pPr>
              <a:t>‹#›</a:t>
            </a:fld>
            <a:endParaRPr lang="en-US" dirty="0"/>
          </a:p>
        </p:txBody>
      </p:sp>
    </p:spTree>
    <p:extLst>
      <p:ext uri="{BB962C8B-B14F-4D97-AF65-F5344CB8AC3E}">
        <p14:creationId xmlns:p14="http://schemas.microsoft.com/office/powerpoint/2010/main" val="3880083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May 6, 2010</a:t>
            </a:r>
          </a:p>
        </p:txBody>
      </p:sp>
      <p:sp>
        <p:nvSpPr>
          <p:cNvPr id="6" name="Rectangle 8"/>
          <p:cNvSpPr>
            <a:spLocks noGrp="1" noChangeArrowheads="1"/>
          </p:cNvSpPr>
          <p:nvPr>
            <p:ph type="sldNum" sz="quarter" idx="12"/>
          </p:nvPr>
        </p:nvSpPr>
        <p:spPr>
          <a:ln/>
        </p:spPr>
        <p:txBody>
          <a:bodyPr/>
          <a:lstStyle>
            <a:lvl1pPr>
              <a:defRPr/>
            </a:lvl1pPr>
          </a:lstStyle>
          <a:p>
            <a:pPr>
              <a:defRPr/>
            </a:pPr>
            <a:fld id="{CDBF69AB-21EC-4C0F-B2CE-C10FF593680C}" type="slidenum">
              <a:rPr lang="en-US"/>
              <a:pPr>
                <a:defRPr/>
              </a:pPr>
              <a:t>‹#›</a:t>
            </a:fld>
            <a:endParaRPr lang="en-US" dirty="0"/>
          </a:p>
        </p:txBody>
      </p:sp>
    </p:spTree>
    <p:extLst>
      <p:ext uri="{BB962C8B-B14F-4D97-AF65-F5344CB8AC3E}">
        <p14:creationId xmlns:p14="http://schemas.microsoft.com/office/powerpoint/2010/main" val="1575440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May 6, 2010</a:t>
            </a:r>
          </a:p>
        </p:txBody>
      </p:sp>
      <p:sp>
        <p:nvSpPr>
          <p:cNvPr id="7" name="Rectangle 8"/>
          <p:cNvSpPr>
            <a:spLocks noGrp="1" noChangeArrowheads="1"/>
          </p:cNvSpPr>
          <p:nvPr>
            <p:ph type="sldNum" sz="quarter" idx="12"/>
          </p:nvPr>
        </p:nvSpPr>
        <p:spPr>
          <a:ln/>
        </p:spPr>
        <p:txBody>
          <a:bodyPr/>
          <a:lstStyle>
            <a:lvl1pPr>
              <a:defRPr/>
            </a:lvl1pPr>
          </a:lstStyle>
          <a:p>
            <a:pPr>
              <a:defRPr/>
            </a:pPr>
            <a:fld id="{DA3D310F-FA30-48F0-9331-0023D13CD0D5}" type="slidenum">
              <a:rPr lang="en-US"/>
              <a:pPr>
                <a:defRPr/>
              </a:pPr>
              <a:t>‹#›</a:t>
            </a:fld>
            <a:endParaRPr lang="en-US" dirty="0"/>
          </a:p>
        </p:txBody>
      </p:sp>
    </p:spTree>
    <p:extLst>
      <p:ext uri="{BB962C8B-B14F-4D97-AF65-F5344CB8AC3E}">
        <p14:creationId xmlns:p14="http://schemas.microsoft.com/office/powerpoint/2010/main" val="2190589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a:t>May 6, 2010</a:t>
            </a:r>
          </a:p>
        </p:txBody>
      </p:sp>
      <p:sp>
        <p:nvSpPr>
          <p:cNvPr id="9" name="Rectangle 8"/>
          <p:cNvSpPr>
            <a:spLocks noGrp="1" noChangeArrowheads="1"/>
          </p:cNvSpPr>
          <p:nvPr>
            <p:ph type="sldNum" sz="quarter" idx="12"/>
          </p:nvPr>
        </p:nvSpPr>
        <p:spPr>
          <a:ln/>
        </p:spPr>
        <p:txBody>
          <a:bodyPr/>
          <a:lstStyle>
            <a:lvl1pPr>
              <a:defRPr/>
            </a:lvl1pPr>
          </a:lstStyle>
          <a:p>
            <a:pPr>
              <a:defRPr/>
            </a:pPr>
            <a:fld id="{08481792-B0F7-4653-9C22-AFFB023C1FC1}" type="slidenum">
              <a:rPr lang="en-US"/>
              <a:pPr>
                <a:defRPr/>
              </a:pPr>
              <a:t>‹#›</a:t>
            </a:fld>
            <a:endParaRPr lang="en-US" dirty="0"/>
          </a:p>
        </p:txBody>
      </p:sp>
    </p:spTree>
    <p:extLst>
      <p:ext uri="{BB962C8B-B14F-4D97-AF65-F5344CB8AC3E}">
        <p14:creationId xmlns:p14="http://schemas.microsoft.com/office/powerpoint/2010/main" val="3598096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a:t>May 6, 2010</a:t>
            </a:r>
          </a:p>
        </p:txBody>
      </p:sp>
      <p:sp>
        <p:nvSpPr>
          <p:cNvPr id="5" name="Rectangle 8"/>
          <p:cNvSpPr>
            <a:spLocks noGrp="1" noChangeArrowheads="1"/>
          </p:cNvSpPr>
          <p:nvPr>
            <p:ph type="sldNum" sz="quarter" idx="12"/>
          </p:nvPr>
        </p:nvSpPr>
        <p:spPr>
          <a:ln/>
        </p:spPr>
        <p:txBody>
          <a:bodyPr/>
          <a:lstStyle>
            <a:lvl1pPr>
              <a:defRPr/>
            </a:lvl1pPr>
          </a:lstStyle>
          <a:p>
            <a:pPr>
              <a:defRPr/>
            </a:pPr>
            <a:fld id="{125E3B39-18D7-4F41-A533-F692B7F38F81}" type="slidenum">
              <a:rPr lang="en-US"/>
              <a:pPr>
                <a:defRPr/>
              </a:pPr>
              <a:t>‹#›</a:t>
            </a:fld>
            <a:endParaRPr lang="en-US" dirty="0"/>
          </a:p>
        </p:txBody>
      </p:sp>
    </p:spTree>
    <p:extLst>
      <p:ext uri="{BB962C8B-B14F-4D97-AF65-F5344CB8AC3E}">
        <p14:creationId xmlns:p14="http://schemas.microsoft.com/office/powerpoint/2010/main" val="473400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t>May 6, 2010</a:t>
            </a:r>
          </a:p>
        </p:txBody>
      </p:sp>
      <p:sp>
        <p:nvSpPr>
          <p:cNvPr id="4" name="Rectangle 8"/>
          <p:cNvSpPr>
            <a:spLocks noGrp="1" noChangeArrowheads="1"/>
          </p:cNvSpPr>
          <p:nvPr>
            <p:ph type="sldNum" sz="quarter" idx="12"/>
          </p:nvPr>
        </p:nvSpPr>
        <p:spPr>
          <a:ln/>
        </p:spPr>
        <p:txBody>
          <a:bodyPr/>
          <a:lstStyle>
            <a:lvl1pPr>
              <a:defRPr/>
            </a:lvl1pPr>
          </a:lstStyle>
          <a:p>
            <a:pPr>
              <a:defRPr/>
            </a:pPr>
            <a:fld id="{B708CDF9-DFDC-4508-B62A-8E42C4917288}" type="slidenum">
              <a:rPr lang="en-US"/>
              <a:pPr>
                <a:defRPr/>
              </a:pPr>
              <a:t>‹#›</a:t>
            </a:fld>
            <a:endParaRPr lang="en-US" dirty="0"/>
          </a:p>
        </p:txBody>
      </p:sp>
    </p:spTree>
    <p:extLst>
      <p:ext uri="{BB962C8B-B14F-4D97-AF65-F5344CB8AC3E}">
        <p14:creationId xmlns:p14="http://schemas.microsoft.com/office/powerpoint/2010/main" val="2154948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May 6, 2010</a:t>
            </a:r>
          </a:p>
        </p:txBody>
      </p:sp>
      <p:sp>
        <p:nvSpPr>
          <p:cNvPr id="7" name="Rectangle 8"/>
          <p:cNvSpPr>
            <a:spLocks noGrp="1" noChangeArrowheads="1"/>
          </p:cNvSpPr>
          <p:nvPr>
            <p:ph type="sldNum" sz="quarter" idx="12"/>
          </p:nvPr>
        </p:nvSpPr>
        <p:spPr>
          <a:ln/>
        </p:spPr>
        <p:txBody>
          <a:bodyPr/>
          <a:lstStyle>
            <a:lvl1pPr>
              <a:defRPr/>
            </a:lvl1pPr>
          </a:lstStyle>
          <a:p>
            <a:pPr>
              <a:defRPr/>
            </a:pPr>
            <a:fld id="{52B07D25-6482-4087-99A2-254E40A9461C}" type="slidenum">
              <a:rPr lang="en-US"/>
              <a:pPr>
                <a:defRPr/>
              </a:pPr>
              <a:t>‹#›</a:t>
            </a:fld>
            <a:endParaRPr lang="en-US" dirty="0"/>
          </a:p>
        </p:txBody>
      </p:sp>
    </p:spTree>
    <p:extLst>
      <p:ext uri="{BB962C8B-B14F-4D97-AF65-F5344CB8AC3E}">
        <p14:creationId xmlns:p14="http://schemas.microsoft.com/office/powerpoint/2010/main" val="2148663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May 6, 2010</a:t>
            </a:r>
          </a:p>
        </p:txBody>
      </p:sp>
      <p:sp>
        <p:nvSpPr>
          <p:cNvPr id="7" name="Rectangle 8"/>
          <p:cNvSpPr>
            <a:spLocks noGrp="1" noChangeArrowheads="1"/>
          </p:cNvSpPr>
          <p:nvPr>
            <p:ph type="sldNum" sz="quarter" idx="12"/>
          </p:nvPr>
        </p:nvSpPr>
        <p:spPr>
          <a:ln/>
        </p:spPr>
        <p:txBody>
          <a:bodyPr/>
          <a:lstStyle>
            <a:lvl1pPr>
              <a:defRPr/>
            </a:lvl1pPr>
          </a:lstStyle>
          <a:p>
            <a:pPr>
              <a:defRPr/>
            </a:pPr>
            <a:fld id="{C846CA98-9869-4F35-930A-BA025B35439A}" type="slidenum">
              <a:rPr lang="en-US"/>
              <a:pPr>
                <a:defRPr/>
              </a:pPr>
              <a:t>‹#›</a:t>
            </a:fld>
            <a:endParaRPr lang="en-US" dirty="0"/>
          </a:p>
        </p:txBody>
      </p:sp>
    </p:spTree>
    <p:extLst>
      <p:ext uri="{BB962C8B-B14F-4D97-AF65-F5344CB8AC3E}">
        <p14:creationId xmlns:p14="http://schemas.microsoft.com/office/powerpoint/2010/main" val="1124150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background_officialState_v4"/>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8382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2057400"/>
            <a:ext cx="8229600" cy="406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6172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endParaRPr lang="en-US" dirty="0"/>
          </a:p>
        </p:txBody>
      </p:sp>
      <p:sp>
        <p:nvSpPr>
          <p:cNvPr id="1029" name="Rectangle 5"/>
          <p:cNvSpPr>
            <a:spLocks noGrp="1" noChangeArrowheads="1"/>
          </p:cNvSpPr>
          <p:nvPr>
            <p:ph type="ftr" sz="quarter" idx="3"/>
          </p:nvPr>
        </p:nvSpPr>
        <p:spPr bwMode="auto">
          <a:xfrm>
            <a:off x="2209800" y="6245225"/>
            <a:ext cx="3886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r>
              <a:rPr lang="en-US" dirty="0"/>
              <a:t>May 6, 2010</a:t>
            </a:r>
          </a:p>
        </p:txBody>
      </p:sp>
      <p:sp>
        <p:nvSpPr>
          <p:cNvPr id="1032" name="Rectangle 8"/>
          <p:cNvSpPr>
            <a:spLocks noGrp="1" noChangeArrowheads="1"/>
          </p:cNvSpPr>
          <p:nvPr>
            <p:ph type="sldNum" sz="quarter" idx="4"/>
          </p:nvPr>
        </p:nvSpPr>
        <p:spPr bwMode="auto">
          <a:xfrm>
            <a:off x="457200" y="6245225"/>
            <a:ext cx="1676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883E9B64-6614-4332-922D-D45D63C7E26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3" r:id="rId12"/>
  </p:sldLayoutIdLst>
  <p:hf hdr="0" ftr="0" dt="0"/>
  <p:txStyles>
    <p:titleStyle>
      <a:lvl1pPr algn="ctr" rtl="0" eaLnBrk="0" fontAlgn="base" hangingPunct="0">
        <a:spcBef>
          <a:spcPct val="0"/>
        </a:spcBef>
        <a:spcAft>
          <a:spcPct val="0"/>
        </a:spcAft>
        <a:defRPr sz="4400" b="1">
          <a:solidFill>
            <a:schemeClr val="accent2"/>
          </a:solidFill>
          <a:latin typeface="+mj-lt"/>
          <a:ea typeface="+mj-ea"/>
          <a:cs typeface="+mj-cs"/>
        </a:defRPr>
      </a:lvl1pPr>
      <a:lvl2pPr algn="ctr" rtl="0" eaLnBrk="0" fontAlgn="base" hangingPunct="0">
        <a:spcBef>
          <a:spcPct val="0"/>
        </a:spcBef>
        <a:spcAft>
          <a:spcPct val="0"/>
        </a:spcAft>
        <a:defRPr sz="4400" b="1">
          <a:solidFill>
            <a:schemeClr val="accent2"/>
          </a:solidFill>
          <a:latin typeface="Arial" charset="0"/>
        </a:defRPr>
      </a:lvl2pPr>
      <a:lvl3pPr algn="ctr" rtl="0" eaLnBrk="0" fontAlgn="base" hangingPunct="0">
        <a:spcBef>
          <a:spcPct val="0"/>
        </a:spcBef>
        <a:spcAft>
          <a:spcPct val="0"/>
        </a:spcAft>
        <a:defRPr sz="4400" b="1">
          <a:solidFill>
            <a:schemeClr val="accent2"/>
          </a:solidFill>
          <a:latin typeface="Arial" charset="0"/>
        </a:defRPr>
      </a:lvl3pPr>
      <a:lvl4pPr algn="ctr" rtl="0" eaLnBrk="0" fontAlgn="base" hangingPunct="0">
        <a:spcBef>
          <a:spcPct val="0"/>
        </a:spcBef>
        <a:spcAft>
          <a:spcPct val="0"/>
        </a:spcAft>
        <a:defRPr sz="4400" b="1">
          <a:solidFill>
            <a:schemeClr val="accent2"/>
          </a:solidFill>
          <a:latin typeface="Arial" charset="0"/>
        </a:defRPr>
      </a:lvl4pPr>
      <a:lvl5pPr algn="ctr" rtl="0" eaLnBrk="0" fontAlgn="base" hangingPunct="0">
        <a:spcBef>
          <a:spcPct val="0"/>
        </a:spcBef>
        <a:spcAft>
          <a:spcPct val="0"/>
        </a:spcAft>
        <a:defRPr sz="4400" b="1">
          <a:solidFill>
            <a:schemeClr val="accent2"/>
          </a:solidFill>
          <a:latin typeface="Arial" charset="0"/>
        </a:defRPr>
      </a:lvl5pPr>
      <a:lvl6pPr marL="457200" algn="ctr" rtl="0" fontAlgn="base">
        <a:spcBef>
          <a:spcPct val="0"/>
        </a:spcBef>
        <a:spcAft>
          <a:spcPct val="0"/>
        </a:spcAft>
        <a:defRPr sz="4400" b="1">
          <a:solidFill>
            <a:schemeClr val="accent2"/>
          </a:solidFill>
          <a:latin typeface="Arial" charset="0"/>
        </a:defRPr>
      </a:lvl6pPr>
      <a:lvl7pPr marL="914400" algn="ctr" rtl="0" fontAlgn="base">
        <a:spcBef>
          <a:spcPct val="0"/>
        </a:spcBef>
        <a:spcAft>
          <a:spcPct val="0"/>
        </a:spcAft>
        <a:defRPr sz="4400" b="1">
          <a:solidFill>
            <a:schemeClr val="accent2"/>
          </a:solidFill>
          <a:latin typeface="Arial" charset="0"/>
        </a:defRPr>
      </a:lvl7pPr>
      <a:lvl8pPr marL="1371600" algn="ctr" rtl="0" fontAlgn="base">
        <a:spcBef>
          <a:spcPct val="0"/>
        </a:spcBef>
        <a:spcAft>
          <a:spcPct val="0"/>
        </a:spcAft>
        <a:defRPr sz="4400" b="1">
          <a:solidFill>
            <a:schemeClr val="accent2"/>
          </a:solidFill>
          <a:latin typeface="Arial" charset="0"/>
        </a:defRPr>
      </a:lvl8pPr>
      <a:lvl9pPr marL="1828800" algn="ctr" rtl="0" fontAlgn="base">
        <a:spcBef>
          <a:spcPct val="0"/>
        </a:spcBef>
        <a:spcAft>
          <a:spcPct val="0"/>
        </a:spcAft>
        <a:defRPr sz="44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A6166B6A-F690-460C-B9E1-AECC00C1506E}" type="datetimeFigureOut">
              <a:rPr lang="en-US"/>
              <a:pPr>
                <a:defRPr/>
              </a:pPr>
              <a:t>3/18/2014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48B0C322-1A04-4F39-B516-E07768832FF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http://www.cpuc.ca.gov/PUBLISHED/Graphics/51604-2.gif"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eestats.cpuc.ca.gov/" TargetMode="Externa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cpuc.ca.gov/PUC/energy/Environment/"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cpuc.ca.gov/PUC/energy/electric/storage.h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5.jpeg"/><Relationship Id="rId7"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hyperlink" Target="http://images.google.com/imgres?imgurl=http://www.lakewoodconferences.com/direct/dbimage/50058497/29__Color_Television.jpg&amp;imgrefurl=http://www.lakewoodconferences.com/catalog/93/94/495/page3/&amp;h=360&amp;w=360&amp;sz=48&amp;hl=en&amp;start=15&amp;tbnid=BCvqA-yprEivyM:&amp;tbnh=121&amp;tbnw=121&amp;prev=/images?q=television&amp;gbv=2&amp;svnum=10&amp;hl=en" TargetMode="External"/><Relationship Id="rId10" Type="http://schemas.openxmlformats.org/officeDocument/2006/relationships/image" Target="../media/image21.jpeg"/><Relationship Id="rId4" Type="http://schemas.openxmlformats.org/officeDocument/2006/relationships/image" Target="../media/image16.jpeg"/><Relationship Id="rId9" Type="http://schemas.openxmlformats.org/officeDocument/2006/relationships/image" Target="../media/image20.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cpuc.ca.gov/PUC/Telco/bbpubfeedback.htm"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hyperlink" Target="http://www.cpuc.ca.gov/"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txBox="1">
            <a:spLocks noGrp="1"/>
          </p:cNvSpPr>
          <p:nvPr/>
        </p:nvSpPr>
        <p:spPr bwMode="auto">
          <a:xfrm>
            <a:off x="6553200" y="6243638"/>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endParaRPr lang="en-US" altLang="en-US" sz="1200" dirty="0"/>
          </a:p>
        </p:txBody>
      </p:sp>
      <p:sp>
        <p:nvSpPr>
          <p:cNvPr id="3075" name="Rectangle 4"/>
          <p:cNvSpPr>
            <a:spLocks noChangeArrowheads="1"/>
          </p:cNvSpPr>
          <p:nvPr/>
        </p:nvSpPr>
        <p:spPr bwMode="auto">
          <a:xfrm>
            <a:off x="0" y="762000"/>
            <a:ext cx="9144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b="1" dirty="0">
              <a:solidFill>
                <a:schemeClr val="accent2"/>
              </a:solidFill>
            </a:endParaRPr>
          </a:p>
          <a:p>
            <a:pPr algn="ctr" eaLnBrk="1" hangingPunct="1">
              <a:spcBef>
                <a:spcPct val="0"/>
              </a:spcBef>
              <a:buFontTx/>
              <a:buNone/>
            </a:pPr>
            <a:r>
              <a:rPr lang="en-US" altLang="en-US" b="1" dirty="0">
                <a:solidFill>
                  <a:schemeClr val="accent2"/>
                </a:solidFill>
              </a:rPr>
              <a:t>California Public Utilities Commission </a:t>
            </a:r>
            <a:br>
              <a:rPr lang="en-US" altLang="en-US" b="1" dirty="0">
                <a:solidFill>
                  <a:schemeClr val="accent2"/>
                </a:solidFill>
              </a:rPr>
            </a:br>
            <a:endParaRPr lang="en-US" altLang="en-US" b="1" dirty="0">
              <a:solidFill>
                <a:schemeClr val="accent2"/>
              </a:solidFill>
            </a:endParaRPr>
          </a:p>
          <a:p>
            <a:pPr algn="ctr" eaLnBrk="1" hangingPunct="1">
              <a:spcBef>
                <a:spcPct val="0"/>
              </a:spcBef>
              <a:buFontTx/>
              <a:buNone/>
            </a:pPr>
            <a:r>
              <a:rPr lang="en-US" altLang="en-US" b="1" dirty="0">
                <a:solidFill>
                  <a:schemeClr val="accent2"/>
                </a:solidFill>
              </a:rPr>
              <a:t>Update to California State Senate</a:t>
            </a:r>
          </a:p>
        </p:txBody>
      </p:sp>
      <p:sp>
        <p:nvSpPr>
          <p:cNvPr id="3076" name="Rectangle 5"/>
          <p:cNvSpPr>
            <a:spLocks noChangeArrowheads="1"/>
          </p:cNvSpPr>
          <p:nvPr/>
        </p:nvSpPr>
        <p:spPr bwMode="auto">
          <a:xfrm>
            <a:off x="0" y="4800600"/>
            <a:ext cx="914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Clr>
                <a:srgbClr val="0000FF"/>
              </a:buClr>
              <a:buFont typeface="Wingdings" pitchFamily="2" charset="2"/>
              <a:buNone/>
            </a:pPr>
            <a:r>
              <a:rPr lang="en-US" altLang="en-US" sz="2400" b="1" dirty="0"/>
              <a:t>Michael R. Peevey, President</a:t>
            </a:r>
            <a:r>
              <a:rPr lang="en-US" altLang="en-US" sz="2400" dirty="0"/>
              <a:t>  </a:t>
            </a:r>
          </a:p>
          <a:p>
            <a:pPr algn="ctr" eaLnBrk="1" hangingPunct="1">
              <a:buClr>
                <a:srgbClr val="0000FF"/>
              </a:buClr>
              <a:buFont typeface="Wingdings" pitchFamily="2" charset="2"/>
              <a:buNone/>
            </a:pPr>
            <a:r>
              <a:rPr lang="en-US" altLang="en-US" sz="2400" dirty="0"/>
              <a:t>California Public Utilities Commission</a:t>
            </a:r>
          </a:p>
          <a:p>
            <a:pPr algn="ctr" eaLnBrk="1" hangingPunct="1">
              <a:buClr>
                <a:srgbClr val="0000FF"/>
              </a:buClr>
              <a:buFont typeface="Wingdings" pitchFamily="2" charset="2"/>
              <a:buNone/>
            </a:pPr>
            <a:r>
              <a:rPr lang="en-US" altLang="en-US" sz="2400" i="1" dirty="0"/>
              <a:t>March 18, 2014</a:t>
            </a:r>
            <a:endParaRPr lang="en-US" altLang="en-US" sz="2800" b="1" i="1" dirty="0">
              <a:solidFill>
                <a:srgbClr val="FF0000"/>
              </a:solidFill>
            </a:endParaRPr>
          </a:p>
        </p:txBody>
      </p:sp>
      <p:pic>
        <p:nvPicPr>
          <p:cNvPr id="3077" name="Picture 9" descr="http://www.cpuc.ca.gov/PUBLISHED/Graphics/51604-2.gif"/>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733800" y="3429000"/>
            <a:ext cx="1362075"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990600"/>
          </a:xfrm>
        </p:spPr>
        <p:txBody>
          <a:bodyPr/>
          <a:lstStyle/>
          <a:p>
            <a:r>
              <a:rPr lang="en-US" dirty="0" smtClean="0"/>
              <a:t>2014 Look Ahead</a:t>
            </a:r>
            <a:endParaRPr lang="en-US" dirty="0"/>
          </a:p>
        </p:txBody>
      </p:sp>
      <p:sp>
        <p:nvSpPr>
          <p:cNvPr id="3" name="Content Placeholder 2"/>
          <p:cNvSpPr>
            <a:spLocks noGrp="1"/>
          </p:cNvSpPr>
          <p:nvPr>
            <p:ph idx="1"/>
          </p:nvPr>
        </p:nvSpPr>
        <p:spPr>
          <a:xfrm>
            <a:off x="304800" y="1447800"/>
            <a:ext cx="8610600" cy="5029200"/>
          </a:xfrm>
        </p:spPr>
        <p:txBody>
          <a:bodyPr/>
          <a:lstStyle/>
          <a:p>
            <a:r>
              <a:rPr lang="en-US" sz="2400" dirty="0" smtClean="0"/>
              <a:t>Electric Rate Reform (AB 327)</a:t>
            </a:r>
          </a:p>
          <a:p>
            <a:pPr marL="0" indent="0">
              <a:buNone/>
            </a:pPr>
            <a:endParaRPr lang="en-US" sz="2400" dirty="0" smtClean="0"/>
          </a:p>
          <a:p>
            <a:r>
              <a:rPr lang="en-US" sz="2400" dirty="0" smtClean="0"/>
              <a:t>Ensuring </a:t>
            </a:r>
            <a:r>
              <a:rPr lang="en-US" sz="2400" dirty="0"/>
              <a:t>Adequate Power Supply throughout California, Including Power Reliability in Light of the SONGS </a:t>
            </a:r>
            <a:r>
              <a:rPr lang="en-US" sz="2400" dirty="0" smtClean="0"/>
              <a:t>Retirement.</a:t>
            </a:r>
          </a:p>
          <a:p>
            <a:pPr marL="0" indent="0">
              <a:buNone/>
            </a:pPr>
            <a:endParaRPr lang="en-US" sz="2400" dirty="0" smtClean="0"/>
          </a:p>
          <a:p>
            <a:pPr lvl="0"/>
            <a:r>
              <a:rPr lang="en-US" sz="2400" dirty="0"/>
              <a:t>Improving Safety of California Gas Operations: </a:t>
            </a:r>
            <a:endParaRPr lang="en-US" sz="2400" dirty="0" smtClean="0"/>
          </a:p>
          <a:p>
            <a:pPr lvl="1"/>
            <a:r>
              <a:rPr lang="en-US" sz="1800" dirty="0" smtClean="0"/>
              <a:t>The CPUC will </a:t>
            </a:r>
            <a:r>
              <a:rPr lang="en-US" sz="1800" dirty="0"/>
              <a:t>continue its work on several cases involving natural gas pipeline safety, such as </a:t>
            </a:r>
            <a:r>
              <a:rPr lang="en-US" sz="1800" dirty="0" smtClean="0"/>
              <a:t>R.11-02-019 </a:t>
            </a:r>
            <a:r>
              <a:rPr lang="en-US" sz="1800" dirty="0"/>
              <a:t>to establish new safety and reliability regulations for gas transmission and distribution pipelines, and several investigations, including  a major investigation into the </a:t>
            </a:r>
            <a:r>
              <a:rPr lang="en-US" sz="1800" dirty="0" smtClean="0"/>
              <a:t>PG&amp;E San </a:t>
            </a:r>
            <a:r>
              <a:rPr lang="en-US" sz="1800" dirty="0"/>
              <a:t>Bruno </a:t>
            </a:r>
            <a:r>
              <a:rPr lang="en-US" sz="1800" dirty="0" smtClean="0"/>
              <a:t>pipeline rupture </a:t>
            </a:r>
            <a:r>
              <a:rPr lang="en-US" sz="1800" dirty="0"/>
              <a:t>(I.12-01-007) and related investigations of PG&amp;E’s practices concerning the operations of its natural gas transmission system in locations with higher population density  (I.11-11-009) and PG&amp;E’s </a:t>
            </a:r>
            <a:r>
              <a:rPr lang="en-US" sz="1800" dirty="0" smtClean="0"/>
              <a:t/>
            </a:r>
            <a:br>
              <a:rPr lang="en-US" sz="1800" dirty="0" smtClean="0"/>
            </a:br>
            <a:r>
              <a:rPr lang="en-US" sz="1800" dirty="0" smtClean="0"/>
              <a:t>gas </a:t>
            </a:r>
            <a:r>
              <a:rPr lang="en-US" sz="1800" dirty="0"/>
              <a:t>transmission record-keeping (I.11-02-016).</a:t>
            </a:r>
          </a:p>
          <a:p>
            <a:endParaRPr lang="en-US" sz="2400" dirty="0"/>
          </a:p>
        </p:txBody>
      </p:sp>
      <p:sp>
        <p:nvSpPr>
          <p:cNvPr id="4" name="Slide Number Placeholder 3"/>
          <p:cNvSpPr>
            <a:spLocks noGrp="1"/>
          </p:cNvSpPr>
          <p:nvPr>
            <p:ph type="sldNum" sz="quarter" idx="12"/>
          </p:nvPr>
        </p:nvSpPr>
        <p:spPr/>
        <p:txBody>
          <a:bodyPr/>
          <a:lstStyle/>
          <a:p>
            <a:pPr>
              <a:defRPr/>
            </a:pPr>
            <a:fld id="{4A3C0BF5-B4FD-4A9F-9DA0-5E9B9799917E}" type="slidenum">
              <a:rPr lang="en-US" smtClean="0"/>
              <a:pPr>
                <a:defRPr/>
              </a:pPr>
              <a:t>10</a:t>
            </a:fld>
            <a:endParaRPr lang="en-US" dirty="0"/>
          </a:p>
        </p:txBody>
      </p:sp>
    </p:spTree>
    <p:extLst>
      <p:ext uri="{BB962C8B-B14F-4D97-AF65-F5344CB8AC3E}">
        <p14:creationId xmlns:p14="http://schemas.microsoft.com/office/powerpoint/2010/main" val="40449501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2014 Look Ahead (cont.)</a:t>
            </a:r>
            <a:endParaRPr lang="en-US" dirty="0"/>
          </a:p>
        </p:txBody>
      </p:sp>
      <p:sp>
        <p:nvSpPr>
          <p:cNvPr id="3" name="Content Placeholder 2"/>
          <p:cNvSpPr>
            <a:spLocks noGrp="1"/>
          </p:cNvSpPr>
          <p:nvPr>
            <p:ph idx="1"/>
          </p:nvPr>
        </p:nvSpPr>
        <p:spPr>
          <a:xfrm>
            <a:off x="304800" y="1752600"/>
            <a:ext cx="8382000" cy="4724400"/>
          </a:xfrm>
        </p:spPr>
        <p:txBody>
          <a:bodyPr/>
          <a:lstStyle/>
          <a:p>
            <a:r>
              <a:rPr lang="en-US" sz="2400" dirty="0"/>
              <a:t>California Advanced Services Fund (R.12-10-012</a:t>
            </a:r>
            <a:r>
              <a:rPr lang="en-US" sz="2400" dirty="0" smtClean="0"/>
              <a:t>)  </a:t>
            </a:r>
          </a:p>
          <a:p>
            <a:pPr lvl="1"/>
            <a:r>
              <a:rPr lang="en-US" sz="2000" dirty="0" smtClean="0"/>
              <a:t>The </a:t>
            </a:r>
            <a:r>
              <a:rPr lang="en-US" sz="2000" dirty="0"/>
              <a:t>CPUC initiated this </a:t>
            </a:r>
            <a:r>
              <a:rPr lang="en-US" sz="2000" dirty="0" smtClean="0"/>
              <a:t>Rulemaking </a:t>
            </a:r>
            <a:r>
              <a:rPr lang="en-US" sz="2000" dirty="0"/>
              <a:t>to revise the eligibility requirements for participation in the </a:t>
            </a:r>
            <a:r>
              <a:rPr lang="en-US" sz="2000" dirty="0" smtClean="0"/>
              <a:t>CASF.</a:t>
            </a:r>
          </a:p>
          <a:p>
            <a:pPr marL="457200" lvl="1" indent="0">
              <a:buNone/>
            </a:pPr>
            <a:endParaRPr lang="en-US" sz="2000" dirty="0" smtClean="0"/>
          </a:p>
          <a:p>
            <a:pPr lvl="0"/>
            <a:r>
              <a:rPr lang="en-US" sz="2400" dirty="0"/>
              <a:t>Implementing Assembly Bill 136 (</a:t>
            </a:r>
            <a:r>
              <a:rPr lang="en-US" sz="2400" dirty="0" smtClean="0"/>
              <a:t>R.13-03-008)</a:t>
            </a:r>
          </a:p>
          <a:p>
            <a:pPr lvl="1"/>
            <a:r>
              <a:rPr lang="en-US" sz="2000" dirty="0" smtClean="0"/>
              <a:t>To </a:t>
            </a:r>
            <a:r>
              <a:rPr lang="en-US" sz="2000" dirty="0"/>
              <a:t>implement the provisions of AB 136, </a:t>
            </a:r>
            <a:r>
              <a:rPr lang="en-US" sz="2000" dirty="0" smtClean="0"/>
              <a:t>which is to </a:t>
            </a:r>
            <a:r>
              <a:rPr lang="en-US" sz="2000" dirty="0"/>
              <a:t>design and implement a program to provide access and to distribute a Speech Generating Device (SGD) device to any subscriber who is certified as having a speech disability requiring this device.  </a:t>
            </a:r>
            <a:endParaRPr lang="en-US" sz="2000" dirty="0" smtClean="0"/>
          </a:p>
          <a:p>
            <a:pPr marL="457200" lvl="1" indent="0">
              <a:buNone/>
            </a:pPr>
            <a:endParaRPr lang="en-US" sz="2000" dirty="0"/>
          </a:p>
          <a:p>
            <a:r>
              <a:rPr lang="en-US" sz="2400" dirty="0" smtClean="0"/>
              <a:t> Hope for a Rainy 2014.</a:t>
            </a:r>
            <a:endParaRPr lang="en-US" sz="2400" dirty="0"/>
          </a:p>
        </p:txBody>
      </p:sp>
      <p:sp>
        <p:nvSpPr>
          <p:cNvPr id="4" name="Slide Number Placeholder 3"/>
          <p:cNvSpPr>
            <a:spLocks noGrp="1"/>
          </p:cNvSpPr>
          <p:nvPr>
            <p:ph type="sldNum" sz="quarter" idx="12"/>
          </p:nvPr>
        </p:nvSpPr>
        <p:spPr/>
        <p:txBody>
          <a:bodyPr/>
          <a:lstStyle/>
          <a:p>
            <a:pPr>
              <a:defRPr/>
            </a:pPr>
            <a:fld id="{4A3C0BF5-B4FD-4A9F-9DA0-5E9B9799917E}" type="slidenum">
              <a:rPr lang="en-US" smtClean="0"/>
              <a:pPr>
                <a:defRPr/>
              </a:pPr>
              <a:t>11</a:t>
            </a:fld>
            <a:endParaRPr lang="en-US" dirty="0"/>
          </a:p>
        </p:txBody>
      </p:sp>
    </p:spTree>
    <p:extLst>
      <p:ext uri="{BB962C8B-B14F-4D97-AF65-F5344CB8AC3E}">
        <p14:creationId xmlns:p14="http://schemas.microsoft.com/office/powerpoint/2010/main" val="27265152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Industries</a:t>
            </a:r>
            <a:endParaRPr lang="en-US" dirty="0"/>
          </a:p>
        </p:txBody>
      </p:sp>
      <p:sp>
        <p:nvSpPr>
          <p:cNvPr id="3" name="Content Placeholder 2"/>
          <p:cNvSpPr>
            <a:spLocks noGrp="1"/>
          </p:cNvSpPr>
          <p:nvPr>
            <p:ph idx="1"/>
          </p:nvPr>
        </p:nvSpPr>
        <p:spPr/>
        <p:txBody>
          <a:bodyPr/>
          <a:lstStyle/>
          <a:p>
            <a:r>
              <a:rPr lang="en-US" dirty="0" smtClean="0"/>
              <a:t>Following is information on specific industries:</a:t>
            </a:r>
          </a:p>
          <a:p>
            <a:pPr lvl="1"/>
            <a:r>
              <a:rPr lang="en-US" dirty="0" smtClean="0"/>
              <a:t>Safety &amp; Enforcement</a:t>
            </a:r>
          </a:p>
          <a:p>
            <a:pPr lvl="1"/>
            <a:r>
              <a:rPr lang="en-US" dirty="0" smtClean="0"/>
              <a:t>Implementation of Energy Priorities</a:t>
            </a:r>
          </a:p>
          <a:p>
            <a:pPr lvl="1"/>
            <a:r>
              <a:rPr lang="en-US" dirty="0" smtClean="0"/>
              <a:t>Telecommunication Matters</a:t>
            </a:r>
          </a:p>
          <a:p>
            <a:pPr lvl="1"/>
            <a:r>
              <a:rPr lang="en-US" dirty="0" smtClean="0"/>
              <a:t>Water</a:t>
            </a:r>
          </a:p>
          <a:p>
            <a:pPr lvl="1"/>
            <a:endParaRPr lang="en-US" dirty="0"/>
          </a:p>
        </p:txBody>
      </p:sp>
      <p:sp>
        <p:nvSpPr>
          <p:cNvPr id="4" name="Slide Number Placeholder 3"/>
          <p:cNvSpPr>
            <a:spLocks noGrp="1"/>
          </p:cNvSpPr>
          <p:nvPr>
            <p:ph type="sldNum" sz="quarter" idx="12"/>
          </p:nvPr>
        </p:nvSpPr>
        <p:spPr/>
        <p:txBody>
          <a:bodyPr/>
          <a:lstStyle/>
          <a:p>
            <a:pPr>
              <a:defRPr/>
            </a:pPr>
            <a:fld id="{4A3C0BF5-B4FD-4A9F-9DA0-5E9B9799917E}" type="slidenum">
              <a:rPr lang="en-US" smtClean="0"/>
              <a:pPr>
                <a:defRPr/>
              </a:pPr>
              <a:t>12</a:t>
            </a:fld>
            <a:endParaRPr lang="en-US" dirty="0"/>
          </a:p>
        </p:txBody>
      </p:sp>
    </p:spTree>
    <p:extLst>
      <p:ext uri="{BB962C8B-B14F-4D97-AF65-F5344CB8AC3E}">
        <p14:creationId xmlns:p14="http://schemas.microsoft.com/office/powerpoint/2010/main" val="10032102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txBox="1">
            <a:spLocks noGrp="1"/>
          </p:cNvSpPr>
          <p:nvPr/>
        </p:nvSpPr>
        <p:spPr bwMode="auto">
          <a:xfrm>
            <a:off x="6553200" y="6243638"/>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AB2C612C-174B-46AD-B3F0-AC299F848495}" type="slidenum">
              <a:rPr lang="en-US" altLang="en-US" sz="1200">
                <a:ea typeface="ＭＳ Ｐゴシック" pitchFamily="34" charset="-128"/>
                <a:cs typeface="Arial" charset="0"/>
              </a:rPr>
              <a:pPr algn="r" eaLnBrk="1" hangingPunct="1">
                <a:spcBef>
                  <a:spcPct val="0"/>
                </a:spcBef>
                <a:buFontTx/>
                <a:buNone/>
              </a:pPr>
              <a:t>13</a:t>
            </a:fld>
            <a:endParaRPr lang="en-US" altLang="en-US" sz="1200" dirty="0">
              <a:ea typeface="ＭＳ Ｐゴシック" pitchFamily="34" charset="-128"/>
              <a:cs typeface="Arial" charset="0"/>
            </a:endParaRPr>
          </a:p>
        </p:txBody>
      </p:sp>
      <p:sp>
        <p:nvSpPr>
          <p:cNvPr id="3075" name="Slide Number Placeholder 6"/>
          <p:cNvSpPr txBox="1">
            <a:spLocks noGrp="1"/>
          </p:cNvSpPr>
          <p:nvPr/>
        </p:nvSpPr>
        <p:spPr bwMode="auto">
          <a:xfrm>
            <a:off x="6553200" y="6243638"/>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805E3AAE-255B-43E0-A108-563CF2988A01}" type="slidenum">
              <a:rPr lang="en-US" altLang="en-US" sz="1200">
                <a:ea typeface="ＭＳ Ｐゴシック" pitchFamily="34" charset="-128"/>
              </a:rPr>
              <a:pPr algn="r" eaLnBrk="1" hangingPunct="1">
                <a:spcBef>
                  <a:spcPct val="0"/>
                </a:spcBef>
                <a:buFontTx/>
                <a:buNone/>
              </a:pPr>
              <a:t>13</a:t>
            </a:fld>
            <a:endParaRPr lang="en-US" altLang="en-US" sz="1200" dirty="0">
              <a:ea typeface="ＭＳ Ｐゴシック" pitchFamily="34" charset="-128"/>
            </a:endParaRPr>
          </a:p>
        </p:txBody>
      </p:sp>
      <p:sp>
        <p:nvSpPr>
          <p:cNvPr id="3076" name="Rectangle 2"/>
          <p:cNvSpPr>
            <a:spLocks noGrp="1" noChangeArrowheads="1"/>
          </p:cNvSpPr>
          <p:nvPr>
            <p:ph type="title" idx="4294967295"/>
          </p:nvPr>
        </p:nvSpPr>
        <p:spPr>
          <a:xfrm>
            <a:off x="0" y="762000"/>
            <a:ext cx="9144000" cy="838200"/>
          </a:xfrm>
        </p:spPr>
        <p:txBody>
          <a:bodyPr anchor="t"/>
          <a:lstStyle/>
          <a:p>
            <a:pPr eaLnBrk="1" hangingPunct="1"/>
            <a:r>
              <a:rPr lang="en-US" altLang="en-US" dirty="0" smtClean="0">
                <a:ea typeface="ＭＳ Ｐゴシック" pitchFamily="34" charset="-128"/>
              </a:rPr>
              <a:t>Safety and Enforcement</a:t>
            </a:r>
            <a:endParaRPr lang="en-US" altLang="en-US" i="1" u="sng" dirty="0" smtClean="0">
              <a:ea typeface="ＭＳ Ｐゴシック" pitchFamily="34" charset="-128"/>
            </a:endParaRPr>
          </a:p>
        </p:txBody>
      </p:sp>
      <p:sp>
        <p:nvSpPr>
          <p:cNvPr id="3077" name="Rectangle 10"/>
          <p:cNvSpPr>
            <a:spLocks noChangeArrowheads="1"/>
          </p:cNvSpPr>
          <p:nvPr/>
        </p:nvSpPr>
        <p:spPr bwMode="auto">
          <a:xfrm>
            <a:off x="381000" y="4076250"/>
            <a:ext cx="84582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dirty="0"/>
              <a:t>The CPUC oversees the safety of electric and communications facilities, power plants, natural gas and propane gas systems, railroads, light rail transit systems, and highway/rail crossings, licensing, consumer protection, motor carriers of passengers, household goods, and water vessels, and regulates hot air balloons and some air carriers. </a:t>
            </a:r>
            <a:endParaRPr lang="en-US" altLang="en-US" sz="2000" dirty="0">
              <a:ea typeface="ＭＳ Ｐゴシック" pitchFamily="34" charset="-128"/>
            </a:endParaRPr>
          </a:p>
        </p:txBody>
      </p:sp>
      <p:pic>
        <p:nvPicPr>
          <p:cNvPr id="3078" name="Picture 14" descr="CPUC Enforc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514600"/>
            <a:ext cx="187325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5" descr="MH90040489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524000"/>
            <a:ext cx="2551113" cy="255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30001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ChangeArrowheads="1"/>
          </p:cNvSpPr>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Clr>
                <a:srgbClr val="0000FF"/>
              </a:buClr>
              <a:buFont typeface="Wingdings" pitchFamily="2" charset="2"/>
              <a:buNone/>
            </a:pPr>
            <a:endParaRPr lang="en-US" altLang="en-US" sz="1000" b="1" dirty="0">
              <a:ea typeface="ＭＳ Ｐゴシック" pitchFamily="34" charset="-128"/>
            </a:endParaRPr>
          </a:p>
          <a:p>
            <a:pPr eaLnBrk="1" hangingPunct="1">
              <a:buClr>
                <a:srgbClr val="0000FF"/>
              </a:buClr>
              <a:buFont typeface="Wingdings" pitchFamily="2" charset="2"/>
              <a:buNone/>
            </a:pPr>
            <a:endParaRPr lang="en-US" altLang="en-US" sz="1000" b="1" dirty="0">
              <a:ea typeface="ＭＳ Ｐゴシック" pitchFamily="34" charset="-128"/>
            </a:endParaRPr>
          </a:p>
        </p:txBody>
      </p:sp>
      <p:sp>
        <p:nvSpPr>
          <p:cNvPr id="4099" name="Slide Number Placeholder 3"/>
          <p:cNvSpPr txBox="1">
            <a:spLocks noGrp="1"/>
          </p:cNvSpPr>
          <p:nvPr/>
        </p:nvSpPr>
        <p:spPr bwMode="auto">
          <a:xfrm>
            <a:off x="6553200" y="6243638"/>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CE1E2B0E-CD4C-4285-87B4-35BA7794BF58}" type="slidenum">
              <a:rPr lang="en-US" altLang="en-US" sz="1200">
                <a:ea typeface="ＭＳ Ｐゴシック" pitchFamily="34" charset="-128"/>
                <a:cs typeface="Arial" charset="0"/>
              </a:rPr>
              <a:pPr algn="r" eaLnBrk="1" hangingPunct="1">
                <a:spcBef>
                  <a:spcPct val="0"/>
                </a:spcBef>
                <a:buFontTx/>
                <a:buNone/>
              </a:pPr>
              <a:t>14</a:t>
            </a:fld>
            <a:endParaRPr lang="en-US" altLang="en-US" sz="1200" dirty="0">
              <a:ea typeface="ＭＳ Ｐゴシック" pitchFamily="34" charset="-128"/>
              <a:cs typeface="Arial" charset="0"/>
            </a:endParaRPr>
          </a:p>
        </p:txBody>
      </p:sp>
      <p:sp>
        <p:nvSpPr>
          <p:cNvPr id="4100" name="Rectangle 6"/>
          <p:cNvSpPr>
            <a:spLocks noChangeArrowheads="1"/>
          </p:cNvSpPr>
          <p:nvPr/>
        </p:nvSpPr>
        <p:spPr bwMode="auto">
          <a:xfrm>
            <a:off x="381000" y="1600200"/>
            <a:ext cx="8458200" cy="487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en-US" altLang="en-US" sz="2000" dirty="0">
                <a:ea typeface="ＭＳ Ｐゴシック" pitchFamily="34" charset="-128"/>
              </a:rPr>
              <a:t>Extensive pipeline testing is underway throughout California.</a:t>
            </a:r>
          </a:p>
          <a:p>
            <a:pPr lvl="1">
              <a:spcAft>
                <a:spcPts val="600"/>
              </a:spcAft>
            </a:pPr>
            <a:r>
              <a:rPr lang="en-US" altLang="en-US" sz="1800" dirty="0"/>
              <a:t>PG&amp;E tested approximately 480 miles, replaced about 86 miles of gas transmission </a:t>
            </a:r>
            <a:r>
              <a:rPr lang="en-US" altLang="en-US" sz="1800" dirty="0" smtClean="0"/>
              <a:t>pipelines, </a:t>
            </a:r>
            <a:r>
              <a:rPr lang="en-US" altLang="en-US" sz="1800" dirty="0"/>
              <a:t>and installed over 98 automated valves.</a:t>
            </a:r>
          </a:p>
          <a:p>
            <a:pPr>
              <a:spcAft>
                <a:spcPts val="600"/>
              </a:spcAft>
            </a:pPr>
            <a:r>
              <a:rPr lang="en-US" altLang="en-US" sz="2000" dirty="0">
                <a:ea typeface="ＭＳ Ｐゴシック" pitchFamily="34" charset="-128"/>
              </a:rPr>
              <a:t>Updated CPUC Natural Gas Safety Action </a:t>
            </a:r>
            <a:r>
              <a:rPr lang="en-US" altLang="en-US" sz="2000" dirty="0" smtClean="0">
                <a:ea typeface="ＭＳ Ｐゴシック" pitchFamily="34" charset="-128"/>
              </a:rPr>
              <a:t>Plan.</a:t>
            </a:r>
            <a:endParaRPr lang="en-US" altLang="en-US" sz="2000" dirty="0">
              <a:ea typeface="ＭＳ Ｐゴシック" pitchFamily="34" charset="-128"/>
            </a:endParaRPr>
          </a:p>
          <a:p>
            <a:pPr>
              <a:spcAft>
                <a:spcPts val="600"/>
              </a:spcAft>
            </a:pPr>
            <a:r>
              <a:rPr lang="en-US" altLang="en-US" sz="2000" dirty="0"/>
              <a:t>Evaluated individualized plans filed by each jurisdictional gas utility pursuant to SB 705 (</a:t>
            </a:r>
            <a:r>
              <a:rPr lang="en-US" altLang="en-US" sz="2000" dirty="0" smtClean="0"/>
              <a:t>Hill, 2011</a:t>
            </a:r>
            <a:r>
              <a:rPr lang="en-US" altLang="en-US" sz="2000" dirty="0"/>
              <a:t>). </a:t>
            </a:r>
          </a:p>
          <a:p>
            <a:pPr>
              <a:spcAft>
                <a:spcPts val="600"/>
              </a:spcAft>
            </a:pPr>
            <a:r>
              <a:rPr lang="en-US" altLang="en-US" sz="2000" dirty="0">
                <a:ea typeface="ＭＳ Ｐゴシック" pitchFamily="34" charset="-128"/>
              </a:rPr>
              <a:t>Developing new rules for the safe and reliable operation of natural gas pipelines in California, including new performance metrics.</a:t>
            </a:r>
          </a:p>
          <a:p>
            <a:pPr>
              <a:spcAft>
                <a:spcPts val="600"/>
              </a:spcAft>
            </a:pPr>
            <a:r>
              <a:rPr lang="en-US" altLang="en-US" sz="2000" dirty="0"/>
              <a:t>Safety staff published standard operating procedures for Gas Safety Citation Program; issued </a:t>
            </a:r>
            <a:r>
              <a:rPr lang="en-US" altLang="en-US" sz="2000" dirty="0" smtClean="0"/>
              <a:t>more than $8.5 </a:t>
            </a:r>
            <a:r>
              <a:rPr lang="en-US" altLang="en-US" sz="2000" dirty="0"/>
              <a:t>million in fines in 2013. </a:t>
            </a:r>
            <a:endParaRPr lang="en-US" altLang="en-US" sz="2000" dirty="0">
              <a:ea typeface="ＭＳ Ｐゴシック" pitchFamily="34" charset="-128"/>
            </a:endParaRPr>
          </a:p>
          <a:p>
            <a:pPr>
              <a:spcAft>
                <a:spcPts val="600"/>
              </a:spcAft>
            </a:pPr>
            <a:r>
              <a:rPr lang="en-US" altLang="en-US" sz="2000" dirty="0">
                <a:ea typeface="ＭＳ Ｐゴシック" pitchFamily="34" charset="-128"/>
              </a:rPr>
              <a:t>Staff-sponsored audits within PG&amp;E’s General Rate Case evaluated  utility’s risk-based safety decisions, which introduced safety to the CPUC ratemaking process.</a:t>
            </a:r>
          </a:p>
          <a:p>
            <a:endParaRPr lang="en-US" altLang="en-US" sz="1900" dirty="0">
              <a:ea typeface="ＭＳ Ｐゴシック" pitchFamily="34" charset="-128"/>
            </a:endParaRPr>
          </a:p>
        </p:txBody>
      </p:sp>
      <p:sp>
        <p:nvSpPr>
          <p:cNvPr id="4101" name="Rectangle 4"/>
          <p:cNvSpPr>
            <a:spLocks noChangeArrowheads="1"/>
          </p:cNvSpPr>
          <p:nvPr/>
        </p:nvSpPr>
        <p:spPr bwMode="auto">
          <a:xfrm>
            <a:off x="447675" y="838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600" b="1" dirty="0">
                <a:solidFill>
                  <a:srgbClr val="333399"/>
                </a:solidFill>
                <a:ea typeface="ＭＳ Ｐゴシック" pitchFamily="34" charset="-128"/>
              </a:rPr>
              <a:t>Safety and Reliability: Gas Facilities</a:t>
            </a:r>
          </a:p>
        </p:txBody>
      </p:sp>
    </p:spTree>
    <p:extLst>
      <p:ext uri="{BB962C8B-B14F-4D97-AF65-F5344CB8AC3E}">
        <p14:creationId xmlns:p14="http://schemas.microsoft.com/office/powerpoint/2010/main" val="7186112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457200" y="762000"/>
            <a:ext cx="8229600" cy="990600"/>
          </a:xfrm>
        </p:spPr>
        <p:txBody>
          <a:bodyPr/>
          <a:lstStyle/>
          <a:p>
            <a:pPr eaLnBrk="1" hangingPunct="1"/>
            <a:r>
              <a:rPr lang="en-US" altLang="en-US" sz="2800" dirty="0" smtClean="0">
                <a:solidFill>
                  <a:srgbClr val="333399"/>
                </a:solidFill>
                <a:ea typeface="ＭＳ Ｐゴシック" pitchFamily="34" charset="-128"/>
              </a:rPr>
              <a:t>Safety and Reliability: Electric, Communications, and Generator Facilities</a:t>
            </a:r>
            <a:endParaRPr lang="en-US" altLang="en-US" sz="2800" dirty="0" smtClean="0">
              <a:ea typeface="ＭＳ Ｐゴシック" pitchFamily="34" charset="-128"/>
            </a:endParaRPr>
          </a:p>
        </p:txBody>
      </p:sp>
      <p:sp>
        <p:nvSpPr>
          <p:cNvPr id="12291" name="Rectangle 3"/>
          <p:cNvSpPr>
            <a:spLocks noGrp="1" noChangeArrowheads="1"/>
          </p:cNvSpPr>
          <p:nvPr>
            <p:ph idx="4294967295"/>
          </p:nvPr>
        </p:nvSpPr>
        <p:spPr>
          <a:xfrm>
            <a:off x="533400" y="1828800"/>
            <a:ext cx="8229600" cy="4191000"/>
          </a:xfrm>
        </p:spPr>
        <p:txBody>
          <a:bodyPr/>
          <a:lstStyle/>
          <a:p>
            <a:pPr marL="347472" indent="-347472" eaLnBrk="1" hangingPunct="1">
              <a:spcBef>
                <a:spcPts val="456"/>
              </a:spcBef>
              <a:defRPr/>
            </a:pPr>
            <a:r>
              <a:rPr lang="en-US" altLang="en-US" sz="1900" b="1" dirty="0" smtClean="0">
                <a:ea typeface="ＭＳ Ｐゴシック" pitchFamily="34" charset="-128"/>
              </a:rPr>
              <a:t>Fire Safety</a:t>
            </a:r>
            <a:r>
              <a:rPr lang="en-US" altLang="en-US" sz="1900" dirty="0" smtClean="0">
                <a:ea typeface="ＭＳ Ｐゴシック" pitchFamily="34" charset="-128"/>
              </a:rPr>
              <a:t>: Adopted safety rules specific to communications companies’ aerial and overhead facilities.  </a:t>
            </a:r>
          </a:p>
          <a:p>
            <a:pPr marL="347472" indent="-347472" eaLnBrk="1" hangingPunct="1">
              <a:spcBef>
                <a:spcPts val="800"/>
              </a:spcBef>
              <a:defRPr/>
            </a:pPr>
            <a:r>
              <a:rPr lang="en-US" sz="1900" b="1" dirty="0" smtClean="0"/>
              <a:t>Substation Security: </a:t>
            </a:r>
            <a:r>
              <a:rPr lang="en-US" sz="1900" dirty="0" smtClean="0"/>
              <a:t>Audited multiple PG&amp;E, SCE, and SDG&amp;E substations for compliance with new 2012 CPUC-adopted standards.</a:t>
            </a:r>
          </a:p>
          <a:p>
            <a:pPr>
              <a:spcBef>
                <a:spcPts val="800"/>
              </a:spcBef>
              <a:defRPr/>
            </a:pPr>
            <a:r>
              <a:rPr lang="en-US" sz="1900" b="1" dirty="0" smtClean="0"/>
              <a:t>High Speed Rail Electrification: </a:t>
            </a:r>
            <a:r>
              <a:rPr lang="en-US" sz="1900" dirty="0" smtClean="0"/>
              <a:t>Opened a proceeding to </a:t>
            </a:r>
            <a:r>
              <a:rPr lang="en-US" sz="1900" dirty="0"/>
              <a:t>establish uniform safety requirements </a:t>
            </a:r>
            <a:r>
              <a:rPr lang="en-US" sz="1900" dirty="0" smtClean="0"/>
              <a:t>for design</a:t>
            </a:r>
            <a:r>
              <a:rPr lang="en-US" sz="1900" dirty="0"/>
              <a:t>, construction, </a:t>
            </a:r>
            <a:r>
              <a:rPr lang="en-US" sz="1900" dirty="0" smtClean="0"/>
              <a:t>operation, </a:t>
            </a:r>
            <a:r>
              <a:rPr lang="en-US" sz="1900" dirty="0"/>
              <a:t>and maintenance of overhead 25 kV </a:t>
            </a:r>
            <a:r>
              <a:rPr lang="en-US" sz="1900" dirty="0" smtClean="0"/>
              <a:t>electrification systems.</a:t>
            </a:r>
            <a:endParaRPr lang="en-US" sz="1900" dirty="0"/>
          </a:p>
          <a:p>
            <a:pPr marL="347472" indent="-347472" eaLnBrk="1" hangingPunct="1">
              <a:spcBef>
                <a:spcPts val="800"/>
              </a:spcBef>
              <a:defRPr/>
            </a:pPr>
            <a:r>
              <a:rPr lang="en-US" altLang="en-US" sz="1900" b="1" dirty="0" smtClean="0">
                <a:ea typeface="ＭＳ Ｐゴシック" pitchFamily="34" charset="-128"/>
              </a:rPr>
              <a:t>Plant Outages</a:t>
            </a:r>
            <a:r>
              <a:rPr lang="en-US" altLang="en-US" sz="1900" dirty="0" smtClean="0">
                <a:ea typeface="ＭＳ Ｐゴシック" pitchFamily="34" charset="-128"/>
              </a:rPr>
              <a:t>: Inspected more than 300 generator outages, repairs, and return to service. </a:t>
            </a:r>
          </a:p>
          <a:p>
            <a:pPr marL="347472" indent="-347472" eaLnBrk="1" hangingPunct="1">
              <a:spcBef>
                <a:spcPts val="800"/>
              </a:spcBef>
              <a:defRPr/>
            </a:pPr>
            <a:r>
              <a:rPr lang="en-US" sz="2000" b="1" dirty="0" smtClean="0"/>
              <a:t>Citation Program: </a:t>
            </a:r>
            <a:r>
              <a:rPr lang="en-US" sz="1900" dirty="0" smtClean="0"/>
              <a:t>Considering measures to implement SB 291 (Hill), which </a:t>
            </a:r>
            <a:r>
              <a:rPr lang="en-US" sz="1900" dirty="0"/>
              <a:t>requires the CPUC to develop a safety enforcement program for gas and electrical corporations, including a </a:t>
            </a:r>
            <a:r>
              <a:rPr lang="en-US" sz="1900" dirty="0" smtClean="0"/>
              <a:t>citation process, </a:t>
            </a:r>
            <a:r>
              <a:rPr lang="en-US" sz="1900" dirty="0"/>
              <a:t>by </a:t>
            </a:r>
            <a:r>
              <a:rPr lang="en-US" sz="1900" dirty="0" smtClean="0"/>
              <a:t/>
            </a:r>
            <a:br>
              <a:rPr lang="en-US" sz="1900" dirty="0" smtClean="0"/>
            </a:br>
            <a:r>
              <a:rPr lang="en-US" sz="1900" dirty="0" smtClean="0"/>
              <a:t>January </a:t>
            </a:r>
            <a:r>
              <a:rPr lang="en-US" sz="1900" dirty="0"/>
              <a:t>1, 2015. </a:t>
            </a:r>
            <a:r>
              <a:rPr lang="en-US" altLang="en-US" sz="1900" dirty="0" smtClean="0">
                <a:ea typeface="ＭＳ Ｐゴシック" pitchFamily="34" charset="-128"/>
              </a:rPr>
              <a:t/>
            </a:r>
            <a:br>
              <a:rPr lang="en-US" altLang="en-US" sz="1900" dirty="0" smtClean="0">
                <a:ea typeface="ＭＳ Ｐゴシック" pitchFamily="34" charset="-128"/>
              </a:rPr>
            </a:br>
            <a:endParaRPr lang="en-US" altLang="en-US" sz="1900" dirty="0" smtClean="0">
              <a:ea typeface="ＭＳ Ｐゴシック" pitchFamily="34" charset="-128"/>
            </a:endParaRPr>
          </a:p>
          <a:p>
            <a:pPr marL="0" indent="0" eaLnBrk="1" hangingPunct="1">
              <a:lnSpc>
                <a:spcPct val="90000"/>
              </a:lnSpc>
              <a:buFontTx/>
              <a:buNone/>
              <a:defRPr/>
            </a:pPr>
            <a:endParaRPr lang="en-US" altLang="en-US" sz="2000" dirty="0" smtClean="0">
              <a:ea typeface="ＭＳ Ｐゴシック" pitchFamily="34" charset="-128"/>
            </a:endParaRPr>
          </a:p>
        </p:txBody>
      </p:sp>
      <p:sp>
        <p:nvSpPr>
          <p:cNvPr id="5124" name="Slide Number Placeholder 3"/>
          <p:cNvSpPr txBox="1">
            <a:spLocks noGrp="1"/>
          </p:cNvSpPr>
          <p:nvPr/>
        </p:nvSpPr>
        <p:spPr bwMode="auto">
          <a:xfrm>
            <a:off x="6553200" y="6243638"/>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67C06431-D3FB-407F-A24D-1FFD1D624405}" type="slidenum">
              <a:rPr lang="en-US" altLang="en-US" sz="1200">
                <a:ea typeface="ＭＳ Ｐゴシック" pitchFamily="34" charset="-128"/>
                <a:cs typeface="Arial" charset="0"/>
              </a:rPr>
              <a:pPr algn="r" eaLnBrk="1" hangingPunct="1">
                <a:spcBef>
                  <a:spcPct val="0"/>
                </a:spcBef>
                <a:buFontTx/>
                <a:buNone/>
              </a:pPr>
              <a:t>15</a:t>
            </a:fld>
            <a:endParaRPr lang="en-US" altLang="en-US" sz="1200" dirty="0">
              <a:ea typeface="ＭＳ Ｐゴシック" pitchFamily="34" charset="-128"/>
              <a:cs typeface="Arial" charset="0"/>
            </a:endParaRPr>
          </a:p>
        </p:txBody>
      </p:sp>
    </p:spTree>
    <p:extLst>
      <p:ext uri="{BB962C8B-B14F-4D97-AF65-F5344CB8AC3E}">
        <p14:creationId xmlns:p14="http://schemas.microsoft.com/office/powerpoint/2010/main" val="1530139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idx="4294967295"/>
          </p:nvPr>
        </p:nvSpPr>
        <p:spPr>
          <a:xfrm>
            <a:off x="152400" y="838200"/>
            <a:ext cx="9144000" cy="936625"/>
          </a:xfrm>
        </p:spPr>
        <p:txBody>
          <a:bodyPr/>
          <a:lstStyle/>
          <a:p>
            <a:pPr algn="l" eaLnBrk="1" hangingPunct="1"/>
            <a:r>
              <a:rPr lang="en-US" altLang="en-US" sz="3200" dirty="0" smtClean="0">
                <a:solidFill>
                  <a:srgbClr val="333399"/>
                </a:solidFill>
              </a:rPr>
              <a:t>Safety: Railroad, Rail Transit, Rail Crossings</a:t>
            </a:r>
          </a:p>
        </p:txBody>
      </p:sp>
      <p:sp>
        <p:nvSpPr>
          <p:cNvPr id="13315" name="Rectangle 3"/>
          <p:cNvSpPr>
            <a:spLocks noGrp="1" noChangeArrowheads="1"/>
          </p:cNvSpPr>
          <p:nvPr>
            <p:ph type="subTitle" idx="4294967295"/>
          </p:nvPr>
        </p:nvSpPr>
        <p:spPr>
          <a:xfrm>
            <a:off x="304800" y="1828800"/>
            <a:ext cx="8153400" cy="4643438"/>
          </a:xfrm>
        </p:spPr>
        <p:txBody>
          <a:bodyPr/>
          <a:lstStyle/>
          <a:p>
            <a:pPr eaLnBrk="1" hangingPunct="1">
              <a:lnSpc>
                <a:spcPct val="80000"/>
              </a:lnSpc>
              <a:spcAft>
                <a:spcPts val="600"/>
              </a:spcAft>
              <a:defRPr/>
            </a:pPr>
            <a:r>
              <a:rPr lang="en-US" altLang="en-US" sz="1400" dirty="0" smtClean="0"/>
              <a:t> </a:t>
            </a:r>
            <a:r>
              <a:rPr lang="en-US" altLang="en-US" sz="1900" b="1" dirty="0" smtClean="0"/>
              <a:t>CPUC’s Rail Safety Programs:</a:t>
            </a:r>
          </a:p>
          <a:p>
            <a:pPr marL="747522" lvl="2" indent="-347472" eaLnBrk="1" hangingPunct="1">
              <a:spcBef>
                <a:spcPts val="400"/>
              </a:spcBef>
              <a:spcAft>
                <a:spcPts val="0"/>
              </a:spcAft>
              <a:buFont typeface="Arial" panose="020B0604020202020204" pitchFamily="34" charset="0"/>
              <a:buChar char="−"/>
              <a:defRPr/>
            </a:pPr>
            <a:r>
              <a:rPr lang="en-US" altLang="en-US" sz="1600" dirty="0" smtClean="0"/>
              <a:t>Railroad </a:t>
            </a:r>
            <a:r>
              <a:rPr lang="en-US" altLang="en-US" sz="1600" dirty="0"/>
              <a:t>S</a:t>
            </a:r>
            <a:r>
              <a:rPr lang="en-US" altLang="en-US" sz="1600" dirty="0" smtClean="0"/>
              <a:t>afety: Joint jurisdiction with the Federal Railroad Administration</a:t>
            </a:r>
          </a:p>
          <a:p>
            <a:pPr marL="747522" lvl="2" indent="-347472" eaLnBrk="1" hangingPunct="1">
              <a:spcBef>
                <a:spcPts val="400"/>
              </a:spcBef>
              <a:spcAft>
                <a:spcPts val="0"/>
              </a:spcAft>
              <a:buFont typeface="Arial" panose="020B0604020202020204" pitchFamily="34" charset="0"/>
              <a:buChar char="−"/>
              <a:defRPr/>
            </a:pPr>
            <a:r>
              <a:rPr lang="en-US" altLang="en-US" sz="1600" dirty="0" smtClean="0"/>
              <a:t>Rail Transit Safety: State safety oversight agency with exclusive jurisdiction</a:t>
            </a:r>
          </a:p>
          <a:p>
            <a:pPr marL="747522" lvl="2" indent="-347472" eaLnBrk="1" hangingPunct="1">
              <a:spcBef>
                <a:spcPts val="400"/>
              </a:spcBef>
              <a:spcAft>
                <a:spcPts val="0"/>
              </a:spcAft>
              <a:buFont typeface="Arial" panose="020B0604020202020204" pitchFamily="34" charset="0"/>
              <a:buChar char="−"/>
              <a:defRPr/>
            </a:pPr>
            <a:r>
              <a:rPr lang="en-US" altLang="en-US" sz="1600" dirty="0" smtClean="0"/>
              <a:t>Rail Crossing Safety: Exclusive jurisdiction for authorization and safety</a:t>
            </a:r>
          </a:p>
          <a:p>
            <a:pPr marL="342900" lvl="1" indent="-342900" eaLnBrk="1" hangingPunct="1">
              <a:spcBef>
                <a:spcPts val="600"/>
              </a:spcBef>
              <a:spcAft>
                <a:spcPts val="600"/>
              </a:spcAft>
              <a:buFont typeface="Arial" panose="020B0604020202020204" pitchFamily="34" charset="0"/>
              <a:buChar char="•"/>
              <a:defRPr/>
            </a:pPr>
            <a:r>
              <a:rPr lang="en-US" altLang="en-US" sz="1900" dirty="0" smtClean="0"/>
              <a:t>Applying risk management to previously unknown risks in California’s rail system, including the increased crude oil rail traffic and lack of hazardous materials reporting threshold for transit agencies. </a:t>
            </a:r>
          </a:p>
          <a:p>
            <a:pPr marL="342900" lvl="1" indent="-342900" eaLnBrk="1" hangingPunct="1">
              <a:spcBef>
                <a:spcPts val="0"/>
              </a:spcBef>
              <a:spcAft>
                <a:spcPts val="600"/>
              </a:spcAft>
              <a:buFont typeface="Arial" panose="020B0604020202020204" pitchFamily="34" charset="0"/>
              <a:buChar char="•"/>
              <a:defRPr/>
            </a:pPr>
            <a:r>
              <a:rPr lang="en-US" altLang="en-US" sz="1900" dirty="0" smtClean="0"/>
              <a:t>Implementing Positive Train Control (PTC) to prevent collisions. </a:t>
            </a:r>
          </a:p>
          <a:p>
            <a:pPr marL="342900" lvl="1" indent="-342900" eaLnBrk="1" hangingPunct="1">
              <a:spcBef>
                <a:spcPts val="0"/>
              </a:spcBef>
              <a:spcAft>
                <a:spcPts val="300"/>
              </a:spcAft>
              <a:buFont typeface="Arial" panose="020B0604020202020204" pitchFamily="34" charset="0"/>
              <a:buChar char="•"/>
              <a:defRPr/>
            </a:pPr>
            <a:r>
              <a:rPr lang="en-US" sz="1900" dirty="0" smtClean="0"/>
              <a:t>Partnered </a:t>
            </a:r>
            <a:r>
              <a:rPr lang="en-US" sz="1900" dirty="0"/>
              <a:t>with the NTSB to investigate incidents at Angel’s Flight and BART in </a:t>
            </a:r>
            <a:r>
              <a:rPr lang="en-US" sz="1900" dirty="0" smtClean="0"/>
              <a:t>2013 to:</a:t>
            </a:r>
          </a:p>
          <a:p>
            <a:pPr marL="742950" lvl="2" indent="-342900" eaLnBrk="1" hangingPunct="1">
              <a:spcBef>
                <a:spcPts val="0"/>
              </a:spcBef>
              <a:spcAft>
                <a:spcPts val="600"/>
              </a:spcAft>
              <a:buFont typeface="Arial" panose="020B0604020202020204" pitchFamily="34" charset="0"/>
              <a:buChar char="−"/>
              <a:defRPr/>
            </a:pPr>
            <a:r>
              <a:rPr lang="en-US" sz="1700" dirty="0" smtClean="0"/>
              <a:t>Ensure </a:t>
            </a:r>
            <a:r>
              <a:rPr lang="en-US" sz="1700" dirty="0"/>
              <a:t>that </a:t>
            </a:r>
            <a:r>
              <a:rPr lang="en-US" sz="1700" dirty="0" smtClean="0"/>
              <a:t>the rail agencies’ </a:t>
            </a:r>
            <a:r>
              <a:rPr lang="en-US" sz="1700" dirty="0"/>
              <a:t>corrective action plans address all findings and recommendations resulting from accident </a:t>
            </a:r>
            <a:r>
              <a:rPr lang="en-US" sz="1700" dirty="0" smtClean="0"/>
              <a:t>investigations.</a:t>
            </a:r>
          </a:p>
          <a:p>
            <a:pPr marL="742950" lvl="2" indent="-342900" eaLnBrk="1" hangingPunct="1">
              <a:spcBef>
                <a:spcPts val="0"/>
              </a:spcBef>
              <a:spcAft>
                <a:spcPts val="600"/>
              </a:spcAft>
              <a:buFont typeface="Arial" panose="020B0604020202020204" pitchFamily="34" charset="0"/>
              <a:buChar char="−"/>
              <a:defRPr/>
            </a:pPr>
            <a:r>
              <a:rPr lang="en-US" sz="1700" dirty="0" smtClean="0"/>
              <a:t>Monitor </a:t>
            </a:r>
            <a:r>
              <a:rPr lang="en-US" sz="1700" dirty="0"/>
              <a:t>the status and </a:t>
            </a:r>
            <a:r>
              <a:rPr lang="en-US" sz="1700" dirty="0" smtClean="0"/>
              <a:t>implementation of </a:t>
            </a:r>
            <a:r>
              <a:rPr lang="en-US" sz="1700" dirty="0"/>
              <a:t>those plans. </a:t>
            </a:r>
          </a:p>
        </p:txBody>
      </p:sp>
      <p:sp>
        <p:nvSpPr>
          <p:cNvPr id="6148" name="Slide Number Placeholder 3"/>
          <p:cNvSpPr txBox="1">
            <a:spLocks noGrp="1"/>
          </p:cNvSpPr>
          <p:nvPr/>
        </p:nvSpPr>
        <p:spPr bwMode="auto">
          <a:xfrm>
            <a:off x="6553200" y="6243638"/>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956AEAC0-AAFD-4345-9E86-2A3F9FE7335D}" type="slidenum">
              <a:rPr lang="en-US" altLang="en-US" sz="1200">
                <a:ea typeface="ＭＳ Ｐゴシック" pitchFamily="34" charset="-128"/>
                <a:cs typeface="Arial" charset="0"/>
              </a:rPr>
              <a:pPr algn="r" eaLnBrk="1" hangingPunct="1">
                <a:spcBef>
                  <a:spcPct val="0"/>
                </a:spcBef>
                <a:buFontTx/>
                <a:buNone/>
              </a:pPr>
              <a:t>16</a:t>
            </a:fld>
            <a:endParaRPr lang="en-US" altLang="en-US" sz="1200" dirty="0">
              <a:ea typeface="ＭＳ Ｐゴシック" pitchFamily="34" charset="-128"/>
              <a:cs typeface="Arial" charset="0"/>
            </a:endParaRPr>
          </a:p>
        </p:txBody>
      </p:sp>
    </p:spTree>
    <p:extLst>
      <p:ext uri="{BB962C8B-B14F-4D97-AF65-F5344CB8AC3E}">
        <p14:creationId xmlns:p14="http://schemas.microsoft.com/office/powerpoint/2010/main" val="5783323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smtClean="0"/>
              <a:t>Safety: Transportation</a:t>
            </a:r>
          </a:p>
        </p:txBody>
      </p:sp>
      <p:sp>
        <p:nvSpPr>
          <p:cNvPr id="7171" name="Content Placeholder 2"/>
          <p:cNvSpPr>
            <a:spLocks noGrp="1"/>
          </p:cNvSpPr>
          <p:nvPr>
            <p:ph idx="1"/>
          </p:nvPr>
        </p:nvSpPr>
        <p:spPr>
          <a:xfrm>
            <a:off x="457200" y="1752600"/>
            <a:ext cx="8077200" cy="4191000"/>
          </a:xfrm>
        </p:spPr>
        <p:txBody>
          <a:bodyPr/>
          <a:lstStyle/>
          <a:p>
            <a:pPr>
              <a:spcBef>
                <a:spcPct val="0"/>
              </a:spcBef>
              <a:spcAft>
                <a:spcPts val="600"/>
              </a:spcAft>
            </a:pPr>
            <a:r>
              <a:rPr lang="en-US" altLang="en-US" sz="1900" dirty="0" smtClean="0"/>
              <a:t>CPUC adopted a new category of transportation charter party carriers called “Transportation Network Companies” (TNC).</a:t>
            </a:r>
          </a:p>
          <a:p>
            <a:pPr lvl="1">
              <a:spcBef>
                <a:spcPct val="0"/>
              </a:spcBef>
              <a:spcAft>
                <a:spcPts val="600"/>
              </a:spcAft>
            </a:pPr>
            <a:r>
              <a:rPr lang="en-US" altLang="en-US" sz="1700" dirty="0" smtClean="0"/>
              <a:t>Determined TNCs are under CPUC jurisdiction.</a:t>
            </a:r>
          </a:p>
          <a:p>
            <a:pPr lvl="1">
              <a:spcBef>
                <a:spcPct val="0"/>
              </a:spcBef>
              <a:spcAft>
                <a:spcPts val="600"/>
              </a:spcAft>
            </a:pPr>
            <a:r>
              <a:rPr lang="en-US" altLang="en-US" sz="1700" dirty="0" smtClean="0"/>
              <a:t>Developed an application process for TNCs.</a:t>
            </a:r>
          </a:p>
          <a:p>
            <a:pPr lvl="1">
              <a:spcBef>
                <a:spcPct val="0"/>
              </a:spcBef>
              <a:spcAft>
                <a:spcPts val="600"/>
              </a:spcAft>
            </a:pPr>
            <a:r>
              <a:rPr lang="en-US" altLang="en-US" sz="1700" dirty="0" smtClean="0"/>
              <a:t>Next phase of the proceeding will consider how to encourage innovation in the transportation industry while ensuring public safety.</a:t>
            </a:r>
          </a:p>
          <a:p>
            <a:pPr>
              <a:spcBef>
                <a:spcPct val="0"/>
              </a:spcBef>
              <a:spcAft>
                <a:spcPts val="600"/>
              </a:spcAft>
            </a:pPr>
            <a:r>
              <a:rPr lang="en-US" altLang="en-US" sz="1900" dirty="0" smtClean="0"/>
              <a:t>Issued a citation to the charter party carrier involved in the May 2013 limousine fire on the San Mateo-Hayward bridge for exceeding the seating capacity of the vehicle. </a:t>
            </a:r>
          </a:p>
          <a:p>
            <a:pPr>
              <a:spcBef>
                <a:spcPct val="0"/>
              </a:spcBef>
              <a:spcAft>
                <a:spcPts val="600"/>
              </a:spcAft>
            </a:pPr>
            <a:r>
              <a:rPr lang="en-US" altLang="en-US" sz="1900" dirty="0" smtClean="0"/>
              <a:t>Now require carriers to file most insurance information in electronic format, which decreased document processing time.</a:t>
            </a:r>
          </a:p>
          <a:p>
            <a:pPr>
              <a:spcBef>
                <a:spcPct val="0"/>
              </a:spcBef>
              <a:spcAft>
                <a:spcPts val="600"/>
              </a:spcAft>
            </a:pPr>
            <a:r>
              <a:rPr lang="en-US" altLang="en-US" sz="1900" dirty="0" smtClean="0"/>
              <a:t>New rules require electronic signatures and electronic retention of documents by carriers, in response to SB 838 (Hill). </a:t>
            </a:r>
          </a:p>
          <a:p>
            <a:pPr>
              <a:spcBef>
                <a:spcPct val="0"/>
              </a:spcBef>
              <a:spcAft>
                <a:spcPts val="600"/>
              </a:spcAft>
            </a:pPr>
            <a:endParaRPr lang="en-US" altLang="en-US" sz="2000" dirty="0" smtClean="0"/>
          </a:p>
          <a:p>
            <a:endParaRPr lang="en-US" altLang="en-US" sz="2000" dirty="0" smtClean="0"/>
          </a:p>
          <a:p>
            <a:endParaRPr lang="en-US" altLang="en-US" sz="2000" dirty="0" smtClean="0"/>
          </a:p>
        </p:txBody>
      </p:sp>
      <p:sp>
        <p:nvSpPr>
          <p:cNvPr id="717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660FDE0-2D14-4182-8647-B8AED8760DD3}" type="slidenum">
              <a:rPr lang="en-US" altLang="en-US" smtClean="0"/>
              <a:pPr eaLnBrk="1" hangingPunct="1"/>
              <a:t>17</a:t>
            </a:fld>
            <a:endParaRPr lang="en-US" altLang="en-US" dirty="0" smtClean="0"/>
          </a:p>
        </p:txBody>
      </p:sp>
    </p:spTree>
    <p:extLst>
      <p:ext uri="{BB962C8B-B14F-4D97-AF65-F5344CB8AC3E}">
        <p14:creationId xmlns:p14="http://schemas.microsoft.com/office/powerpoint/2010/main" val="26301070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6"/>
          <p:cNvSpPr txBox="1">
            <a:spLocks noGrp="1"/>
          </p:cNvSpPr>
          <p:nvPr/>
        </p:nvSpPr>
        <p:spPr bwMode="auto">
          <a:xfrm>
            <a:off x="6553200" y="6243638"/>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17EEB8D3-ADDA-4CA9-B850-7A3ADA0B7422}" type="slidenum">
              <a:rPr lang="en-US" altLang="en-US" sz="1200">
                <a:ea typeface="ＭＳ Ｐゴシック" pitchFamily="34" charset="-128"/>
                <a:cs typeface="Arial" charset="0"/>
              </a:rPr>
              <a:pPr algn="r" eaLnBrk="1" hangingPunct="1"/>
              <a:t>18</a:t>
            </a:fld>
            <a:endParaRPr lang="en-US" altLang="en-US" sz="1200" dirty="0">
              <a:ea typeface="ＭＳ Ｐゴシック" pitchFamily="34" charset="-128"/>
              <a:cs typeface="Arial" charset="0"/>
            </a:endParaRPr>
          </a:p>
        </p:txBody>
      </p:sp>
      <p:sp>
        <p:nvSpPr>
          <p:cNvPr id="15363" name="Rectangle 2"/>
          <p:cNvSpPr>
            <a:spLocks noGrp="1" noChangeArrowheads="1"/>
          </p:cNvSpPr>
          <p:nvPr>
            <p:ph type="title" idx="4294967295"/>
          </p:nvPr>
        </p:nvSpPr>
        <p:spPr>
          <a:xfrm>
            <a:off x="685800" y="838200"/>
            <a:ext cx="7829550" cy="836613"/>
          </a:xfrm>
        </p:spPr>
        <p:txBody>
          <a:bodyPr anchor="t"/>
          <a:lstStyle/>
          <a:p>
            <a:pPr eaLnBrk="1" hangingPunct="1"/>
            <a:r>
              <a:rPr lang="en-US" altLang="en-US" dirty="0" smtClean="0"/>
              <a:t>Energy Policies &amp; Priorities </a:t>
            </a:r>
            <a:r>
              <a:rPr lang="en-US" altLang="en-US" sz="3200" dirty="0" smtClean="0"/>
              <a:t/>
            </a:r>
            <a:br>
              <a:rPr lang="en-US" altLang="en-US" sz="3200" dirty="0" smtClean="0"/>
            </a:br>
            <a:r>
              <a:rPr lang="en-US" altLang="en-US" sz="3200" dirty="0" smtClean="0"/>
              <a:t/>
            </a:r>
            <a:br>
              <a:rPr lang="en-US" altLang="en-US" sz="3200" dirty="0" smtClean="0"/>
            </a:br>
            <a:endParaRPr lang="en-US" altLang="en-US" sz="3200" dirty="0" smtClean="0"/>
          </a:p>
        </p:txBody>
      </p:sp>
      <p:pic>
        <p:nvPicPr>
          <p:cNvPr id="15364" name="Picture 3" descr="j01446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981200"/>
            <a:ext cx="3657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descr="j04266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057400"/>
            <a:ext cx="28162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66" name="Group 5"/>
          <p:cNvGrpSpPr>
            <a:grpSpLocks/>
          </p:cNvGrpSpPr>
          <p:nvPr/>
        </p:nvGrpSpPr>
        <p:grpSpPr bwMode="auto">
          <a:xfrm>
            <a:off x="5334000" y="3429000"/>
            <a:ext cx="1916113" cy="2298700"/>
            <a:chOff x="3878" y="1056"/>
            <a:chExt cx="1207" cy="1448"/>
          </a:xfrm>
        </p:grpSpPr>
        <p:pic>
          <p:nvPicPr>
            <p:cNvPr id="15373" name="Picture 6" descr="Los-Medanos_CA_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8" y="1056"/>
              <a:ext cx="1197" cy="1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4" name="Text Box 7"/>
            <p:cNvSpPr txBox="1">
              <a:spLocks noChangeArrowheads="1"/>
            </p:cNvSpPr>
            <p:nvPr/>
          </p:nvSpPr>
          <p:spPr bwMode="auto">
            <a:xfrm>
              <a:off x="3878" y="2292"/>
              <a:ext cx="11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1600" dirty="0">
                <a:latin typeface="Verdana" pitchFamily="34" charset="0"/>
                <a:ea typeface="ＭＳ Ｐゴシック" pitchFamily="34" charset="-128"/>
              </a:endParaRPr>
            </a:p>
          </p:txBody>
        </p:sp>
      </p:grpSp>
      <p:grpSp>
        <p:nvGrpSpPr>
          <p:cNvPr id="15367" name="Group 8"/>
          <p:cNvGrpSpPr>
            <a:grpSpLocks/>
          </p:cNvGrpSpPr>
          <p:nvPr/>
        </p:nvGrpSpPr>
        <p:grpSpPr bwMode="auto">
          <a:xfrm>
            <a:off x="3276600" y="3200400"/>
            <a:ext cx="2149475" cy="1841500"/>
            <a:chOff x="230" y="2688"/>
            <a:chExt cx="1354" cy="1160"/>
          </a:xfrm>
        </p:grpSpPr>
        <p:pic>
          <p:nvPicPr>
            <p:cNvPr id="15371" name="Picture 9" descr="comapact bulb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 y="2688"/>
              <a:ext cx="1344" cy="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2" name="Text Box 10"/>
            <p:cNvSpPr txBox="1">
              <a:spLocks noChangeArrowheads="1"/>
            </p:cNvSpPr>
            <p:nvPr/>
          </p:nvSpPr>
          <p:spPr bwMode="auto">
            <a:xfrm>
              <a:off x="230" y="3636"/>
              <a:ext cx="11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1600" dirty="0">
                <a:latin typeface="Verdana" pitchFamily="34" charset="0"/>
                <a:ea typeface="ＭＳ Ｐゴシック" pitchFamily="34" charset="-128"/>
              </a:endParaRPr>
            </a:p>
          </p:txBody>
        </p:sp>
      </p:grpSp>
      <p:pic>
        <p:nvPicPr>
          <p:cNvPr id="15368" name="Picture 11" descr="centron_smartmet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2057400"/>
            <a:ext cx="1295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9" name="Text Box 12"/>
          <p:cNvSpPr txBox="1">
            <a:spLocks noChangeArrowheads="1"/>
          </p:cNvSpPr>
          <p:nvPr/>
        </p:nvSpPr>
        <p:spPr bwMode="auto">
          <a:xfrm>
            <a:off x="838200" y="5334000"/>
            <a:ext cx="7391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dirty="0">
              <a:ea typeface="ＭＳ Ｐゴシック" pitchFamily="34" charset="-128"/>
            </a:endParaRPr>
          </a:p>
        </p:txBody>
      </p:sp>
      <p:sp>
        <p:nvSpPr>
          <p:cNvPr id="15370" name="Rectangle 14"/>
          <p:cNvSpPr>
            <a:spLocks noChangeArrowheads="1"/>
          </p:cNvSpPr>
          <p:nvPr/>
        </p:nvSpPr>
        <p:spPr bwMode="auto">
          <a:xfrm>
            <a:off x="762000" y="5334000"/>
            <a:ext cx="75438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600" dirty="0">
                <a:ea typeface="ＭＳ Ｐゴシック" pitchFamily="34" charset="-128"/>
              </a:rPr>
              <a:t>The CPUC regulates investor-owned electric and gas utilities (such as PG&amp;E, SCE, SDG&amp;E and SCG), which serve over two-thirds of electricity demand and over three-quarters of natural gas demand in the state</a:t>
            </a:r>
            <a:r>
              <a:rPr lang="en-US" altLang="en-US" dirty="0">
                <a:ea typeface="ＭＳ Ｐゴシック" pitchFamily="34" charset="-128"/>
              </a:rPr>
              <a:t>.</a:t>
            </a:r>
          </a:p>
        </p:txBody>
      </p:sp>
    </p:spTree>
    <p:extLst>
      <p:ext uri="{BB962C8B-B14F-4D97-AF65-F5344CB8AC3E}">
        <p14:creationId xmlns:p14="http://schemas.microsoft.com/office/powerpoint/2010/main" val="3371817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z="3200" dirty="0" smtClean="0"/>
              <a:t>Ensuring Electric Reliability in Light of State OTC Policy and SONGS Retirement</a:t>
            </a:r>
          </a:p>
        </p:txBody>
      </p:sp>
      <p:sp>
        <p:nvSpPr>
          <p:cNvPr id="17411" name="Content Placeholder 2"/>
          <p:cNvSpPr>
            <a:spLocks noGrp="1"/>
          </p:cNvSpPr>
          <p:nvPr>
            <p:ph idx="1"/>
          </p:nvPr>
        </p:nvSpPr>
        <p:spPr>
          <a:xfrm>
            <a:off x="457200" y="1828800"/>
            <a:ext cx="8229600" cy="4297363"/>
          </a:xfrm>
        </p:spPr>
        <p:txBody>
          <a:bodyPr/>
          <a:lstStyle/>
          <a:p>
            <a:r>
              <a:rPr lang="en-US" altLang="en-US" sz="2200" dirty="0" smtClean="0"/>
              <a:t>Long-Term Procurement Planning reviews reliability need biennially and has been planning for OTC retirements.</a:t>
            </a:r>
          </a:p>
          <a:p>
            <a:pPr lvl="1"/>
            <a:r>
              <a:rPr lang="en-US" altLang="en-US" sz="1800" dirty="0" smtClean="0"/>
              <a:t>2010 Water Board Policy affects 19 power plants, 16 in ISO (17,500 MW), </a:t>
            </a:r>
            <a:r>
              <a:rPr lang="en-US" altLang="en-US" sz="1800" dirty="0"/>
              <a:t>8</a:t>
            </a:r>
            <a:r>
              <a:rPr lang="en-US" altLang="en-US" sz="1800" dirty="0" smtClean="0"/>
              <a:t> have fully or partially retired (5,000 MW in ISO).</a:t>
            </a:r>
          </a:p>
          <a:p>
            <a:pPr lvl="1"/>
            <a:r>
              <a:rPr lang="en-US" altLang="en-US" sz="1800" dirty="0" smtClean="0"/>
              <a:t>2013 SONGS retirement was another 2,200 MW.</a:t>
            </a:r>
          </a:p>
          <a:p>
            <a:pPr lvl="1"/>
            <a:r>
              <a:rPr lang="en-US" altLang="en-US" sz="1800" dirty="0" smtClean="0"/>
              <a:t>3,000 MW of new power plants came online in 2013.</a:t>
            </a:r>
          </a:p>
          <a:p>
            <a:r>
              <a:rPr lang="en-US" altLang="en-US" sz="2200" dirty="0" smtClean="0"/>
              <a:t>Three recent decisions have authorized 2,900-3,800 MW of new resources in Southern California.  </a:t>
            </a:r>
          </a:p>
          <a:p>
            <a:pPr lvl="1"/>
            <a:r>
              <a:rPr lang="en-US" altLang="en-US" sz="1800" dirty="0" smtClean="0"/>
              <a:t>Authorizations include some preferred resources, storage, and all-source procurement.</a:t>
            </a:r>
          </a:p>
          <a:p>
            <a:pPr lvl="1"/>
            <a:r>
              <a:rPr lang="en-US" altLang="en-US" sz="1800" dirty="0" smtClean="0"/>
              <a:t>Energy Efficiency expected to provide more than 1,000 MW of additional load reduction.</a:t>
            </a:r>
          </a:p>
          <a:p>
            <a:pPr lvl="1"/>
            <a:r>
              <a:rPr lang="en-US" altLang="en-US" sz="1800" dirty="0" smtClean="0"/>
              <a:t>The authorization range provides flexibility on location and resource type (PV vs DR. vs peakers).</a:t>
            </a:r>
          </a:p>
        </p:txBody>
      </p:sp>
      <p:sp>
        <p:nvSpPr>
          <p:cNvPr id="1741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946C89D1-7A03-480F-AF59-236668EF0554}" type="slidenum">
              <a:rPr lang="en-US" altLang="en-US" sz="1400" smtClean="0"/>
              <a:pPr eaLnBrk="1" hangingPunct="1">
                <a:spcBef>
                  <a:spcPct val="0"/>
                </a:spcBef>
                <a:buFontTx/>
                <a:buNone/>
              </a:pPr>
              <a:t>19</a:t>
            </a:fld>
            <a:endParaRPr lang="en-US" altLang="en-US" sz="1400" dirty="0" smtClean="0"/>
          </a:p>
        </p:txBody>
      </p:sp>
    </p:spTree>
    <p:extLst>
      <p:ext uri="{BB962C8B-B14F-4D97-AF65-F5344CB8AC3E}">
        <p14:creationId xmlns:p14="http://schemas.microsoft.com/office/powerpoint/2010/main" val="41927870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txBox="1">
            <a:spLocks noGrp="1"/>
          </p:cNvSpPr>
          <p:nvPr/>
        </p:nvSpPr>
        <p:spPr bwMode="auto">
          <a:xfrm>
            <a:off x="6553200" y="6243638"/>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8301E40C-CFEA-4125-9919-0D9A59B5E776}" type="slidenum">
              <a:rPr lang="en-US" altLang="en-US" sz="1200">
                <a:ea typeface="ＭＳ Ｐゴシック" pitchFamily="34" charset="-128"/>
                <a:cs typeface="Arial" charset="0"/>
              </a:rPr>
              <a:pPr algn="r" eaLnBrk="1" hangingPunct="1"/>
              <a:t>2</a:t>
            </a:fld>
            <a:endParaRPr lang="en-US" altLang="en-US" sz="1200" dirty="0">
              <a:ea typeface="ＭＳ Ｐゴシック" pitchFamily="34" charset="-128"/>
              <a:cs typeface="Arial" charset="0"/>
            </a:endParaRPr>
          </a:p>
        </p:txBody>
      </p:sp>
      <p:sp>
        <p:nvSpPr>
          <p:cNvPr id="4099" name="Rectangle 2"/>
          <p:cNvSpPr>
            <a:spLocks noGrp="1" noChangeArrowheads="1"/>
          </p:cNvSpPr>
          <p:nvPr>
            <p:ph type="title" idx="4294967295"/>
          </p:nvPr>
        </p:nvSpPr>
        <p:spPr/>
        <p:txBody>
          <a:bodyPr anchor="t"/>
          <a:lstStyle/>
          <a:p>
            <a:pPr eaLnBrk="1" hangingPunct="1"/>
            <a:r>
              <a:rPr lang="en-US" altLang="en-US" sz="3200" dirty="0" smtClean="0"/>
              <a:t>Presentation Overview</a:t>
            </a:r>
          </a:p>
        </p:txBody>
      </p:sp>
      <p:sp>
        <p:nvSpPr>
          <p:cNvPr id="4100" name="Rectangle 3"/>
          <p:cNvSpPr>
            <a:spLocks noGrp="1" noChangeArrowheads="1"/>
          </p:cNvSpPr>
          <p:nvPr>
            <p:ph type="body" idx="4294967295"/>
          </p:nvPr>
        </p:nvSpPr>
        <p:spPr>
          <a:xfrm>
            <a:off x="1752600" y="2057400"/>
            <a:ext cx="6019800" cy="3505200"/>
          </a:xfrm>
        </p:spPr>
        <p:txBody>
          <a:bodyPr/>
          <a:lstStyle/>
          <a:p>
            <a:pPr eaLnBrk="1" hangingPunct="1">
              <a:lnSpc>
                <a:spcPct val="80000"/>
              </a:lnSpc>
              <a:spcAft>
                <a:spcPct val="50000"/>
              </a:spcAft>
            </a:pPr>
            <a:r>
              <a:rPr lang="en-US" altLang="en-US" sz="2000" dirty="0" smtClean="0"/>
              <a:t>CPUC’s Goal</a:t>
            </a:r>
          </a:p>
          <a:p>
            <a:pPr eaLnBrk="1" hangingPunct="1">
              <a:lnSpc>
                <a:spcPct val="80000"/>
              </a:lnSpc>
              <a:spcAft>
                <a:spcPct val="50000"/>
              </a:spcAft>
            </a:pPr>
            <a:r>
              <a:rPr lang="en-US" altLang="en-US" sz="2000" dirty="0" smtClean="0"/>
              <a:t>2013 Overall Results</a:t>
            </a:r>
          </a:p>
          <a:p>
            <a:pPr eaLnBrk="1" hangingPunct="1">
              <a:lnSpc>
                <a:spcPct val="80000"/>
              </a:lnSpc>
              <a:spcAft>
                <a:spcPct val="50000"/>
              </a:spcAft>
            </a:pPr>
            <a:r>
              <a:rPr lang="en-US" altLang="en-US" sz="2000" dirty="0" smtClean="0"/>
              <a:t>California Snapshot</a:t>
            </a:r>
          </a:p>
          <a:p>
            <a:pPr eaLnBrk="1" hangingPunct="1">
              <a:lnSpc>
                <a:spcPct val="80000"/>
              </a:lnSpc>
              <a:spcAft>
                <a:spcPct val="50000"/>
              </a:spcAft>
            </a:pPr>
            <a:r>
              <a:rPr lang="en-US" altLang="en-US" sz="2000" dirty="0" smtClean="0"/>
              <a:t>Drought</a:t>
            </a:r>
          </a:p>
          <a:p>
            <a:pPr eaLnBrk="1" hangingPunct="1">
              <a:lnSpc>
                <a:spcPct val="80000"/>
              </a:lnSpc>
              <a:spcAft>
                <a:spcPct val="50000"/>
              </a:spcAft>
            </a:pPr>
            <a:r>
              <a:rPr lang="en-US" altLang="en-US" sz="2000" dirty="0" smtClean="0"/>
              <a:t>2014 Look Ahead</a:t>
            </a:r>
          </a:p>
          <a:p>
            <a:pPr eaLnBrk="1" hangingPunct="1">
              <a:lnSpc>
                <a:spcPct val="80000"/>
              </a:lnSpc>
              <a:spcAft>
                <a:spcPct val="50000"/>
              </a:spcAft>
            </a:pPr>
            <a:r>
              <a:rPr lang="en-US" altLang="en-US" sz="2000" dirty="0" smtClean="0"/>
              <a:t>Specific Industries</a:t>
            </a:r>
          </a:p>
        </p:txBody>
      </p:sp>
      <p:pic>
        <p:nvPicPr>
          <p:cNvPr id="4101" name="Picture 5"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124200"/>
            <a:ext cx="2286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75818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z="3200" dirty="0" smtClean="0"/>
              <a:t>Ensuring Electric Reliability While Integrating Intermittent Renewables</a:t>
            </a:r>
          </a:p>
        </p:txBody>
      </p:sp>
      <p:sp>
        <p:nvSpPr>
          <p:cNvPr id="18435" name="Content Placeholder 2"/>
          <p:cNvSpPr>
            <a:spLocks noGrp="1"/>
          </p:cNvSpPr>
          <p:nvPr>
            <p:ph idx="1"/>
          </p:nvPr>
        </p:nvSpPr>
        <p:spPr>
          <a:xfrm>
            <a:off x="457200" y="2027238"/>
            <a:ext cx="8229600" cy="4068762"/>
          </a:xfrm>
        </p:spPr>
        <p:txBody>
          <a:bodyPr/>
          <a:lstStyle/>
          <a:p>
            <a:pPr>
              <a:spcAft>
                <a:spcPts val="600"/>
              </a:spcAft>
            </a:pPr>
            <a:r>
              <a:rPr lang="en-US" altLang="en-US" sz="2400" dirty="0" smtClean="0"/>
              <a:t>Reviewing whether the future electric system fleet has sufficient flexibility requires complex modeling.</a:t>
            </a:r>
          </a:p>
          <a:p>
            <a:pPr>
              <a:spcAft>
                <a:spcPts val="600"/>
              </a:spcAft>
            </a:pPr>
            <a:r>
              <a:rPr lang="en-US" altLang="en-US" sz="2400" dirty="0" smtClean="0"/>
              <a:t>CPUC has developed joint modeling assumptions and study methods with the ISO, CEC, utilities, and other parties. </a:t>
            </a:r>
          </a:p>
          <a:p>
            <a:pPr>
              <a:spcAft>
                <a:spcPts val="600"/>
              </a:spcAft>
            </a:pPr>
            <a:r>
              <a:rPr lang="en-US" altLang="en-US" sz="2400" dirty="0" smtClean="0"/>
              <a:t>Evaluating flexibility modeling results is a key issue in the upcoming 2014 Long-Term Procurement Proceeding.</a:t>
            </a:r>
          </a:p>
        </p:txBody>
      </p:sp>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C858C176-70CC-4AFD-8625-C39F41130D52}" type="slidenum">
              <a:rPr lang="en-US" altLang="en-US" sz="1400" smtClean="0"/>
              <a:pPr eaLnBrk="1" hangingPunct="1">
                <a:spcBef>
                  <a:spcPct val="0"/>
                </a:spcBef>
                <a:buFontTx/>
                <a:buNone/>
              </a:pPr>
              <a:t>20</a:t>
            </a:fld>
            <a:endParaRPr lang="en-US" altLang="en-US" sz="1400" dirty="0" smtClean="0"/>
          </a:p>
        </p:txBody>
      </p:sp>
    </p:spTree>
    <p:extLst>
      <p:ext uri="{BB962C8B-B14F-4D97-AF65-F5344CB8AC3E}">
        <p14:creationId xmlns:p14="http://schemas.microsoft.com/office/powerpoint/2010/main" val="5682536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685800"/>
            <a:ext cx="8229600" cy="990600"/>
          </a:xfrm>
        </p:spPr>
        <p:txBody>
          <a:bodyPr/>
          <a:lstStyle/>
          <a:p>
            <a:r>
              <a:rPr lang="en-US" altLang="en-US" dirty="0" smtClean="0"/>
              <a:t>Resource Adequacy</a:t>
            </a:r>
          </a:p>
        </p:txBody>
      </p:sp>
      <p:sp>
        <p:nvSpPr>
          <p:cNvPr id="19459" name="Content Placeholder 2"/>
          <p:cNvSpPr>
            <a:spLocks noGrp="1"/>
          </p:cNvSpPr>
          <p:nvPr>
            <p:ph idx="1"/>
          </p:nvPr>
        </p:nvSpPr>
        <p:spPr>
          <a:xfrm>
            <a:off x="381000" y="1600200"/>
            <a:ext cx="8458200" cy="4800600"/>
          </a:xfrm>
        </p:spPr>
        <p:txBody>
          <a:bodyPr/>
          <a:lstStyle/>
          <a:p>
            <a:r>
              <a:rPr lang="en-US" altLang="en-US" sz="2200" dirty="0" smtClean="0"/>
              <a:t>In 2013, regulated load serving entities met electric system needs with no electric service loss because of insufficient generation. </a:t>
            </a:r>
          </a:p>
          <a:p>
            <a:r>
              <a:rPr lang="en-US" altLang="en-US" sz="2200" dirty="0" smtClean="0"/>
              <a:t>In 2013, the CPUC approved a decision requiring load serving entities to start acquiring flexible capacity in 2015 to ensure reliable integration of variable energy resources (wind, solar, storage)</a:t>
            </a:r>
            <a:r>
              <a:rPr lang="en-US" altLang="en-US" sz="2400" dirty="0" smtClean="0"/>
              <a:t>. </a:t>
            </a:r>
          </a:p>
          <a:p>
            <a:r>
              <a:rPr lang="en-US" altLang="en-US" sz="2200" dirty="0" smtClean="0"/>
              <a:t>In early 2014, the CPUC initiated a new proceeding known as the </a:t>
            </a:r>
            <a:r>
              <a:rPr lang="en-US" altLang="en-US" sz="2200" b="1" dirty="0" smtClean="0"/>
              <a:t>“Joint Reliability Plan” </a:t>
            </a:r>
            <a:r>
              <a:rPr lang="en-US" altLang="en-US" sz="2200" dirty="0" smtClean="0"/>
              <a:t>to investigate the need for additional policies to ensure long-term reliability, including: </a:t>
            </a:r>
          </a:p>
          <a:p>
            <a:pPr lvl="1"/>
            <a:r>
              <a:rPr lang="en-US" altLang="en-US" sz="1800" dirty="0" smtClean="0"/>
              <a:t>Consideration of multiyear resource adequacy, </a:t>
            </a:r>
          </a:p>
          <a:p>
            <a:pPr lvl="1"/>
            <a:r>
              <a:rPr lang="en-US" altLang="en-US" sz="1800" dirty="0" smtClean="0"/>
              <a:t>Joint CPUC-Energy Commission-ISO planning assessments; and, </a:t>
            </a:r>
          </a:p>
          <a:p>
            <a:pPr lvl="1"/>
            <a:r>
              <a:rPr lang="en-US" altLang="en-US" sz="1800" dirty="0"/>
              <a:t>R</a:t>
            </a:r>
            <a:r>
              <a:rPr lang="en-US" altLang="en-US" sz="1800" dirty="0" smtClean="0"/>
              <a:t>eview of the proposed ISO market backstop mechanism</a:t>
            </a:r>
            <a:r>
              <a:rPr lang="en-US" altLang="en-US" sz="2000" dirty="0" smtClean="0"/>
              <a:t>.</a:t>
            </a:r>
          </a:p>
          <a:p>
            <a:endParaRPr lang="en-US" altLang="en-US" sz="2400" dirty="0" smtClean="0"/>
          </a:p>
        </p:txBody>
      </p:sp>
      <p:sp>
        <p:nvSpPr>
          <p:cNvPr id="1946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738AE31-1173-499D-A456-55D437DBE5CB}" type="slidenum">
              <a:rPr lang="en-US" altLang="en-US" sz="1400" smtClean="0"/>
              <a:pPr eaLnBrk="1" hangingPunct="1">
                <a:spcBef>
                  <a:spcPct val="0"/>
                </a:spcBef>
                <a:buFontTx/>
                <a:buNone/>
              </a:pPr>
              <a:t>21</a:t>
            </a:fld>
            <a:endParaRPr lang="en-US" altLang="en-US" sz="1400" dirty="0" smtClean="0"/>
          </a:p>
        </p:txBody>
      </p:sp>
    </p:spTree>
    <p:extLst>
      <p:ext uri="{BB962C8B-B14F-4D97-AF65-F5344CB8AC3E}">
        <p14:creationId xmlns:p14="http://schemas.microsoft.com/office/powerpoint/2010/main" val="8911072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28600" y="685800"/>
            <a:ext cx="8458200" cy="990600"/>
          </a:xfrm>
        </p:spPr>
        <p:txBody>
          <a:bodyPr/>
          <a:lstStyle/>
          <a:p>
            <a:r>
              <a:rPr lang="en-US" altLang="en-US" sz="3200" dirty="0" smtClean="0"/>
              <a:t>Investigation on the San Onofre Nuclear Generating Station</a:t>
            </a:r>
          </a:p>
        </p:txBody>
      </p:sp>
      <p:sp>
        <p:nvSpPr>
          <p:cNvPr id="3" name="Content Placeholder 2"/>
          <p:cNvSpPr>
            <a:spLocks noGrp="1"/>
          </p:cNvSpPr>
          <p:nvPr>
            <p:ph idx="1"/>
          </p:nvPr>
        </p:nvSpPr>
        <p:spPr>
          <a:xfrm>
            <a:off x="152400" y="1676400"/>
            <a:ext cx="8763000" cy="4876800"/>
          </a:xfrm>
        </p:spPr>
        <p:txBody>
          <a:bodyPr/>
          <a:lstStyle/>
          <a:p>
            <a:pPr>
              <a:spcAft>
                <a:spcPts val="600"/>
              </a:spcAft>
              <a:defRPr/>
            </a:pPr>
            <a:r>
              <a:rPr lang="en-US" sz="2000" dirty="0" smtClean="0"/>
              <a:t>The CPUC opened its investigation of the steam generator failures at SONGS in November 2012.</a:t>
            </a:r>
          </a:p>
          <a:p>
            <a:pPr lvl="1">
              <a:spcAft>
                <a:spcPts val="600"/>
              </a:spcAft>
              <a:buFont typeface="Arial" panose="020B0604020202020204" pitchFamily="34" charset="0"/>
              <a:buChar char="•"/>
              <a:defRPr/>
            </a:pPr>
            <a:r>
              <a:rPr lang="en-US" sz="1400" dirty="0" smtClean="0"/>
              <a:t>In early 2012 the facility ceased operating due to leakage and excessive wear found in the recently installed steam generators.  SCE permanently shut down the facility in June 2013.</a:t>
            </a:r>
          </a:p>
          <a:p>
            <a:pPr lvl="1">
              <a:spcAft>
                <a:spcPts val="600"/>
              </a:spcAft>
              <a:buFont typeface="Arial" panose="020B0604020202020204" pitchFamily="34" charset="0"/>
              <a:buChar char="•"/>
              <a:defRPr/>
            </a:pPr>
            <a:r>
              <a:rPr lang="en-US" sz="1400" dirty="0" smtClean="0"/>
              <a:t>SONGS is owned by SCE (78.2%), SDG&amp;E (20%), and the City of Riverside (1.8%).  SCE operates the facility.</a:t>
            </a:r>
          </a:p>
          <a:p>
            <a:pPr indent="-285750">
              <a:spcAft>
                <a:spcPts val="600"/>
              </a:spcAft>
              <a:buFont typeface="Arial" panose="020B0604020202020204" pitchFamily="34" charset="0"/>
              <a:buChar char="•"/>
              <a:defRPr/>
            </a:pPr>
            <a:r>
              <a:rPr lang="en-US" sz="2000" dirty="0" smtClean="0"/>
              <a:t>The CPUC’s investigation is reviewing:</a:t>
            </a:r>
          </a:p>
          <a:p>
            <a:pPr lvl="1">
              <a:spcAft>
                <a:spcPts val="600"/>
              </a:spcAft>
              <a:buFont typeface="Arial" panose="020B0604020202020204" pitchFamily="34" charset="0"/>
              <a:buChar char="•"/>
              <a:defRPr/>
            </a:pPr>
            <a:r>
              <a:rPr lang="en-US" sz="1400" dirty="0" smtClean="0"/>
              <a:t>SCE’s response and costs following the shutdown.</a:t>
            </a:r>
          </a:p>
          <a:p>
            <a:pPr lvl="1">
              <a:spcAft>
                <a:spcPts val="600"/>
              </a:spcAft>
              <a:buFont typeface="Arial" panose="020B0604020202020204" pitchFamily="34" charset="0"/>
              <a:buChar char="•"/>
              <a:defRPr/>
            </a:pPr>
            <a:r>
              <a:rPr lang="en-US" sz="1400" dirty="0" smtClean="0"/>
              <a:t>The appropriate amounts to be removed from rate base.</a:t>
            </a:r>
          </a:p>
          <a:p>
            <a:pPr lvl="1">
              <a:spcAft>
                <a:spcPts val="600"/>
              </a:spcAft>
              <a:buFont typeface="Arial" panose="020B0604020202020204" pitchFamily="34" charset="0"/>
              <a:buChar char="•"/>
              <a:defRPr/>
            </a:pPr>
            <a:r>
              <a:rPr lang="en-US" sz="1400" dirty="0" smtClean="0"/>
              <a:t>The reasonableness of the costs of the replacement steam generators.</a:t>
            </a:r>
            <a:endParaRPr lang="en-US" sz="1400" dirty="0"/>
          </a:p>
          <a:p>
            <a:pPr indent="-285750">
              <a:spcAft>
                <a:spcPts val="600"/>
              </a:spcAft>
              <a:buFont typeface="Arial" panose="020B0604020202020204" pitchFamily="34" charset="0"/>
              <a:buChar char="•"/>
              <a:defRPr/>
            </a:pPr>
            <a:r>
              <a:rPr lang="en-US" sz="2000" dirty="0" smtClean="0"/>
              <a:t>A Proposed </a:t>
            </a:r>
            <a:r>
              <a:rPr lang="en-US" sz="2000" dirty="0"/>
              <a:t>D</a:t>
            </a:r>
            <a:r>
              <a:rPr lang="en-US" sz="2000" dirty="0" smtClean="0"/>
              <a:t>ecision of the Administrative Law Judges regarding costs incurred at SONGS during 2012 is on the CPUC’s March 27, 2014. Voting Meeting agenda.</a:t>
            </a:r>
          </a:p>
          <a:p>
            <a:pPr lvl="1">
              <a:spcAft>
                <a:spcPts val="600"/>
              </a:spcAft>
              <a:buFont typeface="Arial" panose="020B0604020202020204" pitchFamily="34" charset="0"/>
              <a:buChar char="•"/>
              <a:defRPr/>
            </a:pPr>
            <a:r>
              <a:rPr lang="en-US" sz="1400" dirty="0" smtClean="0"/>
              <a:t>The Proposed Decision requires that $93.5 million be returned to the customers of SCE and SDG&amp;E for costs over-collected in 2012</a:t>
            </a:r>
            <a:r>
              <a:rPr lang="en-US" sz="1400" dirty="0"/>
              <a:t> </a:t>
            </a:r>
            <a:r>
              <a:rPr lang="en-US" sz="1400" dirty="0" smtClean="0"/>
              <a:t>($74.2 million to SCE’s customers, $19.3 million to SDG&amp;E’s customers).</a:t>
            </a:r>
            <a:endParaRPr lang="en-US" sz="1400" dirty="0"/>
          </a:p>
        </p:txBody>
      </p:sp>
      <p:sp>
        <p:nvSpPr>
          <p:cNvPr id="2253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122ECF1-20CA-49BE-AD0F-12F223FD2B06}" type="slidenum">
              <a:rPr lang="en-US" altLang="en-US" sz="1400" smtClean="0"/>
              <a:pPr eaLnBrk="1" hangingPunct="1">
                <a:spcBef>
                  <a:spcPct val="0"/>
                </a:spcBef>
                <a:buFontTx/>
                <a:buNone/>
              </a:pPr>
              <a:t>22</a:t>
            </a:fld>
            <a:endParaRPr lang="en-US" altLang="en-US" sz="1400" dirty="0" smtClean="0"/>
          </a:p>
        </p:txBody>
      </p:sp>
    </p:spTree>
    <p:extLst>
      <p:ext uri="{BB962C8B-B14F-4D97-AF65-F5344CB8AC3E}">
        <p14:creationId xmlns:p14="http://schemas.microsoft.com/office/powerpoint/2010/main" val="28246004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p:nvPr>
        </p:nvSpPr>
        <p:spPr>
          <a:xfrm>
            <a:off x="457200" y="685800"/>
            <a:ext cx="8229600" cy="1066800"/>
          </a:xfrm>
        </p:spPr>
        <p:txBody>
          <a:bodyPr/>
          <a:lstStyle/>
          <a:p>
            <a:r>
              <a:rPr lang="en-US" altLang="en-US" dirty="0" smtClean="0"/>
              <a:t>Natural Gas Infrastructure</a:t>
            </a:r>
          </a:p>
        </p:txBody>
      </p:sp>
      <p:sp>
        <p:nvSpPr>
          <p:cNvPr id="28675" name="Content Placeholder 3"/>
          <p:cNvSpPr>
            <a:spLocks noGrp="1"/>
          </p:cNvSpPr>
          <p:nvPr>
            <p:ph idx="1"/>
          </p:nvPr>
        </p:nvSpPr>
        <p:spPr>
          <a:xfrm>
            <a:off x="457200" y="1752600"/>
            <a:ext cx="8229600" cy="4343400"/>
          </a:xfrm>
        </p:spPr>
        <p:txBody>
          <a:bodyPr/>
          <a:lstStyle/>
          <a:p>
            <a:pPr>
              <a:spcAft>
                <a:spcPts val="600"/>
              </a:spcAft>
            </a:pPr>
            <a:r>
              <a:rPr lang="en-US" altLang="en-US" sz="2200" dirty="0" smtClean="0"/>
              <a:t>After extensive environmental review, in November 2013 CPUC approved new construction work at the Aliso Canyon storage field.</a:t>
            </a:r>
          </a:p>
          <a:p>
            <a:pPr lvl="1">
              <a:spcAft>
                <a:spcPts val="600"/>
              </a:spcAft>
            </a:pPr>
            <a:r>
              <a:rPr lang="en-US" altLang="en-US" sz="1800" dirty="0" smtClean="0"/>
              <a:t>In addition to replacing some obsolete facilities, the work will result in an increase in the injection capacity of the field.</a:t>
            </a:r>
          </a:p>
          <a:p>
            <a:pPr>
              <a:spcAft>
                <a:spcPts val="600"/>
              </a:spcAft>
            </a:pPr>
            <a:r>
              <a:rPr lang="en-US" altLang="en-US" sz="2200" dirty="0" smtClean="0"/>
              <a:t>In late 2013, SoCalGas requested recovery of costs for a proposed $628 million pipeline project.  </a:t>
            </a:r>
          </a:p>
          <a:p>
            <a:pPr lvl="1">
              <a:spcAft>
                <a:spcPts val="600"/>
              </a:spcAft>
            </a:pPr>
            <a:r>
              <a:rPr lang="en-US" altLang="en-US" sz="1800" dirty="0" smtClean="0"/>
              <a:t>SoCalGas believes project is necessary to assure more reliable delivery of gas supplies into its southern system and into the SDG&amp;E area. </a:t>
            </a:r>
          </a:p>
          <a:p>
            <a:pPr lvl="1">
              <a:spcAft>
                <a:spcPts val="600"/>
              </a:spcAft>
            </a:pPr>
            <a:r>
              <a:rPr lang="en-US" altLang="en-US" sz="1800" dirty="0" smtClean="0"/>
              <a:t>CPUC will examine SoCalGas’ request in 2014.    </a:t>
            </a:r>
          </a:p>
        </p:txBody>
      </p:sp>
      <p:sp>
        <p:nvSpPr>
          <p:cNvPr id="2867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1BD7EE0-A8B3-49CA-AED0-6D67B80C69CA}" type="slidenum">
              <a:rPr lang="en-US" altLang="en-US" sz="1200" smtClean="0">
                <a:ea typeface="ＭＳ Ｐゴシック" pitchFamily="34" charset="-128"/>
              </a:rPr>
              <a:pPr eaLnBrk="1" hangingPunct="1">
                <a:spcBef>
                  <a:spcPct val="0"/>
                </a:spcBef>
                <a:buFontTx/>
                <a:buNone/>
              </a:pPr>
              <a:t>23</a:t>
            </a:fld>
            <a:endParaRPr lang="en-US" altLang="en-US" sz="1200" dirty="0" smtClean="0">
              <a:ea typeface="ＭＳ Ｐゴシック" pitchFamily="34" charset="-128"/>
            </a:endParaRPr>
          </a:p>
        </p:txBody>
      </p:sp>
    </p:spTree>
    <p:extLst>
      <p:ext uri="{BB962C8B-B14F-4D97-AF65-F5344CB8AC3E}">
        <p14:creationId xmlns:p14="http://schemas.microsoft.com/office/powerpoint/2010/main" val="3570991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685800"/>
            <a:ext cx="8229600" cy="990600"/>
          </a:xfrm>
        </p:spPr>
        <p:txBody>
          <a:bodyPr/>
          <a:lstStyle/>
          <a:p>
            <a:r>
              <a:rPr lang="en-US" altLang="en-US" sz="3600" dirty="0" smtClean="0"/>
              <a:t>Key Developments in Rate Design</a:t>
            </a:r>
          </a:p>
        </p:txBody>
      </p:sp>
      <p:sp>
        <p:nvSpPr>
          <p:cNvPr id="3" name="Content Placeholder 2"/>
          <p:cNvSpPr>
            <a:spLocks noGrp="1"/>
          </p:cNvSpPr>
          <p:nvPr>
            <p:ph idx="1"/>
          </p:nvPr>
        </p:nvSpPr>
        <p:spPr>
          <a:xfrm>
            <a:off x="457200" y="1676400"/>
            <a:ext cx="8229600" cy="4953000"/>
          </a:xfrm>
        </p:spPr>
        <p:txBody>
          <a:bodyPr/>
          <a:lstStyle/>
          <a:p>
            <a:pPr marL="0" indent="0">
              <a:spcAft>
                <a:spcPts val="600"/>
              </a:spcAft>
              <a:buFontTx/>
              <a:buNone/>
              <a:defRPr/>
            </a:pPr>
            <a:r>
              <a:rPr lang="en-US" sz="2000" b="1" dirty="0" smtClean="0"/>
              <a:t>Net Energy Metering</a:t>
            </a:r>
            <a:endParaRPr lang="en-US" sz="2000" b="1" dirty="0"/>
          </a:p>
          <a:p>
            <a:pPr>
              <a:spcAft>
                <a:spcPts val="600"/>
              </a:spcAft>
              <a:defRPr/>
            </a:pPr>
            <a:r>
              <a:rPr lang="en-US" sz="1800" dirty="0"/>
              <a:t>Resolution </a:t>
            </a:r>
            <a:r>
              <a:rPr lang="en-US" sz="1800" dirty="0" smtClean="0"/>
              <a:t>E-4610 authorized </a:t>
            </a:r>
            <a:r>
              <a:rPr lang="en-US" sz="1800" dirty="0"/>
              <a:t>NEM </a:t>
            </a:r>
            <a:r>
              <a:rPr lang="en-US" sz="1800" dirty="0" smtClean="0"/>
              <a:t>aggregation </a:t>
            </a:r>
            <a:r>
              <a:rPr lang="en-US" sz="1800" dirty="0"/>
              <a:t>to go </a:t>
            </a:r>
            <a:r>
              <a:rPr lang="en-US" sz="1800" dirty="0" smtClean="0"/>
              <a:t>forward (SB </a:t>
            </a:r>
            <a:r>
              <a:rPr lang="en-US" sz="1800" dirty="0"/>
              <a:t>595</a:t>
            </a:r>
            <a:r>
              <a:rPr lang="en-US" sz="1800" dirty="0" smtClean="0"/>
              <a:t>). Implementation scheduled for 1</a:t>
            </a:r>
            <a:r>
              <a:rPr lang="en-US" sz="1800" baseline="30000" dirty="0" smtClean="0"/>
              <a:t>st</a:t>
            </a:r>
            <a:r>
              <a:rPr lang="en-US" sz="1800" dirty="0" smtClean="0"/>
              <a:t> and 2</a:t>
            </a:r>
            <a:r>
              <a:rPr lang="en-US" sz="1800" baseline="30000" dirty="0" smtClean="0"/>
              <a:t>nd</a:t>
            </a:r>
            <a:r>
              <a:rPr lang="en-US" sz="1800" dirty="0" smtClean="0"/>
              <a:t> quarters 2014.</a:t>
            </a:r>
          </a:p>
          <a:p>
            <a:pPr marL="0" indent="0">
              <a:spcAft>
                <a:spcPts val="600"/>
              </a:spcAft>
              <a:buFontTx/>
              <a:buNone/>
              <a:defRPr/>
            </a:pPr>
            <a:r>
              <a:rPr lang="en-US" sz="2000" b="1" dirty="0" smtClean="0"/>
              <a:t>Retail Rates Order Instituting Rulemaking (R.12-06-013)</a:t>
            </a:r>
            <a:endParaRPr lang="en-US" sz="2000" b="1" dirty="0"/>
          </a:p>
          <a:p>
            <a:pPr>
              <a:spcAft>
                <a:spcPts val="600"/>
              </a:spcAft>
              <a:defRPr/>
            </a:pPr>
            <a:r>
              <a:rPr lang="en-US" sz="1800" dirty="0"/>
              <a:t>8 of 13 </a:t>
            </a:r>
            <a:r>
              <a:rPr lang="en-US" sz="1800" dirty="0" smtClean="0"/>
              <a:t>parties filing </a:t>
            </a:r>
            <a:r>
              <a:rPr lang="en-US" sz="1800" dirty="0"/>
              <a:t>rate design proposals favored default </a:t>
            </a:r>
            <a:r>
              <a:rPr lang="en-US" sz="1800" dirty="0" smtClean="0"/>
              <a:t>Time of Use (TOU) </a:t>
            </a:r>
            <a:r>
              <a:rPr lang="en-US" sz="1800" dirty="0"/>
              <a:t>as the preferred default residential rate </a:t>
            </a:r>
            <a:r>
              <a:rPr lang="en-US" sz="1800" dirty="0" smtClean="0"/>
              <a:t>structure.</a:t>
            </a:r>
            <a:endParaRPr lang="en-US" sz="1800" dirty="0"/>
          </a:p>
          <a:p>
            <a:pPr>
              <a:spcAft>
                <a:spcPts val="600"/>
              </a:spcAft>
              <a:defRPr/>
            </a:pPr>
            <a:r>
              <a:rPr lang="en-US" sz="1800" dirty="0" smtClean="0"/>
              <a:t>Energy Division </a:t>
            </a:r>
            <a:r>
              <a:rPr lang="en-US" sz="1800" dirty="0"/>
              <a:t>S</a:t>
            </a:r>
            <a:r>
              <a:rPr lang="en-US" sz="1800" dirty="0" smtClean="0"/>
              <a:t>taff </a:t>
            </a:r>
            <a:r>
              <a:rPr lang="en-US" sz="1800" dirty="0"/>
              <a:t>P</a:t>
            </a:r>
            <a:r>
              <a:rPr lang="en-US" sz="1800" dirty="0" smtClean="0"/>
              <a:t>roposal recommended </a:t>
            </a:r>
            <a:r>
              <a:rPr lang="en-US" sz="1800" dirty="0"/>
              <a:t>default TOU starting in </a:t>
            </a:r>
            <a:r>
              <a:rPr lang="en-US" sz="1800" dirty="0" smtClean="0"/>
              <a:t>2018.</a:t>
            </a:r>
            <a:endParaRPr lang="en-US" sz="1800" dirty="0"/>
          </a:p>
          <a:p>
            <a:pPr>
              <a:spcAft>
                <a:spcPts val="600"/>
              </a:spcAft>
              <a:defRPr/>
            </a:pPr>
            <a:r>
              <a:rPr lang="en-US" sz="1800" dirty="0" smtClean="0"/>
              <a:t>Vast </a:t>
            </a:r>
            <a:r>
              <a:rPr lang="en-US" sz="1800" dirty="0"/>
              <a:t>majority of commercial  customers are now on default </a:t>
            </a:r>
            <a:r>
              <a:rPr lang="en-US" sz="1800" dirty="0" smtClean="0"/>
              <a:t>TOU rates.</a:t>
            </a:r>
          </a:p>
          <a:p>
            <a:pPr marL="0" indent="0">
              <a:spcAft>
                <a:spcPts val="600"/>
              </a:spcAft>
              <a:buFontTx/>
              <a:buNone/>
              <a:defRPr/>
            </a:pPr>
            <a:r>
              <a:rPr lang="en-US" sz="2000" b="1" dirty="0" smtClean="0"/>
              <a:t>Green </a:t>
            </a:r>
            <a:r>
              <a:rPr lang="en-US" sz="2000" b="1" dirty="0"/>
              <a:t>Tariff/Shared Renewables (SB 43)</a:t>
            </a:r>
          </a:p>
          <a:p>
            <a:pPr>
              <a:spcAft>
                <a:spcPts val="600"/>
              </a:spcAft>
              <a:defRPr/>
            </a:pPr>
            <a:r>
              <a:rPr lang="en-US" sz="1800" dirty="0"/>
              <a:t>All </a:t>
            </a:r>
            <a:r>
              <a:rPr lang="en-US" sz="1800" dirty="0" smtClean="0"/>
              <a:t>three </a:t>
            </a:r>
            <a:r>
              <a:rPr lang="en-US" sz="1800" dirty="0"/>
              <a:t>IOUs filed applications to implement Green Tariff/Shared Renewables programs pursuant to SB </a:t>
            </a:r>
            <a:r>
              <a:rPr lang="en-US" sz="1800" dirty="0" smtClean="0"/>
              <a:t>43.</a:t>
            </a:r>
            <a:endParaRPr lang="en-US" sz="1800" dirty="0"/>
          </a:p>
          <a:p>
            <a:pPr>
              <a:spcAft>
                <a:spcPts val="600"/>
              </a:spcAft>
              <a:defRPr/>
            </a:pPr>
            <a:r>
              <a:rPr lang="en-US" sz="1800" dirty="0"/>
              <a:t>The proceeding is on track to reach a decision on the applications by the July 1, </a:t>
            </a:r>
            <a:r>
              <a:rPr lang="en-US" sz="1800" dirty="0" smtClean="0"/>
              <a:t>2014, </a:t>
            </a:r>
            <a:r>
              <a:rPr lang="en-US" sz="1800" dirty="0"/>
              <a:t>statutory </a:t>
            </a:r>
            <a:r>
              <a:rPr lang="en-US" sz="1800" dirty="0" smtClean="0"/>
              <a:t>deadline.</a:t>
            </a:r>
            <a:endParaRPr lang="en-US" sz="1800" dirty="0"/>
          </a:p>
          <a:p>
            <a:pPr>
              <a:defRPr/>
            </a:pPr>
            <a:endParaRPr lang="en-US" dirty="0"/>
          </a:p>
        </p:txBody>
      </p:sp>
      <p:sp>
        <p:nvSpPr>
          <p:cNvPr id="51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A59CEDB4-EDD0-4D22-915C-952B551D60D9}" type="slidenum">
              <a:rPr lang="en-US" altLang="en-US" sz="1400" smtClean="0"/>
              <a:pPr eaLnBrk="1" hangingPunct="1">
                <a:spcBef>
                  <a:spcPct val="0"/>
                </a:spcBef>
                <a:buFontTx/>
                <a:buNone/>
              </a:pPr>
              <a:t>24</a:t>
            </a:fld>
            <a:endParaRPr lang="en-US" altLang="en-US" sz="14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609600"/>
            <a:ext cx="8229600" cy="990600"/>
          </a:xfrm>
        </p:spPr>
        <p:txBody>
          <a:bodyPr/>
          <a:lstStyle/>
          <a:p>
            <a:r>
              <a:rPr lang="en-US" altLang="en-US" sz="3200" dirty="0" smtClean="0"/>
              <a:t>Key Development in Rate Design (cont’d)</a:t>
            </a:r>
          </a:p>
        </p:txBody>
      </p:sp>
      <p:sp>
        <p:nvSpPr>
          <p:cNvPr id="6147" name="Content Placeholder 2"/>
          <p:cNvSpPr>
            <a:spLocks noGrp="1"/>
          </p:cNvSpPr>
          <p:nvPr>
            <p:ph idx="1"/>
          </p:nvPr>
        </p:nvSpPr>
        <p:spPr>
          <a:xfrm>
            <a:off x="457200" y="1600200"/>
            <a:ext cx="8229600" cy="4724400"/>
          </a:xfrm>
        </p:spPr>
        <p:txBody>
          <a:bodyPr/>
          <a:lstStyle/>
          <a:p>
            <a:pPr>
              <a:spcAft>
                <a:spcPts val="600"/>
              </a:spcAft>
            </a:pPr>
            <a:r>
              <a:rPr lang="en-US" altLang="en-US" sz="2000" b="1" dirty="0" smtClean="0"/>
              <a:t>PG&amp;E Economic Development Rate </a:t>
            </a:r>
          </a:p>
          <a:p>
            <a:pPr lvl="1">
              <a:spcAft>
                <a:spcPts val="600"/>
              </a:spcAft>
            </a:pPr>
            <a:r>
              <a:rPr lang="en-US" altLang="en-US" sz="1800" dirty="0" smtClean="0"/>
              <a:t>Approved enhanced 35% discount for large C&amp;I customers in California municipalities and counties with high unemployment rates. </a:t>
            </a:r>
          </a:p>
          <a:p>
            <a:pPr>
              <a:spcAft>
                <a:spcPts val="600"/>
              </a:spcAft>
            </a:pPr>
            <a:r>
              <a:rPr lang="en-US" altLang="en-US" sz="2000" b="1" dirty="0" smtClean="0"/>
              <a:t>SDG&amp;E General Rate Case Phase 2</a:t>
            </a:r>
          </a:p>
          <a:p>
            <a:pPr lvl="1">
              <a:spcAft>
                <a:spcPts val="600"/>
              </a:spcAft>
            </a:pPr>
            <a:r>
              <a:rPr lang="en-US" altLang="en-US" sz="1800" dirty="0" smtClean="0"/>
              <a:t>SDG&amp;E revenue allocation and rate design proposals evaluated; Decision adopted in January 2014. </a:t>
            </a:r>
          </a:p>
          <a:p>
            <a:pPr lvl="1">
              <a:spcAft>
                <a:spcPts val="600"/>
              </a:spcAft>
            </a:pPr>
            <a:r>
              <a:rPr lang="en-US" altLang="en-US" sz="1800" dirty="0" smtClean="0"/>
              <a:t>Issues regarding Non-CARE residential rate tier consolidation, Tier 3 CARE rate cap, basic service fee (fixed charge) moved to the Retail Rates OIR (R.12-06-013).</a:t>
            </a:r>
          </a:p>
          <a:p>
            <a:pPr>
              <a:spcAft>
                <a:spcPts val="600"/>
              </a:spcAft>
            </a:pPr>
            <a:r>
              <a:rPr lang="en-US" altLang="en-US" sz="2000" b="1" dirty="0" smtClean="0"/>
              <a:t>Smart Meter Opt Out</a:t>
            </a:r>
          </a:p>
          <a:p>
            <a:pPr lvl="1">
              <a:spcAft>
                <a:spcPts val="600"/>
              </a:spcAft>
            </a:pPr>
            <a:r>
              <a:rPr lang="en-US" altLang="en-US" sz="1800" dirty="0" smtClean="0"/>
              <a:t>Ongoing evaluation of non-participant and participant rate impacts associated with proposed Smart Meter opt-out tariffs.</a:t>
            </a:r>
          </a:p>
          <a:p>
            <a:endParaRPr lang="en-US" altLang="en-US" dirty="0" smtClean="0"/>
          </a:p>
        </p:txBody>
      </p:sp>
      <p:sp>
        <p:nvSpPr>
          <p:cNvPr id="61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8B1A241-8D5F-4E46-9E20-629E30CB3D2F}" type="slidenum">
              <a:rPr lang="en-US" altLang="en-US" sz="1400" smtClean="0"/>
              <a:pPr eaLnBrk="1" hangingPunct="1">
                <a:spcBef>
                  <a:spcPct val="0"/>
                </a:spcBef>
                <a:buFontTx/>
                <a:buNone/>
              </a:pPr>
              <a:t>25</a:t>
            </a:fld>
            <a:endParaRPr lang="en-US" altLang="en-US" sz="14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762000"/>
            <a:ext cx="8305800" cy="685800"/>
          </a:xfrm>
        </p:spPr>
        <p:txBody>
          <a:bodyPr/>
          <a:lstStyle/>
          <a:p>
            <a:r>
              <a:rPr lang="en-US" altLang="en-US" sz="3200" dirty="0" smtClean="0"/>
              <a:t/>
            </a:r>
            <a:br>
              <a:rPr lang="en-US" altLang="en-US" sz="3200" dirty="0" smtClean="0"/>
            </a:br>
            <a:r>
              <a:rPr lang="en-US" altLang="en-US" dirty="0" smtClean="0"/>
              <a:t>General Rate Cases</a:t>
            </a:r>
            <a:r>
              <a:rPr lang="en-US" altLang="en-US" sz="3200" dirty="0" smtClean="0"/>
              <a:t/>
            </a:r>
            <a:br>
              <a:rPr lang="en-US" altLang="en-US" sz="3200" dirty="0" smtClean="0"/>
            </a:br>
            <a:endParaRPr lang="en-US" altLang="en-US" sz="3200" dirty="0" smtClean="0">
              <a:solidFill>
                <a:schemeClr val="tx1"/>
              </a:solidFill>
            </a:endParaRPr>
          </a:p>
        </p:txBody>
      </p:sp>
      <p:sp>
        <p:nvSpPr>
          <p:cNvPr id="4099" name="Content Placeholder 2"/>
          <p:cNvSpPr>
            <a:spLocks noGrp="1"/>
          </p:cNvSpPr>
          <p:nvPr>
            <p:ph idx="1"/>
          </p:nvPr>
        </p:nvSpPr>
        <p:spPr>
          <a:xfrm>
            <a:off x="304800" y="1066800"/>
            <a:ext cx="8382000" cy="5638800"/>
          </a:xfrm>
        </p:spPr>
        <p:txBody>
          <a:bodyPr/>
          <a:lstStyle/>
          <a:p>
            <a:pPr marL="0" indent="0">
              <a:buFontTx/>
              <a:buNone/>
              <a:defRPr/>
            </a:pPr>
            <a:endParaRPr lang="en-US" altLang="en-US" sz="1600" dirty="0" smtClean="0">
              <a:solidFill>
                <a:srgbClr val="FF0000"/>
              </a:solidFill>
            </a:endParaRPr>
          </a:p>
          <a:p>
            <a:pPr>
              <a:spcAft>
                <a:spcPts val="600"/>
              </a:spcAft>
              <a:defRPr/>
            </a:pPr>
            <a:r>
              <a:rPr lang="en-US" altLang="en-US" sz="1800" dirty="0" smtClean="0"/>
              <a:t>Issued a Decision in SDG&amp;E’s 2012 GRC.</a:t>
            </a:r>
          </a:p>
          <a:p>
            <a:pPr lvl="1">
              <a:spcAft>
                <a:spcPts val="600"/>
              </a:spcAft>
              <a:buFont typeface="Arial" panose="020B0604020202020204" pitchFamily="34" charset="0"/>
              <a:buChar char="•"/>
              <a:defRPr/>
            </a:pPr>
            <a:r>
              <a:rPr lang="en-US" altLang="en-US" sz="1400" dirty="0" smtClean="0"/>
              <a:t>In May 2013 the CPUC authorized SDG&amp;E an increase of $115 million (3.6% in total revenue requirements) in electric and $8 million (1.3%) in gas revenue requirements.  The CPUC ensured that SDG&amp;E would have the necessary funds to maintain and replace electric and gas delivery infrastructure to ensure safe and reliable service to customers, comply with state and federal environmental regulations, and allow SDG&amp;E to install Smart Grid technologies to better monitor the electric grid to improve reliability.</a:t>
            </a:r>
          </a:p>
          <a:p>
            <a:pPr lvl="1">
              <a:spcAft>
                <a:spcPts val="600"/>
              </a:spcAft>
              <a:buFont typeface="Arial" panose="020B0604020202020204" pitchFamily="34" charset="0"/>
              <a:buChar char="•"/>
              <a:defRPr/>
            </a:pPr>
            <a:r>
              <a:rPr lang="en-US" altLang="en-US" sz="1400" dirty="0" smtClean="0"/>
              <a:t>SDG&amp;E will file its 2016 GRC application in the 4</a:t>
            </a:r>
            <a:r>
              <a:rPr lang="en-US" altLang="en-US" sz="1400" baseline="30000" dirty="0" smtClean="0"/>
              <a:t>th</a:t>
            </a:r>
            <a:r>
              <a:rPr lang="en-US" altLang="en-US" sz="1400" dirty="0" smtClean="0"/>
              <a:t> quarter 2014.</a:t>
            </a:r>
          </a:p>
          <a:p>
            <a:pPr>
              <a:spcAft>
                <a:spcPts val="600"/>
              </a:spcAft>
              <a:defRPr/>
            </a:pPr>
            <a:r>
              <a:rPr lang="en-US" altLang="en-US" sz="1800" dirty="0" smtClean="0"/>
              <a:t>The CPUC is reviewing PG&amp;E’s 2014 GRC application.</a:t>
            </a:r>
          </a:p>
          <a:p>
            <a:pPr lvl="1">
              <a:spcAft>
                <a:spcPts val="600"/>
              </a:spcAft>
              <a:buFont typeface="Arial" panose="020B0604020202020204" pitchFamily="34" charset="0"/>
              <a:buChar char="•"/>
              <a:defRPr/>
            </a:pPr>
            <a:r>
              <a:rPr lang="en-US" altLang="en-US" sz="1400" dirty="0" smtClean="0"/>
              <a:t>PG&amp;E has requested an increase of $1.282 billion, consisting of $587 million for electric distribution, $486 for gas distribution, and $209 million for electric generation for its 2014 GRC revenue requirements.  PG&amp;E cites the need to make expenditures on safety and reliability related projects as major drivers of its request.</a:t>
            </a:r>
          </a:p>
          <a:p>
            <a:pPr lvl="1">
              <a:spcAft>
                <a:spcPts val="600"/>
              </a:spcAft>
              <a:buFont typeface="Arial" panose="020B0604020202020204" pitchFamily="34" charset="0"/>
              <a:buChar char="•"/>
              <a:defRPr/>
            </a:pPr>
            <a:r>
              <a:rPr lang="en-US" altLang="en-US" sz="1400" dirty="0" smtClean="0"/>
              <a:t>The CPUC is expected to issue a decision in PG&amp;E’s GRC in the 2</a:t>
            </a:r>
            <a:r>
              <a:rPr lang="en-US" altLang="en-US" sz="1400" baseline="30000" dirty="0" smtClean="0"/>
              <a:t>nd</a:t>
            </a:r>
            <a:r>
              <a:rPr lang="en-US" altLang="en-US" sz="1400" dirty="0" smtClean="0"/>
              <a:t> quarter 2014.</a:t>
            </a:r>
          </a:p>
          <a:p>
            <a:pPr>
              <a:spcAft>
                <a:spcPts val="600"/>
              </a:spcAft>
              <a:defRPr/>
            </a:pPr>
            <a:r>
              <a:rPr lang="en-US" altLang="en-US" sz="1800" dirty="0" smtClean="0"/>
              <a:t>SCE filed its 2015 GRC application in November 2013.</a:t>
            </a:r>
          </a:p>
          <a:p>
            <a:pPr lvl="1">
              <a:spcAft>
                <a:spcPts val="600"/>
              </a:spcAft>
              <a:buFont typeface="Arial" panose="020B0604020202020204" pitchFamily="34" charset="0"/>
              <a:buChar char="•"/>
              <a:defRPr/>
            </a:pPr>
            <a:r>
              <a:rPr lang="en-US" altLang="en-US" sz="1400" dirty="0" smtClean="0"/>
              <a:t>SCE requests a $206 million increase in revenue requirements in 2015 (1.3% increase in total revenue requirements).  SCE cites the need for electric distribution investments such as pole replacements as a major factor driving its GRC request.</a:t>
            </a:r>
          </a:p>
          <a:p>
            <a:pPr lvl="1">
              <a:spcAft>
                <a:spcPts val="600"/>
              </a:spcAft>
              <a:buFont typeface="Arial" panose="020B0604020202020204" pitchFamily="34" charset="0"/>
              <a:buChar char="•"/>
              <a:defRPr/>
            </a:pPr>
            <a:r>
              <a:rPr lang="en-US" altLang="en-US" sz="1400" dirty="0" smtClean="0"/>
              <a:t>The CPUC will review SCE’s 2015 GRC request during 2014.</a:t>
            </a:r>
          </a:p>
          <a:p>
            <a:pPr lvl="1">
              <a:defRPr/>
            </a:pPr>
            <a:endParaRPr lang="en-US" altLang="en-US" sz="1200" dirty="0"/>
          </a:p>
          <a:p>
            <a:pPr marL="457200" lvl="1" indent="0">
              <a:buFontTx/>
              <a:buNone/>
              <a:defRPr/>
            </a:pPr>
            <a:endParaRPr lang="en-US" altLang="en-US" sz="1200" dirty="0" smtClean="0"/>
          </a:p>
        </p:txBody>
      </p:sp>
      <p:sp>
        <p:nvSpPr>
          <p:cNvPr id="717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A5AE114D-FBCC-493C-8462-DE594251E1CE}" type="slidenum">
              <a:rPr lang="en-US" altLang="en-US" sz="1400" smtClean="0"/>
              <a:pPr eaLnBrk="1" hangingPunct="1">
                <a:spcBef>
                  <a:spcPct val="0"/>
                </a:spcBef>
                <a:buFontTx/>
                <a:buNone/>
              </a:pPr>
              <a:t>26</a:t>
            </a:fld>
            <a:endParaRPr lang="en-US" altLang="en-US" sz="14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533400"/>
            <a:ext cx="8229600" cy="990600"/>
          </a:xfrm>
        </p:spPr>
        <p:txBody>
          <a:bodyPr/>
          <a:lstStyle/>
          <a:p>
            <a:r>
              <a:rPr lang="en-US" altLang="en-US" sz="3200" dirty="0" smtClean="0"/>
              <a:t>Electric Fuel and Purchase Power Costs</a:t>
            </a:r>
          </a:p>
        </p:txBody>
      </p:sp>
      <p:sp>
        <p:nvSpPr>
          <p:cNvPr id="5123" name="Content Placeholder 2"/>
          <p:cNvSpPr>
            <a:spLocks noGrp="1"/>
          </p:cNvSpPr>
          <p:nvPr>
            <p:ph idx="1"/>
          </p:nvPr>
        </p:nvSpPr>
        <p:spPr>
          <a:xfrm>
            <a:off x="457200" y="1447800"/>
            <a:ext cx="8229600" cy="4068763"/>
          </a:xfrm>
        </p:spPr>
        <p:txBody>
          <a:bodyPr/>
          <a:lstStyle/>
          <a:p>
            <a:pPr>
              <a:spcAft>
                <a:spcPts val="600"/>
              </a:spcAft>
              <a:defRPr/>
            </a:pPr>
            <a:r>
              <a:rPr lang="en-US" altLang="en-US" sz="2000" dirty="0" smtClean="0"/>
              <a:t>Electric fuel and purchased power costs are reviewed and approved in Energy </a:t>
            </a:r>
            <a:r>
              <a:rPr lang="en-US" altLang="en-US" sz="2000" dirty="0"/>
              <a:t>Resource </a:t>
            </a:r>
            <a:r>
              <a:rPr lang="en-US" altLang="en-US" sz="2000" dirty="0" smtClean="0"/>
              <a:t>Recovery </a:t>
            </a:r>
            <a:r>
              <a:rPr lang="en-US" altLang="en-US" sz="2000" dirty="0"/>
              <a:t>Account </a:t>
            </a:r>
            <a:r>
              <a:rPr lang="en-US" altLang="en-US" sz="2000" dirty="0" smtClean="0"/>
              <a:t>proceedings.</a:t>
            </a:r>
            <a:endParaRPr lang="en-US" altLang="en-US" sz="2000" dirty="0"/>
          </a:p>
          <a:p>
            <a:pPr>
              <a:spcAft>
                <a:spcPts val="600"/>
              </a:spcAft>
              <a:defRPr/>
            </a:pPr>
            <a:r>
              <a:rPr lang="en-US" altLang="en-US" sz="2000" dirty="0" smtClean="0"/>
              <a:t>In November 2013 the CPUC authorized SDG&amp;E $949 million to recover fuel and purchased power costs.</a:t>
            </a:r>
          </a:p>
          <a:p>
            <a:pPr lvl="1">
              <a:spcAft>
                <a:spcPts val="600"/>
              </a:spcAft>
              <a:buFont typeface="Arial" panose="020B0604020202020204" pitchFamily="34" charset="0"/>
              <a:buChar char="•"/>
              <a:defRPr/>
            </a:pPr>
            <a:r>
              <a:rPr lang="en-US" altLang="en-US" sz="1600" dirty="0" smtClean="0"/>
              <a:t>The CPUC allowed SDG&amp;E to recover an additional $149 million in fuel and power procurement expenses in February 2014; the CPUC is currently considering SDG&amp;E’s request for its 2014 fuel and purchased power budget of $1.2 billion, and is expected to make a decision in the 2</a:t>
            </a:r>
            <a:r>
              <a:rPr lang="en-US" altLang="en-US" sz="1600" baseline="30000" dirty="0" smtClean="0"/>
              <a:t>nd</a:t>
            </a:r>
            <a:r>
              <a:rPr lang="en-US" altLang="en-US" sz="1600" dirty="0" smtClean="0"/>
              <a:t> quarter 2014.</a:t>
            </a:r>
            <a:endParaRPr lang="en-US" altLang="en-US" sz="1600" dirty="0"/>
          </a:p>
          <a:p>
            <a:pPr indent="-285750">
              <a:spcAft>
                <a:spcPts val="600"/>
              </a:spcAft>
              <a:buFont typeface="Arial" panose="020B0604020202020204" pitchFamily="34" charset="0"/>
              <a:buChar char="•"/>
              <a:defRPr/>
            </a:pPr>
            <a:r>
              <a:rPr lang="en-US" altLang="en-US" sz="1800" dirty="0" smtClean="0"/>
              <a:t>In November 2013 the CPUC authorized SCE $3.8 billion in revenue requirements to recover fuel and purchased power costs.</a:t>
            </a:r>
          </a:p>
          <a:p>
            <a:pPr lvl="1">
              <a:spcAft>
                <a:spcPts val="600"/>
              </a:spcAft>
              <a:buFont typeface="Arial" panose="020B0604020202020204" pitchFamily="34" charset="0"/>
              <a:buChar char="•"/>
              <a:defRPr/>
            </a:pPr>
            <a:r>
              <a:rPr lang="en-US" altLang="en-US" sz="1600" dirty="0" smtClean="0"/>
              <a:t>The CPUC is currently considering SCE’s request for its 2014 fuel and purchased power budget of $5.2 billion, and is expected to make a decision in the 2</a:t>
            </a:r>
            <a:r>
              <a:rPr lang="en-US" altLang="en-US" sz="1600" baseline="30000" dirty="0" smtClean="0"/>
              <a:t>nd</a:t>
            </a:r>
            <a:r>
              <a:rPr lang="en-US" altLang="en-US" sz="1600" dirty="0" smtClean="0"/>
              <a:t> quarter of 2014</a:t>
            </a:r>
            <a:r>
              <a:rPr lang="en-US" altLang="en-US" sz="1600" dirty="0"/>
              <a:t>.</a:t>
            </a:r>
            <a:endParaRPr lang="en-US" altLang="en-US" sz="1600" dirty="0" smtClean="0"/>
          </a:p>
          <a:p>
            <a:pPr indent="-285750">
              <a:spcAft>
                <a:spcPts val="600"/>
              </a:spcAft>
              <a:buFont typeface="Arial" panose="020B0604020202020204" pitchFamily="34" charset="0"/>
              <a:buChar char="•"/>
              <a:defRPr/>
            </a:pPr>
            <a:r>
              <a:rPr lang="en-US" altLang="en-US" sz="1800" dirty="0"/>
              <a:t>T</a:t>
            </a:r>
            <a:r>
              <a:rPr lang="en-US" altLang="en-US" sz="1800" dirty="0" smtClean="0"/>
              <a:t>he CPUC authorized PG&amp;E to recover $5.1 billion in fuel and purchased power costs for 2014.</a:t>
            </a:r>
          </a:p>
          <a:p>
            <a:pPr lvl="1">
              <a:spcAft>
                <a:spcPts val="600"/>
              </a:spcAft>
              <a:buFont typeface="Arial" panose="020B0604020202020204" pitchFamily="34" charset="0"/>
              <a:buChar char="•"/>
              <a:defRPr/>
            </a:pPr>
            <a:r>
              <a:rPr lang="en-US" altLang="en-US" sz="1600" dirty="0" smtClean="0"/>
              <a:t>The CPUC issued a  decision in December 2013.</a:t>
            </a:r>
            <a:endParaRPr lang="en-US" altLang="en-US" sz="1600" dirty="0"/>
          </a:p>
        </p:txBody>
      </p:sp>
      <p:sp>
        <p:nvSpPr>
          <p:cNvPr id="81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33D119F-D9DE-45D9-98D8-A21D20E62495}" type="slidenum">
              <a:rPr lang="en-US" altLang="en-US" sz="1400" smtClean="0"/>
              <a:pPr eaLnBrk="1" hangingPunct="1">
                <a:spcBef>
                  <a:spcPct val="0"/>
                </a:spcBef>
                <a:buFontTx/>
                <a:buNone/>
              </a:pPr>
              <a:t>27</a:t>
            </a:fld>
            <a:endParaRPr lang="en-US" altLang="en-US" sz="14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457200" y="2057400"/>
            <a:ext cx="8382000" cy="3657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ts val="1800"/>
              </a:spcBef>
              <a:buFont typeface="Arial" panose="020B0604020202020204" pitchFamily="34" charset="0"/>
              <a:buChar char="•"/>
              <a:defRPr/>
            </a:pPr>
            <a:r>
              <a:rPr lang="en-US" sz="2000" dirty="0">
                <a:latin typeface="+mn-lt"/>
              </a:rPr>
              <a:t>Transitioning away from lighting focus and towards </a:t>
            </a:r>
            <a:r>
              <a:rPr lang="en-US" sz="2000" b="1" dirty="0">
                <a:latin typeface="+mn-lt"/>
              </a:rPr>
              <a:t>deep retrofits, peak reductions</a:t>
            </a:r>
            <a:r>
              <a:rPr lang="en-US" sz="2000" dirty="0">
                <a:latin typeface="+mn-lt"/>
              </a:rPr>
              <a:t> (i.e., A/C installation </a:t>
            </a:r>
            <a:r>
              <a:rPr lang="en-US" sz="2000" dirty="0" smtClean="0">
                <a:latin typeface="+mn-lt"/>
              </a:rPr>
              <a:t>and </a:t>
            </a:r>
            <a:r>
              <a:rPr lang="en-US" sz="2000" dirty="0">
                <a:latin typeface="+mn-lt"/>
              </a:rPr>
              <a:t>maintenance) and </a:t>
            </a:r>
            <a:r>
              <a:rPr lang="en-US" sz="2000" b="1" dirty="0">
                <a:latin typeface="+mn-lt"/>
              </a:rPr>
              <a:t>market transformation</a:t>
            </a:r>
            <a:r>
              <a:rPr lang="en-US" sz="2000" dirty="0">
                <a:latin typeface="+mn-lt"/>
              </a:rPr>
              <a:t>.</a:t>
            </a:r>
          </a:p>
          <a:p>
            <a:pPr marL="342900" indent="-342900">
              <a:spcBef>
                <a:spcPts val="1800"/>
              </a:spcBef>
              <a:buFont typeface="Arial" panose="020B0604020202020204" pitchFamily="34" charset="0"/>
              <a:buChar char="•"/>
              <a:defRPr/>
            </a:pPr>
            <a:r>
              <a:rPr lang="en-US" altLang="en-US" sz="2000" dirty="0">
                <a:latin typeface="+mn-lt"/>
              </a:rPr>
              <a:t>Rolling out new statewide Energy Efficiency </a:t>
            </a:r>
            <a:r>
              <a:rPr lang="en-US" altLang="en-US" sz="2000" b="1" dirty="0">
                <a:latin typeface="+mn-lt"/>
              </a:rPr>
              <a:t>Financing </a:t>
            </a:r>
            <a:r>
              <a:rPr lang="en-US" altLang="en-US" sz="2000" dirty="0">
                <a:latin typeface="+mn-lt"/>
              </a:rPr>
              <a:t>initiative and water-energy marketing programs. </a:t>
            </a:r>
            <a:endParaRPr lang="en-US" altLang="en-US" sz="2000" b="1" dirty="0">
              <a:latin typeface="+mn-lt"/>
            </a:endParaRPr>
          </a:p>
          <a:p>
            <a:pPr marL="342900" indent="-342900">
              <a:spcBef>
                <a:spcPts val="1800"/>
              </a:spcBef>
              <a:buFont typeface="Arial" panose="020B0604020202020204" pitchFamily="34" charset="0"/>
              <a:buChar char="•"/>
              <a:defRPr/>
            </a:pPr>
            <a:r>
              <a:rPr lang="en-US" altLang="en-US" sz="2000" dirty="0">
                <a:latin typeface="+mn-lt"/>
              </a:rPr>
              <a:t>New “Regional Energy Network” and Community Choice Aggregators will act as EE </a:t>
            </a:r>
            <a:r>
              <a:rPr lang="en-US" altLang="en-US" sz="2000" b="1" dirty="0">
                <a:latin typeface="+mn-lt"/>
              </a:rPr>
              <a:t>Program Administrators.</a:t>
            </a:r>
          </a:p>
          <a:p>
            <a:pPr marL="342900" indent="-342900">
              <a:spcBef>
                <a:spcPts val="1800"/>
              </a:spcBef>
              <a:buFont typeface="Arial" panose="020B0604020202020204" pitchFamily="34" charset="0"/>
              <a:buChar char="•"/>
              <a:defRPr/>
            </a:pPr>
            <a:r>
              <a:rPr lang="en-US" altLang="en-US" sz="2000" dirty="0">
                <a:latin typeface="+mn-lt"/>
              </a:rPr>
              <a:t>New pilot to replace inefficient, but still-operational HVAC units in areas impacted by </a:t>
            </a:r>
            <a:r>
              <a:rPr lang="en-US" altLang="en-US" sz="2000" b="1" dirty="0">
                <a:latin typeface="+mn-lt"/>
              </a:rPr>
              <a:t>SONGS closure</a:t>
            </a:r>
            <a:r>
              <a:rPr lang="en-US" altLang="en-US" sz="2000" dirty="0">
                <a:latin typeface="+mn-lt"/>
              </a:rPr>
              <a:t>. </a:t>
            </a:r>
          </a:p>
          <a:p>
            <a:pPr marL="342900" indent="-342900">
              <a:spcBef>
                <a:spcPts val="1800"/>
              </a:spcBef>
              <a:buFont typeface="Arial" panose="020B0604020202020204" pitchFamily="34" charset="0"/>
              <a:buChar char="•"/>
              <a:defRPr/>
            </a:pPr>
            <a:endParaRPr lang="en-US" altLang="en-US" sz="2400" dirty="0">
              <a:latin typeface="+mn-lt"/>
            </a:endParaRPr>
          </a:p>
        </p:txBody>
      </p:sp>
      <p:sp>
        <p:nvSpPr>
          <p:cNvPr id="921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314FABE4-D799-4F69-9BCE-D821A12D45B4}" type="slidenum">
              <a:rPr lang="en-US" altLang="en-US" sz="1400" smtClean="0"/>
              <a:pPr eaLnBrk="1" hangingPunct="1">
                <a:spcBef>
                  <a:spcPct val="0"/>
                </a:spcBef>
                <a:buFontTx/>
                <a:buNone/>
              </a:pPr>
              <a:t>28</a:t>
            </a:fld>
            <a:endParaRPr lang="en-US" altLang="en-US" sz="1400" dirty="0" smtClean="0"/>
          </a:p>
        </p:txBody>
      </p:sp>
      <p:sp>
        <p:nvSpPr>
          <p:cNvPr id="9220" name="Title 1"/>
          <p:cNvSpPr>
            <a:spLocks noGrp="1"/>
          </p:cNvSpPr>
          <p:nvPr>
            <p:ph type="title"/>
          </p:nvPr>
        </p:nvSpPr>
        <p:spPr>
          <a:xfrm>
            <a:off x="152400" y="838200"/>
            <a:ext cx="8610600" cy="990600"/>
          </a:xfrm>
        </p:spPr>
        <p:txBody>
          <a:bodyPr/>
          <a:lstStyle/>
          <a:p>
            <a:r>
              <a:rPr lang="en-US" altLang="en-US" sz="3000" dirty="0" smtClean="0"/>
              <a:t>The CPUC is Committed to Energy Efficiency as the New “</a:t>
            </a:r>
            <a:r>
              <a:rPr lang="en-US" altLang="en-US" sz="3000" i="1" dirty="0" smtClean="0"/>
              <a:t>Business as Usual</a:t>
            </a:r>
            <a:r>
              <a:rPr lang="en-US" altLang="en-US" sz="3000" dirty="0" smtClean="0"/>
              <a:t>” in California</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609600"/>
            <a:ext cx="9220200" cy="990600"/>
          </a:xfrm>
        </p:spPr>
        <p:txBody>
          <a:bodyPr/>
          <a:lstStyle/>
          <a:p>
            <a:r>
              <a:rPr lang="en-US" altLang="en-US" sz="3200" dirty="0" smtClean="0"/>
              <a:t>Low Income Energy Efficiency Programs</a:t>
            </a:r>
          </a:p>
        </p:txBody>
      </p:sp>
      <p:sp>
        <p:nvSpPr>
          <p:cNvPr id="4099" name="Content Placeholder 2"/>
          <p:cNvSpPr>
            <a:spLocks noGrp="1"/>
          </p:cNvSpPr>
          <p:nvPr>
            <p:ph idx="1"/>
          </p:nvPr>
        </p:nvSpPr>
        <p:spPr>
          <a:xfrm>
            <a:off x="228600" y="1600200"/>
            <a:ext cx="8534400" cy="4724400"/>
          </a:xfrm>
        </p:spPr>
        <p:txBody>
          <a:bodyPr/>
          <a:lstStyle/>
          <a:p>
            <a:pPr>
              <a:spcBef>
                <a:spcPts val="0"/>
              </a:spcBef>
              <a:spcAft>
                <a:spcPts val="1200"/>
              </a:spcAft>
              <a:defRPr/>
            </a:pPr>
            <a:r>
              <a:rPr lang="en-US" sz="2000" dirty="0" smtClean="0"/>
              <a:t>California statutes </a:t>
            </a:r>
            <a:r>
              <a:rPr lang="en-US" sz="2000" dirty="0"/>
              <a:t>require </a:t>
            </a:r>
            <a:r>
              <a:rPr lang="en-US" sz="2000" dirty="0" smtClean="0"/>
              <a:t>utilities </a:t>
            </a:r>
            <a:r>
              <a:rPr lang="en-US" sz="2000" dirty="0"/>
              <a:t>to administer two main programs to assist low income </a:t>
            </a:r>
            <a:r>
              <a:rPr lang="en-US" sz="2000" dirty="0" smtClean="0"/>
              <a:t>customers: </a:t>
            </a:r>
          </a:p>
          <a:p>
            <a:pPr marL="57150" indent="0">
              <a:spcBef>
                <a:spcPts val="0"/>
              </a:spcBef>
              <a:spcAft>
                <a:spcPts val="0"/>
              </a:spcAft>
              <a:buFontTx/>
              <a:buNone/>
              <a:defRPr/>
            </a:pPr>
            <a:r>
              <a:rPr lang="en-US" sz="2200" dirty="0" smtClean="0"/>
              <a:t>	- California Alternative Rates for Energy (CARE) </a:t>
            </a:r>
          </a:p>
          <a:p>
            <a:pPr marL="57150" indent="0">
              <a:spcBef>
                <a:spcPts val="0"/>
              </a:spcBef>
              <a:spcAft>
                <a:spcPts val="1200"/>
              </a:spcAft>
              <a:buFontTx/>
              <a:buNone/>
              <a:defRPr/>
            </a:pPr>
            <a:r>
              <a:rPr lang="en-US" sz="2200" dirty="0" smtClean="0"/>
              <a:t>	</a:t>
            </a:r>
            <a:r>
              <a:rPr lang="en-US" sz="1800" dirty="0"/>
              <a:t>CARE provides 30% </a:t>
            </a:r>
            <a:r>
              <a:rPr lang="en-US" sz="1800" dirty="0" smtClean="0"/>
              <a:t>– </a:t>
            </a:r>
            <a:r>
              <a:rPr lang="en-US" sz="1800" dirty="0"/>
              <a:t>35% discounts on electric and natural gas </a:t>
            </a:r>
            <a:r>
              <a:rPr lang="en-US" sz="1800" dirty="0" smtClean="0"/>
              <a:t>bills.</a:t>
            </a:r>
            <a:endParaRPr lang="en-US" sz="1800" dirty="0"/>
          </a:p>
          <a:p>
            <a:pPr marL="57150" indent="0">
              <a:spcBef>
                <a:spcPts val="0"/>
              </a:spcBef>
              <a:spcAft>
                <a:spcPts val="0"/>
              </a:spcAft>
              <a:buFontTx/>
              <a:buNone/>
              <a:defRPr/>
            </a:pPr>
            <a:r>
              <a:rPr lang="en-US" sz="2200" dirty="0" smtClean="0"/>
              <a:t>	- Energy </a:t>
            </a:r>
            <a:r>
              <a:rPr lang="en-US" sz="2200" dirty="0"/>
              <a:t>Savings Assistance Program (ESAP</a:t>
            </a:r>
            <a:r>
              <a:rPr lang="en-US" sz="2200" dirty="0" smtClean="0"/>
              <a:t>)</a:t>
            </a:r>
          </a:p>
          <a:p>
            <a:pPr marL="0" indent="0">
              <a:spcBef>
                <a:spcPts val="0"/>
              </a:spcBef>
              <a:spcAft>
                <a:spcPts val="1200"/>
              </a:spcAft>
              <a:buFontTx/>
              <a:buNone/>
              <a:defRPr/>
            </a:pPr>
            <a:r>
              <a:rPr lang="en-US" sz="1800" dirty="0" smtClean="0"/>
              <a:t>	ESAP provides no-cost </a:t>
            </a:r>
            <a:r>
              <a:rPr lang="en-US" sz="1800" dirty="0"/>
              <a:t>weatherization </a:t>
            </a:r>
            <a:r>
              <a:rPr lang="en-US" sz="1800" dirty="0" smtClean="0"/>
              <a:t>to </a:t>
            </a:r>
            <a:r>
              <a:rPr lang="en-US" sz="1800" dirty="0"/>
              <a:t>low income </a:t>
            </a:r>
            <a:r>
              <a:rPr lang="en-US" sz="1800" dirty="0" smtClean="0"/>
              <a:t>households.</a:t>
            </a:r>
            <a:endParaRPr lang="en-US" sz="1800" dirty="0"/>
          </a:p>
          <a:p>
            <a:pPr>
              <a:spcBef>
                <a:spcPts val="0"/>
              </a:spcBef>
              <a:spcAft>
                <a:spcPts val="1200"/>
              </a:spcAft>
              <a:defRPr/>
            </a:pPr>
            <a:r>
              <a:rPr lang="en-US" sz="2000" dirty="0" smtClean="0"/>
              <a:t>The </a:t>
            </a:r>
            <a:r>
              <a:rPr lang="en-US" sz="2000" dirty="0"/>
              <a:t>CPUC authorized </a:t>
            </a:r>
            <a:r>
              <a:rPr lang="en-US" sz="2000" dirty="0" smtClean="0"/>
              <a:t>approximately </a:t>
            </a:r>
            <a:r>
              <a:rPr lang="en-US" sz="2000" dirty="0"/>
              <a:t>$5 billion </a:t>
            </a:r>
            <a:r>
              <a:rPr lang="en-US" sz="2000" dirty="0" smtClean="0"/>
              <a:t>for utilities to </a:t>
            </a:r>
            <a:r>
              <a:rPr lang="en-US" sz="2000" dirty="0"/>
              <a:t>continue the CARE and </a:t>
            </a:r>
            <a:r>
              <a:rPr lang="en-US" sz="2000" dirty="0" smtClean="0"/>
              <a:t>ESAP programs during the 2013-2014 program cycle.</a:t>
            </a:r>
            <a:endParaRPr lang="en-US" sz="2000" dirty="0"/>
          </a:p>
          <a:p>
            <a:pPr>
              <a:spcBef>
                <a:spcPts val="0"/>
              </a:spcBef>
              <a:spcAft>
                <a:spcPts val="1200"/>
              </a:spcAft>
              <a:defRPr/>
            </a:pPr>
            <a:r>
              <a:rPr lang="en-US" sz="2000" dirty="0" smtClean="0"/>
              <a:t>Recent CARE </a:t>
            </a:r>
            <a:r>
              <a:rPr lang="en-US" sz="2000" dirty="0"/>
              <a:t>program </a:t>
            </a:r>
            <a:r>
              <a:rPr lang="en-US" sz="2000" dirty="0" smtClean="0"/>
              <a:t>improvements: </a:t>
            </a:r>
          </a:p>
          <a:p>
            <a:pPr lvl="1">
              <a:spcBef>
                <a:spcPts val="0"/>
              </a:spcBef>
              <a:spcAft>
                <a:spcPts val="1200"/>
              </a:spcAft>
              <a:defRPr/>
            </a:pPr>
            <a:r>
              <a:rPr lang="en-US" sz="1800" dirty="0" smtClean="0"/>
              <a:t>Changes </a:t>
            </a:r>
            <a:r>
              <a:rPr lang="en-US" sz="1800" dirty="0"/>
              <a:t>to increase program </a:t>
            </a:r>
            <a:r>
              <a:rPr lang="en-US" sz="1800" dirty="0" smtClean="0"/>
              <a:t>participation.</a:t>
            </a:r>
          </a:p>
          <a:p>
            <a:pPr lvl="1">
              <a:spcBef>
                <a:spcPts val="0"/>
              </a:spcBef>
              <a:spcAft>
                <a:spcPts val="1200"/>
              </a:spcAft>
              <a:defRPr/>
            </a:pPr>
            <a:r>
              <a:rPr lang="en-US" sz="1800" dirty="0" smtClean="0"/>
              <a:t>Energy Upgrade California pilots for low income multifamily sector.</a:t>
            </a:r>
            <a:endParaRPr lang="en-US" altLang="en-US" sz="1800" dirty="0" smtClean="0"/>
          </a:p>
        </p:txBody>
      </p:sp>
      <p:sp>
        <p:nvSpPr>
          <p:cNvPr id="1024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EF4A84A1-831A-4C50-8683-163AA63F043B}" type="slidenum">
              <a:rPr lang="en-US" altLang="en-US" sz="1400" smtClean="0"/>
              <a:pPr eaLnBrk="1" hangingPunct="1">
                <a:spcBef>
                  <a:spcPct val="0"/>
                </a:spcBef>
                <a:buFontTx/>
                <a:buNone/>
              </a:pPr>
              <a:t>29</a:t>
            </a:fld>
            <a:endParaRPr lang="en-US" altLang="en-US" sz="14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CPUC’s Goal</a:t>
            </a:r>
            <a:endParaRPr lang="en-US" dirty="0"/>
          </a:p>
        </p:txBody>
      </p:sp>
      <p:sp>
        <p:nvSpPr>
          <p:cNvPr id="3" name="Content Placeholder 2"/>
          <p:cNvSpPr>
            <a:spLocks noGrp="1"/>
          </p:cNvSpPr>
          <p:nvPr>
            <p:ph idx="1"/>
          </p:nvPr>
        </p:nvSpPr>
        <p:spPr>
          <a:xfrm>
            <a:off x="152400" y="1905000"/>
            <a:ext cx="8763000" cy="4343400"/>
          </a:xfrm>
        </p:spPr>
        <p:txBody>
          <a:bodyPr/>
          <a:lstStyle/>
          <a:p>
            <a:pPr marL="0" indent="0" algn="ctr">
              <a:buNone/>
            </a:pPr>
            <a:endParaRPr lang="en-US" sz="4000" dirty="0" smtClean="0"/>
          </a:p>
          <a:p>
            <a:pPr marL="0" indent="0" algn="ctr">
              <a:buNone/>
            </a:pPr>
            <a:r>
              <a:rPr lang="en-US" dirty="0" smtClean="0"/>
              <a:t>To </a:t>
            </a:r>
            <a:r>
              <a:rPr lang="en-US" dirty="0"/>
              <a:t>ensure that Californians receive safe, reliable utility service and infrastructure at reasonable rates, with a commitment to environmental enhancement and a healthy California economy.</a:t>
            </a:r>
          </a:p>
        </p:txBody>
      </p:sp>
      <p:sp>
        <p:nvSpPr>
          <p:cNvPr id="4" name="Slide Number Placeholder 3"/>
          <p:cNvSpPr>
            <a:spLocks noGrp="1"/>
          </p:cNvSpPr>
          <p:nvPr>
            <p:ph type="sldNum" sz="quarter" idx="12"/>
          </p:nvPr>
        </p:nvSpPr>
        <p:spPr/>
        <p:txBody>
          <a:bodyPr/>
          <a:lstStyle/>
          <a:p>
            <a:pPr>
              <a:defRPr/>
            </a:pPr>
            <a:fld id="{4A3C0BF5-B4FD-4A9F-9DA0-5E9B9799917E}" type="slidenum">
              <a:rPr lang="en-US" smtClean="0"/>
              <a:pPr>
                <a:defRPr/>
              </a:pPr>
              <a:t>3</a:t>
            </a:fld>
            <a:endParaRPr lang="en-US" dirty="0"/>
          </a:p>
        </p:txBody>
      </p:sp>
    </p:spTree>
    <p:extLst>
      <p:ext uri="{BB962C8B-B14F-4D97-AF65-F5344CB8AC3E}">
        <p14:creationId xmlns:p14="http://schemas.microsoft.com/office/powerpoint/2010/main" val="23315127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1066800"/>
            <a:ext cx="8229600" cy="990600"/>
          </a:xfrm>
        </p:spPr>
        <p:txBody>
          <a:bodyPr/>
          <a:lstStyle/>
          <a:p>
            <a:r>
              <a:rPr lang="en-US" altLang="en-US" sz="3200" dirty="0" smtClean="0"/>
              <a:t>2013-14 Energy Efficiency Portfolio Savings Estimates</a:t>
            </a:r>
            <a:br>
              <a:rPr lang="en-US" altLang="en-US" sz="3200" dirty="0" smtClean="0"/>
            </a:br>
            <a:endParaRPr lang="en-US" altLang="en-US" sz="3200" dirty="0" smtClean="0"/>
          </a:p>
        </p:txBody>
      </p:sp>
      <p:sp>
        <p:nvSpPr>
          <p:cNvPr id="3" name="Content Placeholder 2"/>
          <p:cNvSpPr>
            <a:spLocks noGrp="1"/>
          </p:cNvSpPr>
          <p:nvPr>
            <p:ph sz="half" idx="1"/>
          </p:nvPr>
        </p:nvSpPr>
        <p:spPr>
          <a:xfrm>
            <a:off x="228600" y="2103438"/>
            <a:ext cx="4038600" cy="4068762"/>
          </a:xfrm>
        </p:spPr>
        <p:txBody>
          <a:bodyPr/>
          <a:lstStyle/>
          <a:p>
            <a:pPr marL="400050">
              <a:spcBef>
                <a:spcPts val="600"/>
              </a:spcBef>
              <a:spcAft>
                <a:spcPts val="1200"/>
              </a:spcAft>
              <a:defRPr/>
            </a:pPr>
            <a:r>
              <a:rPr lang="en-US" sz="2200" b="1" dirty="0" smtClean="0">
                <a:latin typeface="Arial Black" panose="020B0A04020102020204" pitchFamily="34" charset="0"/>
              </a:rPr>
              <a:t>5,000 GWH </a:t>
            </a:r>
            <a:r>
              <a:rPr lang="en-US" sz="2200" dirty="0"/>
              <a:t>of electricity </a:t>
            </a:r>
          </a:p>
          <a:p>
            <a:pPr marL="400050">
              <a:spcBef>
                <a:spcPts val="600"/>
              </a:spcBef>
              <a:spcAft>
                <a:spcPts val="1200"/>
              </a:spcAft>
              <a:defRPr/>
            </a:pPr>
            <a:r>
              <a:rPr lang="en-US" sz="2200" b="1" dirty="0">
                <a:latin typeface="Arial Black" panose="020B0A04020102020204" pitchFamily="34" charset="0"/>
              </a:rPr>
              <a:t>830 peak MW </a:t>
            </a:r>
            <a:r>
              <a:rPr lang="en-US" sz="2200" dirty="0"/>
              <a:t>of capacity </a:t>
            </a:r>
          </a:p>
          <a:p>
            <a:pPr marL="400050">
              <a:spcBef>
                <a:spcPts val="600"/>
              </a:spcBef>
              <a:spcAft>
                <a:spcPts val="1200"/>
              </a:spcAft>
              <a:defRPr/>
            </a:pPr>
            <a:r>
              <a:rPr lang="en-US" sz="2200" b="1" dirty="0">
                <a:latin typeface="Arial Black" panose="020B0A04020102020204" pitchFamily="34" charset="0"/>
              </a:rPr>
              <a:t>120 million therms </a:t>
            </a:r>
            <a:r>
              <a:rPr lang="en-US" sz="2200" dirty="0"/>
              <a:t>of natural gas </a:t>
            </a:r>
          </a:p>
          <a:p>
            <a:pPr marL="400050">
              <a:spcBef>
                <a:spcPts val="600"/>
              </a:spcBef>
              <a:spcAft>
                <a:spcPts val="1200"/>
              </a:spcAft>
              <a:defRPr/>
            </a:pPr>
            <a:r>
              <a:rPr lang="en-US" sz="2200" b="1" dirty="0">
                <a:latin typeface="Arial Black" panose="020B0A04020102020204" pitchFamily="34" charset="0"/>
              </a:rPr>
              <a:t>$600MM </a:t>
            </a:r>
            <a:r>
              <a:rPr lang="en-US" sz="2200" dirty="0"/>
              <a:t>in net benefits for customers</a:t>
            </a:r>
          </a:p>
          <a:p>
            <a:pPr>
              <a:defRPr/>
            </a:pPr>
            <a:endParaRPr lang="en-US" sz="2400" dirty="0"/>
          </a:p>
        </p:txBody>
      </p:sp>
      <p:sp>
        <p:nvSpPr>
          <p:cNvPr id="11268" name="Content Placeholder 3"/>
          <p:cNvSpPr>
            <a:spLocks noGrp="1"/>
          </p:cNvSpPr>
          <p:nvPr>
            <p:ph sz="half" idx="2"/>
          </p:nvPr>
        </p:nvSpPr>
        <p:spPr>
          <a:xfrm>
            <a:off x="4648200" y="2057400"/>
            <a:ext cx="4495800" cy="1109663"/>
          </a:xfrm>
        </p:spPr>
        <p:txBody>
          <a:bodyPr/>
          <a:lstStyle/>
          <a:p>
            <a:pPr marL="0" indent="0">
              <a:buFontTx/>
              <a:buNone/>
            </a:pPr>
            <a:r>
              <a:rPr lang="en-US" altLang="en-US" sz="2200" b="1" dirty="0" smtClean="0"/>
              <a:t>Program Savings Data on the web: </a:t>
            </a:r>
            <a:r>
              <a:rPr lang="en-US" altLang="en-US" sz="2200" b="1" dirty="0" smtClean="0">
                <a:hlinkClick r:id="rId2"/>
              </a:rPr>
              <a:t>http://EEStats.cpuc.ca.gov</a:t>
            </a:r>
            <a:r>
              <a:rPr lang="en-US" altLang="en-US" sz="2200" b="1" dirty="0" smtClean="0"/>
              <a:t> </a:t>
            </a:r>
          </a:p>
        </p:txBody>
      </p:sp>
      <p:sp>
        <p:nvSpPr>
          <p:cNvPr id="112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2B04AFF2-73EC-462F-BBB3-5BDBE6AEDAD7}" type="slidenum">
              <a:rPr lang="en-US" altLang="en-US" sz="1400" smtClean="0"/>
              <a:pPr eaLnBrk="1" hangingPunct="1">
                <a:spcBef>
                  <a:spcPct val="0"/>
                </a:spcBef>
                <a:buFontTx/>
                <a:buNone/>
              </a:pPr>
              <a:t>30</a:t>
            </a:fld>
            <a:endParaRPr lang="en-US" altLang="en-US" sz="1400" dirty="0" smtClean="0"/>
          </a:p>
        </p:txBody>
      </p:sp>
      <p:grpSp>
        <p:nvGrpSpPr>
          <p:cNvPr id="11270" name="Group 8"/>
          <p:cNvGrpSpPr>
            <a:grpSpLocks/>
          </p:cNvGrpSpPr>
          <p:nvPr/>
        </p:nvGrpSpPr>
        <p:grpSpPr bwMode="auto">
          <a:xfrm>
            <a:off x="4864100" y="2895600"/>
            <a:ext cx="3746500" cy="3081338"/>
            <a:chOff x="762000" y="1524000"/>
            <a:chExt cx="7239000" cy="5029200"/>
          </a:xfrm>
        </p:grpSpPr>
        <p:pic>
          <p:nvPicPr>
            <p:cNvPr id="11271" name="Picture 5"/>
            <p:cNvPicPr>
              <a:picLocks noChangeAspect="1" noChangeArrowheads="1"/>
            </p:cNvPicPr>
            <p:nvPr/>
          </p:nvPicPr>
          <p:blipFill>
            <a:blip r:embed="rId3">
              <a:extLst>
                <a:ext uri="{28A0092B-C50C-407E-A947-70E740481C1C}">
                  <a14:useLocalDpi xmlns:a14="http://schemas.microsoft.com/office/drawing/2010/main" val="0"/>
                </a:ext>
              </a:extLst>
            </a:blip>
            <a:srcRect l="4156" t="10963" r="59120" b="68906"/>
            <a:stretch>
              <a:fillRect/>
            </a:stretch>
          </p:blipFill>
          <p:spPr bwMode="auto">
            <a:xfrm>
              <a:off x="762000" y="1524000"/>
              <a:ext cx="490744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2" name="Picture 5"/>
            <p:cNvPicPr>
              <a:picLocks noChangeAspect="1" noChangeArrowheads="1"/>
            </p:cNvPicPr>
            <p:nvPr/>
          </p:nvPicPr>
          <p:blipFill>
            <a:blip r:embed="rId3">
              <a:extLst>
                <a:ext uri="{28A0092B-C50C-407E-A947-70E740481C1C}">
                  <a14:useLocalDpi xmlns:a14="http://schemas.microsoft.com/office/drawing/2010/main" val="0"/>
                </a:ext>
              </a:extLst>
            </a:blip>
            <a:srcRect l="899" t="40411" r="27454" b="22028"/>
            <a:stretch>
              <a:fillRect/>
            </a:stretch>
          </p:blipFill>
          <p:spPr bwMode="auto">
            <a:xfrm>
              <a:off x="762000" y="3657600"/>
              <a:ext cx="723900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3" name="Picture 7"/>
            <p:cNvPicPr>
              <a:picLocks noChangeAspect="1"/>
            </p:cNvPicPr>
            <p:nvPr/>
          </p:nvPicPr>
          <p:blipFill>
            <a:blip r:embed="rId4" cstate="print">
              <a:extLst>
                <a:ext uri="{28A0092B-C50C-407E-A947-70E740481C1C}">
                  <a14:useLocalDpi xmlns:a14="http://schemas.microsoft.com/office/drawing/2010/main" val="0"/>
                </a:ext>
              </a:extLst>
            </a:blip>
            <a:srcRect r="60622"/>
            <a:stretch>
              <a:fillRect/>
            </a:stretch>
          </p:blipFill>
          <p:spPr bwMode="auto">
            <a:xfrm>
              <a:off x="5676746" y="1524000"/>
              <a:ext cx="2324254" cy="2314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762000"/>
            <a:ext cx="8229600" cy="609600"/>
          </a:xfrm>
        </p:spPr>
        <p:txBody>
          <a:bodyPr/>
          <a:lstStyle/>
          <a:p>
            <a:r>
              <a:rPr lang="en-US" altLang="en-US" dirty="0" smtClean="0"/>
              <a:t>Demand Response</a:t>
            </a:r>
          </a:p>
        </p:txBody>
      </p:sp>
      <p:sp>
        <p:nvSpPr>
          <p:cNvPr id="12291" name="Content Placeholder 2"/>
          <p:cNvSpPr>
            <a:spLocks noGrp="1"/>
          </p:cNvSpPr>
          <p:nvPr>
            <p:ph idx="1"/>
          </p:nvPr>
        </p:nvSpPr>
        <p:spPr>
          <a:xfrm>
            <a:off x="76200" y="1295400"/>
            <a:ext cx="8915400" cy="5486400"/>
          </a:xfrm>
        </p:spPr>
        <p:txBody>
          <a:bodyPr/>
          <a:lstStyle/>
          <a:p>
            <a:pPr>
              <a:spcAft>
                <a:spcPts val="600"/>
              </a:spcAft>
            </a:pPr>
            <a:r>
              <a:rPr lang="en-US" altLang="en-US" sz="2000" b="1" dirty="0" smtClean="0"/>
              <a:t>Strengthening DR in Southern California</a:t>
            </a:r>
            <a:r>
              <a:rPr lang="en-US" altLang="en-US" sz="2000" dirty="0" smtClean="0"/>
              <a:t>: </a:t>
            </a:r>
          </a:p>
          <a:p>
            <a:pPr lvl="1">
              <a:spcAft>
                <a:spcPts val="600"/>
              </a:spcAft>
            </a:pPr>
            <a:r>
              <a:rPr lang="en-US" altLang="en-US" sz="1600" dirty="0" smtClean="0"/>
              <a:t>In response to the outage (and eventual retirement) of SONGS, the CPUC approved changes to existing DR programs in Southern California  to improve the effectiveness, reach, and reliability of DR programs with no significant costs to ratepayers.</a:t>
            </a:r>
          </a:p>
          <a:p>
            <a:pPr>
              <a:spcAft>
                <a:spcPts val="600"/>
              </a:spcAft>
            </a:pPr>
            <a:r>
              <a:rPr lang="en-US" altLang="en-US" sz="2000" b="1" dirty="0" smtClean="0">
                <a:solidFill>
                  <a:srgbClr val="000000"/>
                </a:solidFill>
              </a:rPr>
              <a:t>Encouraging Greater Market Engagement in DR:</a:t>
            </a:r>
            <a:r>
              <a:rPr lang="en-US" altLang="en-US" sz="2000" dirty="0" smtClean="0">
                <a:solidFill>
                  <a:srgbClr val="000000"/>
                </a:solidFill>
              </a:rPr>
              <a:t>  </a:t>
            </a:r>
          </a:p>
          <a:p>
            <a:pPr lvl="1">
              <a:spcAft>
                <a:spcPts val="600"/>
              </a:spcAft>
            </a:pPr>
            <a:r>
              <a:rPr lang="en-US" altLang="en-US" sz="1600" dirty="0" smtClean="0">
                <a:solidFill>
                  <a:srgbClr val="000000"/>
                </a:solidFill>
              </a:rPr>
              <a:t>In 2013, CPUC encouraged the participation of 3</a:t>
            </a:r>
            <a:r>
              <a:rPr lang="en-US" altLang="en-US" sz="1600" baseline="30000" dirty="0" smtClean="0">
                <a:solidFill>
                  <a:srgbClr val="000000"/>
                </a:solidFill>
              </a:rPr>
              <a:t>rd</a:t>
            </a:r>
            <a:r>
              <a:rPr lang="en-US" altLang="en-US" sz="1600" dirty="0" smtClean="0">
                <a:solidFill>
                  <a:srgbClr val="000000"/>
                </a:solidFill>
              </a:rPr>
              <a:t> party DR providers in California in a number of ways:</a:t>
            </a:r>
          </a:p>
          <a:p>
            <a:pPr lvl="2">
              <a:spcAft>
                <a:spcPts val="600"/>
              </a:spcAft>
            </a:pPr>
            <a:r>
              <a:rPr lang="en-US" altLang="en-US" sz="1400" dirty="0" smtClean="0">
                <a:solidFill>
                  <a:srgbClr val="000000"/>
                </a:solidFill>
              </a:rPr>
              <a:t>Approved 2-year contracts between PG&amp;E and SCE and 3</a:t>
            </a:r>
            <a:r>
              <a:rPr lang="en-US" altLang="en-US" sz="1400" baseline="30000" dirty="0" smtClean="0">
                <a:solidFill>
                  <a:srgbClr val="000000"/>
                </a:solidFill>
              </a:rPr>
              <a:t>rd</a:t>
            </a:r>
            <a:r>
              <a:rPr lang="en-US" altLang="en-US" sz="1400" dirty="0" smtClean="0">
                <a:solidFill>
                  <a:srgbClr val="000000"/>
                </a:solidFill>
              </a:rPr>
              <a:t> party DR providers for more than 500 MWs of DR.</a:t>
            </a:r>
          </a:p>
          <a:p>
            <a:pPr lvl="2">
              <a:spcAft>
                <a:spcPts val="600"/>
              </a:spcAft>
            </a:pPr>
            <a:r>
              <a:rPr lang="en-US" altLang="en-US" sz="1400" dirty="0" smtClean="0">
                <a:solidFill>
                  <a:srgbClr val="000000"/>
                </a:solidFill>
              </a:rPr>
              <a:t>Developed new rules to enable 3</a:t>
            </a:r>
            <a:r>
              <a:rPr lang="en-US" altLang="en-US" sz="1400" baseline="30000" dirty="0" smtClean="0">
                <a:solidFill>
                  <a:srgbClr val="000000"/>
                </a:solidFill>
              </a:rPr>
              <a:t>rd</a:t>
            </a:r>
            <a:r>
              <a:rPr lang="en-US" altLang="en-US" sz="1400" dirty="0" smtClean="0">
                <a:solidFill>
                  <a:srgbClr val="000000"/>
                </a:solidFill>
              </a:rPr>
              <a:t> party DR providers and large end-use customers to bid bundled load as DR in the state’s wholesale energy market (final approval February 2014).</a:t>
            </a:r>
          </a:p>
          <a:p>
            <a:pPr>
              <a:spcAft>
                <a:spcPts val="600"/>
              </a:spcAft>
            </a:pPr>
            <a:r>
              <a:rPr lang="en-US" altLang="en-US" sz="2000" b="1" dirty="0" smtClean="0">
                <a:solidFill>
                  <a:srgbClr val="000000"/>
                </a:solidFill>
              </a:rPr>
              <a:t>Setting Directions for Future DR programs</a:t>
            </a:r>
            <a:r>
              <a:rPr lang="en-US" altLang="en-US" sz="2000" dirty="0" smtClean="0">
                <a:solidFill>
                  <a:srgbClr val="000000"/>
                </a:solidFill>
              </a:rPr>
              <a:t>: </a:t>
            </a:r>
          </a:p>
          <a:p>
            <a:pPr lvl="1">
              <a:spcAft>
                <a:spcPts val="600"/>
              </a:spcAft>
            </a:pPr>
            <a:r>
              <a:rPr lang="en-US" altLang="en-US" sz="1600" dirty="0" smtClean="0">
                <a:solidFill>
                  <a:srgbClr val="000000"/>
                </a:solidFill>
              </a:rPr>
              <a:t>In September, CPUC opened a new DR policy Rulemaking with the intention of making future DR more useful in meeting the state’s resource planning needs and operational requirements. This Rulemaking is anticipated to provide policy guidance for the design and procurement of future DR resources.</a:t>
            </a:r>
          </a:p>
          <a:p>
            <a:endParaRPr lang="en-US" altLang="en-US" sz="1600" dirty="0" smtClean="0">
              <a:solidFill>
                <a:srgbClr val="000000"/>
              </a:solidFill>
            </a:endParaRPr>
          </a:p>
          <a:p>
            <a:endParaRPr lang="en-US" altLang="en-US" sz="1600" dirty="0" smtClean="0"/>
          </a:p>
        </p:txBody>
      </p:sp>
      <p:sp>
        <p:nvSpPr>
          <p:cNvPr id="1229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96FFE83-F1B0-4FBD-AD63-D7BAC2D68A25}" type="slidenum">
              <a:rPr lang="en-US" altLang="en-US" sz="1400" smtClean="0"/>
              <a:pPr eaLnBrk="1" hangingPunct="1">
                <a:spcBef>
                  <a:spcPct val="0"/>
                </a:spcBef>
                <a:buFontTx/>
                <a:buNone/>
              </a:pPr>
              <a:t>31</a:t>
            </a:fld>
            <a:endParaRPr lang="en-US" altLang="en-US" sz="14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sz="half" idx="1"/>
          </p:nvPr>
        </p:nvSpPr>
        <p:spPr>
          <a:xfrm>
            <a:off x="152400" y="1798638"/>
            <a:ext cx="4038600" cy="4068762"/>
          </a:xfrm>
        </p:spPr>
        <p:txBody>
          <a:bodyPr/>
          <a:lstStyle/>
          <a:p>
            <a:pPr>
              <a:spcAft>
                <a:spcPts val="600"/>
              </a:spcAft>
            </a:pPr>
            <a:r>
              <a:rPr lang="en-US" altLang="en-US" sz="2000" dirty="0" smtClean="0"/>
              <a:t>CSI Program is on target to reach its goal of 3,000 MW of distributed solar by 2017.</a:t>
            </a:r>
          </a:p>
          <a:p>
            <a:pPr>
              <a:spcAft>
                <a:spcPts val="600"/>
              </a:spcAft>
            </a:pPr>
            <a:r>
              <a:rPr lang="en-US" altLang="en-US" sz="2000" dirty="0" smtClean="0"/>
              <a:t>CSI has installed more than 1,400 MW at more than 125,000 sites.</a:t>
            </a:r>
          </a:p>
          <a:p>
            <a:pPr>
              <a:spcAft>
                <a:spcPts val="600"/>
              </a:spcAft>
            </a:pPr>
            <a:r>
              <a:rPr lang="en-US" altLang="en-US" sz="2000" dirty="0" smtClean="0"/>
              <a:t>Residential sector demand remains robust despite declining CSI incentives.</a:t>
            </a:r>
          </a:p>
          <a:p>
            <a:pPr>
              <a:spcAft>
                <a:spcPts val="600"/>
              </a:spcAft>
            </a:pPr>
            <a:r>
              <a:rPr lang="en-US" altLang="en-US" sz="2000" dirty="0" smtClean="0"/>
              <a:t>Third-party ownership models are driving demand in residential sector.</a:t>
            </a:r>
          </a:p>
          <a:p>
            <a:endParaRPr lang="en-US" altLang="en-US" sz="1800" dirty="0" smtClean="0"/>
          </a:p>
        </p:txBody>
      </p:sp>
      <p:graphicFrame>
        <p:nvGraphicFramePr>
          <p:cNvPr id="7" name="Content Placeholder 6"/>
          <p:cNvGraphicFramePr>
            <a:graphicFrameLocks noGrp="1"/>
          </p:cNvGraphicFramePr>
          <p:nvPr>
            <p:ph sz="half" idx="2"/>
          </p:nvPr>
        </p:nvGraphicFramePr>
        <p:xfrm>
          <a:off x="4572000" y="2527300"/>
          <a:ext cx="4419600" cy="3492498"/>
        </p:xfrm>
        <a:graphic>
          <a:graphicData uri="http://schemas.openxmlformats.org/drawingml/2006/table">
            <a:tbl>
              <a:tblPr firstRow="1" firstCol="1" bandRow="1">
                <a:tableStyleId>{5C22544A-7EE6-4342-B048-85BDC9FD1C3A}</a:tableStyleId>
              </a:tblPr>
              <a:tblGrid>
                <a:gridCol w="1062346"/>
                <a:gridCol w="1109042"/>
                <a:gridCol w="1123223"/>
                <a:gridCol w="1124989"/>
              </a:tblGrid>
              <a:tr h="864033">
                <a:tc>
                  <a:txBody>
                    <a:bodyPr/>
                    <a:lstStyle/>
                    <a:p>
                      <a:pPr marL="0" marR="0" algn="ctr">
                        <a:lnSpc>
                          <a:spcPct val="115000"/>
                        </a:lnSpc>
                        <a:spcBef>
                          <a:spcPts val="0"/>
                        </a:spcBef>
                        <a:spcAft>
                          <a:spcPts val="1000"/>
                        </a:spcAft>
                      </a:pPr>
                      <a:r>
                        <a:rPr lang="en-US" sz="1400" dirty="0">
                          <a:effectLst/>
                        </a:rPr>
                        <a:t>Year</a:t>
                      </a:r>
                      <a:endParaRPr lang="en-US" sz="1400" dirty="0">
                        <a:effectLst/>
                        <a:latin typeface="Calibri"/>
                        <a:ea typeface="Times New Roman"/>
                        <a:cs typeface="Times New Roman"/>
                      </a:endParaRPr>
                    </a:p>
                  </a:txBody>
                  <a:tcPr marL="37165" marR="37165" marT="0" marB="0">
                    <a:solidFill>
                      <a:schemeClr val="accent2"/>
                    </a:solidFill>
                  </a:tcPr>
                </a:tc>
                <a:tc>
                  <a:txBody>
                    <a:bodyPr/>
                    <a:lstStyle/>
                    <a:p>
                      <a:pPr marL="0" marR="0" algn="ctr">
                        <a:lnSpc>
                          <a:spcPct val="115000"/>
                        </a:lnSpc>
                        <a:spcBef>
                          <a:spcPts val="0"/>
                        </a:spcBef>
                        <a:spcAft>
                          <a:spcPts val="1000"/>
                        </a:spcAft>
                      </a:pPr>
                      <a:r>
                        <a:rPr lang="en-US" sz="1400" dirty="0">
                          <a:effectLst/>
                        </a:rPr>
                        <a:t>MW Installed</a:t>
                      </a:r>
                      <a:endParaRPr lang="en-US" sz="1400" dirty="0">
                        <a:effectLst/>
                        <a:latin typeface="Calibri"/>
                        <a:ea typeface="Times New Roman"/>
                        <a:cs typeface="Times New Roman"/>
                      </a:endParaRPr>
                    </a:p>
                  </a:txBody>
                  <a:tcPr marL="37165" marR="37165" marT="0" marB="0">
                    <a:solidFill>
                      <a:schemeClr val="accent2"/>
                    </a:solidFill>
                  </a:tcPr>
                </a:tc>
                <a:tc>
                  <a:txBody>
                    <a:bodyPr/>
                    <a:lstStyle/>
                    <a:p>
                      <a:pPr marL="0" marR="0" algn="ctr">
                        <a:lnSpc>
                          <a:spcPct val="115000"/>
                        </a:lnSpc>
                        <a:spcBef>
                          <a:spcPts val="0"/>
                        </a:spcBef>
                        <a:spcAft>
                          <a:spcPts val="1000"/>
                        </a:spcAft>
                      </a:pPr>
                      <a:r>
                        <a:rPr lang="en-US" sz="1400" dirty="0" smtClean="0">
                          <a:effectLst/>
                        </a:rPr>
                        <a:t>Per Watt Costs</a:t>
                      </a:r>
                      <a:endParaRPr lang="en-US" sz="1400" dirty="0">
                        <a:effectLst/>
                        <a:latin typeface="Calibri"/>
                        <a:ea typeface="Times New Roman"/>
                        <a:cs typeface="Times New Roman"/>
                      </a:endParaRPr>
                    </a:p>
                  </a:txBody>
                  <a:tcPr marL="37165" marR="37165" marT="0" marB="0">
                    <a:solidFill>
                      <a:schemeClr val="accent2"/>
                    </a:solidFill>
                  </a:tcPr>
                </a:tc>
                <a:tc>
                  <a:txBody>
                    <a:bodyPr/>
                    <a:lstStyle/>
                    <a:p>
                      <a:pPr marL="0" marR="0" algn="ctr">
                        <a:lnSpc>
                          <a:spcPct val="115000"/>
                        </a:lnSpc>
                        <a:spcBef>
                          <a:spcPts val="0"/>
                        </a:spcBef>
                        <a:spcAft>
                          <a:spcPts val="1000"/>
                        </a:spcAft>
                      </a:pPr>
                      <a:r>
                        <a:rPr lang="en-US" sz="1400" dirty="0" smtClean="0">
                          <a:effectLst/>
                        </a:rPr>
                        <a:t>Annual Cost Reductions</a:t>
                      </a:r>
                      <a:r>
                        <a:rPr lang="en-US" sz="1400" baseline="0" dirty="0" smtClean="0">
                          <a:effectLst/>
                        </a:rPr>
                        <a:t> </a:t>
                      </a:r>
                      <a:r>
                        <a:rPr lang="en-US" sz="1400" dirty="0" smtClean="0">
                          <a:effectLst/>
                        </a:rPr>
                        <a:t>(%)</a:t>
                      </a:r>
                      <a:endParaRPr lang="en-US" sz="1400" dirty="0">
                        <a:effectLst/>
                        <a:latin typeface="Calibri"/>
                        <a:ea typeface="Times New Roman"/>
                        <a:cs typeface="Times New Roman"/>
                      </a:endParaRPr>
                    </a:p>
                  </a:txBody>
                  <a:tcPr marL="37165" marR="37165" marT="0" marB="0">
                    <a:solidFill>
                      <a:schemeClr val="accent2"/>
                    </a:solidFill>
                  </a:tcPr>
                </a:tc>
              </a:tr>
              <a:tr h="375495">
                <a:tc>
                  <a:txBody>
                    <a:bodyPr/>
                    <a:lstStyle/>
                    <a:p>
                      <a:pPr marL="0" marR="0" algn="ctr">
                        <a:lnSpc>
                          <a:spcPct val="115000"/>
                        </a:lnSpc>
                        <a:spcBef>
                          <a:spcPts val="0"/>
                        </a:spcBef>
                        <a:spcAft>
                          <a:spcPts val="1000"/>
                        </a:spcAft>
                      </a:pPr>
                      <a:r>
                        <a:rPr lang="en-US" sz="1200" dirty="0">
                          <a:solidFill>
                            <a:schemeClr val="tx1"/>
                          </a:solidFill>
                          <a:effectLst/>
                        </a:rPr>
                        <a:t>2007</a:t>
                      </a:r>
                      <a:endParaRPr lang="en-US" sz="1200" dirty="0">
                        <a:solidFill>
                          <a:schemeClr val="tx1"/>
                        </a:solidFill>
                        <a:effectLst/>
                        <a:latin typeface="Calibri"/>
                        <a:ea typeface="Times New Roman"/>
                        <a:cs typeface="Times New Roman"/>
                      </a:endParaRPr>
                    </a:p>
                  </a:txBody>
                  <a:tcPr marL="37165" marR="37165" marT="0" marB="0">
                    <a:solidFill>
                      <a:schemeClr val="accent2">
                        <a:lumMod val="20000"/>
                        <a:lumOff val="80000"/>
                      </a:schemeClr>
                    </a:solidFill>
                  </a:tcPr>
                </a:tc>
                <a:tc>
                  <a:txBody>
                    <a:bodyPr/>
                    <a:lstStyle/>
                    <a:p>
                      <a:pPr marL="0" marR="0" algn="ctr">
                        <a:lnSpc>
                          <a:spcPct val="115000"/>
                        </a:lnSpc>
                        <a:spcBef>
                          <a:spcPts val="0"/>
                        </a:spcBef>
                        <a:spcAft>
                          <a:spcPts val="1000"/>
                        </a:spcAft>
                      </a:pPr>
                      <a:r>
                        <a:rPr lang="en-US" sz="1200" dirty="0">
                          <a:solidFill>
                            <a:schemeClr val="tx1"/>
                          </a:solidFill>
                          <a:effectLst/>
                        </a:rPr>
                        <a:t>28</a:t>
                      </a:r>
                      <a:endParaRPr lang="en-US" sz="1200" dirty="0">
                        <a:solidFill>
                          <a:schemeClr val="tx1"/>
                        </a:solidFill>
                        <a:effectLst/>
                        <a:latin typeface="Calibri"/>
                        <a:ea typeface="Times New Roman"/>
                        <a:cs typeface="Times New Roman"/>
                      </a:endParaRPr>
                    </a:p>
                  </a:txBody>
                  <a:tcPr marL="37165" marR="37165" marT="0" marB="0">
                    <a:solidFill>
                      <a:schemeClr val="accent2">
                        <a:lumMod val="20000"/>
                        <a:lumOff val="80000"/>
                      </a:schemeClr>
                    </a:solidFill>
                  </a:tcPr>
                </a:tc>
                <a:tc>
                  <a:txBody>
                    <a:bodyPr/>
                    <a:lstStyle/>
                    <a:p>
                      <a:pPr marL="0" marR="0" algn="ctr">
                        <a:lnSpc>
                          <a:spcPct val="115000"/>
                        </a:lnSpc>
                        <a:spcBef>
                          <a:spcPts val="0"/>
                        </a:spcBef>
                        <a:spcAft>
                          <a:spcPts val="1000"/>
                        </a:spcAft>
                      </a:pPr>
                      <a:r>
                        <a:rPr lang="en-US" sz="1200" dirty="0">
                          <a:solidFill>
                            <a:schemeClr val="tx1"/>
                          </a:solidFill>
                          <a:effectLst/>
                        </a:rPr>
                        <a:t>$10.46</a:t>
                      </a:r>
                      <a:endParaRPr lang="en-US" sz="1200" dirty="0">
                        <a:solidFill>
                          <a:schemeClr val="tx1"/>
                        </a:solidFill>
                        <a:effectLst/>
                        <a:latin typeface="Calibri"/>
                        <a:ea typeface="Times New Roman"/>
                        <a:cs typeface="Times New Roman"/>
                      </a:endParaRPr>
                    </a:p>
                  </a:txBody>
                  <a:tcPr marL="37165" marR="37165" marT="0" marB="0">
                    <a:solidFill>
                      <a:schemeClr val="accent2">
                        <a:lumMod val="20000"/>
                        <a:lumOff val="80000"/>
                      </a:schemeClr>
                    </a:solidFill>
                  </a:tcPr>
                </a:tc>
                <a:tc>
                  <a:txBody>
                    <a:bodyPr/>
                    <a:lstStyle/>
                    <a:p>
                      <a:pPr marL="0" marR="0" algn="ctr">
                        <a:lnSpc>
                          <a:spcPct val="115000"/>
                        </a:lnSpc>
                        <a:spcBef>
                          <a:spcPts val="0"/>
                        </a:spcBef>
                        <a:spcAft>
                          <a:spcPts val="1000"/>
                        </a:spcAft>
                      </a:pPr>
                      <a:r>
                        <a:rPr lang="en-US" sz="1200" dirty="0">
                          <a:solidFill>
                            <a:schemeClr val="tx1"/>
                          </a:solidFill>
                          <a:effectLst/>
                        </a:rPr>
                        <a:t>-</a:t>
                      </a:r>
                      <a:endParaRPr lang="en-US" sz="1200" dirty="0">
                        <a:solidFill>
                          <a:schemeClr val="tx1"/>
                        </a:solidFill>
                        <a:effectLst/>
                        <a:latin typeface="Calibri"/>
                        <a:ea typeface="Times New Roman"/>
                        <a:cs typeface="Times New Roman"/>
                      </a:endParaRPr>
                    </a:p>
                  </a:txBody>
                  <a:tcPr marL="37165" marR="37165" marT="0" marB="0">
                    <a:solidFill>
                      <a:schemeClr val="accent2">
                        <a:lumMod val="20000"/>
                        <a:lumOff val="80000"/>
                      </a:schemeClr>
                    </a:solidFill>
                  </a:tcPr>
                </a:tc>
              </a:tr>
              <a:tr h="375495">
                <a:tc>
                  <a:txBody>
                    <a:bodyPr/>
                    <a:lstStyle/>
                    <a:p>
                      <a:pPr marL="0" marR="0" algn="ctr">
                        <a:lnSpc>
                          <a:spcPct val="115000"/>
                        </a:lnSpc>
                        <a:spcBef>
                          <a:spcPts val="0"/>
                        </a:spcBef>
                        <a:spcAft>
                          <a:spcPts val="1000"/>
                        </a:spcAft>
                      </a:pPr>
                      <a:r>
                        <a:rPr lang="en-US" sz="1200" dirty="0">
                          <a:solidFill>
                            <a:schemeClr val="tx1"/>
                          </a:solidFill>
                          <a:effectLst/>
                        </a:rPr>
                        <a:t>2008</a:t>
                      </a:r>
                      <a:endParaRPr lang="en-US" sz="1200" dirty="0">
                        <a:solidFill>
                          <a:schemeClr val="tx1"/>
                        </a:solidFill>
                        <a:effectLst/>
                        <a:latin typeface="Calibri"/>
                        <a:ea typeface="Times New Roman"/>
                        <a:cs typeface="Times New Roman"/>
                      </a:endParaRPr>
                    </a:p>
                  </a:txBody>
                  <a:tcPr marL="37165" marR="37165" marT="0" marB="0">
                    <a:solidFill>
                      <a:schemeClr val="accent2">
                        <a:lumMod val="40000"/>
                        <a:lumOff val="60000"/>
                      </a:schemeClr>
                    </a:solidFill>
                  </a:tcPr>
                </a:tc>
                <a:tc>
                  <a:txBody>
                    <a:bodyPr/>
                    <a:lstStyle/>
                    <a:p>
                      <a:pPr marL="0" marR="0" algn="ctr">
                        <a:lnSpc>
                          <a:spcPct val="115000"/>
                        </a:lnSpc>
                        <a:spcBef>
                          <a:spcPts val="0"/>
                        </a:spcBef>
                        <a:spcAft>
                          <a:spcPts val="1000"/>
                        </a:spcAft>
                      </a:pPr>
                      <a:r>
                        <a:rPr lang="en-US" sz="1200" dirty="0">
                          <a:solidFill>
                            <a:schemeClr val="tx1"/>
                          </a:solidFill>
                          <a:effectLst/>
                        </a:rPr>
                        <a:t>121</a:t>
                      </a:r>
                      <a:endParaRPr lang="en-US" sz="1200" dirty="0">
                        <a:solidFill>
                          <a:schemeClr val="tx1"/>
                        </a:solidFill>
                        <a:effectLst/>
                        <a:latin typeface="Calibri"/>
                        <a:ea typeface="Times New Roman"/>
                        <a:cs typeface="Times New Roman"/>
                      </a:endParaRPr>
                    </a:p>
                  </a:txBody>
                  <a:tcPr marL="37165" marR="37165" marT="0" marB="0">
                    <a:solidFill>
                      <a:schemeClr val="accent2">
                        <a:lumMod val="40000"/>
                        <a:lumOff val="60000"/>
                      </a:schemeClr>
                    </a:solidFill>
                  </a:tcPr>
                </a:tc>
                <a:tc>
                  <a:txBody>
                    <a:bodyPr/>
                    <a:lstStyle/>
                    <a:p>
                      <a:pPr marL="0" marR="0" algn="ctr">
                        <a:lnSpc>
                          <a:spcPct val="115000"/>
                        </a:lnSpc>
                        <a:spcBef>
                          <a:spcPts val="0"/>
                        </a:spcBef>
                        <a:spcAft>
                          <a:spcPts val="1000"/>
                        </a:spcAft>
                      </a:pPr>
                      <a:r>
                        <a:rPr lang="en-US" sz="1200" dirty="0">
                          <a:solidFill>
                            <a:schemeClr val="tx1"/>
                          </a:solidFill>
                          <a:effectLst/>
                        </a:rPr>
                        <a:t>$10.60</a:t>
                      </a:r>
                      <a:endParaRPr lang="en-US" sz="1200" dirty="0">
                        <a:solidFill>
                          <a:schemeClr val="tx1"/>
                        </a:solidFill>
                        <a:effectLst/>
                        <a:latin typeface="Calibri"/>
                        <a:ea typeface="Times New Roman"/>
                        <a:cs typeface="Times New Roman"/>
                      </a:endParaRPr>
                    </a:p>
                  </a:txBody>
                  <a:tcPr marL="37165" marR="37165" marT="0" marB="0">
                    <a:solidFill>
                      <a:schemeClr val="accent2">
                        <a:lumMod val="40000"/>
                        <a:lumOff val="60000"/>
                      </a:schemeClr>
                    </a:solidFill>
                  </a:tcPr>
                </a:tc>
                <a:tc>
                  <a:txBody>
                    <a:bodyPr/>
                    <a:lstStyle/>
                    <a:p>
                      <a:pPr marL="0" marR="0" algn="ctr">
                        <a:lnSpc>
                          <a:spcPct val="115000"/>
                        </a:lnSpc>
                        <a:spcBef>
                          <a:spcPts val="0"/>
                        </a:spcBef>
                        <a:spcAft>
                          <a:spcPts val="1000"/>
                        </a:spcAft>
                      </a:pPr>
                      <a:r>
                        <a:rPr lang="en-US" sz="1200" dirty="0">
                          <a:solidFill>
                            <a:schemeClr val="tx1"/>
                          </a:solidFill>
                          <a:effectLst/>
                        </a:rPr>
                        <a:t>-1%</a:t>
                      </a:r>
                      <a:endParaRPr lang="en-US" sz="1200" dirty="0">
                        <a:solidFill>
                          <a:schemeClr val="tx1"/>
                        </a:solidFill>
                        <a:effectLst/>
                        <a:latin typeface="Calibri"/>
                        <a:ea typeface="Times New Roman"/>
                        <a:cs typeface="Times New Roman"/>
                      </a:endParaRPr>
                    </a:p>
                  </a:txBody>
                  <a:tcPr marL="37165" marR="37165" marT="0" marB="0">
                    <a:solidFill>
                      <a:schemeClr val="accent2">
                        <a:lumMod val="40000"/>
                        <a:lumOff val="60000"/>
                      </a:schemeClr>
                    </a:solidFill>
                  </a:tcPr>
                </a:tc>
              </a:tr>
              <a:tr h="375495">
                <a:tc>
                  <a:txBody>
                    <a:bodyPr/>
                    <a:lstStyle/>
                    <a:p>
                      <a:pPr marL="0" marR="0" algn="ctr">
                        <a:lnSpc>
                          <a:spcPct val="115000"/>
                        </a:lnSpc>
                        <a:spcBef>
                          <a:spcPts val="0"/>
                        </a:spcBef>
                        <a:spcAft>
                          <a:spcPts val="1000"/>
                        </a:spcAft>
                      </a:pPr>
                      <a:r>
                        <a:rPr lang="en-US" sz="1200" dirty="0">
                          <a:solidFill>
                            <a:schemeClr val="tx1"/>
                          </a:solidFill>
                          <a:effectLst/>
                        </a:rPr>
                        <a:t>2009</a:t>
                      </a:r>
                      <a:endParaRPr lang="en-US" sz="1200" dirty="0">
                        <a:solidFill>
                          <a:schemeClr val="tx1"/>
                        </a:solidFill>
                        <a:effectLst/>
                        <a:latin typeface="Calibri"/>
                        <a:ea typeface="Times New Roman"/>
                        <a:cs typeface="Times New Roman"/>
                      </a:endParaRPr>
                    </a:p>
                  </a:txBody>
                  <a:tcPr marL="37165" marR="37165" marT="0" marB="0">
                    <a:solidFill>
                      <a:schemeClr val="accent2">
                        <a:lumMod val="20000"/>
                        <a:lumOff val="80000"/>
                      </a:schemeClr>
                    </a:solidFill>
                  </a:tcPr>
                </a:tc>
                <a:tc>
                  <a:txBody>
                    <a:bodyPr/>
                    <a:lstStyle/>
                    <a:p>
                      <a:pPr marL="0" marR="0" algn="ctr">
                        <a:lnSpc>
                          <a:spcPct val="115000"/>
                        </a:lnSpc>
                        <a:spcBef>
                          <a:spcPts val="0"/>
                        </a:spcBef>
                        <a:spcAft>
                          <a:spcPts val="1000"/>
                        </a:spcAft>
                      </a:pPr>
                      <a:r>
                        <a:rPr lang="en-US" sz="1200" dirty="0">
                          <a:solidFill>
                            <a:schemeClr val="tx1"/>
                          </a:solidFill>
                          <a:effectLst/>
                        </a:rPr>
                        <a:t>136</a:t>
                      </a:r>
                      <a:endParaRPr lang="en-US" sz="1200" dirty="0">
                        <a:solidFill>
                          <a:schemeClr val="tx1"/>
                        </a:solidFill>
                        <a:effectLst/>
                        <a:latin typeface="Calibri"/>
                        <a:ea typeface="Times New Roman"/>
                        <a:cs typeface="Times New Roman"/>
                      </a:endParaRPr>
                    </a:p>
                  </a:txBody>
                  <a:tcPr marL="37165" marR="37165" marT="0" marB="0">
                    <a:solidFill>
                      <a:schemeClr val="accent2">
                        <a:lumMod val="20000"/>
                        <a:lumOff val="80000"/>
                      </a:schemeClr>
                    </a:solidFill>
                  </a:tcPr>
                </a:tc>
                <a:tc>
                  <a:txBody>
                    <a:bodyPr/>
                    <a:lstStyle/>
                    <a:p>
                      <a:pPr marL="0" marR="0" algn="ctr">
                        <a:lnSpc>
                          <a:spcPct val="115000"/>
                        </a:lnSpc>
                        <a:spcBef>
                          <a:spcPts val="0"/>
                        </a:spcBef>
                        <a:spcAft>
                          <a:spcPts val="1000"/>
                        </a:spcAft>
                      </a:pPr>
                      <a:r>
                        <a:rPr lang="en-US" sz="1200" dirty="0">
                          <a:solidFill>
                            <a:schemeClr val="tx1"/>
                          </a:solidFill>
                          <a:effectLst/>
                        </a:rPr>
                        <a:t>$9.44</a:t>
                      </a:r>
                      <a:endParaRPr lang="en-US" sz="1200" dirty="0">
                        <a:solidFill>
                          <a:schemeClr val="tx1"/>
                        </a:solidFill>
                        <a:effectLst/>
                        <a:latin typeface="Calibri"/>
                        <a:ea typeface="Times New Roman"/>
                        <a:cs typeface="Times New Roman"/>
                      </a:endParaRPr>
                    </a:p>
                  </a:txBody>
                  <a:tcPr marL="37165" marR="37165" marT="0" marB="0">
                    <a:solidFill>
                      <a:schemeClr val="accent2">
                        <a:lumMod val="20000"/>
                        <a:lumOff val="80000"/>
                      </a:schemeClr>
                    </a:solidFill>
                  </a:tcPr>
                </a:tc>
                <a:tc>
                  <a:txBody>
                    <a:bodyPr/>
                    <a:lstStyle/>
                    <a:p>
                      <a:pPr marL="0" marR="0" algn="ctr">
                        <a:lnSpc>
                          <a:spcPct val="115000"/>
                        </a:lnSpc>
                        <a:spcBef>
                          <a:spcPts val="0"/>
                        </a:spcBef>
                        <a:spcAft>
                          <a:spcPts val="1000"/>
                        </a:spcAft>
                      </a:pPr>
                      <a:r>
                        <a:rPr lang="en-US" sz="1200" dirty="0">
                          <a:solidFill>
                            <a:schemeClr val="tx1"/>
                          </a:solidFill>
                          <a:effectLst/>
                        </a:rPr>
                        <a:t>10%</a:t>
                      </a:r>
                      <a:endParaRPr lang="en-US" sz="1200" dirty="0">
                        <a:solidFill>
                          <a:schemeClr val="tx1"/>
                        </a:solidFill>
                        <a:effectLst/>
                        <a:latin typeface="Calibri"/>
                        <a:ea typeface="Times New Roman"/>
                        <a:cs typeface="Times New Roman"/>
                      </a:endParaRPr>
                    </a:p>
                  </a:txBody>
                  <a:tcPr marL="37165" marR="37165" marT="0" marB="0">
                    <a:solidFill>
                      <a:schemeClr val="accent2">
                        <a:lumMod val="20000"/>
                        <a:lumOff val="80000"/>
                      </a:schemeClr>
                    </a:solidFill>
                  </a:tcPr>
                </a:tc>
              </a:tr>
              <a:tr h="375495">
                <a:tc>
                  <a:txBody>
                    <a:bodyPr/>
                    <a:lstStyle/>
                    <a:p>
                      <a:pPr marL="0" marR="0" algn="ctr">
                        <a:lnSpc>
                          <a:spcPct val="115000"/>
                        </a:lnSpc>
                        <a:spcBef>
                          <a:spcPts val="0"/>
                        </a:spcBef>
                        <a:spcAft>
                          <a:spcPts val="1000"/>
                        </a:spcAft>
                      </a:pPr>
                      <a:r>
                        <a:rPr lang="en-US" sz="1200" dirty="0">
                          <a:solidFill>
                            <a:schemeClr val="tx1"/>
                          </a:solidFill>
                          <a:effectLst/>
                        </a:rPr>
                        <a:t>2010</a:t>
                      </a:r>
                      <a:endParaRPr lang="en-US" sz="1200" dirty="0">
                        <a:solidFill>
                          <a:schemeClr val="tx1"/>
                        </a:solidFill>
                        <a:effectLst/>
                        <a:latin typeface="Calibri"/>
                        <a:ea typeface="Times New Roman"/>
                        <a:cs typeface="Times New Roman"/>
                      </a:endParaRPr>
                    </a:p>
                  </a:txBody>
                  <a:tcPr marL="37165" marR="37165" marT="0" marB="0">
                    <a:solidFill>
                      <a:schemeClr val="accent2">
                        <a:lumMod val="40000"/>
                        <a:lumOff val="60000"/>
                      </a:schemeClr>
                    </a:solidFill>
                  </a:tcPr>
                </a:tc>
                <a:tc>
                  <a:txBody>
                    <a:bodyPr/>
                    <a:lstStyle/>
                    <a:p>
                      <a:pPr marL="0" marR="0" algn="ctr">
                        <a:lnSpc>
                          <a:spcPct val="115000"/>
                        </a:lnSpc>
                        <a:spcBef>
                          <a:spcPts val="0"/>
                        </a:spcBef>
                        <a:spcAft>
                          <a:spcPts val="1000"/>
                        </a:spcAft>
                      </a:pPr>
                      <a:r>
                        <a:rPr lang="en-US" sz="1200" dirty="0">
                          <a:solidFill>
                            <a:schemeClr val="tx1"/>
                          </a:solidFill>
                          <a:effectLst/>
                        </a:rPr>
                        <a:t>155</a:t>
                      </a:r>
                      <a:endParaRPr lang="en-US" sz="1200" dirty="0">
                        <a:solidFill>
                          <a:schemeClr val="tx1"/>
                        </a:solidFill>
                        <a:effectLst/>
                        <a:latin typeface="Calibri"/>
                        <a:ea typeface="Times New Roman"/>
                        <a:cs typeface="Times New Roman"/>
                      </a:endParaRPr>
                    </a:p>
                  </a:txBody>
                  <a:tcPr marL="37165" marR="37165" marT="0" marB="0">
                    <a:solidFill>
                      <a:schemeClr val="accent2">
                        <a:lumMod val="40000"/>
                        <a:lumOff val="60000"/>
                      </a:schemeClr>
                    </a:solidFill>
                  </a:tcPr>
                </a:tc>
                <a:tc>
                  <a:txBody>
                    <a:bodyPr/>
                    <a:lstStyle/>
                    <a:p>
                      <a:pPr marL="0" marR="0" algn="ctr">
                        <a:lnSpc>
                          <a:spcPct val="115000"/>
                        </a:lnSpc>
                        <a:spcBef>
                          <a:spcPts val="0"/>
                        </a:spcBef>
                        <a:spcAft>
                          <a:spcPts val="1000"/>
                        </a:spcAft>
                      </a:pPr>
                      <a:r>
                        <a:rPr lang="en-US" sz="1200" dirty="0">
                          <a:solidFill>
                            <a:schemeClr val="tx1"/>
                          </a:solidFill>
                          <a:effectLst/>
                        </a:rPr>
                        <a:t>$8.52</a:t>
                      </a:r>
                      <a:endParaRPr lang="en-US" sz="1200" dirty="0">
                        <a:solidFill>
                          <a:schemeClr val="tx1"/>
                        </a:solidFill>
                        <a:effectLst/>
                        <a:latin typeface="Calibri"/>
                        <a:ea typeface="Times New Roman"/>
                        <a:cs typeface="Times New Roman"/>
                      </a:endParaRPr>
                    </a:p>
                  </a:txBody>
                  <a:tcPr marL="37165" marR="37165" marT="0" marB="0">
                    <a:solidFill>
                      <a:schemeClr val="accent2">
                        <a:lumMod val="40000"/>
                        <a:lumOff val="60000"/>
                      </a:schemeClr>
                    </a:solidFill>
                  </a:tcPr>
                </a:tc>
                <a:tc>
                  <a:txBody>
                    <a:bodyPr/>
                    <a:lstStyle/>
                    <a:p>
                      <a:pPr marL="0" marR="0" algn="ctr">
                        <a:lnSpc>
                          <a:spcPct val="115000"/>
                        </a:lnSpc>
                        <a:spcBef>
                          <a:spcPts val="0"/>
                        </a:spcBef>
                        <a:spcAft>
                          <a:spcPts val="1000"/>
                        </a:spcAft>
                      </a:pPr>
                      <a:r>
                        <a:rPr lang="en-US" sz="1200" dirty="0">
                          <a:solidFill>
                            <a:schemeClr val="tx1"/>
                          </a:solidFill>
                          <a:effectLst/>
                        </a:rPr>
                        <a:t>19%</a:t>
                      </a:r>
                      <a:endParaRPr lang="en-US" sz="1200" dirty="0">
                        <a:solidFill>
                          <a:schemeClr val="tx1"/>
                        </a:solidFill>
                        <a:effectLst/>
                        <a:latin typeface="Calibri"/>
                        <a:ea typeface="Times New Roman"/>
                        <a:cs typeface="Times New Roman"/>
                      </a:endParaRPr>
                    </a:p>
                  </a:txBody>
                  <a:tcPr marL="37165" marR="37165" marT="0" marB="0">
                    <a:solidFill>
                      <a:schemeClr val="accent2">
                        <a:lumMod val="40000"/>
                        <a:lumOff val="60000"/>
                      </a:schemeClr>
                    </a:solidFill>
                  </a:tcPr>
                </a:tc>
              </a:tr>
              <a:tr h="375495">
                <a:tc>
                  <a:txBody>
                    <a:bodyPr/>
                    <a:lstStyle/>
                    <a:p>
                      <a:pPr marL="0" marR="0" algn="ctr">
                        <a:lnSpc>
                          <a:spcPct val="115000"/>
                        </a:lnSpc>
                        <a:spcBef>
                          <a:spcPts val="0"/>
                        </a:spcBef>
                        <a:spcAft>
                          <a:spcPts val="1000"/>
                        </a:spcAft>
                      </a:pPr>
                      <a:r>
                        <a:rPr lang="en-US" sz="1200" dirty="0">
                          <a:solidFill>
                            <a:schemeClr val="tx1"/>
                          </a:solidFill>
                          <a:effectLst/>
                        </a:rPr>
                        <a:t>2011</a:t>
                      </a:r>
                      <a:endParaRPr lang="en-US" sz="1200" dirty="0">
                        <a:solidFill>
                          <a:schemeClr val="tx1"/>
                        </a:solidFill>
                        <a:effectLst/>
                        <a:latin typeface="Calibri"/>
                        <a:ea typeface="Times New Roman"/>
                        <a:cs typeface="Times New Roman"/>
                      </a:endParaRPr>
                    </a:p>
                  </a:txBody>
                  <a:tcPr marL="37165" marR="37165" marT="0" marB="0">
                    <a:solidFill>
                      <a:schemeClr val="accent2">
                        <a:lumMod val="20000"/>
                        <a:lumOff val="80000"/>
                      </a:schemeClr>
                    </a:solidFill>
                  </a:tcPr>
                </a:tc>
                <a:tc>
                  <a:txBody>
                    <a:bodyPr/>
                    <a:lstStyle/>
                    <a:p>
                      <a:pPr marL="0" marR="0" algn="ctr">
                        <a:lnSpc>
                          <a:spcPct val="115000"/>
                        </a:lnSpc>
                        <a:spcBef>
                          <a:spcPts val="0"/>
                        </a:spcBef>
                        <a:spcAft>
                          <a:spcPts val="1000"/>
                        </a:spcAft>
                      </a:pPr>
                      <a:r>
                        <a:rPr lang="en-US" sz="1200" dirty="0">
                          <a:solidFill>
                            <a:schemeClr val="tx1"/>
                          </a:solidFill>
                          <a:effectLst/>
                        </a:rPr>
                        <a:t>270</a:t>
                      </a:r>
                      <a:endParaRPr lang="en-US" sz="1200" dirty="0">
                        <a:solidFill>
                          <a:schemeClr val="tx1"/>
                        </a:solidFill>
                        <a:effectLst/>
                        <a:latin typeface="Calibri"/>
                        <a:ea typeface="Times New Roman"/>
                        <a:cs typeface="Times New Roman"/>
                      </a:endParaRPr>
                    </a:p>
                  </a:txBody>
                  <a:tcPr marL="37165" marR="37165" marT="0" marB="0">
                    <a:solidFill>
                      <a:schemeClr val="accent2">
                        <a:lumMod val="20000"/>
                        <a:lumOff val="80000"/>
                      </a:schemeClr>
                    </a:solidFill>
                  </a:tcPr>
                </a:tc>
                <a:tc>
                  <a:txBody>
                    <a:bodyPr/>
                    <a:lstStyle/>
                    <a:p>
                      <a:pPr marL="0" marR="0" algn="ctr">
                        <a:lnSpc>
                          <a:spcPct val="115000"/>
                        </a:lnSpc>
                        <a:spcBef>
                          <a:spcPts val="0"/>
                        </a:spcBef>
                        <a:spcAft>
                          <a:spcPts val="1000"/>
                        </a:spcAft>
                      </a:pPr>
                      <a:r>
                        <a:rPr lang="en-US" sz="1200" dirty="0">
                          <a:solidFill>
                            <a:schemeClr val="tx1"/>
                          </a:solidFill>
                          <a:effectLst/>
                        </a:rPr>
                        <a:t>$7.34</a:t>
                      </a:r>
                      <a:endParaRPr lang="en-US" sz="1200" dirty="0">
                        <a:solidFill>
                          <a:schemeClr val="tx1"/>
                        </a:solidFill>
                        <a:effectLst/>
                        <a:latin typeface="Calibri"/>
                        <a:ea typeface="Times New Roman"/>
                        <a:cs typeface="Times New Roman"/>
                      </a:endParaRPr>
                    </a:p>
                  </a:txBody>
                  <a:tcPr marL="37165" marR="37165" marT="0" marB="0">
                    <a:solidFill>
                      <a:schemeClr val="accent2">
                        <a:lumMod val="20000"/>
                        <a:lumOff val="80000"/>
                      </a:schemeClr>
                    </a:solidFill>
                  </a:tcPr>
                </a:tc>
                <a:tc>
                  <a:txBody>
                    <a:bodyPr/>
                    <a:lstStyle/>
                    <a:p>
                      <a:pPr marL="0" marR="0" algn="ctr">
                        <a:lnSpc>
                          <a:spcPct val="115000"/>
                        </a:lnSpc>
                        <a:spcBef>
                          <a:spcPts val="0"/>
                        </a:spcBef>
                        <a:spcAft>
                          <a:spcPts val="1000"/>
                        </a:spcAft>
                      </a:pPr>
                      <a:r>
                        <a:rPr lang="en-US" sz="1200" dirty="0">
                          <a:solidFill>
                            <a:schemeClr val="tx1"/>
                          </a:solidFill>
                          <a:effectLst/>
                        </a:rPr>
                        <a:t>30%</a:t>
                      </a:r>
                      <a:endParaRPr lang="en-US" sz="1200" dirty="0">
                        <a:solidFill>
                          <a:schemeClr val="tx1"/>
                        </a:solidFill>
                        <a:effectLst/>
                        <a:latin typeface="Calibri"/>
                        <a:ea typeface="Times New Roman"/>
                        <a:cs typeface="Times New Roman"/>
                      </a:endParaRPr>
                    </a:p>
                  </a:txBody>
                  <a:tcPr marL="37165" marR="37165" marT="0" marB="0">
                    <a:solidFill>
                      <a:schemeClr val="accent2">
                        <a:lumMod val="20000"/>
                        <a:lumOff val="80000"/>
                      </a:schemeClr>
                    </a:solidFill>
                  </a:tcPr>
                </a:tc>
              </a:tr>
              <a:tr h="375495">
                <a:tc>
                  <a:txBody>
                    <a:bodyPr/>
                    <a:lstStyle/>
                    <a:p>
                      <a:pPr marL="0" marR="0" algn="ctr">
                        <a:lnSpc>
                          <a:spcPct val="115000"/>
                        </a:lnSpc>
                        <a:spcBef>
                          <a:spcPts val="0"/>
                        </a:spcBef>
                        <a:spcAft>
                          <a:spcPts val="1000"/>
                        </a:spcAft>
                      </a:pPr>
                      <a:r>
                        <a:rPr lang="en-US" sz="1200" dirty="0">
                          <a:solidFill>
                            <a:schemeClr val="tx1"/>
                          </a:solidFill>
                          <a:effectLst/>
                        </a:rPr>
                        <a:t>2012</a:t>
                      </a:r>
                      <a:endParaRPr lang="en-US" sz="1200" dirty="0">
                        <a:solidFill>
                          <a:schemeClr val="tx1"/>
                        </a:solidFill>
                        <a:effectLst/>
                        <a:latin typeface="Calibri"/>
                        <a:ea typeface="Times New Roman"/>
                        <a:cs typeface="Times New Roman"/>
                      </a:endParaRPr>
                    </a:p>
                  </a:txBody>
                  <a:tcPr marL="37165" marR="37165" marT="0" marB="0">
                    <a:solidFill>
                      <a:schemeClr val="accent2">
                        <a:lumMod val="40000"/>
                        <a:lumOff val="60000"/>
                      </a:schemeClr>
                    </a:solidFill>
                  </a:tcPr>
                </a:tc>
                <a:tc>
                  <a:txBody>
                    <a:bodyPr/>
                    <a:lstStyle/>
                    <a:p>
                      <a:pPr marL="0" marR="0" algn="ctr">
                        <a:lnSpc>
                          <a:spcPct val="115000"/>
                        </a:lnSpc>
                        <a:spcBef>
                          <a:spcPts val="0"/>
                        </a:spcBef>
                        <a:spcAft>
                          <a:spcPts val="1000"/>
                        </a:spcAft>
                      </a:pPr>
                      <a:r>
                        <a:rPr lang="en-US" sz="1200" dirty="0">
                          <a:solidFill>
                            <a:schemeClr val="tx1"/>
                          </a:solidFill>
                          <a:effectLst/>
                        </a:rPr>
                        <a:t>354</a:t>
                      </a:r>
                      <a:endParaRPr lang="en-US" sz="1200" dirty="0">
                        <a:solidFill>
                          <a:schemeClr val="tx1"/>
                        </a:solidFill>
                        <a:effectLst/>
                        <a:latin typeface="Calibri"/>
                        <a:ea typeface="Times New Roman"/>
                        <a:cs typeface="Times New Roman"/>
                      </a:endParaRPr>
                    </a:p>
                  </a:txBody>
                  <a:tcPr marL="37165" marR="37165" marT="0" marB="0">
                    <a:solidFill>
                      <a:schemeClr val="accent2">
                        <a:lumMod val="40000"/>
                        <a:lumOff val="60000"/>
                      </a:schemeClr>
                    </a:solidFill>
                  </a:tcPr>
                </a:tc>
                <a:tc>
                  <a:txBody>
                    <a:bodyPr/>
                    <a:lstStyle/>
                    <a:p>
                      <a:pPr marL="0" marR="0" algn="ctr">
                        <a:lnSpc>
                          <a:spcPct val="115000"/>
                        </a:lnSpc>
                        <a:spcBef>
                          <a:spcPts val="0"/>
                        </a:spcBef>
                        <a:spcAft>
                          <a:spcPts val="1000"/>
                        </a:spcAft>
                      </a:pPr>
                      <a:r>
                        <a:rPr lang="en-US" sz="1200" dirty="0">
                          <a:solidFill>
                            <a:schemeClr val="tx1"/>
                          </a:solidFill>
                          <a:effectLst/>
                        </a:rPr>
                        <a:t>$5.89</a:t>
                      </a:r>
                      <a:endParaRPr lang="en-US" sz="1200" dirty="0">
                        <a:solidFill>
                          <a:schemeClr val="tx1"/>
                        </a:solidFill>
                        <a:effectLst/>
                        <a:latin typeface="Calibri"/>
                        <a:ea typeface="Times New Roman"/>
                        <a:cs typeface="Times New Roman"/>
                      </a:endParaRPr>
                    </a:p>
                  </a:txBody>
                  <a:tcPr marL="37165" marR="37165" marT="0" marB="0">
                    <a:solidFill>
                      <a:schemeClr val="accent2">
                        <a:lumMod val="40000"/>
                        <a:lumOff val="60000"/>
                      </a:schemeClr>
                    </a:solidFill>
                  </a:tcPr>
                </a:tc>
                <a:tc>
                  <a:txBody>
                    <a:bodyPr/>
                    <a:lstStyle/>
                    <a:p>
                      <a:pPr marL="0" marR="0" algn="ctr">
                        <a:lnSpc>
                          <a:spcPct val="115000"/>
                        </a:lnSpc>
                        <a:spcBef>
                          <a:spcPts val="0"/>
                        </a:spcBef>
                        <a:spcAft>
                          <a:spcPts val="1000"/>
                        </a:spcAft>
                      </a:pPr>
                      <a:r>
                        <a:rPr lang="en-US" sz="1200" dirty="0">
                          <a:solidFill>
                            <a:schemeClr val="tx1"/>
                          </a:solidFill>
                          <a:effectLst/>
                        </a:rPr>
                        <a:t>44%</a:t>
                      </a:r>
                      <a:endParaRPr lang="en-US" sz="1200" dirty="0">
                        <a:solidFill>
                          <a:schemeClr val="tx1"/>
                        </a:solidFill>
                        <a:effectLst/>
                        <a:latin typeface="Calibri"/>
                        <a:ea typeface="Times New Roman"/>
                        <a:cs typeface="Times New Roman"/>
                      </a:endParaRPr>
                    </a:p>
                  </a:txBody>
                  <a:tcPr marL="37165" marR="37165" marT="0" marB="0">
                    <a:solidFill>
                      <a:schemeClr val="accent2">
                        <a:lumMod val="40000"/>
                        <a:lumOff val="60000"/>
                      </a:schemeClr>
                    </a:solidFill>
                  </a:tcPr>
                </a:tc>
              </a:tr>
              <a:tr h="375495">
                <a:tc>
                  <a:txBody>
                    <a:bodyPr/>
                    <a:lstStyle/>
                    <a:p>
                      <a:pPr marL="0" marR="0" algn="ctr">
                        <a:lnSpc>
                          <a:spcPct val="115000"/>
                        </a:lnSpc>
                        <a:spcBef>
                          <a:spcPts val="0"/>
                        </a:spcBef>
                        <a:spcAft>
                          <a:spcPts val="1000"/>
                        </a:spcAft>
                      </a:pPr>
                      <a:r>
                        <a:rPr lang="en-US" sz="1200" dirty="0">
                          <a:solidFill>
                            <a:schemeClr val="tx1"/>
                          </a:solidFill>
                          <a:effectLst/>
                        </a:rPr>
                        <a:t>2013</a:t>
                      </a:r>
                      <a:endParaRPr lang="en-US" sz="1200" dirty="0">
                        <a:solidFill>
                          <a:schemeClr val="tx1"/>
                        </a:solidFill>
                        <a:effectLst/>
                        <a:latin typeface="Calibri"/>
                        <a:ea typeface="Times New Roman"/>
                        <a:cs typeface="Times New Roman"/>
                      </a:endParaRPr>
                    </a:p>
                  </a:txBody>
                  <a:tcPr marL="37165" marR="37165" marT="0" marB="0">
                    <a:solidFill>
                      <a:schemeClr val="accent2">
                        <a:lumMod val="20000"/>
                        <a:lumOff val="80000"/>
                      </a:schemeClr>
                    </a:solidFill>
                  </a:tcPr>
                </a:tc>
                <a:tc>
                  <a:txBody>
                    <a:bodyPr/>
                    <a:lstStyle/>
                    <a:p>
                      <a:pPr marL="0" marR="0" algn="ctr">
                        <a:lnSpc>
                          <a:spcPct val="115000"/>
                        </a:lnSpc>
                        <a:spcBef>
                          <a:spcPts val="0"/>
                        </a:spcBef>
                        <a:spcAft>
                          <a:spcPts val="1000"/>
                        </a:spcAft>
                      </a:pPr>
                      <a:r>
                        <a:rPr lang="en-US" sz="1200" dirty="0">
                          <a:solidFill>
                            <a:schemeClr val="tx1"/>
                          </a:solidFill>
                          <a:effectLst/>
                        </a:rPr>
                        <a:t>317</a:t>
                      </a:r>
                      <a:endParaRPr lang="en-US" sz="1200" dirty="0">
                        <a:solidFill>
                          <a:schemeClr val="tx1"/>
                        </a:solidFill>
                        <a:effectLst/>
                        <a:latin typeface="Calibri"/>
                        <a:ea typeface="Times New Roman"/>
                        <a:cs typeface="Times New Roman"/>
                      </a:endParaRPr>
                    </a:p>
                  </a:txBody>
                  <a:tcPr marL="37165" marR="37165" marT="0" marB="0">
                    <a:solidFill>
                      <a:schemeClr val="accent2">
                        <a:lumMod val="20000"/>
                        <a:lumOff val="80000"/>
                      </a:schemeClr>
                    </a:solidFill>
                  </a:tcPr>
                </a:tc>
                <a:tc>
                  <a:txBody>
                    <a:bodyPr/>
                    <a:lstStyle/>
                    <a:p>
                      <a:pPr marL="0" marR="0" algn="ctr">
                        <a:lnSpc>
                          <a:spcPct val="115000"/>
                        </a:lnSpc>
                        <a:spcBef>
                          <a:spcPts val="0"/>
                        </a:spcBef>
                        <a:spcAft>
                          <a:spcPts val="1000"/>
                        </a:spcAft>
                      </a:pPr>
                      <a:r>
                        <a:rPr lang="en-US" sz="1200" dirty="0">
                          <a:solidFill>
                            <a:schemeClr val="tx1"/>
                          </a:solidFill>
                          <a:effectLst/>
                        </a:rPr>
                        <a:t>$5. 67</a:t>
                      </a:r>
                      <a:endParaRPr lang="en-US" sz="1200" dirty="0">
                        <a:solidFill>
                          <a:schemeClr val="tx1"/>
                        </a:solidFill>
                        <a:effectLst/>
                        <a:latin typeface="Calibri"/>
                        <a:ea typeface="Times New Roman"/>
                        <a:cs typeface="Times New Roman"/>
                      </a:endParaRPr>
                    </a:p>
                  </a:txBody>
                  <a:tcPr marL="37165" marR="37165" marT="0" marB="0">
                    <a:solidFill>
                      <a:schemeClr val="accent2">
                        <a:lumMod val="20000"/>
                        <a:lumOff val="80000"/>
                      </a:schemeClr>
                    </a:solidFill>
                  </a:tcPr>
                </a:tc>
                <a:tc>
                  <a:txBody>
                    <a:bodyPr/>
                    <a:lstStyle/>
                    <a:p>
                      <a:pPr marL="0" marR="0" algn="ctr">
                        <a:lnSpc>
                          <a:spcPct val="115000"/>
                        </a:lnSpc>
                        <a:spcBef>
                          <a:spcPts val="0"/>
                        </a:spcBef>
                        <a:spcAft>
                          <a:spcPts val="1000"/>
                        </a:spcAft>
                      </a:pPr>
                      <a:r>
                        <a:rPr lang="en-US" sz="1200" dirty="0">
                          <a:solidFill>
                            <a:schemeClr val="tx1"/>
                          </a:solidFill>
                          <a:effectLst/>
                        </a:rPr>
                        <a:t>46%</a:t>
                      </a:r>
                      <a:endParaRPr lang="en-US" sz="1200" dirty="0">
                        <a:solidFill>
                          <a:schemeClr val="tx1"/>
                        </a:solidFill>
                        <a:effectLst/>
                        <a:latin typeface="Calibri"/>
                        <a:ea typeface="Times New Roman"/>
                        <a:cs typeface="Times New Roman"/>
                      </a:endParaRPr>
                    </a:p>
                  </a:txBody>
                  <a:tcPr marL="37165" marR="37165" marT="0" marB="0">
                    <a:solidFill>
                      <a:schemeClr val="accent2">
                        <a:lumMod val="20000"/>
                        <a:lumOff val="80000"/>
                      </a:schemeClr>
                    </a:solidFill>
                  </a:tcPr>
                </a:tc>
              </a:tr>
            </a:tbl>
          </a:graphicData>
        </a:graphic>
      </p:graphicFrame>
      <p:sp>
        <p:nvSpPr>
          <p:cNvPr id="1336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DBB1578-C475-4DD8-B678-F2045F3C2399}" type="slidenum">
              <a:rPr lang="en-US" altLang="en-US" sz="1400" smtClean="0"/>
              <a:pPr eaLnBrk="1" hangingPunct="1">
                <a:spcBef>
                  <a:spcPct val="0"/>
                </a:spcBef>
                <a:buFontTx/>
                <a:buNone/>
              </a:pPr>
              <a:t>32</a:t>
            </a:fld>
            <a:endParaRPr lang="en-US" altLang="en-US" sz="1400" dirty="0" smtClean="0"/>
          </a:p>
        </p:txBody>
      </p:sp>
      <p:sp>
        <p:nvSpPr>
          <p:cNvPr id="13363" name="Title 1"/>
          <p:cNvSpPr>
            <a:spLocks noGrp="1"/>
          </p:cNvSpPr>
          <p:nvPr>
            <p:ph type="title"/>
          </p:nvPr>
        </p:nvSpPr>
        <p:spPr>
          <a:xfrm>
            <a:off x="457200" y="609600"/>
            <a:ext cx="8229600" cy="990600"/>
          </a:xfrm>
        </p:spPr>
        <p:txBody>
          <a:bodyPr/>
          <a:lstStyle/>
          <a:p>
            <a:r>
              <a:rPr lang="en-US" altLang="en-US" sz="3200" dirty="0" smtClean="0"/>
              <a:t>California Solar Initiative (CSI) Update</a:t>
            </a:r>
          </a:p>
        </p:txBody>
      </p:sp>
      <p:sp>
        <p:nvSpPr>
          <p:cNvPr id="13364" name="TextBox 8"/>
          <p:cNvSpPr txBox="1">
            <a:spLocks noChangeArrowheads="1"/>
          </p:cNvSpPr>
          <p:nvPr/>
        </p:nvSpPr>
        <p:spPr bwMode="auto">
          <a:xfrm>
            <a:off x="4495800" y="1760538"/>
            <a:ext cx="4419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dirty="0"/>
              <a:t>Total CSI system costs decreased 46% between 2007 and 2013.</a:t>
            </a:r>
          </a:p>
          <a:p>
            <a:pPr eaLnBrk="1" hangingPunct="1">
              <a:spcBef>
                <a:spcPct val="0"/>
              </a:spcBef>
              <a:buFontTx/>
              <a:buNone/>
            </a:pPr>
            <a:endParaRPr lang="en-US" altLang="en-US" sz="16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2"/>
          </p:nvPr>
        </p:nvSpPr>
        <p:spPr>
          <a:xfrm>
            <a:off x="6019800" y="6248400"/>
            <a:ext cx="1752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FCCF9E47-5BD4-4450-8A85-3CEBAAE454FF}" type="slidenum">
              <a:rPr lang="en-US" altLang="en-US" sz="1400" smtClean="0"/>
              <a:pPr eaLnBrk="1" hangingPunct="1">
                <a:spcBef>
                  <a:spcPct val="0"/>
                </a:spcBef>
                <a:buFontTx/>
                <a:buNone/>
              </a:pPr>
              <a:t>33</a:t>
            </a:fld>
            <a:endParaRPr lang="en-US" altLang="en-US" sz="1400" dirty="0" smtClean="0"/>
          </a:p>
        </p:txBody>
      </p:sp>
      <p:sp>
        <p:nvSpPr>
          <p:cNvPr id="14339" name="Rectangle 2"/>
          <p:cNvSpPr>
            <a:spLocks noGrp="1" noChangeArrowheads="1"/>
          </p:cNvSpPr>
          <p:nvPr>
            <p:ph type="title"/>
          </p:nvPr>
        </p:nvSpPr>
        <p:spPr>
          <a:xfrm>
            <a:off x="457200" y="685800"/>
            <a:ext cx="8229600" cy="990600"/>
          </a:xfrm>
        </p:spPr>
        <p:txBody>
          <a:bodyPr/>
          <a:lstStyle/>
          <a:p>
            <a:pPr eaLnBrk="1" hangingPunct="1"/>
            <a:r>
              <a:rPr lang="en-US" altLang="en-US" sz="3200" dirty="0" smtClean="0"/>
              <a:t>RPS Implementation and Major Trends</a:t>
            </a:r>
          </a:p>
        </p:txBody>
      </p:sp>
      <p:sp>
        <p:nvSpPr>
          <p:cNvPr id="14340" name="Rectangle 3"/>
          <p:cNvSpPr>
            <a:spLocks noGrp="1" noChangeArrowheads="1"/>
          </p:cNvSpPr>
          <p:nvPr>
            <p:ph type="body" idx="1"/>
          </p:nvPr>
        </p:nvSpPr>
        <p:spPr>
          <a:xfrm>
            <a:off x="533400" y="1649413"/>
            <a:ext cx="8001000" cy="3074987"/>
          </a:xfrm>
          <a:solidFill>
            <a:schemeClr val="bg1"/>
          </a:solidFill>
        </p:spPr>
        <p:txBody>
          <a:bodyPr/>
          <a:lstStyle/>
          <a:p>
            <a:pPr eaLnBrk="1" hangingPunct="1">
              <a:lnSpc>
                <a:spcPct val="80000"/>
              </a:lnSpc>
              <a:spcAft>
                <a:spcPts val="600"/>
              </a:spcAft>
            </a:pPr>
            <a:r>
              <a:rPr lang="en-US" altLang="en-US" sz="2200" dirty="0" smtClean="0"/>
              <a:t>RPS is a market-based program that requires all California LSEs to procure increasing amounts of renewable energy through 2020 and beyond.</a:t>
            </a:r>
          </a:p>
          <a:p>
            <a:pPr lvl="1" eaLnBrk="1" hangingPunct="1">
              <a:lnSpc>
                <a:spcPct val="80000"/>
              </a:lnSpc>
              <a:spcAft>
                <a:spcPts val="600"/>
              </a:spcAft>
            </a:pPr>
            <a:r>
              <a:rPr lang="en-US" altLang="en-US" sz="1800" dirty="0" smtClean="0"/>
              <a:t>Established in statute in 2002 for retail sellers only, current law sets statewide goal of 33% by 2020. </a:t>
            </a:r>
          </a:p>
          <a:p>
            <a:pPr lvl="1" eaLnBrk="1" hangingPunct="1">
              <a:lnSpc>
                <a:spcPct val="80000"/>
              </a:lnSpc>
              <a:spcAft>
                <a:spcPts val="600"/>
              </a:spcAft>
            </a:pPr>
            <a:r>
              <a:rPr lang="en-US" altLang="en-US" sz="1800" dirty="0" smtClean="0"/>
              <a:t>RPS-obligated LSEs include: IOUs, ESPs, CCAs (CPUC regulates), and POUs (with Energy Commission oversight).</a:t>
            </a:r>
          </a:p>
          <a:p>
            <a:pPr lvl="1" eaLnBrk="1" hangingPunct="1">
              <a:lnSpc>
                <a:spcPct val="90000"/>
              </a:lnSpc>
              <a:spcAft>
                <a:spcPts val="600"/>
              </a:spcAft>
              <a:buClr>
                <a:schemeClr val="tx1"/>
              </a:buClr>
            </a:pPr>
            <a:r>
              <a:rPr lang="en-US" altLang="en-US" sz="1800" dirty="0" smtClean="0"/>
              <a:t>Procurement to achieve 33% has largely been met.</a:t>
            </a:r>
          </a:p>
          <a:p>
            <a:pPr eaLnBrk="1" hangingPunct="1">
              <a:lnSpc>
                <a:spcPct val="90000"/>
              </a:lnSpc>
              <a:spcAft>
                <a:spcPts val="600"/>
              </a:spcAft>
              <a:buClr>
                <a:schemeClr val="tx1"/>
              </a:buClr>
            </a:pPr>
            <a:r>
              <a:rPr lang="en-US" altLang="en-US" sz="2200" dirty="0" smtClean="0"/>
              <a:t>In 2013, 139 contracts were approved by the CPUC including 946 MW of RPS Capacity.</a:t>
            </a:r>
          </a:p>
          <a:p>
            <a:pPr eaLnBrk="1" hangingPunct="1">
              <a:lnSpc>
                <a:spcPct val="90000"/>
              </a:lnSpc>
              <a:spcAft>
                <a:spcPts val="600"/>
              </a:spcAft>
              <a:buClr>
                <a:schemeClr val="tx1"/>
              </a:buClr>
            </a:pPr>
            <a:r>
              <a:rPr lang="en-US" altLang="en-US" sz="2200" dirty="0" smtClean="0"/>
              <a:t>Focus going forward will be to procure RPS resources for meeting need for grid reliability in conjunction with complying with various policy constraints including SONGS replacement and storage compliance requirement, etc.</a:t>
            </a:r>
          </a:p>
          <a:p>
            <a:pPr eaLnBrk="1" hangingPunct="1">
              <a:lnSpc>
                <a:spcPct val="80000"/>
              </a:lnSpc>
              <a:spcAft>
                <a:spcPts val="600"/>
              </a:spcAft>
            </a:pPr>
            <a:endParaRPr lang="en-US" altLang="en-US" sz="2000" dirty="0" smtClean="0"/>
          </a:p>
          <a:p>
            <a:pPr>
              <a:lnSpc>
                <a:spcPct val="80000"/>
              </a:lnSpc>
            </a:pPr>
            <a:endParaRPr lang="en-US" altLang="en-US" sz="2000" dirty="0" smtClean="0">
              <a:solidFill>
                <a:srgbClr val="FF0000"/>
              </a:solidFill>
            </a:endParaRPr>
          </a:p>
          <a:p>
            <a:pPr eaLnBrk="1" hangingPunct="1">
              <a:lnSpc>
                <a:spcPct val="80000"/>
              </a:lnSpc>
            </a:pPr>
            <a:endParaRPr lang="en-US" altLang="en-US" sz="2000" dirty="0" smtClean="0"/>
          </a:p>
          <a:p>
            <a:pPr eaLnBrk="1" hangingPunct="1">
              <a:lnSpc>
                <a:spcPct val="80000"/>
              </a:lnSpc>
              <a:spcBef>
                <a:spcPct val="0"/>
              </a:spcBef>
              <a:buClr>
                <a:schemeClr val="tx1"/>
              </a:buClr>
            </a:pPr>
            <a:endParaRPr lang="en-US" altLang="en-US" sz="2000" dirty="0" smtClean="0"/>
          </a:p>
          <a:p>
            <a:pPr eaLnBrk="1" hangingPunct="1">
              <a:lnSpc>
                <a:spcPct val="80000"/>
              </a:lnSpc>
              <a:spcBef>
                <a:spcPct val="0"/>
              </a:spcBef>
              <a:buClr>
                <a:schemeClr val="tx1"/>
              </a:buClr>
              <a:buFontTx/>
              <a:buNone/>
            </a:pPr>
            <a:endParaRPr lang="en-US" altLang="en-US" sz="24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a:xfrm>
            <a:off x="6553200" y="6492875"/>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fld id="{0EC42221-CF83-4587-AB11-4C02C963D597}" type="slidenum">
              <a:rPr lang="en-US" altLang="en-US" sz="1400" smtClean="0"/>
              <a:pPr algn="ctr" eaLnBrk="1" hangingPunct="1">
                <a:spcBef>
                  <a:spcPct val="0"/>
                </a:spcBef>
                <a:buFontTx/>
                <a:buNone/>
              </a:pPr>
              <a:t>34</a:t>
            </a:fld>
            <a:endParaRPr lang="en-US" altLang="en-US" sz="1400" dirty="0" smtClean="0"/>
          </a:p>
        </p:txBody>
      </p:sp>
      <p:sp>
        <p:nvSpPr>
          <p:cNvPr id="15363" name="TextBox 1"/>
          <p:cNvSpPr txBox="1">
            <a:spLocks noChangeArrowheads="1"/>
          </p:cNvSpPr>
          <p:nvPr/>
        </p:nvSpPr>
        <p:spPr bwMode="auto">
          <a:xfrm>
            <a:off x="457200" y="6353175"/>
            <a:ext cx="6934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00" dirty="0">
                <a:solidFill>
                  <a:schemeClr val="tx2"/>
                </a:solidFill>
              </a:rPr>
              <a:t>California Public Utilities Commission, August 2013</a:t>
            </a:r>
          </a:p>
          <a:p>
            <a:pPr eaLnBrk="1" hangingPunct="1">
              <a:spcBef>
                <a:spcPct val="0"/>
              </a:spcBef>
              <a:buFontTx/>
              <a:buNone/>
            </a:pPr>
            <a:r>
              <a:rPr lang="en-US" altLang="en-US" sz="800" dirty="0">
                <a:solidFill>
                  <a:schemeClr val="tx2"/>
                </a:solidFill>
              </a:rPr>
              <a:t>For planning purposes, the Commission assumes that less than 100% of contracted projects will achieve commercial operation </a:t>
            </a:r>
          </a:p>
        </p:txBody>
      </p:sp>
      <p:pic>
        <p:nvPicPr>
          <p:cNvPr id="1536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913" y="1781175"/>
            <a:ext cx="7242175" cy="431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5" name="Rectangle 2"/>
          <p:cNvSpPr>
            <a:spLocks noGrp="1" noChangeArrowheads="1"/>
          </p:cNvSpPr>
          <p:nvPr>
            <p:ph type="title"/>
          </p:nvPr>
        </p:nvSpPr>
        <p:spPr>
          <a:xfrm>
            <a:off x="685800" y="914400"/>
            <a:ext cx="8229600" cy="533400"/>
          </a:xfrm>
        </p:spPr>
        <p:txBody>
          <a:bodyPr/>
          <a:lstStyle/>
          <a:p>
            <a:pPr eaLnBrk="1" hangingPunct="1"/>
            <a:r>
              <a:rPr lang="en-US" altLang="en-US" sz="3200" dirty="0" smtClean="0"/>
              <a:t>IOUs are on Track to Meet RPS Goals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609600"/>
            <a:ext cx="7315200" cy="990600"/>
          </a:xfrm>
        </p:spPr>
        <p:txBody>
          <a:bodyPr/>
          <a:lstStyle/>
          <a:p>
            <a:pPr eaLnBrk="1" hangingPunct="1"/>
            <a:r>
              <a:rPr lang="en-US" altLang="en-US" sz="3200" dirty="0" smtClean="0"/>
              <a:t>RPS Capacity Additions</a:t>
            </a:r>
          </a:p>
        </p:txBody>
      </p:sp>
      <p:sp>
        <p:nvSpPr>
          <p:cNvPr id="16387" name="Slide Number Placeholder 3"/>
          <p:cNvSpPr>
            <a:spLocks noGrp="1"/>
          </p:cNvSpPr>
          <p:nvPr>
            <p:ph type="sldNum" sz="quarter" idx="12"/>
          </p:nvPr>
        </p:nvSpPr>
        <p:spPr>
          <a:xfrm>
            <a:off x="6019800" y="6248400"/>
            <a:ext cx="1752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776E7891-7911-4E80-84E6-6CB0A012EA3F}" type="slidenum">
              <a:rPr lang="en-US" altLang="en-US" sz="1400" smtClean="0"/>
              <a:pPr eaLnBrk="1" hangingPunct="1">
                <a:spcBef>
                  <a:spcPct val="0"/>
                </a:spcBef>
                <a:buFontTx/>
                <a:buNone/>
              </a:pPr>
              <a:t>35</a:t>
            </a:fld>
            <a:endParaRPr lang="en-US" altLang="en-US" sz="1400" dirty="0" smtClean="0"/>
          </a:p>
        </p:txBody>
      </p:sp>
      <p:pic>
        <p:nvPicPr>
          <p:cNvPr id="163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23988"/>
            <a:ext cx="7605713" cy="467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9" name="Rectangle 1"/>
          <p:cNvSpPr>
            <a:spLocks noChangeArrowheads="1"/>
          </p:cNvSpPr>
          <p:nvPr/>
        </p:nvSpPr>
        <p:spPr bwMode="auto">
          <a:xfrm>
            <a:off x="533400" y="6096000"/>
            <a:ext cx="8001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800" dirty="0">
                <a:solidFill>
                  <a:schemeClr val="tx2"/>
                </a:solidFill>
              </a:rPr>
              <a:t>California Public Utilities Commission, December 2013</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685800"/>
            <a:ext cx="8229600" cy="990600"/>
          </a:xfrm>
        </p:spPr>
        <p:txBody>
          <a:bodyPr/>
          <a:lstStyle/>
          <a:p>
            <a:r>
              <a:rPr lang="en-US" altLang="en-US" sz="3200" dirty="0" smtClean="0"/>
              <a:t>Greenhouse Gas Emissions</a:t>
            </a:r>
          </a:p>
        </p:txBody>
      </p:sp>
      <p:sp>
        <p:nvSpPr>
          <p:cNvPr id="20483" name="Content Placeholder 2"/>
          <p:cNvSpPr>
            <a:spLocks noGrp="1"/>
          </p:cNvSpPr>
          <p:nvPr>
            <p:ph idx="1"/>
          </p:nvPr>
        </p:nvSpPr>
        <p:spPr>
          <a:xfrm>
            <a:off x="304800" y="1524000"/>
            <a:ext cx="8229600" cy="4068763"/>
          </a:xfrm>
        </p:spPr>
        <p:txBody>
          <a:bodyPr/>
          <a:lstStyle/>
          <a:p>
            <a:pPr>
              <a:spcAft>
                <a:spcPts val="600"/>
              </a:spcAft>
            </a:pPr>
            <a:r>
              <a:rPr lang="en-US" altLang="en-US" sz="2800" dirty="0" smtClean="0"/>
              <a:t>Cap-and-Trade Implementation</a:t>
            </a:r>
          </a:p>
          <a:p>
            <a:pPr lvl="1">
              <a:spcAft>
                <a:spcPts val="600"/>
              </a:spcAft>
            </a:pPr>
            <a:r>
              <a:rPr lang="en-US" altLang="en-US" sz="2000" dirty="0" smtClean="0"/>
              <a:t>ARB gave allowances to protect IOU electric ratepayers, and all must be sold at ARB’s quarterly auctions.</a:t>
            </a:r>
          </a:p>
          <a:p>
            <a:pPr lvl="1">
              <a:spcAft>
                <a:spcPts val="600"/>
              </a:spcAft>
            </a:pPr>
            <a:r>
              <a:rPr lang="en-US" altLang="en-US" sz="2000" dirty="0" smtClean="0"/>
              <a:t>CPUC oversees use of revenues from these sales.</a:t>
            </a:r>
          </a:p>
          <a:p>
            <a:pPr>
              <a:spcAft>
                <a:spcPts val="600"/>
              </a:spcAft>
            </a:pPr>
            <a:r>
              <a:rPr lang="en-US" altLang="en-US" sz="2800" dirty="0" smtClean="0"/>
              <a:t>Carbon Price Signal</a:t>
            </a:r>
          </a:p>
          <a:p>
            <a:pPr lvl="1">
              <a:spcAft>
                <a:spcPts val="600"/>
              </a:spcAft>
            </a:pPr>
            <a:r>
              <a:rPr lang="en-US" altLang="en-US" sz="2000" dirty="0" smtClean="0"/>
              <a:t>Electricity rates will reflect a carbon price signal starting April 2014.</a:t>
            </a:r>
          </a:p>
          <a:p>
            <a:pPr>
              <a:spcAft>
                <a:spcPts val="600"/>
              </a:spcAft>
            </a:pPr>
            <a:r>
              <a:rPr lang="en-US" altLang="en-US" sz="2800" dirty="0" smtClean="0"/>
              <a:t>Allowance Revenue Use: Ratepayer Protection</a:t>
            </a:r>
          </a:p>
          <a:p>
            <a:pPr lvl="1">
              <a:spcAft>
                <a:spcPts val="600"/>
              </a:spcAft>
            </a:pPr>
            <a:r>
              <a:rPr lang="en-US" altLang="en-US" sz="2000" dirty="0" smtClean="0"/>
              <a:t>CPUC approved electric IOUs’ GHG allowance revenue forecasts for  2014.</a:t>
            </a:r>
          </a:p>
          <a:p>
            <a:pPr lvl="1">
              <a:spcAft>
                <a:spcPts val="600"/>
              </a:spcAft>
            </a:pPr>
            <a:r>
              <a:rPr lang="en-US" altLang="en-US" sz="2000" b="1" dirty="0" smtClean="0"/>
              <a:t>Customers will receive credits beginning in April 2014.</a:t>
            </a:r>
          </a:p>
        </p:txBody>
      </p:sp>
      <p:sp>
        <p:nvSpPr>
          <p:cNvPr id="204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7C78B91-A76B-4CC2-BA1D-A508F647AD66}" type="slidenum">
              <a:rPr lang="en-US" altLang="en-US" sz="1400" smtClean="0"/>
              <a:pPr eaLnBrk="1" hangingPunct="1">
                <a:spcBef>
                  <a:spcPct val="0"/>
                </a:spcBef>
                <a:buFontTx/>
                <a:buNone/>
              </a:pPr>
              <a:t>36</a:t>
            </a:fld>
            <a:endParaRPr lang="en-US" altLang="en-US" sz="14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914400"/>
            <a:ext cx="8229600" cy="1143000"/>
          </a:xfrm>
        </p:spPr>
        <p:txBody>
          <a:bodyPr/>
          <a:lstStyle/>
          <a:p>
            <a:r>
              <a:rPr lang="en-US" altLang="en-US" sz="4000" dirty="0" smtClean="0"/>
              <a:t>Electric Program Investment Charge</a:t>
            </a:r>
          </a:p>
        </p:txBody>
      </p:sp>
      <p:sp>
        <p:nvSpPr>
          <p:cNvPr id="21507" name="Content Placeholder 2"/>
          <p:cNvSpPr>
            <a:spLocks noGrp="1"/>
          </p:cNvSpPr>
          <p:nvPr>
            <p:ph idx="1"/>
          </p:nvPr>
        </p:nvSpPr>
        <p:spPr>
          <a:xfrm>
            <a:off x="457200" y="2133600"/>
            <a:ext cx="8229600" cy="4068762"/>
          </a:xfrm>
        </p:spPr>
        <p:txBody>
          <a:bodyPr/>
          <a:lstStyle/>
          <a:p>
            <a:pPr>
              <a:spcAft>
                <a:spcPts val="600"/>
              </a:spcAft>
            </a:pPr>
            <a:r>
              <a:rPr lang="en-US" altLang="en-US" dirty="0" smtClean="0"/>
              <a:t>Funding Amounts (2013-2020)</a:t>
            </a:r>
          </a:p>
          <a:p>
            <a:pPr lvl="1">
              <a:spcAft>
                <a:spcPts val="600"/>
              </a:spcAft>
            </a:pPr>
            <a:r>
              <a:rPr lang="en-US" altLang="en-US" sz="2400" dirty="0" smtClean="0"/>
              <a:t>$162 million/year</a:t>
            </a:r>
          </a:p>
          <a:p>
            <a:pPr lvl="1">
              <a:spcAft>
                <a:spcPts val="600"/>
              </a:spcAft>
            </a:pPr>
            <a:r>
              <a:rPr lang="en-US" altLang="en-US" sz="2400" dirty="0" smtClean="0"/>
              <a:t>CPUC approved triennial investment plans</a:t>
            </a:r>
          </a:p>
          <a:p>
            <a:pPr>
              <a:spcAft>
                <a:spcPts val="600"/>
              </a:spcAft>
            </a:pPr>
            <a:r>
              <a:rPr lang="en-US" altLang="en-US" dirty="0" smtClean="0"/>
              <a:t>Research Areas</a:t>
            </a:r>
          </a:p>
          <a:p>
            <a:pPr lvl="1">
              <a:spcAft>
                <a:spcPts val="600"/>
              </a:spcAft>
            </a:pPr>
            <a:r>
              <a:rPr lang="en-US" altLang="en-US" sz="2000" dirty="0" smtClean="0"/>
              <a:t>Applied research and development</a:t>
            </a:r>
          </a:p>
          <a:p>
            <a:pPr lvl="1">
              <a:spcAft>
                <a:spcPts val="600"/>
              </a:spcAft>
            </a:pPr>
            <a:r>
              <a:rPr lang="en-US" altLang="en-US" sz="2000" dirty="0" smtClean="0"/>
              <a:t>Technology Demonstration and Deployment</a:t>
            </a:r>
          </a:p>
          <a:p>
            <a:pPr lvl="1">
              <a:spcAft>
                <a:spcPts val="600"/>
              </a:spcAft>
            </a:pPr>
            <a:r>
              <a:rPr lang="en-US" altLang="en-US" sz="2000" dirty="0" smtClean="0"/>
              <a:t>Market Facilitation </a:t>
            </a:r>
          </a:p>
        </p:txBody>
      </p:sp>
      <p:sp>
        <p:nvSpPr>
          <p:cNvPr id="2150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7104AEAC-6FCC-4D4F-AEF9-F7BD3084D19A}" type="slidenum">
              <a:rPr lang="en-US" altLang="en-US" sz="1400" smtClean="0"/>
              <a:pPr eaLnBrk="1" hangingPunct="1">
                <a:spcBef>
                  <a:spcPct val="0"/>
                </a:spcBef>
                <a:buFontTx/>
                <a:buNone/>
              </a:pPr>
              <a:t>37</a:t>
            </a:fld>
            <a:endParaRPr lang="en-US" altLang="en-US" sz="14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a:xfrm>
            <a:off x="381000" y="609600"/>
            <a:ext cx="8229600" cy="990600"/>
          </a:xfrm>
        </p:spPr>
        <p:txBody>
          <a:bodyPr/>
          <a:lstStyle/>
          <a:p>
            <a:r>
              <a:rPr lang="en-US" altLang="en-US" sz="3200" dirty="0" smtClean="0"/>
              <a:t> </a:t>
            </a:r>
            <a:br>
              <a:rPr lang="en-US" altLang="en-US" sz="3200" dirty="0" smtClean="0"/>
            </a:br>
            <a:r>
              <a:rPr lang="en-US" altLang="en-US" dirty="0" smtClean="0"/>
              <a:t>Transmission Line Permitting</a:t>
            </a:r>
            <a:r>
              <a:rPr lang="en-US" altLang="en-US" sz="3200" dirty="0" smtClean="0"/>
              <a:t/>
            </a:r>
            <a:br>
              <a:rPr lang="en-US" altLang="en-US" sz="3200" dirty="0" smtClean="0"/>
            </a:br>
            <a:endParaRPr lang="en-US" altLang="en-US" sz="3200" dirty="0" smtClean="0"/>
          </a:p>
        </p:txBody>
      </p:sp>
      <p:sp>
        <p:nvSpPr>
          <p:cNvPr id="27651" name="Content Placeholder 3"/>
          <p:cNvSpPr>
            <a:spLocks noGrp="1"/>
          </p:cNvSpPr>
          <p:nvPr>
            <p:ph idx="1"/>
          </p:nvPr>
        </p:nvSpPr>
        <p:spPr>
          <a:xfrm>
            <a:off x="152400" y="1524000"/>
            <a:ext cx="8610600" cy="4953000"/>
          </a:xfrm>
        </p:spPr>
        <p:txBody>
          <a:bodyPr/>
          <a:lstStyle/>
          <a:p>
            <a:pPr>
              <a:defRPr/>
            </a:pPr>
            <a:r>
              <a:rPr lang="en-US" altLang="en-US" sz="2400" dirty="0" smtClean="0"/>
              <a:t>CPUC issues permits, including conducting CEQA review, for transmission and substation projects that support renewable development and system reliability.</a:t>
            </a:r>
          </a:p>
          <a:p>
            <a:pPr lvl="1">
              <a:defRPr/>
            </a:pPr>
            <a:r>
              <a:rPr lang="en-US" altLang="en-US" sz="1800" dirty="0" smtClean="0"/>
              <a:t>Tehachapi Renewable Transmission Project (SCE) – expected online 2016</a:t>
            </a:r>
          </a:p>
          <a:p>
            <a:pPr lvl="1">
              <a:defRPr/>
            </a:pPr>
            <a:r>
              <a:rPr lang="en-US" altLang="en-US" sz="1800" dirty="0" smtClean="0"/>
              <a:t>Devers-Palo Verde 2 (SCE) – online 2013</a:t>
            </a:r>
          </a:p>
          <a:p>
            <a:pPr lvl="1">
              <a:defRPr/>
            </a:pPr>
            <a:r>
              <a:rPr lang="en-US" altLang="en-US" sz="1800" dirty="0" smtClean="0"/>
              <a:t>Eldorado Ivanpah Transmission Project (SCE) – online 2013</a:t>
            </a:r>
          </a:p>
          <a:p>
            <a:pPr lvl="1">
              <a:defRPr/>
            </a:pPr>
            <a:r>
              <a:rPr lang="en-US" altLang="en-US" sz="1800" dirty="0" smtClean="0"/>
              <a:t>Sunrise Powerlink (SDG&amp;E) – online 2012</a:t>
            </a:r>
          </a:p>
          <a:p>
            <a:pPr lvl="1">
              <a:defRPr/>
            </a:pPr>
            <a:r>
              <a:rPr lang="en-US" altLang="en-US" sz="1800" dirty="0" smtClean="0"/>
              <a:t>Red Bluff Substation (SCE) – online in 2013</a:t>
            </a:r>
          </a:p>
          <a:p>
            <a:pPr lvl="1">
              <a:defRPr/>
            </a:pPr>
            <a:r>
              <a:rPr lang="en-US" altLang="en-US" sz="1800" dirty="0" smtClean="0"/>
              <a:t>Coolwater-Lugo Transmission (SCE) – application filed 2013</a:t>
            </a:r>
          </a:p>
          <a:p>
            <a:pPr lvl="1">
              <a:defRPr/>
            </a:pPr>
            <a:r>
              <a:rPr lang="en-US" altLang="en-US" sz="1800" dirty="0" smtClean="0"/>
              <a:t>West of Devers Upgrade (SCE) – application filed in 2013</a:t>
            </a:r>
          </a:p>
          <a:p>
            <a:pPr lvl="1">
              <a:defRPr/>
            </a:pPr>
            <a:r>
              <a:rPr lang="en-US" altLang="en-US" sz="1800" dirty="0" smtClean="0"/>
              <a:t>Sandlot Substation (SCE) – expected online 2014</a:t>
            </a:r>
          </a:p>
          <a:p>
            <a:pPr lvl="1">
              <a:defRPr/>
            </a:pPr>
            <a:r>
              <a:rPr lang="en-US" altLang="en-US" sz="1800" dirty="0" smtClean="0"/>
              <a:t>East County Transmission (SDG&amp;E) – expected online 2014</a:t>
            </a:r>
          </a:p>
          <a:p>
            <a:pPr lvl="1">
              <a:defRPr/>
            </a:pPr>
            <a:r>
              <a:rPr lang="en-US" altLang="en-US" sz="1800" dirty="0" smtClean="0"/>
              <a:t>Embarcadero-Potrero (PG&amp;E) – expected online in 2016</a:t>
            </a:r>
          </a:p>
          <a:p>
            <a:pPr marL="0" indent="0">
              <a:buFontTx/>
              <a:buNone/>
              <a:defRPr/>
            </a:pPr>
            <a:endParaRPr lang="en-US" altLang="en-US" sz="2800" dirty="0" smtClean="0"/>
          </a:p>
        </p:txBody>
      </p:sp>
      <p:sp>
        <p:nvSpPr>
          <p:cNvPr id="23556" name="TextBox 1"/>
          <p:cNvSpPr txBox="1">
            <a:spLocks noChangeArrowheads="1"/>
          </p:cNvSpPr>
          <p:nvPr/>
        </p:nvSpPr>
        <p:spPr bwMode="auto">
          <a:xfrm>
            <a:off x="1295400" y="6096000"/>
            <a:ext cx="67056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400" b="1" dirty="0"/>
              <a:t>Status of 50+ other filed or approved projects </a:t>
            </a:r>
            <a:r>
              <a:rPr lang="en-US" altLang="en-US" sz="1400" b="1" dirty="0" smtClean="0"/>
              <a:t>available at: </a:t>
            </a:r>
            <a:r>
              <a:rPr lang="en-US" altLang="en-US" sz="1400" b="1" dirty="0" smtClean="0">
                <a:hlinkClick r:id="rId2"/>
              </a:rPr>
              <a:t>www.cpuc.ca.gov/PUC/energy/Environment/</a:t>
            </a:r>
            <a:r>
              <a:rPr lang="en-US" altLang="en-US" sz="1600" b="1" dirty="0" smtClean="0"/>
              <a:t> </a:t>
            </a:r>
            <a:endParaRPr lang="en-US" altLang="en-US" sz="1600" b="1" dirty="0"/>
          </a:p>
          <a:p>
            <a:pPr eaLnBrk="1" hangingPunct="1">
              <a:spcBef>
                <a:spcPct val="0"/>
              </a:spcBef>
              <a:buFontTx/>
              <a:buNone/>
            </a:pPr>
            <a:endParaRPr lang="en-US" altLang="en-US" sz="1800" dirty="0"/>
          </a:p>
        </p:txBody>
      </p:sp>
      <p:sp>
        <p:nvSpPr>
          <p:cNvPr id="2355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98E3F7C3-E54C-4392-B163-9A1A6031C5F1}" type="slidenum">
              <a:rPr lang="en-US" altLang="en-US" sz="1400" smtClean="0"/>
              <a:pPr eaLnBrk="1" hangingPunct="1">
                <a:spcBef>
                  <a:spcPct val="0"/>
                </a:spcBef>
                <a:buFontTx/>
                <a:buNone/>
              </a:pPr>
              <a:t>38</a:t>
            </a:fld>
            <a:endParaRPr lang="en-US" altLang="en-US" sz="14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685800"/>
            <a:ext cx="8229600" cy="990600"/>
          </a:xfrm>
        </p:spPr>
        <p:txBody>
          <a:bodyPr/>
          <a:lstStyle/>
          <a:p>
            <a:r>
              <a:rPr lang="en-US" altLang="en-US" dirty="0" smtClean="0"/>
              <a:t>Energy Storage</a:t>
            </a:r>
          </a:p>
        </p:txBody>
      </p:sp>
      <p:sp>
        <p:nvSpPr>
          <p:cNvPr id="4099" name="Content Placeholder 2"/>
          <p:cNvSpPr>
            <a:spLocks noGrp="1"/>
          </p:cNvSpPr>
          <p:nvPr>
            <p:ph idx="1"/>
          </p:nvPr>
        </p:nvSpPr>
        <p:spPr>
          <a:xfrm>
            <a:off x="457200" y="1676400"/>
            <a:ext cx="8229600" cy="4068763"/>
          </a:xfrm>
        </p:spPr>
        <p:txBody>
          <a:bodyPr/>
          <a:lstStyle/>
          <a:p>
            <a:pPr>
              <a:defRPr/>
            </a:pPr>
            <a:r>
              <a:rPr lang="en-US" sz="2400" dirty="0" smtClean="0"/>
              <a:t>In October 2013, the </a:t>
            </a:r>
            <a:r>
              <a:rPr lang="en-US" sz="2400" dirty="0"/>
              <a:t>CPUC set a target of 1,325 MW for the utilities and other load-serving entities to build, buy, or contract for energy storage by 2020. </a:t>
            </a:r>
            <a:endParaRPr lang="en-US" sz="2400" dirty="0" smtClean="0"/>
          </a:p>
          <a:p>
            <a:pPr lvl="1" indent="-342900">
              <a:buFont typeface="Wingdings" panose="05000000000000000000" pitchFamily="2" charset="2"/>
              <a:buChar char="§"/>
              <a:defRPr/>
            </a:pPr>
            <a:r>
              <a:rPr lang="en-US" sz="2000" dirty="0" smtClean="0"/>
              <a:t>Utilities filed applications on March 1, 2014, describing parameters for their initial solicitations set to begin </a:t>
            </a:r>
            <a:r>
              <a:rPr lang="en-US" sz="2000" dirty="0"/>
              <a:t>D</a:t>
            </a:r>
            <a:r>
              <a:rPr lang="en-US" sz="2000" dirty="0" smtClean="0"/>
              <a:t>ec. 1, 2014.</a:t>
            </a:r>
          </a:p>
          <a:p>
            <a:pPr lvl="1" indent="-342900">
              <a:buFont typeface="Wingdings" panose="05000000000000000000" pitchFamily="2" charset="2"/>
              <a:buChar char="§"/>
              <a:defRPr/>
            </a:pPr>
            <a:endParaRPr lang="en-US" sz="2000" dirty="0"/>
          </a:p>
          <a:p>
            <a:pPr>
              <a:defRPr/>
            </a:pPr>
            <a:r>
              <a:rPr lang="en-US" sz="2400" dirty="0" smtClean="0"/>
              <a:t>In February 2013, the </a:t>
            </a:r>
            <a:r>
              <a:rPr lang="en-US" sz="2400" dirty="0"/>
              <a:t>CPUC </a:t>
            </a:r>
            <a:r>
              <a:rPr lang="en-US" sz="2400" dirty="0" smtClean="0"/>
              <a:t>ordered Southern </a:t>
            </a:r>
            <a:r>
              <a:rPr lang="en-US" sz="2400" dirty="0"/>
              <a:t>California Edison to purchase at least 50 MW of energy storage to meet </a:t>
            </a:r>
            <a:r>
              <a:rPr lang="en-US" sz="2400" dirty="0" smtClean="0"/>
              <a:t>L.A. </a:t>
            </a:r>
            <a:r>
              <a:rPr lang="en-US" sz="2400" dirty="0"/>
              <a:t>Basin local capacity requirements</a:t>
            </a:r>
            <a:r>
              <a:rPr lang="en-US" sz="2400" dirty="0" smtClean="0"/>
              <a:t>.  </a:t>
            </a:r>
          </a:p>
          <a:p>
            <a:pPr lvl="1">
              <a:buFont typeface="Wingdings" panose="05000000000000000000" pitchFamily="2" charset="2"/>
              <a:buChar char="§"/>
              <a:defRPr/>
            </a:pPr>
            <a:r>
              <a:rPr lang="en-US" sz="2000" dirty="0" smtClean="0"/>
              <a:t>Bids have been accepted and a short list will soon be announced.</a:t>
            </a:r>
            <a:endParaRPr lang="en-US" sz="2000" dirty="0"/>
          </a:p>
          <a:p>
            <a:pPr>
              <a:defRPr/>
            </a:pPr>
            <a:endParaRPr lang="en-US" altLang="en-US" dirty="0" smtClean="0"/>
          </a:p>
        </p:txBody>
      </p:sp>
      <p:sp>
        <p:nvSpPr>
          <p:cNvPr id="2458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66927C86-0ABA-4713-81D5-C74CA6D7103B}" type="slidenum">
              <a:rPr lang="en-US" altLang="en-US" sz="1400" smtClean="0"/>
              <a:pPr eaLnBrk="1" hangingPunct="1">
                <a:spcBef>
                  <a:spcPct val="0"/>
                </a:spcBef>
                <a:buFontTx/>
                <a:buNone/>
              </a:pPr>
              <a:t>39</a:t>
            </a:fld>
            <a:endParaRPr lang="en-US" altLang="en-US" sz="1400" dirty="0" smtClean="0"/>
          </a:p>
        </p:txBody>
      </p:sp>
      <p:sp>
        <p:nvSpPr>
          <p:cNvPr id="24581" name="TextBox 1"/>
          <p:cNvSpPr txBox="1">
            <a:spLocks noChangeArrowheads="1"/>
          </p:cNvSpPr>
          <p:nvPr/>
        </p:nvSpPr>
        <p:spPr bwMode="auto">
          <a:xfrm>
            <a:off x="1295400" y="6019800"/>
            <a:ext cx="6934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400" b="1" dirty="0"/>
              <a:t>A</a:t>
            </a:r>
            <a:r>
              <a:rPr lang="en-US" altLang="en-US" sz="1400" b="1" dirty="0" smtClean="0"/>
              <a:t>dditional </a:t>
            </a:r>
            <a:r>
              <a:rPr lang="en-US" altLang="en-US" sz="1400" b="1" dirty="0"/>
              <a:t>information on storage available at: </a:t>
            </a:r>
            <a:r>
              <a:rPr lang="en-US" altLang="en-US" sz="1400" b="1" dirty="0" smtClean="0">
                <a:hlinkClick r:id="rId2"/>
              </a:rPr>
              <a:t>www.cpuc.ca.gov/PUC/energy/electric/storage.htm</a:t>
            </a:r>
            <a:r>
              <a:rPr lang="en-US" altLang="en-US" sz="1400" b="1" dirty="0" smtClean="0"/>
              <a:t> </a:t>
            </a:r>
            <a:endParaRPr lang="en-US" altLang="en-US" sz="1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Policies &amp; Procedures</a:t>
            </a:r>
            <a:endParaRPr lang="en-US" dirty="0"/>
          </a:p>
        </p:txBody>
      </p:sp>
      <p:sp>
        <p:nvSpPr>
          <p:cNvPr id="3" name="Content Placeholder 2"/>
          <p:cNvSpPr>
            <a:spLocks noGrp="1"/>
          </p:cNvSpPr>
          <p:nvPr>
            <p:ph idx="1"/>
          </p:nvPr>
        </p:nvSpPr>
        <p:spPr>
          <a:xfrm>
            <a:off x="381000" y="1828800"/>
            <a:ext cx="8305800" cy="4572000"/>
          </a:xfrm>
        </p:spPr>
        <p:txBody>
          <a:bodyPr/>
          <a:lstStyle/>
          <a:p>
            <a:r>
              <a:rPr lang="en-US" sz="2400" dirty="0"/>
              <a:t>I</a:t>
            </a:r>
            <a:r>
              <a:rPr lang="en-US" sz="2400" dirty="0" smtClean="0"/>
              <a:t>n </a:t>
            </a:r>
            <a:r>
              <a:rPr lang="en-US" sz="2400" dirty="0"/>
              <a:t>2013 </a:t>
            </a:r>
            <a:r>
              <a:rPr lang="en-US" sz="2400" dirty="0" smtClean="0"/>
              <a:t>the CPUC established </a:t>
            </a:r>
            <a:r>
              <a:rPr lang="en-US" sz="2400" dirty="0"/>
              <a:t>requirements to incorporate safety considerations into every </a:t>
            </a:r>
            <a:r>
              <a:rPr lang="en-US" sz="2400" dirty="0" smtClean="0"/>
              <a:t>decision.</a:t>
            </a:r>
          </a:p>
          <a:p>
            <a:pPr lvl="1"/>
            <a:r>
              <a:rPr lang="en-US" sz="2000" dirty="0"/>
              <a:t>In every proceeding, the </a:t>
            </a:r>
            <a:r>
              <a:rPr lang="en-US" sz="2000" dirty="0" smtClean="0"/>
              <a:t>Assigned </a:t>
            </a:r>
            <a:r>
              <a:rPr lang="en-US" sz="2000" dirty="0"/>
              <a:t>Commissioner and the Administrative Law Judge </a:t>
            </a:r>
            <a:r>
              <a:rPr lang="en-US" sz="2000" dirty="0" smtClean="0"/>
              <a:t>seek </a:t>
            </a:r>
            <a:r>
              <a:rPr lang="en-US" sz="2000" dirty="0"/>
              <a:t>comment on the specific safety impacts of any proposal under consideration</a:t>
            </a:r>
            <a:r>
              <a:rPr lang="en-US" sz="2000" dirty="0" smtClean="0"/>
              <a:t>.</a:t>
            </a:r>
          </a:p>
          <a:p>
            <a:pPr marL="457200" lvl="1" indent="0">
              <a:buNone/>
            </a:pPr>
            <a:endParaRPr lang="en-US" sz="2000" dirty="0" smtClean="0"/>
          </a:p>
          <a:p>
            <a:r>
              <a:rPr lang="en-US" sz="2400" dirty="0" smtClean="0"/>
              <a:t>In </a:t>
            </a:r>
            <a:r>
              <a:rPr lang="en-US" sz="2400" dirty="0"/>
              <a:t>2013 </a:t>
            </a:r>
            <a:r>
              <a:rPr lang="en-US" sz="2400" dirty="0" smtClean="0"/>
              <a:t>the CPUC opened a proceeding to begin </a:t>
            </a:r>
            <a:r>
              <a:rPr lang="en-US" sz="2400" dirty="0"/>
              <a:t>integrating a risk-based </a:t>
            </a:r>
            <a:r>
              <a:rPr lang="en-US" sz="2400" dirty="0" smtClean="0"/>
              <a:t>decision-making </a:t>
            </a:r>
            <a:r>
              <a:rPr lang="en-US" sz="2400" dirty="0"/>
              <a:t>process for utility rate </a:t>
            </a:r>
            <a:r>
              <a:rPr lang="en-US" sz="2400" dirty="0" smtClean="0"/>
              <a:t>requests.</a:t>
            </a:r>
          </a:p>
          <a:p>
            <a:pPr lvl="1"/>
            <a:r>
              <a:rPr lang="en-US" sz="2000" dirty="0" smtClean="0"/>
              <a:t>When </a:t>
            </a:r>
            <a:r>
              <a:rPr lang="en-US" sz="2000" dirty="0"/>
              <a:t>a utility requests </a:t>
            </a:r>
            <a:r>
              <a:rPr lang="en-US" sz="2000" dirty="0" smtClean="0"/>
              <a:t>a </a:t>
            </a:r>
            <a:r>
              <a:rPr lang="en-US" sz="2000" dirty="0"/>
              <a:t>rate adjustment the request must include testimony on how additional investment will mitigate </a:t>
            </a:r>
            <a:r>
              <a:rPr lang="en-US" sz="2000" dirty="0" smtClean="0"/>
              <a:t>risk.</a:t>
            </a:r>
            <a:endParaRPr lang="en-US" sz="2000" dirty="0"/>
          </a:p>
        </p:txBody>
      </p:sp>
      <p:sp>
        <p:nvSpPr>
          <p:cNvPr id="4" name="Slide Number Placeholder 3"/>
          <p:cNvSpPr>
            <a:spLocks noGrp="1"/>
          </p:cNvSpPr>
          <p:nvPr>
            <p:ph type="sldNum" sz="quarter" idx="12"/>
          </p:nvPr>
        </p:nvSpPr>
        <p:spPr/>
        <p:txBody>
          <a:bodyPr/>
          <a:lstStyle/>
          <a:p>
            <a:pPr>
              <a:defRPr/>
            </a:pPr>
            <a:fld id="{4A3C0BF5-B4FD-4A9F-9DA0-5E9B9799917E}" type="slidenum">
              <a:rPr lang="en-US" smtClean="0"/>
              <a:pPr>
                <a:defRPr/>
              </a:pPr>
              <a:t>4</a:t>
            </a:fld>
            <a:endParaRPr lang="en-US" dirty="0"/>
          </a:p>
        </p:txBody>
      </p:sp>
    </p:spTree>
    <p:extLst>
      <p:ext uri="{BB962C8B-B14F-4D97-AF65-F5344CB8AC3E}">
        <p14:creationId xmlns:p14="http://schemas.microsoft.com/office/powerpoint/2010/main" val="12523091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76200" y="762000"/>
            <a:ext cx="9220200" cy="914400"/>
          </a:xfrm>
        </p:spPr>
        <p:txBody>
          <a:bodyPr/>
          <a:lstStyle/>
          <a:p>
            <a:r>
              <a:rPr lang="en-US" altLang="en-US" sz="3600" dirty="0" smtClean="0"/>
              <a:t>Distributed Generation Interconnection</a:t>
            </a:r>
          </a:p>
        </p:txBody>
      </p:sp>
      <p:sp>
        <p:nvSpPr>
          <p:cNvPr id="25603" name="Content Placeholder 2"/>
          <p:cNvSpPr>
            <a:spLocks noGrp="1"/>
          </p:cNvSpPr>
          <p:nvPr>
            <p:ph idx="1"/>
          </p:nvPr>
        </p:nvSpPr>
        <p:spPr>
          <a:xfrm>
            <a:off x="457200" y="1676400"/>
            <a:ext cx="8229600" cy="4068763"/>
          </a:xfrm>
        </p:spPr>
        <p:txBody>
          <a:bodyPr/>
          <a:lstStyle/>
          <a:p>
            <a:pPr>
              <a:spcAft>
                <a:spcPts val="600"/>
              </a:spcAft>
            </a:pPr>
            <a:r>
              <a:rPr lang="en-US" altLang="en-US" sz="2400" dirty="0" smtClean="0"/>
              <a:t>In 2013, the CPUC worked on policies to reduce the cost and time for customers and small generators to interconnect to the utilities’ distribution system. </a:t>
            </a:r>
          </a:p>
          <a:p>
            <a:pPr>
              <a:spcAft>
                <a:spcPts val="600"/>
              </a:spcAft>
            </a:pPr>
            <a:r>
              <a:rPr lang="en-US" altLang="en-US" sz="2400" dirty="0" smtClean="0"/>
              <a:t>These included:</a:t>
            </a:r>
          </a:p>
          <a:p>
            <a:pPr lvl="1">
              <a:spcAft>
                <a:spcPts val="600"/>
              </a:spcAft>
            </a:pPr>
            <a:r>
              <a:rPr lang="en-US" altLang="en-US" sz="2000" dirty="0" smtClean="0"/>
              <a:t>Automated utility permitting practices;</a:t>
            </a:r>
          </a:p>
          <a:p>
            <a:pPr lvl="1">
              <a:spcAft>
                <a:spcPts val="600"/>
              </a:spcAft>
            </a:pPr>
            <a:r>
              <a:rPr lang="en-US" altLang="en-US" sz="2000" dirty="0" smtClean="0"/>
              <a:t>Standardized date gathering and reporting; and,</a:t>
            </a:r>
          </a:p>
          <a:p>
            <a:pPr lvl="1">
              <a:spcAft>
                <a:spcPts val="600"/>
              </a:spcAft>
            </a:pPr>
            <a:r>
              <a:rPr lang="en-US" altLang="en-US" sz="2000" dirty="0" smtClean="0"/>
              <a:t>Providing cost certainty.</a:t>
            </a:r>
          </a:p>
          <a:p>
            <a:pPr>
              <a:spcAft>
                <a:spcPts val="600"/>
              </a:spcAft>
            </a:pPr>
            <a:r>
              <a:rPr lang="en-US" altLang="en-US" sz="2400" dirty="0" smtClean="0"/>
              <a:t>A Proposed Decision was issued for comment in January 2014 that would adopt a group interconnection study process and standardized contracts.</a:t>
            </a:r>
          </a:p>
        </p:txBody>
      </p:sp>
      <p:sp>
        <p:nvSpPr>
          <p:cNvPr id="2560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E6528B8-EF8F-45D3-9ABC-990FFB0D5A57}" type="slidenum">
              <a:rPr lang="en-US" altLang="en-US" sz="1400" smtClean="0"/>
              <a:pPr eaLnBrk="1" hangingPunct="1">
                <a:spcBef>
                  <a:spcPct val="0"/>
                </a:spcBef>
                <a:buFontTx/>
                <a:buNone/>
              </a:pPr>
              <a:t>40</a:t>
            </a:fld>
            <a:endParaRPr lang="en-US" altLang="en-US" sz="1400"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txBox="1">
            <a:spLocks noGrp="1"/>
          </p:cNvSpPr>
          <p:nvPr/>
        </p:nvSpPr>
        <p:spPr bwMode="auto">
          <a:xfrm>
            <a:off x="6553200" y="6243638"/>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4F1426BD-69F4-43B8-A166-1D44D9828D73}" type="slidenum">
              <a:rPr lang="en-US" altLang="en-US" sz="1200">
                <a:ea typeface="ＭＳ Ｐゴシック" pitchFamily="34" charset="-128"/>
                <a:cs typeface="Arial" charset="0"/>
              </a:rPr>
              <a:pPr algn="r" eaLnBrk="1" hangingPunct="1">
                <a:spcBef>
                  <a:spcPct val="0"/>
                </a:spcBef>
                <a:buFontTx/>
                <a:buNone/>
              </a:pPr>
              <a:t>41</a:t>
            </a:fld>
            <a:endParaRPr lang="en-US" altLang="en-US" sz="1200" dirty="0">
              <a:ea typeface="ＭＳ Ｐゴシック" pitchFamily="34" charset="-128"/>
              <a:cs typeface="Arial" charset="0"/>
            </a:endParaRPr>
          </a:p>
        </p:txBody>
      </p:sp>
      <p:sp>
        <p:nvSpPr>
          <p:cNvPr id="4099" name="Slide Number Placeholder 6"/>
          <p:cNvSpPr txBox="1">
            <a:spLocks noGrp="1"/>
          </p:cNvSpPr>
          <p:nvPr/>
        </p:nvSpPr>
        <p:spPr bwMode="auto">
          <a:xfrm>
            <a:off x="6553200" y="6243638"/>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E1FB89AA-E063-4B06-86BD-94E66F420A57}" type="slidenum">
              <a:rPr lang="en-US" altLang="en-US" sz="1200">
                <a:ea typeface="ＭＳ Ｐゴシック" pitchFamily="34" charset="-128"/>
              </a:rPr>
              <a:pPr algn="r" eaLnBrk="1" hangingPunct="1">
                <a:spcBef>
                  <a:spcPct val="0"/>
                </a:spcBef>
                <a:buFontTx/>
                <a:buNone/>
              </a:pPr>
              <a:t>41</a:t>
            </a:fld>
            <a:endParaRPr lang="en-US" altLang="en-US" sz="1200" dirty="0">
              <a:ea typeface="ＭＳ Ｐゴシック" pitchFamily="34" charset="-128"/>
            </a:endParaRPr>
          </a:p>
        </p:txBody>
      </p:sp>
      <p:sp>
        <p:nvSpPr>
          <p:cNvPr id="4100" name="Rectangle 2"/>
          <p:cNvSpPr>
            <a:spLocks noGrp="1" noChangeArrowheads="1"/>
          </p:cNvSpPr>
          <p:nvPr>
            <p:ph type="title" idx="4294967295"/>
          </p:nvPr>
        </p:nvSpPr>
        <p:spPr>
          <a:xfrm>
            <a:off x="0" y="762000"/>
            <a:ext cx="9144000" cy="838200"/>
          </a:xfrm>
        </p:spPr>
        <p:txBody>
          <a:bodyPr anchor="t"/>
          <a:lstStyle/>
          <a:p>
            <a:pPr eaLnBrk="1" hangingPunct="1"/>
            <a:r>
              <a:rPr lang="en-US" altLang="en-US" dirty="0" smtClean="0"/>
              <a:t>Communications Industry</a:t>
            </a:r>
            <a:r>
              <a:rPr lang="en-US" altLang="en-US" sz="3200" dirty="0" smtClean="0"/>
              <a:t/>
            </a:r>
            <a:br>
              <a:rPr lang="en-US" altLang="en-US" sz="3200" dirty="0" smtClean="0"/>
            </a:br>
            <a:endParaRPr lang="en-US" altLang="en-US" sz="3200" i="1" u="sng" dirty="0" smtClean="0"/>
          </a:p>
        </p:txBody>
      </p:sp>
      <p:pic>
        <p:nvPicPr>
          <p:cNvPr id="4101" name="Picture 3" descr="j04116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057400"/>
            <a:ext cx="1216025"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descr="j04225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3352800"/>
            <a:ext cx="20574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5" descr="29__Color_Television">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2209800"/>
            <a:ext cx="1382713"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6" descr="PH03397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3657600"/>
            <a:ext cx="17557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7" descr="j040239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10200" y="3429000"/>
            <a:ext cx="1700213"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8" descr="j04025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2209800"/>
            <a:ext cx="1233488"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9" descr="j031635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5000" y="2286000"/>
            <a:ext cx="1362075"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8" name="Rectangle 10"/>
          <p:cNvSpPr>
            <a:spLocks noChangeArrowheads="1"/>
          </p:cNvSpPr>
          <p:nvPr/>
        </p:nvSpPr>
        <p:spPr bwMode="auto">
          <a:xfrm>
            <a:off x="1143000" y="5029200"/>
            <a:ext cx="7162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600" dirty="0">
                <a:ea typeface="ＭＳ Ｐゴシック" pitchFamily="34" charset="-128"/>
              </a:rPr>
              <a:t>The CPUC manages universal telephone service programs, issues video franchises, monitors customer service and public safety standards for telephone services, regulates rates for basic phone service and rural carriers, licenses telephone corporations, and responds to federal telecommunications initiatives.</a:t>
            </a:r>
          </a:p>
        </p:txBody>
      </p:sp>
    </p:spTree>
    <p:extLst>
      <p:ext uri="{BB962C8B-B14F-4D97-AF65-F5344CB8AC3E}">
        <p14:creationId xmlns:p14="http://schemas.microsoft.com/office/powerpoint/2010/main" val="3985099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914400"/>
            <a:ext cx="8229600" cy="990600"/>
          </a:xfrm>
        </p:spPr>
        <p:txBody>
          <a:bodyPr/>
          <a:lstStyle/>
          <a:p>
            <a:r>
              <a:rPr lang="en-US" altLang="en-US" dirty="0" smtClean="0">
                <a:solidFill>
                  <a:srgbClr val="333399"/>
                </a:solidFill>
              </a:rPr>
              <a:t>Telephone Corporations</a:t>
            </a:r>
            <a:endParaRPr lang="en-US" altLang="en-US" dirty="0" smtClean="0"/>
          </a:p>
        </p:txBody>
      </p:sp>
      <p:sp>
        <p:nvSpPr>
          <p:cNvPr id="3" name="Content Placeholder 2"/>
          <p:cNvSpPr>
            <a:spLocks noGrp="1"/>
          </p:cNvSpPr>
          <p:nvPr>
            <p:ph idx="1"/>
          </p:nvPr>
        </p:nvSpPr>
        <p:spPr>
          <a:xfrm>
            <a:off x="457200" y="1828800"/>
            <a:ext cx="8229600" cy="4572000"/>
          </a:xfrm>
        </p:spPr>
        <p:txBody>
          <a:bodyPr/>
          <a:lstStyle/>
          <a:p>
            <a:pPr>
              <a:lnSpc>
                <a:spcPct val="90000"/>
              </a:lnSpc>
              <a:defRPr/>
            </a:pPr>
            <a:r>
              <a:rPr lang="en-US" sz="1500" dirty="0" smtClean="0"/>
              <a:t>696 unique telecommunication corporations are currently licensed or registered with the CPUC to offer various modes of telecommunication service </a:t>
            </a:r>
            <a:r>
              <a:rPr lang="en-US" sz="1500" dirty="0"/>
              <a:t>(local, long-distance, </a:t>
            </a:r>
            <a:r>
              <a:rPr lang="en-US" sz="1500" dirty="0" smtClean="0"/>
              <a:t>wireless, </a:t>
            </a:r>
            <a:r>
              <a:rPr lang="en-US" sz="1500" dirty="0"/>
              <a:t>etc</a:t>
            </a:r>
            <a:r>
              <a:rPr lang="en-US" sz="1500" dirty="0" smtClean="0"/>
              <a:t>.)</a:t>
            </a:r>
          </a:p>
          <a:p>
            <a:pPr marL="0" indent="0">
              <a:lnSpc>
                <a:spcPct val="90000"/>
              </a:lnSpc>
              <a:buFontTx/>
              <a:buNone/>
              <a:defRPr/>
            </a:pPr>
            <a:endParaRPr lang="en-US" sz="1500" dirty="0" smtClean="0"/>
          </a:p>
          <a:p>
            <a:pPr>
              <a:lnSpc>
                <a:spcPct val="90000"/>
              </a:lnSpc>
              <a:defRPr/>
            </a:pPr>
            <a:r>
              <a:rPr lang="en-US" sz="1500" dirty="0" smtClean="0"/>
              <a:t>Telecommunications User Filing System (TUFFS) reports approximately $389 million in Public Purpose Program surcharges were collected in 2013.</a:t>
            </a:r>
          </a:p>
          <a:p>
            <a:pPr marL="0" indent="0">
              <a:lnSpc>
                <a:spcPct val="90000"/>
              </a:lnSpc>
              <a:buFontTx/>
              <a:buNone/>
              <a:defRPr/>
            </a:pPr>
            <a:endParaRPr lang="en-US" sz="1500" dirty="0"/>
          </a:p>
          <a:p>
            <a:pPr>
              <a:lnSpc>
                <a:spcPct val="90000"/>
              </a:lnSpc>
              <a:defRPr/>
            </a:pPr>
            <a:r>
              <a:rPr lang="en-US" sz="1500" dirty="0" smtClean="0"/>
              <a:t>Some </a:t>
            </a:r>
            <a:r>
              <a:rPr lang="en-US" sz="1500" dirty="0"/>
              <a:t>of </a:t>
            </a:r>
            <a:r>
              <a:rPr lang="en-US" sz="1500" dirty="0" smtClean="0"/>
              <a:t>these corporations have multiple licenses or registrations to offer telecommunication service (i.e., </a:t>
            </a:r>
            <a:r>
              <a:rPr lang="en-US" sz="1500" dirty="0"/>
              <a:t>wireline, </a:t>
            </a:r>
            <a:r>
              <a:rPr lang="en-US" sz="1500" dirty="0" smtClean="0"/>
              <a:t>wireless, and Voice </a:t>
            </a:r>
            <a:r>
              <a:rPr lang="en-US" sz="1500" dirty="0"/>
              <a:t>over </a:t>
            </a:r>
            <a:r>
              <a:rPr lang="en-US" sz="1500" dirty="0" smtClean="0"/>
              <a:t>Internet).  There are currently 1,052 total licenses and registrations. </a:t>
            </a:r>
            <a:r>
              <a:rPr lang="en-US" sz="1500" dirty="0"/>
              <a:t>  </a:t>
            </a:r>
            <a:endParaRPr lang="en-US" sz="1500" dirty="0" smtClean="0"/>
          </a:p>
          <a:p>
            <a:pPr marL="0" indent="0">
              <a:lnSpc>
                <a:spcPct val="90000"/>
              </a:lnSpc>
              <a:buFontTx/>
              <a:buNone/>
              <a:defRPr/>
            </a:pPr>
            <a:endParaRPr lang="en-US" sz="1500" dirty="0"/>
          </a:p>
          <a:p>
            <a:pPr>
              <a:lnSpc>
                <a:spcPct val="90000"/>
              </a:lnSpc>
              <a:defRPr/>
            </a:pPr>
            <a:r>
              <a:rPr lang="en-US" sz="1500" dirty="0" smtClean="0"/>
              <a:t>The breakdown of services offered by these licensed entities is as follows</a:t>
            </a:r>
            <a:r>
              <a:rPr lang="en-US" sz="1500" dirty="0"/>
              <a:t>: </a:t>
            </a:r>
          </a:p>
        </p:txBody>
      </p:sp>
      <p:sp>
        <p:nvSpPr>
          <p:cNvPr id="51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3FC786EC-DCC5-4203-B652-81344720FF37}" type="slidenum">
              <a:rPr lang="en-US" altLang="en-US" sz="1400" smtClean="0"/>
              <a:pPr eaLnBrk="1" hangingPunct="1">
                <a:spcBef>
                  <a:spcPct val="0"/>
                </a:spcBef>
                <a:buFontTx/>
                <a:buNone/>
              </a:pPr>
              <a:t>42</a:t>
            </a:fld>
            <a:endParaRPr lang="en-US" altLang="en-US" sz="1400" dirty="0" smtClean="0"/>
          </a:p>
        </p:txBody>
      </p:sp>
      <p:graphicFrame>
        <p:nvGraphicFramePr>
          <p:cNvPr id="5" name="Table 4"/>
          <p:cNvGraphicFramePr>
            <a:graphicFrameLocks noGrp="1"/>
          </p:cNvGraphicFramePr>
          <p:nvPr/>
        </p:nvGraphicFramePr>
        <p:xfrm>
          <a:off x="1295400" y="4800600"/>
          <a:ext cx="6172200" cy="1371600"/>
        </p:xfrm>
        <a:graphic>
          <a:graphicData uri="http://schemas.openxmlformats.org/drawingml/2006/table">
            <a:tbl>
              <a:tblPr>
                <a:tableStyleId>{5C22544A-7EE6-4342-B048-85BDC9FD1C3A}</a:tableStyleId>
              </a:tblPr>
              <a:tblGrid>
                <a:gridCol w="5386916"/>
                <a:gridCol w="785284"/>
              </a:tblGrid>
              <a:tr h="275422">
                <a:tc>
                  <a:txBody>
                    <a:bodyPr/>
                    <a:lstStyle/>
                    <a:p>
                      <a:pPr algn="l" fontAlgn="b"/>
                      <a:r>
                        <a:rPr lang="en-US" sz="1600" u="none" strike="noStrike" dirty="0">
                          <a:effectLst/>
                        </a:rPr>
                        <a:t>Wireline </a:t>
                      </a:r>
                      <a:r>
                        <a:rPr lang="en-US" sz="1600" u="none" strike="noStrike" dirty="0" smtClean="0">
                          <a:effectLst/>
                        </a:rPr>
                        <a:t>service</a:t>
                      </a:r>
                      <a:endParaRPr lang="en-US" sz="16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a:effectLst/>
                        </a:rPr>
                        <a:t>426</a:t>
                      </a:r>
                      <a:endParaRPr lang="en-US" sz="16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5422">
                <a:tc>
                  <a:txBody>
                    <a:bodyPr/>
                    <a:lstStyle/>
                    <a:p>
                      <a:pPr algn="l" fontAlgn="b"/>
                      <a:r>
                        <a:rPr lang="en-US" sz="1600" u="none" strike="noStrike" dirty="0">
                          <a:effectLst/>
                        </a:rPr>
                        <a:t>Wireless </a:t>
                      </a:r>
                      <a:r>
                        <a:rPr lang="en-US" sz="1600" u="none" strike="noStrike" dirty="0" smtClean="0">
                          <a:effectLst/>
                        </a:rPr>
                        <a:t>service</a:t>
                      </a:r>
                      <a:endParaRPr lang="en-US" sz="16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a:effectLst/>
                        </a:rPr>
                        <a:t>91</a:t>
                      </a:r>
                      <a:endParaRPr lang="en-US" sz="16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5422">
                <a:tc>
                  <a:txBody>
                    <a:bodyPr/>
                    <a:lstStyle/>
                    <a:p>
                      <a:pPr algn="l" fontAlgn="b"/>
                      <a:r>
                        <a:rPr lang="en-US" sz="1600" u="none" strike="noStrike" dirty="0">
                          <a:effectLst/>
                        </a:rPr>
                        <a:t>VoIP </a:t>
                      </a:r>
                      <a:r>
                        <a:rPr lang="en-US" sz="1600" u="none" strike="noStrike" dirty="0" smtClean="0">
                          <a:effectLst/>
                        </a:rPr>
                        <a:t>service</a:t>
                      </a:r>
                      <a:endParaRPr lang="en-US" sz="16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a:effectLst/>
                        </a:rPr>
                        <a:t>131</a:t>
                      </a:r>
                      <a:endParaRPr lang="en-US" sz="16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5422">
                <a:tc>
                  <a:txBody>
                    <a:bodyPr/>
                    <a:lstStyle/>
                    <a:p>
                      <a:pPr algn="l" fontAlgn="b"/>
                      <a:r>
                        <a:rPr lang="en-US" sz="1600" u="none" strike="noStrike" dirty="0">
                          <a:effectLst/>
                        </a:rPr>
                        <a:t>Multiple services </a:t>
                      </a:r>
                      <a:endParaRPr lang="en-US" sz="16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a:effectLst/>
                        </a:rPr>
                        <a:t>42</a:t>
                      </a:r>
                      <a:endParaRPr lang="en-US" sz="16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9912">
                <a:tc>
                  <a:txBody>
                    <a:bodyPr/>
                    <a:lstStyle/>
                    <a:p>
                      <a:pPr algn="l" fontAlgn="b"/>
                      <a:r>
                        <a:rPr lang="en-US" sz="1600" u="none" strike="noStrike" dirty="0">
                          <a:effectLst/>
                        </a:rPr>
                        <a:t>Remote Telephone Unit (2 way radio and Paging</a:t>
                      </a:r>
                      <a:r>
                        <a:rPr lang="en-US" sz="1600" u="none" strike="noStrike" dirty="0" smtClean="0">
                          <a:effectLst/>
                        </a:rPr>
                        <a:t>) service</a:t>
                      </a:r>
                      <a:endParaRPr lang="en-US" sz="16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a:effectLst/>
                        </a:rPr>
                        <a:t>6</a:t>
                      </a:r>
                      <a:endParaRPr lang="en-US" sz="16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599932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z="3200" dirty="0" smtClean="0"/>
              <a:t>Expanding LifeLine Service to Meet Changing Needs for Access</a:t>
            </a:r>
          </a:p>
        </p:txBody>
      </p:sp>
      <p:sp>
        <p:nvSpPr>
          <p:cNvPr id="6147" name="Content Placeholder 2"/>
          <p:cNvSpPr>
            <a:spLocks noGrp="1"/>
          </p:cNvSpPr>
          <p:nvPr>
            <p:ph idx="1"/>
          </p:nvPr>
        </p:nvSpPr>
        <p:spPr>
          <a:xfrm>
            <a:off x="457200" y="2057400"/>
            <a:ext cx="8458200" cy="4068763"/>
          </a:xfrm>
        </p:spPr>
        <p:txBody>
          <a:bodyPr/>
          <a:lstStyle/>
          <a:p>
            <a:r>
              <a:rPr lang="en-US" altLang="en-US" sz="2400" dirty="0" smtClean="0"/>
              <a:t>Through 8 statewide public hearings, clear messages from participants:</a:t>
            </a:r>
          </a:p>
          <a:p>
            <a:pPr lvl="1"/>
            <a:r>
              <a:rPr lang="en-US" altLang="en-US" sz="1600" dirty="0" smtClean="0"/>
              <a:t>Consumers need wireless to facilitate job search and to address temporary housing.</a:t>
            </a:r>
          </a:p>
          <a:p>
            <a:pPr lvl="1"/>
            <a:r>
              <a:rPr lang="en-US" altLang="en-US" sz="1600" dirty="0" smtClean="0"/>
              <a:t>Consumers want to choose plans that best meet needs.</a:t>
            </a:r>
          </a:p>
          <a:p>
            <a:pPr lvl="1"/>
            <a:r>
              <a:rPr lang="en-US" altLang="en-US" sz="1600" dirty="0" smtClean="0"/>
              <a:t>Consumers want access to wireless plans that include text and data options.</a:t>
            </a:r>
          </a:p>
          <a:p>
            <a:r>
              <a:rPr lang="en-US" altLang="en-US" sz="2200" dirty="0" smtClean="0"/>
              <a:t>January 2014 - Adopted two tier subsidy mechanism for wireless</a:t>
            </a:r>
          </a:p>
          <a:p>
            <a:pPr lvl="1"/>
            <a:r>
              <a:rPr lang="en-US" altLang="en-US" sz="1600" dirty="0" smtClean="0"/>
              <a:t>Consumers receive $5.75 per month for plans that offer 501 minutes to 999 minutes.</a:t>
            </a:r>
          </a:p>
          <a:p>
            <a:pPr lvl="1"/>
            <a:r>
              <a:rPr lang="en-US" altLang="en-US" sz="1600" dirty="0" smtClean="0"/>
              <a:t>Consumers receive $12.65 per months for plans that offer 1,000 or more minutes.</a:t>
            </a:r>
          </a:p>
          <a:p>
            <a:r>
              <a:rPr lang="en-US" altLang="en-US" sz="2000" dirty="0" smtClean="0"/>
              <a:t>California LifeLine program allows consumers to also receive Federal LifeLine subsidy</a:t>
            </a:r>
          </a:p>
          <a:p>
            <a:pPr lvl="1"/>
            <a:endParaRPr lang="en-US" altLang="en-US" sz="1800" dirty="0" smtClean="0"/>
          </a:p>
        </p:txBody>
      </p:sp>
      <p:sp>
        <p:nvSpPr>
          <p:cNvPr id="61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9C4EAF0-C452-4146-9723-505F826967A1}" type="slidenum">
              <a:rPr lang="en-US" altLang="en-US" sz="1400" smtClean="0"/>
              <a:pPr eaLnBrk="1" hangingPunct="1">
                <a:spcBef>
                  <a:spcPct val="0"/>
                </a:spcBef>
                <a:buFontTx/>
                <a:buNone/>
              </a:pPr>
              <a:t>43</a:t>
            </a:fld>
            <a:endParaRPr lang="en-US" altLang="en-US" sz="1400" dirty="0" smtClean="0"/>
          </a:p>
        </p:txBody>
      </p:sp>
    </p:spTree>
    <p:extLst>
      <p:ext uri="{BB962C8B-B14F-4D97-AF65-F5344CB8AC3E}">
        <p14:creationId xmlns:p14="http://schemas.microsoft.com/office/powerpoint/2010/main" val="3112716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914400"/>
            <a:ext cx="8229600" cy="990600"/>
          </a:xfrm>
        </p:spPr>
        <p:txBody>
          <a:bodyPr/>
          <a:lstStyle/>
          <a:p>
            <a:r>
              <a:rPr lang="en-US" altLang="en-US" dirty="0" smtClean="0">
                <a:solidFill>
                  <a:srgbClr val="333399"/>
                </a:solidFill>
              </a:rPr>
              <a:t>Public Safety and 9-1-1</a:t>
            </a:r>
            <a:endParaRPr lang="en-US" altLang="en-US" dirty="0" smtClean="0"/>
          </a:p>
        </p:txBody>
      </p:sp>
      <p:sp>
        <p:nvSpPr>
          <p:cNvPr id="3" name="Content Placeholder 2"/>
          <p:cNvSpPr>
            <a:spLocks noGrp="1"/>
          </p:cNvSpPr>
          <p:nvPr>
            <p:ph idx="1"/>
          </p:nvPr>
        </p:nvSpPr>
        <p:spPr>
          <a:xfrm>
            <a:off x="457200" y="1828800"/>
            <a:ext cx="8229600" cy="4038600"/>
          </a:xfrm>
        </p:spPr>
        <p:txBody>
          <a:bodyPr/>
          <a:lstStyle/>
          <a:p>
            <a:pPr marL="0" indent="0" eaLnBrk="1" fontAlgn="auto" hangingPunct="1">
              <a:spcAft>
                <a:spcPts val="0"/>
              </a:spcAft>
              <a:buFontTx/>
              <a:buNone/>
              <a:defRPr/>
            </a:pPr>
            <a:endParaRPr lang="en-US" sz="1400" b="1" kern="1200" dirty="0" smtClean="0">
              <a:solidFill>
                <a:prstClr val="black"/>
              </a:solidFill>
              <a:latin typeface="Calibri"/>
            </a:endParaRPr>
          </a:p>
          <a:p>
            <a:pPr eaLnBrk="1" fontAlgn="auto" hangingPunct="1">
              <a:spcAft>
                <a:spcPts val="0"/>
              </a:spcAft>
              <a:defRPr/>
            </a:pPr>
            <a:r>
              <a:rPr lang="en-US" sz="2000" kern="1200" dirty="0" smtClean="0">
                <a:solidFill>
                  <a:prstClr val="black"/>
                </a:solidFill>
                <a:latin typeface="Calibri"/>
              </a:rPr>
              <a:t>In July 2013, issued Decision 13-07-019 to address the risk of inaccurate caller location information being delivered to Public Safety answering points from Multi-Line Telephone Systems (MLTS) users, such as hotels, hospitals, and buildings.</a:t>
            </a:r>
          </a:p>
          <a:p>
            <a:pPr eaLnBrk="1" fontAlgn="auto" hangingPunct="1">
              <a:spcAft>
                <a:spcPts val="0"/>
              </a:spcAft>
              <a:defRPr/>
            </a:pPr>
            <a:r>
              <a:rPr lang="en-US" sz="2000" kern="1200" dirty="0" smtClean="0">
                <a:solidFill>
                  <a:prstClr val="black"/>
                </a:solidFill>
                <a:latin typeface="Calibri"/>
              </a:rPr>
              <a:t>CPUC is participating in FCC network reliability proceedings.</a:t>
            </a:r>
          </a:p>
          <a:p>
            <a:pPr lvl="1" eaLnBrk="1" fontAlgn="auto" hangingPunct="1">
              <a:spcAft>
                <a:spcPts val="0"/>
              </a:spcAft>
              <a:defRPr/>
            </a:pPr>
            <a:r>
              <a:rPr lang="en-US" sz="2000" kern="1200" dirty="0" smtClean="0">
                <a:solidFill>
                  <a:prstClr val="black"/>
                </a:solidFill>
                <a:latin typeface="Calibri"/>
              </a:rPr>
              <a:t>CPUC filed </a:t>
            </a:r>
            <a:r>
              <a:rPr lang="en-US" sz="2000" kern="1200" dirty="0">
                <a:solidFill>
                  <a:prstClr val="black"/>
                </a:solidFill>
                <a:latin typeface="Calibri"/>
              </a:rPr>
              <a:t>comments representing state interest in 9-1-1 network resiliency for key components of the 9-1-1 architecture, such as central offices and cell </a:t>
            </a:r>
            <a:r>
              <a:rPr lang="en-US" sz="2000" kern="1200" dirty="0" smtClean="0">
                <a:solidFill>
                  <a:prstClr val="black"/>
                </a:solidFill>
                <a:latin typeface="Calibri"/>
              </a:rPr>
              <a:t>sites.</a:t>
            </a:r>
          </a:p>
          <a:p>
            <a:pPr eaLnBrk="1" fontAlgn="auto" hangingPunct="1">
              <a:spcAft>
                <a:spcPts val="0"/>
              </a:spcAft>
              <a:defRPr/>
            </a:pPr>
            <a:r>
              <a:rPr lang="en-US" sz="2000" kern="1200" dirty="0" smtClean="0">
                <a:solidFill>
                  <a:prstClr val="black"/>
                </a:solidFill>
                <a:latin typeface="Calibri"/>
              </a:rPr>
              <a:t>CASF Broadband infrastructure grants identify public safety entities that may benefit from improved broadband access.</a:t>
            </a:r>
          </a:p>
          <a:p>
            <a:pPr eaLnBrk="1" fontAlgn="auto" hangingPunct="1">
              <a:spcAft>
                <a:spcPts val="0"/>
              </a:spcAft>
              <a:defRPr/>
            </a:pPr>
            <a:r>
              <a:rPr lang="en-US" sz="2000" kern="1200" dirty="0" smtClean="0">
                <a:solidFill>
                  <a:prstClr val="black"/>
                </a:solidFill>
                <a:latin typeface="Calibri"/>
              </a:rPr>
              <a:t>In 2013, approved three additional applications for the use of 2-1-1  (Information and Referral services) for Butte, San Benito, and Tehama Counties.</a:t>
            </a:r>
            <a:endParaRPr lang="en-US" sz="2000" kern="1200" dirty="0">
              <a:solidFill>
                <a:prstClr val="black"/>
              </a:solidFill>
              <a:latin typeface="Calibri"/>
            </a:endParaRPr>
          </a:p>
          <a:p>
            <a:pPr eaLnBrk="1" fontAlgn="auto" hangingPunct="1">
              <a:spcAft>
                <a:spcPts val="0"/>
              </a:spcAft>
              <a:defRPr/>
            </a:pPr>
            <a:endParaRPr lang="en-US" sz="2000" kern="1200" dirty="0">
              <a:solidFill>
                <a:prstClr val="black"/>
              </a:solidFill>
              <a:latin typeface="Calibri"/>
            </a:endParaRPr>
          </a:p>
          <a:p>
            <a:pPr marL="0" indent="0">
              <a:buFontTx/>
              <a:buNone/>
              <a:defRPr/>
            </a:pPr>
            <a:endParaRPr lang="en-US" dirty="0"/>
          </a:p>
        </p:txBody>
      </p:sp>
      <p:sp>
        <p:nvSpPr>
          <p:cNvPr id="717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4CECC26-9680-40AD-9D30-F56106F1CF08}" type="slidenum">
              <a:rPr lang="en-US" altLang="en-US" sz="1400" smtClean="0"/>
              <a:pPr eaLnBrk="1" hangingPunct="1">
                <a:spcBef>
                  <a:spcPct val="0"/>
                </a:spcBef>
                <a:buFontTx/>
                <a:buNone/>
              </a:pPr>
              <a:t>44</a:t>
            </a:fld>
            <a:endParaRPr lang="en-US" altLang="en-US" sz="1400" dirty="0" smtClean="0"/>
          </a:p>
        </p:txBody>
      </p:sp>
    </p:spTree>
    <p:extLst>
      <p:ext uri="{BB962C8B-B14F-4D97-AF65-F5344CB8AC3E}">
        <p14:creationId xmlns:p14="http://schemas.microsoft.com/office/powerpoint/2010/main" val="4432952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838200"/>
            <a:ext cx="8229600" cy="685800"/>
          </a:xfrm>
        </p:spPr>
        <p:txBody>
          <a:bodyPr/>
          <a:lstStyle/>
          <a:p>
            <a:r>
              <a:rPr lang="en-US" altLang="en-US" sz="3200" dirty="0" smtClean="0"/>
              <a:t>Encouraging Broadband Deployment</a:t>
            </a:r>
          </a:p>
        </p:txBody>
      </p:sp>
      <p:sp>
        <p:nvSpPr>
          <p:cNvPr id="8195" name="Content Placeholder 2"/>
          <p:cNvSpPr>
            <a:spLocks noGrp="1"/>
          </p:cNvSpPr>
          <p:nvPr>
            <p:ph sz="half" idx="1"/>
          </p:nvPr>
        </p:nvSpPr>
        <p:spPr>
          <a:xfrm>
            <a:off x="457200" y="1524000"/>
            <a:ext cx="8229600" cy="4800600"/>
          </a:xfrm>
        </p:spPr>
        <p:txBody>
          <a:bodyPr/>
          <a:lstStyle/>
          <a:p>
            <a:pPr>
              <a:spcBef>
                <a:spcPct val="0"/>
              </a:spcBef>
              <a:spcAft>
                <a:spcPts val="600"/>
              </a:spcAft>
              <a:tabLst>
                <a:tab pos="457200" algn="l"/>
              </a:tabLst>
            </a:pPr>
            <a:r>
              <a:rPr lang="en-US" altLang="en-US" sz="1600" dirty="0" smtClean="0">
                <a:cs typeface="Times New Roman" pitchFamily="18" charset="0"/>
              </a:rPr>
              <a:t>California Advanced Services Fund (CASF)</a:t>
            </a:r>
          </a:p>
          <a:p>
            <a:pPr lvl="1">
              <a:spcBef>
                <a:spcPct val="0"/>
              </a:spcBef>
              <a:spcAft>
                <a:spcPts val="600"/>
              </a:spcAft>
              <a:tabLst>
                <a:tab pos="457200" algn="l"/>
              </a:tabLst>
            </a:pPr>
            <a:r>
              <a:rPr lang="en-US" altLang="en-US" sz="1600" dirty="0" smtClean="0">
                <a:cs typeface="Times New Roman" pitchFamily="18" charset="0"/>
              </a:rPr>
              <a:t>Implementing SB 740:  Proceeding in progress to address requirements for non-telephone corporations to receive CASF grants (i.e., right-of-first refusal for existing providers prior to grant awards in underserved areas and applications from local government entities).</a:t>
            </a:r>
          </a:p>
          <a:p>
            <a:pPr lvl="1">
              <a:spcBef>
                <a:spcPct val="0"/>
              </a:spcBef>
              <a:spcAft>
                <a:spcPts val="600"/>
              </a:spcAft>
              <a:tabLst>
                <a:tab pos="457200" algn="l"/>
              </a:tabLst>
            </a:pPr>
            <a:r>
              <a:rPr lang="en-US" altLang="en-US" sz="1600" dirty="0" smtClean="0">
                <a:cs typeface="Times New Roman" pitchFamily="18" charset="0"/>
              </a:rPr>
              <a:t>Implementing AB 1299:  Public housing broadband projects:  </a:t>
            </a:r>
          </a:p>
          <a:p>
            <a:pPr lvl="2">
              <a:spcBef>
                <a:spcPct val="0"/>
              </a:spcBef>
              <a:spcAft>
                <a:spcPts val="600"/>
              </a:spcAft>
              <a:tabLst>
                <a:tab pos="457200" algn="l"/>
              </a:tabLst>
            </a:pPr>
            <a:r>
              <a:rPr lang="en-US" altLang="en-US" sz="1600" dirty="0" smtClean="0">
                <a:cs typeface="Times New Roman" pitchFamily="18" charset="0"/>
              </a:rPr>
              <a:t>Public workshops and meetings with public housing representatives initiated.</a:t>
            </a:r>
          </a:p>
          <a:p>
            <a:pPr lvl="2">
              <a:spcBef>
                <a:spcPct val="0"/>
              </a:spcBef>
              <a:spcAft>
                <a:spcPts val="600"/>
              </a:spcAft>
              <a:tabLst>
                <a:tab pos="457200" algn="l"/>
              </a:tabLst>
            </a:pPr>
            <a:r>
              <a:rPr lang="en-US" altLang="en-US" sz="1600" dirty="0" smtClean="0">
                <a:cs typeface="Times New Roman" pitchFamily="18" charset="0"/>
              </a:rPr>
              <a:t>Target issuing grants by end of 2014.</a:t>
            </a:r>
          </a:p>
          <a:p>
            <a:pPr lvl="1">
              <a:spcBef>
                <a:spcPct val="0"/>
              </a:spcBef>
              <a:spcAft>
                <a:spcPts val="600"/>
              </a:spcAft>
              <a:tabLst>
                <a:tab pos="457200" algn="l"/>
              </a:tabLst>
            </a:pPr>
            <a:r>
              <a:rPr lang="en-US" altLang="en-US" sz="1600" dirty="0" smtClean="0">
                <a:cs typeface="Times New Roman" pitchFamily="18" charset="0"/>
              </a:rPr>
              <a:t>Implementing solicitation for new Consortia in unrepresented counties in CA</a:t>
            </a:r>
            <a:r>
              <a:rPr lang="en-US" altLang="en-US" sz="1600" dirty="0" smtClean="0"/>
              <a:t> </a:t>
            </a:r>
            <a:r>
              <a:rPr lang="en-US" altLang="en-US" sz="1600" dirty="0" smtClean="0">
                <a:cs typeface="Times New Roman" pitchFamily="18" charset="0"/>
              </a:rPr>
              <a:t>to promote deployment and adoption.</a:t>
            </a:r>
          </a:p>
          <a:p>
            <a:pPr>
              <a:spcBef>
                <a:spcPct val="0"/>
              </a:spcBef>
              <a:spcAft>
                <a:spcPts val="600"/>
              </a:spcAft>
              <a:tabLst>
                <a:tab pos="457200" algn="l"/>
              </a:tabLst>
            </a:pPr>
            <a:r>
              <a:rPr lang="en-US" altLang="en-US" sz="1600" dirty="0" smtClean="0"/>
              <a:t>Identifying priorities areas:</a:t>
            </a:r>
          </a:p>
          <a:p>
            <a:pPr lvl="1">
              <a:spcBef>
                <a:spcPct val="0"/>
              </a:spcBef>
              <a:spcAft>
                <a:spcPts val="600"/>
              </a:spcAft>
              <a:tabLst>
                <a:tab pos="457200" algn="l"/>
              </a:tabLst>
            </a:pPr>
            <a:r>
              <a:rPr lang="en-US" altLang="en-US" sz="1600" dirty="0" smtClean="0"/>
              <a:t>Establish CASF priority areas where broadband infrastructure is inadequate in unserved and underserved areas of the State.</a:t>
            </a:r>
          </a:p>
          <a:p>
            <a:pPr lvl="1">
              <a:spcBef>
                <a:spcPct val="0"/>
              </a:spcBef>
              <a:spcAft>
                <a:spcPts val="600"/>
              </a:spcAft>
              <a:tabLst>
                <a:tab pos="457200" algn="l"/>
              </a:tabLst>
            </a:pPr>
            <a:r>
              <a:rPr lang="en-US" altLang="en-US" sz="1600" dirty="0" smtClean="0"/>
              <a:t>Consortia and unrepresented counties of San Luis Obispo, Santa Barbara, and Ventura provided regional priorities to CPUC staff at CASF Summit in March 2014.</a:t>
            </a:r>
          </a:p>
        </p:txBody>
      </p:sp>
      <p:sp>
        <p:nvSpPr>
          <p:cNvPr id="8196" name="Slide Number Placeholder 3"/>
          <p:cNvSpPr txBox="1">
            <a:spLocks noGrp="1"/>
          </p:cNvSpPr>
          <p:nvPr/>
        </p:nvSpPr>
        <p:spPr bwMode="auto">
          <a:xfrm>
            <a:off x="6400800" y="6200775"/>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7AAF2B1B-16A2-49D6-B569-D67F98BFD464}" type="slidenum">
              <a:rPr lang="en-US" altLang="en-US" sz="1200">
                <a:ea typeface="ＭＳ Ｐゴシック" pitchFamily="34" charset="-128"/>
                <a:cs typeface="Arial" charset="0"/>
              </a:rPr>
              <a:pPr algn="r" eaLnBrk="1" hangingPunct="1">
                <a:spcBef>
                  <a:spcPct val="0"/>
                </a:spcBef>
                <a:buFontTx/>
                <a:buNone/>
              </a:pPr>
              <a:t>45</a:t>
            </a:fld>
            <a:endParaRPr lang="en-US" altLang="en-US" sz="1200" dirty="0">
              <a:ea typeface="ＭＳ Ｐゴシック" pitchFamily="34" charset="-128"/>
              <a:cs typeface="Arial" charset="0"/>
            </a:endParaRPr>
          </a:p>
        </p:txBody>
      </p:sp>
    </p:spTree>
    <p:extLst>
      <p:ext uri="{BB962C8B-B14F-4D97-AF65-F5344CB8AC3E}">
        <p14:creationId xmlns:p14="http://schemas.microsoft.com/office/powerpoint/2010/main" val="19032486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p:txBody>
          <a:bodyPr/>
          <a:lstStyle/>
          <a:p>
            <a:r>
              <a:rPr lang="en-US" altLang="en-US" sz="3200" dirty="0" smtClean="0"/>
              <a:t>Broadband Data Analysis and Public Feedback</a:t>
            </a:r>
          </a:p>
        </p:txBody>
      </p:sp>
      <p:sp>
        <p:nvSpPr>
          <p:cNvPr id="9219" name="Content Placeholder 4"/>
          <p:cNvSpPr>
            <a:spLocks noGrp="1"/>
          </p:cNvSpPr>
          <p:nvPr>
            <p:ph idx="1"/>
          </p:nvPr>
        </p:nvSpPr>
        <p:spPr>
          <a:xfrm>
            <a:off x="381000" y="1905000"/>
            <a:ext cx="8229600" cy="4719638"/>
          </a:xfrm>
        </p:spPr>
        <p:txBody>
          <a:bodyPr/>
          <a:lstStyle/>
          <a:p>
            <a:r>
              <a:rPr lang="en-US" altLang="en-US" sz="1800" dirty="0" smtClean="0">
                <a:latin typeface="+mj-lt"/>
              </a:rPr>
              <a:t>Consumers can provide feedback via a paper survey (English &amp; Spanish), wireless phone app or through website availability mapping tool</a:t>
            </a:r>
          </a:p>
          <a:p>
            <a:pPr lvl="1"/>
            <a:r>
              <a:rPr lang="en-US" altLang="en-US" sz="1800" dirty="0" smtClean="0">
                <a:latin typeface="+mj-lt"/>
                <a:hlinkClick r:id="rId2"/>
              </a:rPr>
              <a:t>hwww.cpuc.ca.gov/PUC/Telco/bbpubfeedback.htm</a:t>
            </a:r>
            <a:r>
              <a:rPr lang="en-US" altLang="en-US" sz="1800" dirty="0" smtClean="0">
                <a:latin typeface="+mj-lt"/>
              </a:rPr>
              <a:t> </a:t>
            </a:r>
          </a:p>
          <a:p>
            <a:r>
              <a:rPr lang="en-US" altLang="en-US" sz="1800" dirty="0" smtClean="0">
                <a:latin typeface="+mj-lt"/>
              </a:rPr>
              <a:t>April 2013 – Broadband testing app CalSPEED was created.</a:t>
            </a:r>
          </a:p>
          <a:p>
            <a:r>
              <a:rPr lang="en-US" altLang="en-US" sz="1800" dirty="0" smtClean="0">
                <a:latin typeface="+mj-lt"/>
              </a:rPr>
              <a:t>Consumer supplied data included in availability map results.</a:t>
            </a:r>
          </a:p>
          <a:p>
            <a:r>
              <a:rPr lang="en-US" altLang="en-US" sz="1800" dirty="0" smtClean="0">
                <a:latin typeface="+mj-lt"/>
              </a:rPr>
              <a:t>Public feedback used in CASF grant application review process.</a:t>
            </a:r>
          </a:p>
          <a:p>
            <a:pPr lvl="1"/>
            <a:endParaRPr lang="en-US" altLang="en-US" sz="1800" dirty="0" smtClean="0"/>
          </a:p>
        </p:txBody>
      </p:sp>
      <p:pic>
        <p:nvPicPr>
          <p:cNvPr id="92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191000"/>
            <a:ext cx="1447800" cy="221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3" descr="d:\RO1\Desktop\Drive Test App Dev\Mobile Viewer App\iPhone Viewer\iPhone_viewer_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0125" y="4191000"/>
            <a:ext cx="1474788"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78369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z="2800" dirty="0" smtClean="0"/>
              <a:t>Speech Generating Devices Added to Deaf and Disabled Telecommunications Program</a:t>
            </a:r>
          </a:p>
        </p:txBody>
      </p:sp>
      <p:sp>
        <p:nvSpPr>
          <p:cNvPr id="10243" name="Content Placeholder 2"/>
          <p:cNvSpPr>
            <a:spLocks noGrp="1"/>
          </p:cNvSpPr>
          <p:nvPr>
            <p:ph idx="1"/>
          </p:nvPr>
        </p:nvSpPr>
        <p:spPr>
          <a:xfrm>
            <a:off x="228600" y="2057400"/>
            <a:ext cx="8458200" cy="4267200"/>
          </a:xfrm>
        </p:spPr>
        <p:txBody>
          <a:bodyPr/>
          <a:lstStyle/>
          <a:p>
            <a:r>
              <a:rPr lang="en-US" altLang="en-US" sz="2000" dirty="0" smtClean="0">
                <a:latin typeface="+mj-lt"/>
              </a:rPr>
              <a:t>AB 136 (Beall, 2011, Ch. 404) added speech generating devices (SGDs) to existing equipment distribution program.</a:t>
            </a:r>
          </a:p>
          <a:p>
            <a:r>
              <a:rPr lang="en-US" altLang="en-US" sz="2000" dirty="0" smtClean="0">
                <a:latin typeface="+mj-lt"/>
              </a:rPr>
              <a:t>CPUC adopted program rules on December 16, 2013.</a:t>
            </a:r>
          </a:p>
          <a:p>
            <a:r>
              <a:rPr lang="en-US" altLang="en-US" sz="2000" dirty="0" smtClean="0">
                <a:latin typeface="+mj-lt"/>
              </a:rPr>
              <a:t>Application process rolled-out in January 2014.</a:t>
            </a:r>
          </a:p>
          <a:p>
            <a:r>
              <a:rPr lang="en-US" altLang="en-US" sz="2000" dirty="0" smtClean="0">
                <a:latin typeface="+mj-lt"/>
              </a:rPr>
              <a:t>Application process relies upon speech language pathologist assessment.</a:t>
            </a:r>
          </a:p>
          <a:p>
            <a:r>
              <a:rPr lang="en-US" altLang="en-US" sz="2000" dirty="0" smtClean="0">
                <a:latin typeface="+mj-lt"/>
              </a:rPr>
              <a:t>First recipient received equipment on February 25, 2014.</a:t>
            </a:r>
          </a:p>
          <a:p>
            <a:r>
              <a:rPr lang="en-US" altLang="en-US" sz="2000" dirty="0" smtClean="0">
                <a:latin typeface="+mj-lt"/>
              </a:rPr>
              <a:t>Continue to work with vendors, speech language pathologist, non-profit organizations and sister state agencies to increase access to SGDs.</a:t>
            </a:r>
          </a:p>
          <a:p>
            <a:endParaRPr lang="en-US" altLang="en-US" sz="2800" dirty="0" smtClean="0"/>
          </a:p>
        </p:txBody>
      </p:sp>
      <p:sp>
        <p:nvSpPr>
          <p:cNvPr id="1024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FC65D0F6-8EC3-4F30-9B64-84518D137520}" type="slidenum">
              <a:rPr lang="en-US" altLang="en-US" sz="1400" smtClean="0"/>
              <a:pPr eaLnBrk="1" hangingPunct="1">
                <a:spcBef>
                  <a:spcPct val="0"/>
                </a:spcBef>
                <a:buFontTx/>
                <a:buNone/>
              </a:pPr>
              <a:t>47</a:t>
            </a:fld>
            <a:endParaRPr lang="en-US" altLang="en-US" sz="1400" dirty="0" smtClean="0"/>
          </a:p>
        </p:txBody>
      </p:sp>
    </p:spTree>
    <p:extLst>
      <p:ext uri="{BB962C8B-B14F-4D97-AF65-F5344CB8AC3E}">
        <p14:creationId xmlns:p14="http://schemas.microsoft.com/office/powerpoint/2010/main" val="10606603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6"/>
          <p:cNvSpPr txBox="1">
            <a:spLocks noGrp="1"/>
          </p:cNvSpPr>
          <p:nvPr/>
        </p:nvSpPr>
        <p:spPr bwMode="auto">
          <a:xfrm>
            <a:off x="6553200" y="6243638"/>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CDA0C043-96ED-444A-9FB8-E5FE56378DC9}" type="slidenum">
              <a:rPr lang="en-US" altLang="en-US" sz="1200">
                <a:ea typeface="ＭＳ Ｐゴシック" pitchFamily="34" charset="-128"/>
                <a:cs typeface="Arial" charset="0"/>
              </a:rPr>
              <a:pPr algn="r" eaLnBrk="1" hangingPunct="1">
                <a:spcBef>
                  <a:spcPct val="0"/>
                </a:spcBef>
                <a:buFontTx/>
                <a:buNone/>
              </a:pPr>
              <a:t>48</a:t>
            </a:fld>
            <a:endParaRPr lang="en-US" altLang="en-US" sz="1200" dirty="0">
              <a:ea typeface="ＭＳ Ｐゴシック" pitchFamily="34" charset="-128"/>
              <a:cs typeface="Arial" charset="0"/>
            </a:endParaRPr>
          </a:p>
        </p:txBody>
      </p:sp>
      <p:sp>
        <p:nvSpPr>
          <p:cNvPr id="46083" name="Rectangle 2"/>
          <p:cNvSpPr>
            <a:spLocks noGrp="1" noChangeArrowheads="1"/>
          </p:cNvSpPr>
          <p:nvPr>
            <p:ph type="title" idx="4294967295"/>
          </p:nvPr>
        </p:nvSpPr>
        <p:spPr>
          <a:xfrm>
            <a:off x="0" y="990600"/>
            <a:ext cx="9144000" cy="838200"/>
          </a:xfrm>
        </p:spPr>
        <p:txBody>
          <a:bodyPr anchor="t"/>
          <a:lstStyle/>
          <a:p>
            <a:pPr eaLnBrk="1" hangingPunct="1"/>
            <a:r>
              <a:rPr lang="en-US" altLang="en-US" dirty="0" smtClean="0"/>
              <a:t>The Water Industry</a:t>
            </a:r>
            <a:endParaRPr lang="en-US" altLang="en-US" i="1" u="sng" dirty="0" smtClean="0"/>
          </a:p>
        </p:txBody>
      </p:sp>
      <p:pic>
        <p:nvPicPr>
          <p:cNvPr id="46084" name="Picture 3" descr="j04035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514600"/>
            <a:ext cx="1262063"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4" descr="j041168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2819400"/>
            <a:ext cx="1014413"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5" descr="j04230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2057400"/>
            <a:ext cx="1627188"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Picture 6" descr="j042867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2286000"/>
            <a:ext cx="2193925"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8" name="Rectangle 7"/>
          <p:cNvSpPr>
            <a:spLocks noChangeArrowheads="1"/>
          </p:cNvSpPr>
          <p:nvPr/>
        </p:nvSpPr>
        <p:spPr bwMode="auto">
          <a:xfrm>
            <a:off x="1295400" y="5334000"/>
            <a:ext cx="6324600"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Clr>
                <a:srgbClr val="0000FF"/>
              </a:buClr>
              <a:buFont typeface="Wingdings" pitchFamily="2" charset="2"/>
              <a:buNone/>
            </a:pPr>
            <a:r>
              <a:rPr lang="en-US" altLang="en-US" sz="1600" dirty="0">
                <a:ea typeface="ＭＳ Ｐゴシック" pitchFamily="34" charset="-128"/>
              </a:rPr>
              <a:t>The CPUC is responsible for ensuring that investor-owned water utilities deliver clean, safe, and reliable water service at reasonable rates.</a:t>
            </a:r>
          </a:p>
          <a:p>
            <a:pPr eaLnBrk="1" hangingPunct="1">
              <a:spcBef>
                <a:spcPct val="50000"/>
              </a:spcBef>
              <a:buClr>
                <a:srgbClr val="0000FF"/>
              </a:buClr>
              <a:buFont typeface="Wingdings" pitchFamily="2" charset="2"/>
              <a:buNone/>
            </a:pPr>
            <a:endParaRPr lang="en-US" altLang="en-US" sz="1800" dirty="0">
              <a:ea typeface="ＭＳ Ｐゴシック" pitchFamily="34" charset="-128"/>
            </a:endParaRPr>
          </a:p>
        </p:txBody>
      </p:sp>
    </p:spTree>
    <p:extLst>
      <p:ext uri="{BB962C8B-B14F-4D97-AF65-F5344CB8AC3E}">
        <p14:creationId xmlns:p14="http://schemas.microsoft.com/office/powerpoint/2010/main" val="13528469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Water Utility Regulation</a:t>
            </a:r>
            <a:endParaRPr lang="en-US" dirty="0"/>
          </a:p>
        </p:txBody>
      </p:sp>
      <p:sp>
        <p:nvSpPr>
          <p:cNvPr id="3" name="Content Placeholder 2"/>
          <p:cNvSpPr>
            <a:spLocks noGrp="1"/>
          </p:cNvSpPr>
          <p:nvPr>
            <p:ph idx="1"/>
          </p:nvPr>
        </p:nvSpPr>
        <p:spPr/>
        <p:txBody>
          <a:bodyPr/>
          <a:lstStyle/>
          <a:p>
            <a:pPr>
              <a:defRPr/>
            </a:pPr>
            <a:r>
              <a:rPr lang="en-US" sz="2000" dirty="0" smtClean="0"/>
              <a:t>CPUC Charter: Clean</a:t>
            </a:r>
            <a:r>
              <a:rPr lang="en-US" sz="2000" dirty="0"/>
              <a:t>, safe, and reliable water service at </a:t>
            </a:r>
            <a:r>
              <a:rPr lang="en-US" sz="2000" dirty="0" smtClean="0"/>
              <a:t>just and reasonable </a:t>
            </a:r>
            <a:r>
              <a:rPr lang="en-US" sz="2000" dirty="0"/>
              <a:t>rates</a:t>
            </a:r>
            <a:r>
              <a:rPr lang="en-US" sz="2000" dirty="0" smtClean="0"/>
              <a:t>.</a:t>
            </a:r>
          </a:p>
          <a:p>
            <a:pPr>
              <a:defRPr/>
            </a:pPr>
            <a:r>
              <a:rPr lang="en-US" sz="2000" dirty="0" smtClean="0"/>
              <a:t>115 water utilities</a:t>
            </a:r>
          </a:p>
          <a:p>
            <a:pPr lvl="1">
              <a:defRPr/>
            </a:pPr>
            <a:r>
              <a:rPr lang="en-US" sz="1800" dirty="0" smtClean="0"/>
              <a:t>$1.4 Billion in revenues</a:t>
            </a:r>
          </a:p>
          <a:p>
            <a:pPr lvl="1">
              <a:defRPr/>
            </a:pPr>
            <a:r>
              <a:rPr lang="en-US" sz="1800" dirty="0" smtClean="0"/>
              <a:t>Serving more than 6 million Californians – 16% of the state’s population</a:t>
            </a:r>
            <a:endParaRPr lang="en-US" sz="1800" dirty="0"/>
          </a:p>
          <a:p>
            <a:pPr>
              <a:defRPr/>
            </a:pPr>
            <a:r>
              <a:rPr lang="en-US" sz="2000" dirty="0" smtClean="0"/>
              <a:t>Challenges and Cost Drivers</a:t>
            </a:r>
          </a:p>
          <a:p>
            <a:pPr lvl="1">
              <a:defRPr/>
            </a:pPr>
            <a:r>
              <a:rPr lang="en-US" sz="1800" dirty="0" smtClean="0"/>
              <a:t>More stringent water quality standards</a:t>
            </a:r>
          </a:p>
          <a:p>
            <a:pPr lvl="1">
              <a:defRPr/>
            </a:pPr>
            <a:r>
              <a:rPr lang="en-US" sz="1800" dirty="0" smtClean="0"/>
              <a:t>Aging infrastructure</a:t>
            </a:r>
          </a:p>
          <a:p>
            <a:pPr lvl="1">
              <a:defRPr/>
            </a:pPr>
            <a:r>
              <a:rPr lang="en-US" sz="1800" dirty="0" smtClean="0"/>
              <a:t>Declining water use</a:t>
            </a:r>
          </a:p>
          <a:p>
            <a:pPr lvl="2">
              <a:defRPr/>
            </a:pPr>
            <a:r>
              <a:rPr lang="en-US" sz="1800" dirty="0" smtClean="0"/>
              <a:t>Recession</a:t>
            </a:r>
          </a:p>
          <a:p>
            <a:pPr lvl="2">
              <a:defRPr/>
            </a:pPr>
            <a:r>
              <a:rPr lang="en-US" sz="1800" dirty="0" smtClean="0"/>
              <a:t>Conservation mandates</a:t>
            </a:r>
          </a:p>
          <a:p>
            <a:pPr lvl="2">
              <a:defRPr/>
            </a:pPr>
            <a:r>
              <a:rPr lang="en-US" sz="1800" dirty="0" smtClean="0"/>
              <a:t>Drought</a:t>
            </a:r>
          </a:p>
          <a:p>
            <a:pPr marL="0" indent="0">
              <a:buFontTx/>
              <a:buNone/>
              <a:defRPr/>
            </a:pPr>
            <a:endParaRPr lang="en-US" dirty="0"/>
          </a:p>
        </p:txBody>
      </p:sp>
      <p:sp>
        <p:nvSpPr>
          <p:cNvPr id="47108"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fld id="{D9360CF5-A284-4DB9-A688-431B1648AD3B}" type="slidenum">
              <a:rPr lang="en-US" altLang="en-US" sz="1400" smtClean="0">
                <a:solidFill>
                  <a:srgbClr val="000000"/>
                </a:solidFill>
              </a:rPr>
              <a:pPr eaLnBrk="1" hangingPunct="1">
                <a:spcBef>
                  <a:spcPct val="0"/>
                </a:spcBef>
                <a:buFontTx/>
                <a:buNone/>
              </a:pPr>
              <a:t>49</a:t>
            </a:fld>
            <a:endParaRPr lang="en-US" altLang="en-US" sz="1400" dirty="0" smtClean="0">
              <a:solidFill>
                <a:srgbClr val="000000"/>
              </a:solidFill>
            </a:endParaRPr>
          </a:p>
        </p:txBody>
      </p:sp>
    </p:spTree>
    <p:extLst>
      <p:ext uri="{BB962C8B-B14F-4D97-AF65-F5344CB8AC3E}">
        <p14:creationId xmlns:p14="http://schemas.microsoft.com/office/powerpoint/2010/main" val="15495726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&amp; Resolutions</a:t>
            </a:r>
            <a:endParaRPr lang="en-US" dirty="0"/>
          </a:p>
        </p:txBody>
      </p:sp>
      <p:sp>
        <p:nvSpPr>
          <p:cNvPr id="3" name="Content Placeholder 2"/>
          <p:cNvSpPr>
            <a:spLocks noGrp="1"/>
          </p:cNvSpPr>
          <p:nvPr>
            <p:ph idx="1"/>
          </p:nvPr>
        </p:nvSpPr>
        <p:spPr/>
        <p:txBody>
          <a:bodyPr/>
          <a:lstStyle/>
          <a:p>
            <a:r>
              <a:rPr lang="en-US" sz="2400" dirty="0"/>
              <a:t>In 2013, the </a:t>
            </a:r>
            <a:r>
              <a:rPr lang="en-US" sz="2400" dirty="0" smtClean="0"/>
              <a:t>CPUC issued </a:t>
            </a:r>
            <a:r>
              <a:rPr lang="en-US" sz="2400" dirty="0"/>
              <a:t>507 </a:t>
            </a:r>
            <a:r>
              <a:rPr lang="en-US" sz="2400" dirty="0" smtClean="0"/>
              <a:t>decisions </a:t>
            </a:r>
            <a:r>
              <a:rPr lang="en-US" sz="2400" dirty="0"/>
              <a:t>and held 268 days of </a:t>
            </a:r>
            <a:r>
              <a:rPr lang="en-US" sz="2400" dirty="0" smtClean="0"/>
              <a:t>hearings.</a:t>
            </a:r>
          </a:p>
          <a:p>
            <a:pPr marL="0" indent="0">
              <a:buNone/>
            </a:pPr>
            <a:endParaRPr lang="en-US" sz="2400" dirty="0" smtClean="0"/>
          </a:p>
          <a:p>
            <a:r>
              <a:rPr lang="en-US" sz="2400" dirty="0" smtClean="0"/>
              <a:t>In </a:t>
            </a:r>
            <a:r>
              <a:rPr lang="en-US" sz="2400" dirty="0"/>
              <a:t>2013, the Industry Divisions collectively received </a:t>
            </a:r>
            <a:r>
              <a:rPr lang="en-US" sz="2400" dirty="0" smtClean="0"/>
              <a:t>approximately 3,600 </a:t>
            </a:r>
            <a:r>
              <a:rPr lang="en-US" sz="2400" dirty="0"/>
              <a:t>Advice </a:t>
            </a:r>
            <a:r>
              <a:rPr lang="en-US" sz="2400" dirty="0" smtClean="0"/>
              <a:t>Letters, and </a:t>
            </a:r>
            <a:r>
              <a:rPr lang="en-US" sz="2400" dirty="0"/>
              <a:t>181 Resolutions were drafted for </a:t>
            </a:r>
            <a:r>
              <a:rPr lang="en-US" sz="2400" dirty="0" smtClean="0"/>
              <a:t>CPUC consideration.</a:t>
            </a:r>
          </a:p>
          <a:p>
            <a:pPr marL="0" indent="0">
              <a:buNone/>
            </a:pPr>
            <a:endParaRPr lang="en-US" sz="2400" dirty="0" smtClean="0"/>
          </a:p>
          <a:p>
            <a:r>
              <a:rPr lang="en-US" sz="2400" dirty="0" smtClean="0"/>
              <a:t>In 2013, 274 new proceedings were opened.</a:t>
            </a:r>
          </a:p>
          <a:p>
            <a:pPr marL="0" indent="0">
              <a:buNone/>
            </a:pPr>
            <a:r>
              <a:rPr lang="en-US" sz="2400" dirty="0" smtClean="0"/>
              <a:t> </a:t>
            </a:r>
            <a:endParaRPr lang="en-US" sz="2400" dirty="0"/>
          </a:p>
        </p:txBody>
      </p:sp>
      <p:sp>
        <p:nvSpPr>
          <p:cNvPr id="4" name="Slide Number Placeholder 3"/>
          <p:cNvSpPr>
            <a:spLocks noGrp="1"/>
          </p:cNvSpPr>
          <p:nvPr>
            <p:ph type="sldNum" sz="quarter" idx="12"/>
          </p:nvPr>
        </p:nvSpPr>
        <p:spPr/>
        <p:txBody>
          <a:bodyPr/>
          <a:lstStyle/>
          <a:p>
            <a:pPr>
              <a:defRPr/>
            </a:pPr>
            <a:fld id="{4A3C0BF5-B4FD-4A9F-9DA0-5E9B9799917E}" type="slidenum">
              <a:rPr lang="en-US" smtClean="0"/>
              <a:pPr>
                <a:defRPr/>
              </a:pPr>
              <a:t>5</a:t>
            </a:fld>
            <a:endParaRPr lang="en-US" dirty="0"/>
          </a:p>
        </p:txBody>
      </p:sp>
    </p:spTree>
    <p:extLst>
      <p:ext uri="{BB962C8B-B14F-4D97-AF65-F5344CB8AC3E}">
        <p14:creationId xmlns:p14="http://schemas.microsoft.com/office/powerpoint/2010/main" val="1183160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smtClean="0">
                <a:cs typeface="+mj-cs"/>
              </a:rPr>
              <a:t>Water Utility </a:t>
            </a:r>
            <a:r>
              <a:rPr lang="en-US" sz="4000" dirty="0">
                <a:cs typeface="+mj-cs"/>
              </a:rPr>
              <a:t>G</a:t>
            </a:r>
            <a:r>
              <a:rPr lang="en-US" sz="4000" dirty="0" smtClean="0">
                <a:cs typeface="+mj-cs"/>
              </a:rPr>
              <a:t>eographic </a:t>
            </a:r>
            <a:r>
              <a:rPr lang="en-US" sz="4000" dirty="0">
                <a:cs typeface="+mj-cs"/>
              </a:rPr>
              <a:t>R</a:t>
            </a:r>
            <a:r>
              <a:rPr lang="en-US" sz="4000" dirty="0" smtClean="0">
                <a:cs typeface="+mj-cs"/>
              </a:rPr>
              <a:t>each</a:t>
            </a:r>
            <a:endParaRPr lang="en-US" sz="4000" dirty="0">
              <a:cs typeface="+mj-cs"/>
            </a:endParaRPr>
          </a:p>
        </p:txBody>
      </p:sp>
      <p:sp>
        <p:nvSpPr>
          <p:cNvPr id="48131" name="Slide Number Placeholder 2"/>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fld id="{9128A6D6-0606-421C-B227-AC587C0C4DCE}" type="slidenum">
              <a:rPr lang="en-US" altLang="en-US" sz="1400" smtClean="0">
                <a:solidFill>
                  <a:srgbClr val="000000"/>
                </a:solidFill>
              </a:rPr>
              <a:pPr eaLnBrk="1" hangingPunct="1">
                <a:spcBef>
                  <a:spcPct val="0"/>
                </a:spcBef>
                <a:buFontTx/>
                <a:buNone/>
              </a:pPr>
              <a:t>50</a:t>
            </a:fld>
            <a:endParaRPr lang="en-US" altLang="en-US" sz="1400" dirty="0" smtClean="0">
              <a:solidFill>
                <a:srgbClr val="000000"/>
              </a:solidFill>
            </a:endParaRPr>
          </a:p>
        </p:txBody>
      </p:sp>
      <p:pic>
        <p:nvPicPr>
          <p:cNvPr id="48132" name="Picture 5" descr="D:\kn2\My Documents\DWA\Rami Docs\InvestorOwned_WaterCo_CaliforniaMap_Final_6Dec201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00200"/>
            <a:ext cx="4038600" cy="461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6" descr="D:\kn2\My Documents\DWA\Rami Docs\char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981200"/>
            <a:ext cx="2133600" cy="2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14759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6"/>
          <p:cNvSpPr>
            <a:spLocks noGrp="1"/>
          </p:cNvSpPr>
          <p:nvPr>
            <p:ph type="sldNum" sz="quarter" idx="12"/>
          </p:nvPr>
        </p:nvSpPr>
        <p:spPr>
          <a:xfrm>
            <a:off x="457200" y="6246813"/>
            <a:ext cx="1676400" cy="47625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38D26502-8ED8-4CBC-B26A-76873C0F6B51}" type="slidenum">
              <a:rPr lang="en-US" altLang="en-US" sz="1400" smtClean="0">
                <a:solidFill>
                  <a:srgbClr val="000000"/>
                </a:solidFill>
              </a:rPr>
              <a:pPr eaLnBrk="1" hangingPunct="1">
                <a:defRPr/>
              </a:pPr>
              <a:t>51</a:t>
            </a:fld>
            <a:endParaRPr lang="en-US" altLang="en-US" sz="1400" dirty="0" smtClean="0">
              <a:solidFill>
                <a:srgbClr val="000000"/>
              </a:solidFill>
            </a:endParaRPr>
          </a:p>
        </p:txBody>
      </p:sp>
      <p:sp>
        <p:nvSpPr>
          <p:cNvPr id="34819" name="Rectangle 2"/>
          <p:cNvSpPr>
            <a:spLocks noGrp="1" noChangeArrowheads="1"/>
          </p:cNvSpPr>
          <p:nvPr>
            <p:ph type="title"/>
          </p:nvPr>
        </p:nvSpPr>
        <p:spPr>
          <a:xfrm>
            <a:off x="0" y="990600"/>
            <a:ext cx="9144000" cy="838200"/>
          </a:xfrm>
        </p:spPr>
        <p:txBody>
          <a:bodyPr/>
          <a:lstStyle/>
          <a:p>
            <a:pPr eaLnBrk="1" hangingPunct="1">
              <a:defRPr/>
            </a:pPr>
            <a:r>
              <a:rPr lang="en-US" sz="3600" dirty="0" smtClean="0">
                <a:cs typeface="+mj-cs"/>
              </a:rPr>
              <a:t>Low Income </a:t>
            </a:r>
            <a:r>
              <a:rPr lang="en-US" sz="3600" dirty="0">
                <a:cs typeface="+mj-cs"/>
              </a:rPr>
              <a:t>Ratepayer Assistance</a:t>
            </a:r>
          </a:p>
        </p:txBody>
      </p:sp>
      <p:sp>
        <p:nvSpPr>
          <p:cNvPr id="34820" name="Text Box 3"/>
          <p:cNvSpPr txBox="1">
            <a:spLocks noChangeArrowheads="1"/>
          </p:cNvSpPr>
          <p:nvPr/>
        </p:nvSpPr>
        <p:spPr bwMode="auto">
          <a:xfrm>
            <a:off x="762000" y="2054225"/>
            <a:ext cx="7848600" cy="298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Tx/>
              <a:buChar char="•"/>
              <a:defRPr/>
            </a:pPr>
            <a:r>
              <a:rPr lang="en-US" altLang="en-US" sz="1800" dirty="0" smtClean="0">
                <a:solidFill>
                  <a:srgbClr val="000000"/>
                </a:solidFill>
              </a:rPr>
              <a:t> All large water utilities offer low income bill assistance programs.</a:t>
            </a:r>
          </a:p>
          <a:p>
            <a:pPr eaLnBrk="1" hangingPunct="1">
              <a:defRPr/>
            </a:pPr>
            <a:endParaRPr lang="en-US" altLang="en-US" sz="1800" dirty="0" smtClean="0">
              <a:solidFill>
                <a:srgbClr val="000000"/>
              </a:solidFill>
            </a:endParaRPr>
          </a:p>
          <a:p>
            <a:pPr eaLnBrk="1" hangingPunct="1">
              <a:buFontTx/>
              <a:buChar char="•"/>
              <a:defRPr/>
            </a:pPr>
            <a:r>
              <a:rPr lang="en-US" altLang="en-US" sz="1800" dirty="0" smtClean="0">
                <a:solidFill>
                  <a:srgbClr val="000000"/>
                </a:solidFill>
              </a:rPr>
              <a:t> 251,914 residential water customers participate in these programs.</a:t>
            </a:r>
          </a:p>
          <a:p>
            <a:pPr eaLnBrk="1" hangingPunct="1">
              <a:buFontTx/>
              <a:buChar char="•"/>
              <a:defRPr/>
            </a:pPr>
            <a:endParaRPr lang="en-US" altLang="en-US" sz="1800" dirty="0">
              <a:solidFill>
                <a:srgbClr val="000000"/>
              </a:solidFill>
            </a:endParaRPr>
          </a:p>
          <a:p>
            <a:pPr eaLnBrk="1" hangingPunct="1">
              <a:buFontTx/>
              <a:buChar char="•"/>
              <a:defRPr/>
            </a:pPr>
            <a:r>
              <a:rPr lang="en-US" altLang="en-US" sz="1800" dirty="0" smtClean="0">
                <a:solidFill>
                  <a:srgbClr val="000000"/>
                </a:solidFill>
              </a:rPr>
              <a:t> Income criteria similar to that applied by the energy low income programs.</a:t>
            </a:r>
          </a:p>
          <a:p>
            <a:pPr eaLnBrk="1" hangingPunct="1">
              <a:defRPr/>
            </a:pPr>
            <a:endParaRPr lang="en-US" altLang="en-US" sz="1800" dirty="0" smtClean="0">
              <a:solidFill>
                <a:srgbClr val="000000"/>
              </a:solidFill>
            </a:endParaRPr>
          </a:p>
          <a:p>
            <a:pPr eaLnBrk="1" hangingPunct="1">
              <a:buFontTx/>
              <a:buChar char="•"/>
              <a:defRPr/>
            </a:pPr>
            <a:r>
              <a:rPr lang="en-US" altLang="en-US" sz="1800" dirty="0" smtClean="0">
                <a:solidFill>
                  <a:srgbClr val="000000"/>
                </a:solidFill>
              </a:rPr>
              <a:t> Huge increase in participation rates in 2013.</a:t>
            </a:r>
          </a:p>
          <a:p>
            <a:pPr lvl="1" eaLnBrk="1" hangingPunct="1">
              <a:defRPr/>
            </a:pPr>
            <a:endParaRPr lang="en-US" altLang="en-US" sz="1400" dirty="0" smtClean="0">
              <a:solidFill>
                <a:srgbClr val="000000"/>
              </a:solidFill>
            </a:endParaRPr>
          </a:p>
          <a:p>
            <a:pPr lvl="1" eaLnBrk="1" hangingPunct="1">
              <a:buFont typeface="Arial" pitchFamily="34" charset="0"/>
              <a:buChar char="•"/>
              <a:defRPr/>
            </a:pPr>
            <a:r>
              <a:rPr lang="en-US" altLang="en-US" sz="1600" dirty="0" smtClean="0">
                <a:solidFill>
                  <a:srgbClr val="000000"/>
                </a:solidFill>
              </a:rPr>
              <a:t> Auto enrollment program with data exchange between the energy and water utilities.</a:t>
            </a:r>
          </a:p>
          <a:p>
            <a:pPr eaLnBrk="1" hangingPunct="1">
              <a:defRPr/>
            </a:pPr>
            <a:endParaRPr lang="en-US" altLang="en-US" sz="1600" dirty="0" smtClean="0">
              <a:solidFill>
                <a:srgbClr val="000000"/>
              </a:solidFill>
            </a:endParaRPr>
          </a:p>
        </p:txBody>
      </p:sp>
      <p:sp>
        <p:nvSpPr>
          <p:cNvPr id="50181" name="TextBox 1"/>
          <p:cNvSpPr txBox="1">
            <a:spLocks noChangeArrowheads="1"/>
          </p:cNvSpPr>
          <p:nvPr/>
        </p:nvSpPr>
        <p:spPr bwMode="auto">
          <a:xfrm>
            <a:off x="2590800" y="5683250"/>
            <a:ext cx="5086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r>
              <a:rPr lang="en-US" altLang="en-US" sz="1800" dirty="0">
                <a:solidFill>
                  <a:srgbClr val="000000"/>
                </a:solidFill>
              </a:rPr>
              <a:t>Low-income programs for water started in 2006.</a:t>
            </a:r>
          </a:p>
        </p:txBody>
      </p:sp>
      <p:sp>
        <p:nvSpPr>
          <p:cNvPr id="3" name="Right Arrow 2"/>
          <p:cNvSpPr/>
          <p:nvPr/>
        </p:nvSpPr>
        <p:spPr>
          <a:xfrm>
            <a:off x="1600200" y="5715000"/>
            <a:ext cx="762000" cy="306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Tree>
    <p:extLst>
      <p:ext uri="{BB962C8B-B14F-4D97-AF65-F5344CB8AC3E}">
        <p14:creationId xmlns:p14="http://schemas.microsoft.com/office/powerpoint/2010/main" val="37622459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2057400"/>
            <a:ext cx="8229600" cy="4068763"/>
          </a:xfrm>
        </p:spPr>
        <p:txBody>
          <a:bodyPr/>
          <a:lstStyle/>
          <a:p>
            <a:pPr marL="0" indent="0" algn="ctr">
              <a:buNone/>
            </a:pPr>
            <a:r>
              <a:rPr lang="en-US" dirty="0" smtClean="0"/>
              <a:t>Thank you.</a:t>
            </a:r>
          </a:p>
          <a:p>
            <a:pPr marL="0" indent="0" algn="ctr">
              <a:buNone/>
            </a:pPr>
            <a:endParaRPr lang="en-US" dirty="0"/>
          </a:p>
          <a:p>
            <a:pPr marL="0" indent="0" algn="ctr">
              <a:buNone/>
            </a:pPr>
            <a:endParaRPr lang="en-US" dirty="0" smtClean="0"/>
          </a:p>
          <a:p>
            <a:pPr marL="0" indent="0" algn="ctr">
              <a:buNone/>
            </a:pPr>
            <a:r>
              <a:rPr lang="en-US" dirty="0" smtClean="0"/>
              <a:t>Questions?</a:t>
            </a:r>
          </a:p>
          <a:p>
            <a:pPr marL="0" indent="0" algn="ctr">
              <a:buNone/>
            </a:pPr>
            <a:endParaRPr lang="en-US" dirty="0"/>
          </a:p>
          <a:p>
            <a:pPr marL="0" indent="0" algn="ctr">
              <a:buNone/>
            </a:pPr>
            <a:endParaRPr lang="en-US" dirty="0" smtClean="0"/>
          </a:p>
          <a:p>
            <a:pPr marL="0" indent="0" algn="ctr">
              <a:buNone/>
            </a:pPr>
            <a:r>
              <a:rPr lang="en-US" dirty="0" smtClean="0">
                <a:hlinkClick r:id="rId2"/>
              </a:rPr>
              <a:t>www.cpuc.ca.gov</a:t>
            </a:r>
            <a:r>
              <a:rPr lang="en-US" dirty="0" smtClean="0"/>
              <a:t> </a:t>
            </a:r>
            <a:endParaRPr lang="en-US" dirty="0"/>
          </a:p>
        </p:txBody>
      </p:sp>
      <p:sp>
        <p:nvSpPr>
          <p:cNvPr id="5" name="Slide Number Placeholder 4"/>
          <p:cNvSpPr>
            <a:spLocks noGrp="1"/>
          </p:cNvSpPr>
          <p:nvPr>
            <p:ph type="sldNum" sz="quarter" idx="12"/>
          </p:nvPr>
        </p:nvSpPr>
        <p:spPr/>
        <p:txBody>
          <a:bodyPr/>
          <a:lstStyle/>
          <a:p>
            <a:pPr>
              <a:defRPr/>
            </a:pPr>
            <a:fld id="{0EBEBFB1-511A-4162-A956-254282B876CC}" type="slidenum">
              <a:rPr lang="en-US" altLang="en-US" smtClean="0"/>
              <a:pPr>
                <a:defRPr/>
              </a:pPr>
              <a:t>52</a:t>
            </a:fld>
            <a:endParaRPr lang="en-US" altLang="en-US" dirty="0"/>
          </a:p>
        </p:txBody>
      </p:sp>
    </p:spTree>
    <p:extLst>
      <p:ext uri="{BB962C8B-B14F-4D97-AF65-F5344CB8AC3E}">
        <p14:creationId xmlns:p14="http://schemas.microsoft.com/office/powerpoint/2010/main" val="42601794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Consumer Outreach</a:t>
            </a:r>
            <a:endParaRPr lang="en-US" dirty="0"/>
          </a:p>
        </p:txBody>
      </p:sp>
      <p:sp>
        <p:nvSpPr>
          <p:cNvPr id="3" name="Content Placeholder 2"/>
          <p:cNvSpPr>
            <a:spLocks noGrp="1"/>
          </p:cNvSpPr>
          <p:nvPr>
            <p:ph idx="1"/>
          </p:nvPr>
        </p:nvSpPr>
        <p:spPr>
          <a:xfrm>
            <a:off x="228600" y="1752600"/>
            <a:ext cx="8686800" cy="4572000"/>
          </a:xfrm>
        </p:spPr>
        <p:txBody>
          <a:bodyPr/>
          <a:lstStyle/>
          <a:p>
            <a:r>
              <a:rPr lang="en-US" sz="2400" dirty="0"/>
              <a:t>In 2013, the CPUC participated in </a:t>
            </a:r>
            <a:r>
              <a:rPr lang="en-US" sz="2400" dirty="0" smtClean="0"/>
              <a:t>more than  540 </a:t>
            </a:r>
            <a:r>
              <a:rPr lang="en-US" sz="2400" dirty="0"/>
              <a:t>events promoting consumer programs such as CARE, Medical Baseline, LifeLine, and offering information on senior fraud </a:t>
            </a:r>
            <a:r>
              <a:rPr lang="en-US" sz="2400" dirty="0" smtClean="0"/>
              <a:t>prevention and </a:t>
            </a:r>
            <a:r>
              <a:rPr lang="en-US" sz="2400" dirty="0"/>
              <a:t>managing utility </a:t>
            </a:r>
            <a:r>
              <a:rPr lang="en-US" sz="2400" dirty="0" smtClean="0"/>
              <a:t>bills.</a:t>
            </a:r>
          </a:p>
          <a:p>
            <a:pPr marL="0" indent="0">
              <a:buNone/>
            </a:pPr>
            <a:endParaRPr lang="en-US" sz="2400" dirty="0" smtClean="0"/>
          </a:p>
          <a:p>
            <a:r>
              <a:rPr lang="en-US" sz="2400" dirty="0"/>
              <a:t>In 2013, the </a:t>
            </a:r>
            <a:r>
              <a:rPr lang="en-US" sz="2400" dirty="0" smtClean="0"/>
              <a:t>CPUC Consumer Affairs Branch assisted </a:t>
            </a:r>
            <a:r>
              <a:rPr lang="en-US" sz="2400" dirty="0"/>
              <a:t>more than 50,000 Californians through direct contact via phone calls, written </a:t>
            </a:r>
            <a:r>
              <a:rPr lang="en-US" sz="2400" dirty="0" smtClean="0"/>
              <a:t>correspondence, </a:t>
            </a:r>
            <a:r>
              <a:rPr lang="en-US" sz="2400" dirty="0"/>
              <a:t>and secure online interactions</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pPr>
              <a:defRPr/>
            </a:pPr>
            <a:fld id="{4A3C0BF5-B4FD-4A9F-9DA0-5E9B9799917E}" type="slidenum">
              <a:rPr lang="en-US" smtClean="0"/>
              <a:pPr>
                <a:defRPr/>
              </a:pPr>
              <a:t>6</a:t>
            </a:fld>
            <a:endParaRPr lang="en-US" dirty="0"/>
          </a:p>
        </p:txBody>
      </p:sp>
    </p:spTree>
    <p:extLst>
      <p:ext uri="{BB962C8B-B14F-4D97-AF65-F5344CB8AC3E}">
        <p14:creationId xmlns:p14="http://schemas.microsoft.com/office/powerpoint/2010/main" val="21276359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Supplier Diversity</a:t>
            </a:r>
            <a:endParaRPr lang="en-US" dirty="0"/>
          </a:p>
        </p:txBody>
      </p:sp>
      <p:sp>
        <p:nvSpPr>
          <p:cNvPr id="3" name="Content Placeholder 2"/>
          <p:cNvSpPr>
            <a:spLocks noGrp="1"/>
          </p:cNvSpPr>
          <p:nvPr>
            <p:ph idx="1"/>
          </p:nvPr>
        </p:nvSpPr>
        <p:spPr>
          <a:xfrm>
            <a:off x="228600" y="2057400"/>
            <a:ext cx="8534400" cy="4068763"/>
          </a:xfrm>
        </p:spPr>
        <p:txBody>
          <a:bodyPr/>
          <a:lstStyle/>
          <a:p>
            <a:r>
              <a:rPr lang="en-US" sz="2400" dirty="0"/>
              <a:t>In 2013, the utilities collectively reported </a:t>
            </a:r>
            <a:r>
              <a:rPr lang="en-US" sz="2400" dirty="0" smtClean="0"/>
              <a:t>more than $8 </a:t>
            </a:r>
            <a:r>
              <a:rPr lang="en-US" sz="2400" dirty="0"/>
              <a:t>billion procured from diverse suppliers – that is 32.9% of their total procurement needs.  </a:t>
            </a:r>
            <a:endParaRPr lang="en-US" sz="2400" dirty="0" smtClean="0"/>
          </a:p>
          <a:p>
            <a:pPr lvl="1"/>
            <a:r>
              <a:rPr lang="en-US" sz="2000" dirty="0" smtClean="0"/>
              <a:t>The </a:t>
            </a:r>
            <a:r>
              <a:rPr lang="en-US" sz="2000" dirty="0"/>
              <a:t>utilities conducted business with </a:t>
            </a:r>
            <a:r>
              <a:rPr lang="en-US" sz="2000" dirty="0" smtClean="0"/>
              <a:t>more than 3,800 </a:t>
            </a:r>
            <a:r>
              <a:rPr lang="en-US" sz="2000" dirty="0"/>
              <a:t>diverse </a:t>
            </a:r>
            <a:r>
              <a:rPr lang="en-US" sz="2000" dirty="0" smtClean="0"/>
              <a:t>suppliers.</a:t>
            </a:r>
          </a:p>
          <a:p>
            <a:pPr marL="457200" lvl="1" indent="0">
              <a:buNone/>
            </a:pPr>
            <a:endParaRPr lang="en-US" sz="2000" dirty="0" smtClean="0"/>
          </a:p>
          <a:p>
            <a:r>
              <a:rPr lang="en-US" sz="2400" dirty="0"/>
              <a:t>In 2013, the CPUC procured $18.5 Million (15.84%) from Small Businesses and $1.5 Million (1.28%) from Disabled Veteran Business </a:t>
            </a:r>
            <a:r>
              <a:rPr lang="en-US" sz="2400" dirty="0" smtClean="0"/>
              <a:t>Enterprises.</a:t>
            </a:r>
            <a:endParaRPr lang="en-US" sz="2400" dirty="0"/>
          </a:p>
        </p:txBody>
      </p:sp>
      <p:sp>
        <p:nvSpPr>
          <p:cNvPr id="4" name="Slide Number Placeholder 3"/>
          <p:cNvSpPr>
            <a:spLocks noGrp="1"/>
          </p:cNvSpPr>
          <p:nvPr>
            <p:ph type="sldNum" sz="quarter" idx="12"/>
          </p:nvPr>
        </p:nvSpPr>
        <p:spPr/>
        <p:txBody>
          <a:bodyPr/>
          <a:lstStyle/>
          <a:p>
            <a:pPr>
              <a:defRPr/>
            </a:pPr>
            <a:fld id="{4A3C0BF5-B4FD-4A9F-9DA0-5E9B9799917E}" type="slidenum">
              <a:rPr lang="en-US" smtClean="0"/>
              <a:pPr>
                <a:defRPr/>
              </a:pPr>
              <a:t>7</a:t>
            </a:fld>
            <a:endParaRPr lang="en-US" dirty="0"/>
          </a:p>
        </p:txBody>
      </p:sp>
    </p:spTree>
    <p:extLst>
      <p:ext uri="{BB962C8B-B14F-4D97-AF65-F5344CB8AC3E}">
        <p14:creationId xmlns:p14="http://schemas.microsoft.com/office/powerpoint/2010/main" val="17949055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90600"/>
          </a:xfrm>
        </p:spPr>
        <p:txBody>
          <a:bodyPr/>
          <a:lstStyle/>
          <a:p>
            <a:r>
              <a:rPr lang="en-US" dirty="0" smtClean="0"/>
              <a:t>California Snapshot</a:t>
            </a:r>
            <a:endParaRPr lang="en-US" dirty="0"/>
          </a:p>
        </p:txBody>
      </p:sp>
      <p:sp>
        <p:nvSpPr>
          <p:cNvPr id="3" name="Content Placeholder 2"/>
          <p:cNvSpPr>
            <a:spLocks noGrp="1"/>
          </p:cNvSpPr>
          <p:nvPr>
            <p:ph idx="1"/>
          </p:nvPr>
        </p:nvSpPr>
        <p:spPr>
          <a:xfrm>
            <a:off x="228600" y="1676400"/>
            <a:ext cx="8686800" cy="4724400"/>
          </a:xfrm>
        </p:spPr>
        <p:txBody>
          <a:bodyPr/>
          <a:lstStyle/>
          <a:p>
            <a:pPr lvl="0"/>
            <a:r>
              <a:rPr lang="en-US" sz="2400" dirty="0" smtClean="0"/>
              <a:t>According to the Edison Electric Institute and American Gas Association studies, California </a:t>
            </a:r>
            <a:r>
              <a:rPr lang="en-US" sz="2400" dirty="0"/>
              <a:t>customers on average pay </a:t>
            </a:r>
            <a:r>
              <a:rPr lang="en-US" sz="2400" dirty="0" smtClean="0"/>
              <a:t>approximately $92 </a:t>
            </a:r>
            <a:r>
              <a:rPr lang="en-US" sz="2400" dirty="0"/>
              <a:t>for their monthly electricity bills and $40 for their gas bills.  </a:t>
            </a:r>
            <a:endParaRPr lang="en-US" sz="2400" dirty="0" smtClean="0"/>
          </a:p>
          <a:p>
            <a:pPr lvl="1"/>
            <a:r>
              <a:rPr lang="en-US" sz="1800" dirty="0" smtClean="0"/>
              <a:t>California’s </a:t>
            </a:r>
            <a:r>
              <a:rPr lang="en-US" sz="1800" dirty="0"/>
              <a:t>average monthly bill is the </a:t>
            </a:r>
            <a:r>
              <a:rPr lang="en-US" sz="1800" dirty="0" smtClean="0"/>
              <a:t>15</a:t>
            </a:r>
            <a:r>
              <a:rPr lang="en-US" sz="1800" baseline="30000" dirty="0" smtClean="0"/>
              <a:t>th</a:t>
            </a:r>
            <a:r>
              <a:rPr lang="en-US" sz="1800" dirty="0" smtClean="0"/>
              <a:t> lowest </a:t>
            </a:r>
            <a:r>
              <a:rPr lang="en-US" sz="1800" dirty="0"/>
              <a:t>bill in the country.  </a:t>
            </a:r>
            <a:endParaRPr lang="en-US" sz="1800" dirty="0" smtClean="0"/>
          </a:p>
          <a:p>
            <a:pPr lvl="1"/>
            <a:r>
              <a:rPr lang="en-US" sz="1800" dirty="0" smtClean="0"/>
              <a:t>The </a:t>
            </a:r>
            <a:r>
              <a:rPr lang="en-US" sz="1800" dirty="0"/>
              <a:t>average monthly </a:t>
            </a:r>
            <a:r>
              <a:rPr lang="en-US" sz="1800" dirty="0" smtClean="0"/>
              <a:t>gas bill </a:t>
            </a:r>
            <a:r>
              <a:rPr lang="en-US" sz="1800" dirty="0"/>
              <a:t>for the country as a whole is </a:t>
            </a:r>
            <a:r>
              <a:rPr lang="en-US" sz="1800" dirty="0" smtClean="0"/>
              <a:t>approximately $60 </a:t>
            </a:r>
            <a:r>
              <a:rPr lang="en-US" sz="1800" dirty="0"/>
              <a:t>while California is at $40.  </a:t>
            </a:r>
            <a:endParaRPr lang="en-US" sz="1800" dirty="0" smtClean="0"/>
          </a:p>
          <a:p>
            <a:pPr marL="457200" lvl="1" indent="0">
              <a:buNone/>
            </a:pPr>
            <a:endParaRPr lang="en-US" sz="1600" dirty="0"/>
          </a:p>
          <a:p>
            <a:pPr lvl="0"/>
            <a:r>
              <a:rPr lang="en-US" sz="2400" dirty="0"/>
              <a:t>The CPUC regulated water utilities on average charge water customers a monthly charge of $68.  </a:t>
            </a:r>
            <a:endParaRPr lang="en-US" sz="2400" dirty="0" smtClean="0"/>
          </a:p>
          <a:p>
            <a:pPr lvl="0"/>
            <a:endParaRPr lang="en-US" sz="2000" dirty="0" smtClean="0"/>
          </a:p>
          <a:p>
            <a:pPr lvl="0"/>
            <a:r>
              <a:rPr lang="en-US" sz="2400" dirty="0" smtClean="0"/>
              <a:t>Broadband </a:t>
            </a:r>
            <a:r>
              <a:rPr lang="en-US" sz="2400" dirty="0"/>
              <a:t>service has reached </a:t>
            </a:r>
            <a:r>
              <a:rPr lang="en-US" sz="2400" dirty="0" smtClean="0"/>
              <a:t>more than 95</a:t>
            </a:r>
            <a:r>
              <a:rPr lang="en-US" sz="2400" dirty="0"/>
              <a:t>% of California </a:t>
            </a:r>
            <a:r>
              <a:rPr lang="en-US" sz="2400" dirty="0" smtClean="0"/>
              <a:t>households.     </a:t>
            </a:r>
            <a:endParaRPr lang="en-US" sz="2400" dirty="0"/>
          </a:p>
          <a:p>
            <a:pPr marL="0" indent="0">
              <a:buNone/>
            </a:pPr>
            <a:endParaRPr lang="en-US" sz="2000"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4A3C0BF5-B4FD-4A9F-9DA0-5E9B9799917E}" type="slidenum">
              <a:rPr lang="en-US" smtClean="0"/>
              <a:pPr>
                <a:defRPr/>
              </a:pPr>
              <a:t>8</a:t>
            </a:fld>
            <a:endParaRPr lang="en-US" dirty="0"/>
          </a:p>
        </p:txBody>
      </p:sp>
    </p:spTree>
    <p:extLst>
      <p:ext uri="{BB962C8B-B14F-4D97-AF65-F5344CB8AC3E}">
        <p14:creationId xmlns:p14="http://schemas.microsoft.com/office/powerpoint/2010/main" val="21411163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3"/>
          <p:cNvSpPr txBox="1">
            <a:spLocks noGrp="1"/>
          </p:cNvSpPr>
          <p:nvPr/>
        </p:nvSpPr>
        <p:spPr bwMode="auto">
          <a:xfrm>
            <a:off x="6553200" y="6243638"/>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20811EE3-A35E-4581-B6FB-DF07FADC283A}" type="slidenum">
              <a:rPr lang="en-US" altLang="en-US" sz="1200">
                <a:ea typeface="ＭＳ Ｐゴシック" pitchFamily="34" charset="-128"/>
                <a:cs typeface="Arial" charset="0"/>
              </a:rPr>
              <a:pPr algn="r" eaLnBrk="1" hangingPunct="1">
                <a:spcBef>
                  <a:spcPct val="0"/>
                </a:spcBef>
                <a:buFontTx/>
                <a:buNone/>
              </a:pPr>
              <a:t>9</a:t>
            </a:fld>
            <a:endParaRPr lang="en-US" altLang="en-US" sz="1200" dirty="0">
              <a:ea typeface="ＭＳ Ｐゴシック" pitchFamily="34" charset="-128"/>
              <a:cs typeface="Arial" charset="0"/>
            </a:endParaRPr>
          </a:p>
        </p:txBody>
      </p:sp>
      <p:sp>
        <p:nvSpPr>
          <p:cNvPr id="49155" name="Rectangle 2"/>
          <p:cNvSpPr>
            <a:spLocks noChangeArrowheads="1"/>
          </p:cNvSpPr>
          <p:nvPr/>
        </p:nvSpPr>
        <p:spPr bwMode="auto">
          <a:xfrm>
            <a:off x="464024" y="6858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4400" b="1" dirty="0">
                <a:solidFill>
                  <a:schemeClr val="accent2"/>
                </a:solidFill>
                <a:ea typeface="ＭＳ Ｐゴシック" pitchFamily="34" charset="-128"/>
              </a:rPr>
              <a:t>Drought</a:t>
            </a:r>
          </a:p>
        </p:txBody>
      </p:sp>
      <p:sp>
        <p:nvSpPr>
          <p:cNvPr id="4100" name="Rectangle 3"/>
          <p:cNvSpPr>
            <a:spLocks noChangeArrowheads="1"/>
          </p:cNvSpPr>
          <p:nvPr/>
        </p:nvSpPr>
        <p:spPr bwMode="auto">
          <a:xfrm>
            <a:off x="228600" y="1304498"/>
            <a:ext cx="8686800" cy="5396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71500" indent="-571500" eaLnBrk="0" hangingPunct="0">
              <a:spcBef>
                <a:spcPct val="20000"/>
              </a:spcBef>
              <a:buChar char="•"/>
              <a:defRPr sz="3200">
                <a:solidFill>
                  <a:schemeClr val="tx1"/>
                </a:solidFill>
                <a:latin typeface="Arial" charset="0"/>
              </a:defRPr>
            </a:lvl1pPr>
            <a:lvl2pPr marL="895350" indent="-495300" eaLnBrk="0" hangingPunct="0">
              <a:spcBef>
                <a:spcPct val="20000"/>
              </a:spcBef>
              <a:buChar char="–"/>
              <a:defRPr sz="2800">
                <a:solidFill>
                  <a:schemeClr val="tx1"/>
                </a:solidFill>
                <a:latin typeface="Arial" charset="0"/>
              </a:defRPr>
            </a:lvl2pPr>
            <a:lvl3pPr marL="1258888" indent="-4191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400050" lvl="1" indent="0" eaLnBrk="1" hangingPunct="1">
              <a:buClr>
                <a:schemeClr val="tx1"/>
              </a:buClr>
              <a:buNone/>
              <a:defRPr/>
            </a:pPr>
            <a:r>
              <a:rPr lang="en-US" altLang="en-US" sz="2400" b="1" dirty="0" smtClean="0">
                <a:ea typeface="ＭＳ Ｐゴシック" pitchFamily="34" charset="-128"/>
              </a:rPr>
              <a:t>Dry 2013 / 2014</a:t>
            </a:r>
          </a:p>
          <a:p>
            <a:pPr lvl="1" eaLnBrk="1" hangingPunct="1">
              <a:buClr>
                <a:schemeClr val="tx1"/>
              </a:buClr>
              <a:buFont typeface="Wingdings" panose="05000000000000000000" pitchFamily="2" charset="2"/>
              <a:buChar char="§"/>
              <a:defRPr/>
            </a:pPr>
            <a:r>
              <a:rPr lang="en-US" altLang="en-US" sz="1800" dirty="0" smtClean="0">
                <a:ea typeface="ＭＳ Ｐゴシック" pitchFamily="34" charset="-128"/>
              </a:rPr>
              <a:t>50% of normal for rainfall, about 31% of normal for snowpack</a:t>
            </a:r>
          </a:p>
          <a:p>
            <a:pPr lvl="1" eaLnBrk="1" hangingPunct="1">
              <a:buClr>
                <a:schemeClr val="tx1"/>
              </a:buClr>
              <a:buFont typeface="Wingdings" panose="05000000000000000000" pitchFamily="2" charset="2"/>
              <a:buChar char="§"/>
              <a:defRPr/>
            </a:pPr>
            <a:r>
              <a:rPr lang="en-US" altLang="en-US" sz="1800" dirty="0" smtClean="0">
                <a:ea typeface="ＭＳ Ｐゴシック" pitchFamily="34" charset="-128"/>
              </a:rPr>
              <a:t>January 17, 2014 – Drought State of Emergency declared by Governor Brown</a:t>
            </a:r>
          </a:p>
          <a:p>
            <a:pPr lvl="3" eaLnBrk="1" hangingPunct="1">
              <a:buClr>
                <a:schemeClr val="tx1"/>
              </a:buClr>
              <a:defRPr/>
            </a:pPr>
            <a:r>
              <a:rPr lang="en-US" altLang="en-US" sz="1800" dirty="0" smtClean="0">
                <a:ea typeface="ＭＳ Ｐゴシック" pitchFamily="34" charset="-128"/>
              </a:rPr>
              <a:t>Calling for a 20% voluntary reduction in water use</a:t>
            </a:r>
          </a:p>
          <a:p>
            <a:pPr lvl="1" eaLnBrk="1" hangingPunct="1">
              <a:buClr>
                <a:schemeClr val="tx1"/>
              </a:buClr>
              <a:buFont typeface="Wingdings" panose="05000000000000000000" pitchFamily="2" charset="2"/>
              <a:buChar char="§"/>
              <a:defRPr/>
            </a:pPr>
            <a:r>
              <a:rPr lang="en-US" altLang="en-US" sz="1800" dirty="0" smtClean="0">
                <a:ea typeface="ＭＳ Ｐゴシック" pitchFamily="34" charset="-128"/>
              </a:rPr>
              <a:t>January 31, 2014: State Water Project - no water deliveries</a:t>
            </a:r>
          </a:p>
          <a:p>
            <a:pPr lvl="1" eaLnBrk="1" hangingPunct="1">
              <a:buClr>
                <a:schemeClr val="tx1"/>
              </a:buClr>
              <a:buFont typeface="Wingdings" panose="05000000000000000000" pitchFamily="2" charset="2"/>
              <a:buChar char="§"/>
              <a:defRPr/>
            </a:pPr>
            <a:r>
              <a:rPr lang="en-US" altLang="en-US" sz="1800" dirty="0" smtClean="0">
                <a:ea typeface="ＭＳ Ｐゴシック" pitchFamily="34" charset="-128"/>
              </a:rPr>
              <a:t>February 21, 2014: Central Valley Project – 50% cut for urban</a:t>
            </a:r>
          </a:p>
          <a:p>
            <a:pPr marL="400050" lvl="1" indent="0" eaLnBrk="1" hangingPunct="1">
              <a:buClr>
                <a:schemeClr val="tx1"/>
              </a:buClr>
              <a:buNone/>
              <a:defRPr/>
            </a:pPr>
            <a:r>
              <a:rPr lang="en-US" altLang="en-US" sz="2400" b="1" dirty="0" smtClean="0">
                <a:ea typeface="ＭＳ Ｐゴシック" pitchFamily="34" charset="-128"/>
              </a:rPr>
              <a:t>Commission Actions</a:t>
            </a:r>
          </a:p>
          <a:p>
            <a:pPr lvl="1" eaLnBrk="1" hangingPunct="1">
              <a:buClr>
                <a:schemeClr val="tx1"/>
              </a:buClr>
              <a:buFont typeface="Wingdings" panose="05000000000000000000" pitchFamily="2" charset="2"/>
              <a:buChar char="§"/>
              <a:defRPr/>
            </a:pPr>
            <a:r>
              <a:rPr lang="en-US" altLang="en-US" sz="1800" dirty="0" smtClean="0">
                <a:ea typeface="ＭＳ Ｐゴシック" pitchFamily="34" charset="-128"/>
              </a:rPr>
              <a:t>February 27, 2014: 15 largest utilities ordered to put in place 20% voluntary conservation</a:t>
            </a:r>
          </a:p>
          <a:p>
            <a:pPr lvl="1" eaLnBrk="1" hangingPunct="1">
              <a:buClr>
                <a:schemeClr val="tx1"/>
              </a:buClr>
              <a:buFont typeface="Wingdings" panose="05000000000000000000" pitchFamily="2" charset="2"/>
              <a:buChar char="§"/>
              <a:defRPr/>
            </a:pPr>
            <a:r>
              <a:rPr lang="en-US" altLang="en-US" sz="1800" dirty="0" smtClean="0">
                <a:ea typeface="ＭＳ Ｐゴシック" pitchFamily="34" charset="-128"/>
              </a:rPr>
              <a:t>Member of Governor’s Drought Task Force</a:t>
            </a:r>
          </a:p>
          <a:p>
            <a:pPr lvl="1" eaLnBrk="1" hangingPunct="1">
              <a:buClr>
                <a:schemeClr val="tx1"/>
              </a:buClr>
              <a:buFont typeface="Wingdings" panose="05000000000000000000" pitchFamily="2" charset="2"/>
              <a:buChar char="§"/>
              <a:defRPr/>
            </a:pPr>
            <a:r>
              <a:rPr lang="en-US" altLang="en-US" sz="1800" dirty="0" smtClean="0">
                <a:ea typeface="ＭＳ Ｐゴシック" pitchFamily="34" charset="-128"/>
              </a:rPr>
              <a:t>Our utilities are expected to be fine this year</a:t>
            </a:r>
          </a:p>
          <a:p>
            <a:pPr lvl="1" eaLnBrk="1" hangingPunct="1">
              <a:buClr>
                <a:schemeClr val="tx1"/>
              </a:buClr>
              <a:buFont typeface="Wingdings" panose="05000000000000000000" pitchFamily="2" charset="2"/>
              <a:buChar char="§"/>
              <a:defRPr/>
            </a:pPr>
            <a:r>
              <a:rPr lang="en-US" altLang="en-US" sz="1800" dirty="0" smtClean="0">
                <a:ea typeface="ＭＳ Ｐゴシック" pitchFamily="34" charset="-128"/>
              </a:rPr>
              <a:t>Monitoring vulnerable water systems along with Dept. Public Health</a:t>
            </a:r>
          </a:p>
          <a:p>
            <a:pPr lvl="1" eaLnBrk="1" hangingPunct="1">
              <a:buClr>
                <a:schemeClr val="tx1"/>
              </a:buClr>
              <a:buFont typeface="Wingdings" panose="05000000000000000000" pitchFamily="2" charset="2"/>
              <a:buChar char="§"/>
              <a:defRPr/>
            </a:pPr>
            <a:r>
              <a:rPr lang="en-US" altLang="en-US" sz="1800" dirty="0" smtClean="0">
                <a:ea typeface="ＭＳ Ｐゴシック" pitchFamily="34" charset="-128"/>
              </a:rPr>
              <a:t>Mandatory Conservation</a:t>
            </a:r>
          </a:p>
          <a:p>
            <a:pPr lvl="3" eaLnBrk="1" hangingPunct="1">
              <a:buClr>
                <a:schemeClr val="tx1"/>
              </a:buClr>
              <a:defRPr/>
            </a:pPr>
            <a:r>
              <a:rPr lang="en-US" altLang="en-US" sz="1600" dirty="0" smtClean="0">
                <a:ea typeface="ＭＳ Ｐゴシック" pitchFamily="34" charset="-128"/>
              </a:rPr>
              <a:t>Catalina Island</a:t>
            </a:r>
          </a:p>
          <a:p>
            <a:pPr lvl="3" eaLnBrk="1" hangingPunct="1">
              <a:buClr>
                <a:schemeClr val="tx1"/>
              </a:buClr>
              <a:defRPr/>
            </a:pPr>
            <a:r>
              <a:rPr lang="en-US" altLang="en-US" sz="1600" dirty="0" smtClean="0">
                <a:ea typeface="ＭＳ Ｐゴシック" pitchFamily="34" charset="-128"/>
              </a:rPr>
              <a:t>California American Water Company– Sacramento region</a:t>
            </a:r>
          </a:p>
          <a:p>
            <a:pPr eaLnBrk="1" hangingPunct="1">
              <a:buClr>
                <a:srgbClr val="0000FF"/>
              </a:buClr>
              <a:buSzPct val="125000"/>
              <a:buFontTx/>
              <a:buNone/>
              <a:defRPr/>
            </a:pPr>
            <a:r>
              <a:rPr lang="en-US" altLang="en-US" sz="1800" dirty="0" smtClean="0">
                <a:ea typeface="ＭＳ Ｐゴシック" pitchFamily="34" charset="-128"/>
              </a:rPr>
              <a:t>	</a:t>
            </a:r>
          </a:p>
        </p:txBody>
      </p:sp>
    </p:spTree>
    <p:extLst>
      <p:ext uri="{BB962C8B-B14F-4D97-AF65-F5344CB8AC3E}">
        <p14:creationId xmlns:p14="http://schemas.microsoft.com/office/powerpoint/2010/main" val="226041678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6449</TotalTime>
  <Words>4438</Words>
  <Application>Microsoft Office PowerPoint</Application>
  <PresentationFormat>On-screen Show (4:3)</PresentationFormat>
  <Paragraphs>479</Paragraphs>
  <Slides>52</Slides>
  <Notes>18</Notes>
  <HiddenSlides>0</HiddenSlides>
  <MMClips>0</MMClips>
  <ScaleCrop>false</ScaleCrop>
  <HeadingPairs>
    <vt:vector size="4" baseType="variant">
      <vt:variant>
        <vt:lpstr>Theme</vt:lpstr>
      </vt:variant>
      <vt:variant>
        <vt:i4>2</vt:i4>
      </vt:variant>
      <vt:variant>
        <vt:lpstr>Slide Titles</vt:lpstr>
      </vt:variant>
      <vt:variant>
        <vt:i4>52</vt:i4>
      </vt:variant>
    </vt:vector>
  </HeadingPairs>
  <TitlesOfParts>
    <vt:vector size="54" baseType="lpstr">
      <vt:lpstr>Default Design</vt:lpstr>
      <vt:lpstr>Custom Design</vt:lpstr>
      <vt:lpstr>PowerPoint Presentation</vt:lpstr>
      <vt:lpstr>Presentation Overview</vt:lpstr>
      <vt:lpstr>The CPUC’s Goal</vt:lpstr>
      <vt:lpstr>Safety Policies &amp; Procedures</vt:lpstr>
      <vt:lpstr>Decision &amp; Resolutions</vt:lpstr>
      <vt:lpstr>Consumer Outreach</vt:lpstr>
      <vt:lpstr>Supplier Diversity</vt:lpstr>
      <vt:lpstr>California Snapshot</vt:lpstr>
      <vt:lpstr>PowerPoint Presentation</vt:lpstr>
      <vt:lpstr>2014 Look Ahead</vt:lpstr>
      <vt:lpstr>2014 Look Ahead (cont.)</vt:lpstr>
      <vt:lpstr>Specific Industries</vt:lpstr>
      <vt:lpstr>Safety and Enforcement</vt:lpstr>
      <vt:lpstr>PowerPoint Presentation</vt:lpstr>
      <vt:lpstr>Safety and Reliability: Electric, Communications, and Generator Facilities</vt:lpstr>
      <vt:lpstr>Safety: Railroad, Rail Transit, Rail Crossings</vt:lpstr>
      <vt:lpstr>Safety: Transportation</vt:lpstr>
      <vt:lpstr>Energy Policies &amp; Priorities   </vt:lpstr>
      <vt:lpstr>Ensuring Electric Reliability in Light of State OTC Policy and SONGS Retirement</vt:lpstr>
      <vt:lpstr>Ensuring Electric Reliability While Integrating Intermittent Renewables</vt:lpstr>
      <vt:lpstr>Resource Adequacy</vt:lpstr>
      <vt:lpstr>Investigation on the San Onofre Nuclear Generating Station</vt:lpstr>
      <vt:lpstr>Natural Gas Infrastructure</vt:lpstr>
      <vt:lpstr>Key Developments in Rate Design</vt:lpstr>
      <vt:lpstr>Key Development in Rate Design (cont’d)</vt:lpstr>
      <vt:lpstr> General Rate Cases </vt:lpstr>
      <vt:lpstr>Electric Fuel and Purchase Power Costs</vt:lpstr>
      <vt:lpstr>The CPUC is Committed to Energy Efficiency as the New “Business as Usual” in California</vt:lpstr>
      <vt:lpstr>Low Income Energy Efficiency Programs</vt:lpstr>
      <vt:lpstr>2013-14 Energy Efficiency Portfolio Savings Estimates </vt:lpstr>
      <vt:lpstr>Demand Response</vt:lpstr>
      <vt:lpstr>California Solar Initiative (CSI) Update</vt:lpstr>
      <vt:lpstr>RPS Implementation and Major Trends</vt:lpstr>
      <vt:lpstr>IOUs are on Track to Meet RPS Goals</vt:lpstr>
      <vt:lpstr>RPS Capacity Additions</vt:lpstr>
      <vt:lpstr>Greenhouse Gas Emissions</vt:lpstr>
      <vt:lpstr>Electric Program Investment Charge</vt:lpstr>
      <vt:lpstr>  Transmission Line Permitting </vt:lpstr>
      <vt:lpstr>Energy Storage</vt:lpstr>
      <vt:lpstr>Distributed Generation Interconnection</vt:lpstr>
      <vt:lpstr>Communications Industry </vt:lpstr>
      <vt:lpstr>Telephone Corporations</vt:lpstr>
      <vt:lpstr>Expanding LifeLine Service to Meet Changing Needs for Access</vt:lpstr>
      <vt:lpstr>Public Safety and 9-1-1</vt:lpstr>
      <vt:lpstr>Encouraging Broadband Deployment</vt:lpstr>
      <vt:lpstr>Broadband Data Analysis and Public Feedback</vt:lpstr>
      <vt:lpstr>Speech Generating Devices Added to Deaf and Disabled Telecommunications Program</vt:lpstr>
      <vt:lpstr>The Water Industry</vt:lpstr>
      <vt:lpstr>Water Utility Regulation</vt:lpstr>
      <vt:lpstr>Water Utility Geographic Reach</vt:lpstr>
      <vt:lpstr>Low Income Ratepayer Assistance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PeeveyAnnualPresentationAssembly03262012</dc:title>
  <dc:subject>PUC Presentation Archive</dc:subject>
  <dc:creator>Jennie Lee</dc:creator>
  <dc:description>PUC Presentation Archive</dc:description>
  <cp:lastModifiedBy>Melanie Cain</cp:lastModifiedBy>
  <cp:revision>113</cp:revision>
  <cp:lastPrinted>2012-02-29T23:00:42Z</cp:lastPrinted>
  <dcterms:created xsi:type="dcterms:W3CDTF">2008-01-28T17:28:34Z</dcterms:created>
  <dcterms:modified xsi:type="dcterms:W3CDTF">2014-03-18T21:38:39Z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ktContentLanguage">
    <vt:i4>1033</vt:i4>
  </property>
  <property fmtid="{D5CDD505-2E9C-101B-9397-08002B2CF9AE}" pid="3" name="EktQuickLink">
    <vt:lpwstr>DownloadAsset.aspx?id=2424</vt:lpwstr>
  </property>
  <property fmtid="{D5CDD505-2E9C-101B-9397-08002B2CF9AE}" pid="4" name="EktContentType">
    <vt:i4>101</vt:i4>
  </property>
  <property fmtid="{D5CDD505-2E9C-101B-9397-08002B2CF9AE}" pid="5" name="EktContentSubType">
    <vt:i4>0</vt:i4>
  </property>
  <property fmtid="{D5CDD505-2E9C-101B-9397-08002B2CF9AE}" pid="6" name="EktFolderName">
    <vt:lpwstr/>
  </property>
  <property fmtid="{D5CDD505-2E9C-101B-9397-08002B2CF9AE}" pid="7" name="EktCmsPath">
    <vt:lpwstr>PUC Presentation Archive</vt:lpwstr>
  </property>
  <property fmtid="{D5CDD505-2E9C-101B-9397-08002B2CF9AE}" pid="8" name="EktGoLiveDate">
    <vt:filetime>2012-05-14T23:20:00Z</vt:filetime>
  </property>
  <property fmtid="{D5CDD505-2E9C-101B-9397-08002B2CF9AE}" pid="9" name="EktExpiryType">
    <vt:i4>1</vt:i4>
  </property>
  <property fmtid="{D5CDD505-2E9C-101B-9397-08002B2CF9AE}" pid="10" name="EktDateCreated">
    <vt:filetime>2012-05-14T23:23:08Z</vt:filetime>
  </property>
  <property fmtid="{D5CDD505-2E9C-101B-9397-08002B2CF9AE}" pid="11" name="EktDateModified">
    <vt:filetime>2012-05-14T23:23:09Z</vt:filetime>
  </property>
  <property fmtid="{D5CDD505-2E9C-101B-9397-08002B2CF9AE}" pid="12" name="EktTaxCategory">
    <vt:lpwstr/>
  </property>
  <property fmtid="{D5CDD505-2E9C-101B-9397-08002B2CF9AE}" pid="13" name="EktDisabledTaxCategory">
    <vt:lpwstr/>
  </property>
  <property fmtid="{D5CDD505-2E9C-101B-9397-08002B2CF9AE}" pid="14" name="EktCmsSize">
    <vt:i4>902656</vt:i4>
  </property>
  <property fmtid="{D5CDD505-2E9C-101B-9397-08002B2CF9AE}" pid="15" name="EktSearchable">
    <vt:i4>1</vt:i4>
  </property>
  <property fmtid="{D5CDD505-2E9C-101B-9397-08002B2CF9AE}" pid="16" name="EktEDescription">
    <vt:lpwstr>Summary PUC Presentation Archive</vt:lpwstr>
  </property>
</Properties>
</file>