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Lst>
  <p:notesMasterIdLst>
    <p:notesMasterId r:id="rId18"/>
  </p:notesMasterIdLst>
  <p:handoutMasterIdLst>
    <p:handoutMasterId r:id="rId19"/>
  </p:handoutMasterIdLst>
  <p:sldIdLst>
    <p:sldId id="382" r:id="rId5"/>
    <p:sldId id="383" r:id="rId6"/>
    <p:sldId id="387" r:id="rId7"/>
    <p:sldId id="399" r:id="rId8"/>
    <p:sldId id="389" r:id="rId9"/>
    <p:sldId id="397" r:id="rId10"/>
    <p:sldId id="398" r:id="rId11"/>
    <p:sldId id="392" r:id="rId12"/>
    <p:sldId id="394" r:id="rId13"/>
    <p:sldId id="400" r:id="rId14"/>
    <p:sldId id="395" r:id="rId15"/>
    <p:sldId id="401" r:id="rId16"/>
    <p:sldId id="386"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D0"/>
    <a:srgbClr val="E7E8E9"/>
    <a:srgbClr val="88746A"/>
    <a:srgbClr val="4F6228"/>
    <a:srgbClr val="4BACC6"/>
    <a:srgbClr val="00204E"/>
    <a:srgbClr val="5D87A1"/>
    <a:srgbClr val="C0AF2C"/>
    <a:srgbClr val="E36C0A"/>
    <a:srgbClr val="B95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8574" autoAdjust="0"/>
  </p:normalViewPr>
  <p:slideViewPr>
    <p:cSldViewPr>
      <p:cViewPr varScale="1">
        <p:scale>
          <a:sx n="106" d="100"/>
          <a:sy n="106" d="100"/>
        </p:scale>
        <p:origin x="-102"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8145" cy="464205"/>
          </a:xfrm>
          <a:prstGeom prst="rect">
            <a:avLst/>
          </a:prstGeom>
          <a:noFill/>
          <a:ln w="9525">
            <a:noFill/>
            <a:miter lim="800000"/>
            <a:headEnd/>
            <a:tailEnd/>
          </a:ln>
          <a:effectLst/>
        </p:spPr>
        <p:txBody>
          <a:bodyPr vert="horz" wrap="square" lIns="93169" tIns="46583" rIns="93169" bIns="46583" numCol="1" anchor="t" anchorCtr="0" compatLnSpc="1">
            <a:prstTxWarp prst="textNoShape">
              <a:avLst/>
            </a:prstTxWarp>
          </a:bodyPr>
          <a:lstStyle>
            <a:lvl1pPr defTabSz="931898">
              <a:defRPr sz="1300"/>
            </a:lvl1pPr>
          </a:lstStyle>
          <a:p>
            <a:pPr>
              <a:defRPr/>
            </a:pPr>
            <a:endParaRPr lang="en-US"/>
          </a:p>
        </p:txBody>
      </p:sp>
      <p:sp>
        <p:nvSpPr>
          <p:cNvPr id="5123"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93169" tIns="46583" rIns="93169" bIns="46583" numCol="1" anchor="t" anchorCtr="0" compatLnSpc="1">
            <a:prstTxWarp prst="textNoShape">
              <a:avLst/>
            </a:prstTxWarp>
          </a:bodyPr>
          <a:lstStyle>
            <a:lvl1pPr algn="r" defTabSz="931898">
              <a:defRPr sz="1300"/>
            </a:lvl1pPr>
          </a:lstStyle>
          <a:p>
            <a:pPr>
              <a:defRPr/>
            </a:pPr>
            <a:endParaRPr lang="en-US"/>
          </a:p>
        </p:txBody>
      </p:sp>
      <p:sp>
        <p:nvSpPr>
          <p:cNvPr id="5124" name="Rectangle 4"/>
          <p:cNvSpPr>
            <a:spLocks noGrp="1" noChangeArrowheads="1"/>
          </p:cNvSpPr>
          <p:nvPr>
            <p:ph type="ftr" sz="quarter" idx="2"/>
          </p:nvPr>
        </p:nvSpPr>
        <p:spPr bwMode="auto">
          <a:xfrm>
            <a:off x="1" y="8832195"/>
            <a:ext cx="3038145" cy="464205"/>
          </a:xfrm>
          <a:prstGeom prst="rect">
            <a:avLst/>
          </a:prstGeom>
          <a:noFill/>
          <a:ln w="9525">
            <a:noFill/>
            <a:miter lim="800000"/>
            <a:headEnd/>
            <a:tailEnd/>
          </a:ln>
          <a:effectLst/>
        </p:spPr>
        <p:txBody>
          <a:bodyPr vert="horz" wrap="square" lIns="93169" tIns="46583" rIns="93169" bIns="46583" numCol="1" anchor="b" anchorCtr="0" compatLnSpc="1">
            <a:prstTxWarp prst="textNoShape">
              <a:avLst/>
            </a:prstTxWarp>
          </a:bodyPr>
          <a:lstStyle>
            <a:lvl1pPr defTabSz="931898">
              <a:defRPr sz="1300"/>
            </a:lvl1pPr>
          </a:lstStyle>
          <a:p>
            <a:pPr>
              <a:defRPr/>
            </a:pPr>
            <a:endParaRPr lang="en-US"/>
          </a:p>
        </p:txBody>
      </p:sp>
      <p:sp>
        <p:nvSpPr>
          <p:cNvPr id="5125"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93169" tIns="46583" rIns="93169" bIns="46583" numCol="1" anchor="b" anchorCtr="0" compatLnSpc="1">
            <a:prstTxWarp prst="textNoShape">
              <a:avLst/>
            </a:prstTxWarp>
          </a:bodyPr>
          <a:lstStyle>
            <a:lvl1pPr algn="r" defTabSz="931898">
              <a:defRPr sz="1300"/>
            </a:lvl1pPr>
          </a:lstStyle>
          <a:p>
            <a:pPr>
              <a:defRPr/>
            </a:pPr>
            <a:fld id="{3A6A7FC0-DADB-4565-9F3C-772CC2BBAEA3}" type="slidenum">
              <a:rPr lang="en-US"/>
              <a:pPr>
                <a:defRPr/>
              </a:pPr>
              <a:t>‹#›</a:t>
            </a:fld>
            <a:endParaRPr lang="en-US"/>
          </a:p>
        </p:txBody>
      </p:sp>
    </p:spTree>
    <p:extLst>
      <p:ext uri="{BB962C8B-B14F-4D97-AF65-F5344CB8AC3E}">
        <p14:creationId xmlns:p14="http://schemas.microsoft.com/office/powerpoint/2010/main" val="2934973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3038145" cy="464205"/>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defTabSz="931898">
              <a:defRPr sz="1300"/>
            </a:lvl1pPr>
          </a:lstStyle>
          <a:p>
            <a:pPr>
              <a:defRPr/>
            </a:pPr>
            <a:endParaRPr lang="en-US"/>
          </a:p>
        </p:txBody>
      </p:sp>
      <p:sp>
        <p:nvSpPr>
          <p:cNvPr id="26627" name="Rectangle 3"/>
          <p:cNvSpPr>
            <a:spLocks noGrp="1" noChangeArrowheads="1"/>
          </p:cNvSpPr>
          <p:nvPr>
            <p:ph type="dt" idx="1"/>
          </p:nvPr>
        </p:nvSpPr>
        <p:spPr bwMode="auto">
          <a:xfrm>
            <a:off x="3970735" y="1"/>
            <a:ext cx="3038145" cy="464205"/>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lvl1pPr algn="r" defTabSz="931898">
              <a:defRPr sz="13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345" y="4416098"/>
            <a:ext cx="5607711" cy="4182458"/>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1" y="8830659"/>
            <a:ext cx="3038145" cy="464205"/>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defTabSz="931898">
              <a:defRPr sz="1300"/>
            </a:lvl1pPr>
          </a:lstStyle>
          <a:p>
            <a:pPr>
              <a:defRPr/>
            </a:pPr>
            <a:endParaRPr lang="en-US"/>
          </a:p>
        </p:txBody>
      </p:sp>
      <p:sp>
        <p:nvSpPr>
          <p:cNvPr id="26631" name="Rectangle 7"/>
          <p:cNvSpPr>
            <a:spLocks noGrp="1" noChangeArrowheads="1"/>
          </p:cNvSpPr>
          <p:nvPr>
            <p:ph type="sldNum" sz="quarter" idx="5"/>
          </p:nvPr>
        </p:nvSpPr>
        <p:spPr bwMode="auto">
          <a:xfrm>
            <a:off x="3970735" y="8830659"/>
            <a:ext cx="3038145" cy="464205"/>
          </a:xfrm>
          <a:prstGeom prst="rect">
            <a:avLst/>
          </a:prstGeom>
          <a:noFill/>
          <a:ln w="9525">
            <a:noFill/>
            <a:miter lim="800000"/>
            <a:headEnd/>
            <a:tailEnd/>
          </a:ln>
          <a:effectLst/>
        </p:spPr>
        <p:txBody>
          <a:bodyPr vert="horz" wrap="square" lIns="93173" tIns="46586" rIns="93173" bIns="46586" numCol="1" anchor="b" anchorCtr="0" compatLnSpc="1">
            <a:prstTxWarp prst="textNoShape">
              <a:avLst/>
            </a:prstTxWarp>
          </a:bodyPr>
          <a:lstStyle>
            <a:lvl1pPr algn="r" defTabSz="931898">
              <a:defRPr sz="1300"/>
            </a:lvl1pPr>
          </a:lstStyle>
          <a:p>
            <a:pPr>
              <a:defRPr/>
            </a:pPr>
            <a:fld id="{76D24A91-6145-461E-B7E6-4FF51B13A23C}" type="slidenum">
              <a:rPr lang="en-US"/>
              <a:pPr>
                <a:defRPr/>
              </a:pPr>
              <a:t>‹#›</a:t>
            </a:fld>
            <a:endParaRPr lang="en-US"/>
          </a:p>
        </p:txBody>
      </p:sp>
    </p:spTree>
    <p:extLst>
      <p:ext uri="{BB962C8B-B14F-4D97-AF65-F5344CB8AC3E}">
        <p14:creationId xmlns:p14="http://schemas.microsoft.com/office/powerpoint/2010/main" val="381388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E538511B-393D-44C0-B286-C62F4357D744}"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47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10</a:t>
            </a:fld>
            <a:endParaRPr lang="en-US"/>
          </a:p>
        </p:txBody>
      </p:sp>
    </p:spTree>
    <p:extLst>
      <p:ext uri="{BB962C8B-B14F-4D97-AF65-F5344CB8AC3E}">
        <p14:creationId xmlns:p14="http://schemas.microsoft.com/office/powerpoint/2010/main" val="188064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11</a:t>
            </a:fld>
            <a:endParaRPr lang="en-US"/>
          </a:p>
        </p:txBody>
      </p:sp>
    </p:spTree>
    <p:extLst>
      <p:ext uri="{BB962C8B-B14F-4D97-AF65-F5344CB8AC3E}">
        <p14:creationId xmlns:p14="http://schemas.microsoft.com/office/powerpoint/2010/main" val="234662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12</a:t>
            </a:fld>
            <a:endParaRPr lang="en-US"/>
          </a:p>
        </p:txBody>
      </p:sp>
    </p:spTree>
    <p:extLst>
      <p:ext uri="{BB962C8B-B14F-4D97-AF65-F5344CB8AC3E}">
        <p14:creationId xmlns:p14="http://schemas.microsoft.com/office/powerpoint/2010/main" val="230982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13</a:t>
            </a:fld>
            <a:endParaRPr lang="en-US"/>
          </a:p>
        </p:txBody>
      </p:sp>
    </p:spTree>
    <p:extLst>
      <p:ext uri="{BB962C8B-B14F-4D97-AF65-F5344CB8AC3E}">
        <p14:creationId xmlns:p14="http://schemas.microsoft.com/office/powerpoint/2010/main" val="186100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2</a:t>
            </a:fld>
            <a:endParaRPr lang="en-US"/>
          </a:p>
        </p:txBody>
      </p:sp>
    </p:spTree>
    <p:extLst>
      <p:ext uri="{BB962C8B-B14F-4D97-AF65-F5344CB8AC3E}">
        <p14:creationId xmlns:p14="http://schemas.microsoft.com/office/powerpoint/2010/main" val="63446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3</a:t>
            </a:fld>
            <a:endParaRPr lang="en-US"/>
          </a:p>
        </p:txBody>
      </p:sp>
    </p:spTree>
    <p:extLst>
      <p:ext uri="{BB962C8B-B14F-4D97-AF65-F5344CB8AC3E}">
        <p14:creationId xmlns:p14="http://schemas.microsoft.com/office/powerpoint/2010/main" val="65241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931" indent="-226931">
              <a:buAutoNum type="arabicPeriod"/>
            </a:pPr>
            <a:endParaRPr lang="en-US" dirty="0" smtClean="0"/>
          </a:p>
          <a:p>
            <a:pPr marL="226931" indent="-226931">
              <a:buAutoNum type="arabicPeriod"/>
            </a:pPr>
            <a:endParaRPr lang="en-US" dirty="0"/>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4</a:t>
            </a:fld>
            <a:endParaRPr lang="en-US"/>
          </a:p>
        </p:txBody>
      </p:sp>
    </p:spTree>
    <p:extLst>
      <p:ext uri="{BB962C8B-B14F-4D97-AF65-F5344CB8AC3E}">
        <p14:creationId xmlns:p14="http://schemas.microsoft.com/office/powerpoint/2010/main" val="122388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5</a:t>
            </a:fld>
            <a:endParaRPr lang="en-US"/>
          </a:p>
        </p:txBody>
      </p:sp>
    </p:spTree>
    <p:extLst>
      <p:ext uri="{BB962C8B-B14F-4D97-AF65-F5344CB8AC3E}">
        <p14:creationId xmlns:p14="http://schemas.microsoft.com/office/powerpoint/2010/main" val="325342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6</a:t>
            </a:fld>
            <a:endParaRPr lang="en-US"/>
          </a:p>
        </p:txBody>
      </p:sp>
    </p:spTree>
    <p:extLst>
      <p:ext uri="{BB962C8B-B14F-4D97-AF65-F5344CB8AC3E}">
        <p14:creationId xmlns:p14="http://schemas.microsoft.com/office/powerpoint/2010/main" val="284932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7</a:t>
            </a:fld>
            <a:endParaRPr lang="en-US"/>
          </a:p>
        </p:txBody>
      </p:sp>
    </p:spTree>
    <p:extLst>
      <p:ext uri="{BB962C8B-B14F-4D97-AF65-F5344CB8AC3E}">
        <p14:creationId xmlns:p14="http://schemas.microsoft.com/office/powerpoint/2010/main" val="120466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8</a:t>
            </a:fld>
            <a:endParaRPr lang="en-US"/>
          </a:p>
        </p:txBody>
      </p:sp>
    </p:spTree>
    <p:extLst>
      <p:ext uri="{BB962C8B-B14F-4D97-AF65-F5344CB8AC3E}">
        <p14:creationId xmlns:p14="http://schemas.microsoft.com/office/powerpoint/2010/main" val="249813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198" indent="-170198">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0198" indent="-1701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6D24A91-6145-461E-B7E6-4FF51B13A23C}" type="slidenum">
              <a:rPr lang="en-US" smtClean="0"/>
              <a:pPr>
                <a:defRPr/>
              </a:pPr>
              <a:t>9</a:t>
            </a:fld>
            <a:endParaRPr lang="en-US"/>
          </a:p>
        </p:txBody>
      </p:sp>
    </p:spTree>
    <p:extLst>
      <p:ext uri="{BB962C8B-B14F-4D97-AF65-F5344CB8AC3E}">
        <p14:creationId xmlns:p14="http://schemas.microsoft.com/office/powerpoint/2010/main" val="4038015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2"/>
          <p:cNvSpPr txBox="1">
            <a:spLocks noChangeArrowheads="1"/>
          </p:cNvSpPr>
          <p:nvPr userDrawn="1"/>
        </p:nvSpPr>
        <p:spPr bwMode="auto">
          <a:xfrm>
            <a:off x="6400800" y="278782"/>
            <a:ext cx="2514600" cy="6191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0404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404040"/>
                </a:solidFill>
                <a:effectLst/>
                <a:latin typeface="Arial" pitchFamily="34" charset="0"/>
                <a:cs typeface="Arial" pitchFamily="34" charset="0"/>
              </a:rPr>
              <a:t>The Unique Alternative to the Big Four</a:t>
            </a:r>
            <a:r>
              <a:rPr kumimoji="0" lang="en-US" sz="1000" b="0" i="0" u="none" strike="noStrike" cap="none" normalizeH="0" baseline="30000" dirty="0" smtClean="0">
                <a:ln>
                  <a:noFill/>
                </a:ln>
                <a:solidFill>
                  <a:srgbClr val="404040"/>
                </a:solidFill>
                <a:effectLst/>
                <a:latin typeface="Arial"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userDrawn="1"/>
        </p:nvPicPr>
        <p:blipFill rotWithShape="1">
          <a:blip r:embed="rId3" cstate="print">
            <a:extLst>
              <a:ext uri="{28A0092B-C50C-407E-A947-70E740481C1C}">
                <a14:useLocalDpi xmlns:a14="http://schemas.microsoft.com/office/drawing/2010/main" val="0"/>
              </a:ext>
            </a:extLst>
          </a:blip>
          <a:srcRect t="1" b="14998"/>
          <a:stretch/>
        </p:blipFill>
        <p:spPr>
          <a:xfrm>
            <a:off x="0" y="906152"/>
            <a:ext cx="9144000" cy="2971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4836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431800" y="1666875"/>
            <a:ext cx="8483600" cy="4733925"/>
          </a:xfrm>
        </p:spPr>
        <p:txBody>
          <a:bodyPr/>
          <a:lstStyle>
            <a:lvl1pPr>
              <a:buClr>
                <a:srgbClr val="FDB913"/>
              </a:buClr>
              <a:defRPr/>
            </a:lvl1pPr>
            <a:lvl2pPr>
              <a:buClr>
                <a:srgbClr val="FDB913"/>
              </a:buClr>
              <a:defRPr/>
            </a:lvl2pPr>
            <a:lvl3pPr>
              <a:buClr>
                <a:srgbClr val="FDB913"/>
              </a:buClr>
              <a:defRPr/>
            </a:lvl3pPr>
            <a:lvl4pPr>
              <a:buClr>
                <a:srgbClr val="FDB913"/>
              </a:buClr>
              <a:defRPr/>
            </a:lvl4pPr>
            <a:lvl5pPr>
              <a:buClr>
                <a:srgbClr val="FDB91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666875"/>
            <a:ext cx="42037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7900" y="1666875"/>
            <a:ext cx="42037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457200" y="5410200"/>
            <a:ext cx="8229600" cy="692497"/>
          </a:xfrm>
          <a:prstGeom prst="rect">
            <a:avLst/>
          </a:prstGeom>
          <a:noFill/>
        </p:spPr>
        <p:txBody>
          <a:bodyPr wrap="square" lIns="0" tIns="0" rIns="0" bIns="0" rtlCol="0">
            <a:spAutoFit/>
          </a:bodyPr>
          <a:lstStyle/>
          <a:p>
            <a:r>
              <a:rPr lang="en-US" sz="900" kern="1200" dirty="0" smtClean="0">
                <a:solidFill>
                  <a:schemeClr val="tx1"/>
                </a:solidFill>
                <a:effectLst/>
                <a:latin typeface="+mn-lt"/>
                <a:ea typeface="+mn-ea"/>
                <a:cs typeface="+mn-cs"/>
              </a:rPr>
              <a:t>Crowe Horwath LLP is an independent member of Crowe Horwath International, a Swiss </a:t>
            </a:r>
            <a:r>
              <a:rPr lang="en-US" sz="900" kern="1200" dirty="0" err="1" smtClean="0">
                <a:solidFill>
                  <a:schemeClr val="tx1"/>
                </a:solidFill>
                <a:effectLst/>
                <a:latin typeface="+mn-lt"/>
                <a:ea typeface="+mn-ea"/>
                <a:cs typeface="+mn-cs"/>
              </a:rPr>
              <a:t>verein</a:t>
            </a:r>
            <a:r>
              <a:rPr lang="en-US" sz="900" kern="1200" dirty="0" smtClean="0">
                <a:solidFill>
                  <a:schemeClr val="tx1"/>
                </a:solidFill>
                <a:effectLst/>
                <a:latin typeface="+mn-lt"/>
                <a:ea typeface="+mn-ea"/>
                <a:cs typeface="+mn-cs"/>
              </a:rPr>
              <a:t>. Each member firm of Crowe Horwath International is a separate and independent legal entity. Crowe Horwath LLP and its affiliates are not responsible or liable for any acts or omissions of Crowe Horwath International or any other member of Crowe Horwath International and specifically disclaim any and all responsibility or liability for acts or omissions of Crowe Horwath International or any other Crowe Horwath International member. Accountancy services in Kansas and North Carolina are rendered by Crowe </a:t>
            </a:r>
            <a:r>
              <a:rPr lang="en-US" sz="900" kern="1200" dirty="0" err="1" smtClean="0">
                <a:solidFill>
                  <a:schemeClr val="tx1"/>
                </a:solidFill>
                <a:effectLst/>
                <a:latin typeface="+mn-lt"/>
                <a:ea typeface="+mn-ea"/>
                <a:cs typeface="+mn-cs"/>
              </a:rPr>
              <a:t>Chizek</a:t>
            </a:r>
            <a:r>
              <a:rPr lang="en-US" sz="900" kern="1200" dirty="0" smtClean="0">
                <a:solidFill>
                  <a:schemeClr val="tx1"/>
                </a:solidFill>
                <a:effectLst/>
                <a:latin typeface="+mn-lt"/>
                <a:ea typeface="+mn-ea"/>
                <a:cs typeface="+mn-cs"/>
              </a:rPr>
              <a:t> LLP, which is not a member of Crowe Horwath International. © 2014 Crowe Horwath LLP</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2"/>
          <p:cNvSpPr txBox="1">
            <a:spLocks noChangeArrowheads="1"/>
          </p:cNvSpPr>
          <p:nvPr userDrawn="1"/>
        </p:nvSpPr>
        <p:spPr bwMode="auto">
          <a:xfrm>
            <a:off x="6400800" y="278782"/>
            <a:ext cx="2514600" cy="6191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0404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404040"/>
                </a:solidFill>
                <a:effectLst/>
                <a:latin typeface="Arial" pitchFamily="34" charset="0"/>
                <a:cs typeface="Arial" pitchFamily="34" charset="0"/>
              </a:rPr>
              <a:t>The Unique Alternative to the Big Four</a:t>
            </a:r>
            <a:r>
              <a:rPr kumimoji="0" lang="en-US" sz="1000" b="0" i="0" u="none" strike="noStrike" cap="none" normalizeH="0" baseline="30000" dirty="0" smtClean="0">
                <a:ln>
                  <a:noFill/>
                </a:ln>
                <a:solidFill>
                  <a:srgbClr val="404040"/>
                </a:solidFill>
                <a:effectLst/>
                <a:latin typeface="Arial" pitchFamily="34"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Grp="1" noChangeArrowheads="1"/>
          </p:cNvSpPr>
          <p:nvPr>
            <p:ph type="title"/>
          </p:nvPr>
        </p:nvSpPr>
        <p:spPr bwMode="auto">
          <a:xfrm>
            <a:off x="431800" y="990600"/>
            <a:ext cx="848360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1800" y="1666875"/>
            <a:ext cx="8483600" cy="4733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4804" name="Line 4"/>
          <p:cNvSpPr>
            <a:spLocks noChangeShapeType="1"/>
          </p:cNvSpPr>
          <p:nvPr/>
        </p:nvSpPr>
        <p:spPr bwMode="auto">
          <a:xfrm>
            <a:off x="457200" y="914400"/>
            <a:ext cx="8686800" cy="0"/>
          </a:xfrm>
          <a:prstGeom prst="line">
            <a:avLst/>
          </a:prstGeom>
          <a:noFill/>
          <a:ln w="9525">
            <a:solidFill>
              <a:srgbClr val="FDB913"/>
            </a:solidFill>
            <a:round/>
            <a:headEnd/>
            <a:tailEnd/>
          </a:ln>
          <a:effectLst/>
        </p:spPr>
        <p:txBody>
          <a:bodyPr/>
          <a:lstStyle/>
          <a:p>
            <a:pPr>
              <a:defRPr/>
            </a:pPr>
            <a:endParaRPr lang="en-US"/>
          </a:p>
        </p:txBody>
      </p:sp>
      <p:sp>
        <p:nvSpPr>
          <p:cNvPr id="7" name="Text Box 9"/>
          <p:cNvSpPr txBox="1">
            <a:spLocks noChangeArrowheads="1"/>
          </p:cNvSpPr>
          <p:nvPr userDrawn="1"/>
        </p:nvSpPr>
        <p:spPr bwMode="auto">
          <a:xfrm>
            <a:off x="6477000" y="6581774"/>
            <a:ext cx="1371600" cy="123111"/>
          </a:xfrm>
          <a:prstGeom prst="rect">
            <a:avLst/>
          </a:prstGeom>
          <a:noFill/>
          <a:ln w="9525">
            <a:noFill/>
            <a:miter lim="800000"/>
            <a:headEnd/>
            <a:tailEnd/>
          </a:ln>
          <a:effectLst/>
        </p:spPr>
        <p:txBody>
          <a:bodyPr wrap="square" lIns="0" tIns="0" rIns="0" bIns="0">
            <a:spAutoFit/>
          </a:bodyPr>
          <a:lstStyle/>
          <a:p>
            <a:pPr algn="l" rtl="0" fontAlgn="base">
              <a:spcBef>
                <a:spcPct val="50000"/>
              </a:spcBef>
              <a:spcAft>
                <a:spcPct val="0"/>
              </a:spcAft>
              <a:defRPr/>
            </a:pPr>
            <a:r>
              <a:rPr lang="en-US" sz="800" kern="1200" dirty="0" smtClean="0">
                <a:solidFill>
                  <a:schemeClr val="bg1">
                    <a:lumMod val="50000"/>
                  </a:schemeClr>
                </a:solidFill>
                <a:latin typeface="Arial" charset="0"/>
                <a:ea typeface="+mn-ea"/>
                <a:cs typeface="+mn-cs"/>
              </a:rPr>
              <a:t>© 2014 Crowe Horwath LLP</a:t>
            </a:r>
            <a:endParaRPr lang="en-US" sz="800" kern="1200" dirty="0">
              <a:solidFill>
                <a:schemeClr val="bg1">
                  <a:lumMod val="50000"/>
                </a:schemeClr>
              </a:solidFill>
              <a:latin typeface="Arial" charset="0"/>
              <a:ea typeface="+mn-ea"/>
              <a:cs typeface="+mn-cs"/>
            </a:endParaRPr>
          </a:p>
        </p:txBody>
      </p:sp>
      <p:sp>
        <p:nvSpPr>
          <p:cNvPr id="9" name="Text Box 9"/>
          <p:cNvSpPr txBox="1">
            <a:spLocks noChangeArrowheads="1"/>
          </p:cNvSpPr>
          <p:nvPr userDrawn="1"/>
        </p:nvSpPr>
        <p:spPr bwMode="auto">
          <a:xfrm>
            <a:off x="8458200" y="6564714"/>
            <a:ext cx="457200" cy="153888"/>
          </a:xfrm>
          <a:prstGeom prst="rect">
            <a:avLst/>
          </a:prstGeom>
          <a:noFill/>
          <a:ln w="9525">
            <a:noFill/>
            <a:miter lim="800000"/>
            <a:headEnd/>
            <a:tailEnd/>
          </a:ln>
          <a:effectLst/>
        </p:spPr>
        <p:txBody>
          <a:bodyPr wrap="square" lIns="0" tIns="0" rIns="0" bIns="0">
            <a:spAutoFit/>
          </a:bodyPr>
          <a:lstStyle/>
          <a:p>
            <a:pPr algn="r" rtl="0" fontAlgn="base">
              <a:spcBef>
                <a:spcPct val="50000"/>
              </a:spcBef>
              <a:spcAft>
                <a:spcPct val="0"/>
              </a:spcAft>
              <a:defRPr/>
            </a:pPr>
            <a:fld id="{ABAF7689-C353-4954-8AE8-C3F8607EB71B}" type="slidenum">
              <a:rPr lang="en-US" sz="1000" kern="1200" smtClean="0">
                <a:solidFill>
                  <a:schemeClr val="bg1">
                    <a:lumMod val="50000"/>
                  </a:schemeClr>
                </a:solidFill>
                <a:latin typeface="Arial" charset="0"/>
                <a:ea typeface="+mn-ea"/>
                <a:cs typeface="+mn-cs"/>
              </a:rPr>
              <a:pPr algn="r" rtl="0" fontAlgn="base">
                <a:spcBef>
                  <a:spcPct val="50000"/>
                </a:spcBef>
                <a:spcAft>
                  <a:spcPct val="0"/>
                </a:spcAft>
                <a:defRPr/>
              </a:pPr>
              <a:t>‹#›</a:t>
            </a:fld>
            <a:endParaRPr lang="en-US" sz="1000" kern="1200" dirty="0">
              <a:solidFill>
                <a:schemeClr val="bg1">
                  <a:lumMod val="50000"/>
                </a:schemeClr>
              </a:solidFill>
              <a:latin typeface="Arial" charset="0"/>
              <a:ea typeface="+mn-ea"/>
              <a:cs typeface="+mn-cs"/>
            </a:endParaRPr>
          </a:p>
        </p:txBody>
      </p:sp>
      <p:sp>
        <p:nvSpPr>
          <p:cNvPr id="10" name="Text Box 9"/>
          <p:cNvSpPr txBox="1">
            <a:spLocks noChangeArrowheads="1"/>
          </p:cNvSpPr>
          <p:nvPr userDrawn="1"/>
        </p:nvSpPr>
        <p:spPr bwMode="auto">
          <a:xfrm>
            <a:off x="457200" y="6553200"/>
            <a:ext cx="3048000" cy="153888"/>
          </a:xfrm>
          <a:prstGeom prst="rect">
            <a:avLst/>
          </a:prstGeom>
          <a:noFill/>
          <a:ln w="9525">
            <a:noFill/>
            <a:miter lim="800000"/>
            <a:headEnd/>
            <a:tailEnd/>
          </a:ln>
          <a:effectLst/>
        </p:spPr>
        <p:txBody>
          <a:bodyPr wrap="square" lIns="0" tIns="0" rIns="0" bIns="0">
            <a:spAutoFit/>
          </a:bodyPr>
          <a:lstStyle/>
          <a:p>
            <a:pPr>
              <a:spcBef>
                <a:spcPct val="50000"/>
              </a:spcBef>
              <a:defRPr/>
            </a:pPr>
            <a:r>
              <a:rPr lang="en-US" sz="1000" dirty="0">
                <a:solidFill>
                  <a:schemeClr val="bg1">
                    <a:lumMod val="50000"/>
                  </a:schemeClr>
                </a:solidFill>
                <a:latin typeface="Arial" charset="0"/>
              </a:rPr>
              <a:t>Audit </a:t>
            </a:r>
            <a:r>
              <a:rPr lang="en-US" sz="1000" dirty="0" smtClean="0">
                <a:solidFill>
                  <a:schemeClr val="bg1">
                    <a:lumMod val="50000"/>
                  </a:schemeClr>
                </a:solidFill>
                <a:latin typeface="Arial" charset="0"/>
              </a:rPr>
              <a:t> |  Tax</a:t>
            </a:r>
            <a:r>
              <a:rPr lang="en-US" sz="1000" baseline="0" dirty="0" smtClean="0">
                <a:solidFill>
                  <a:schemeClr val="bg1">
                    <a:lumMod val="50000"/>
                  </a:schemeClr>
                </a:solidFill>
                <a:latin typeface="Arial" charset="0"/>
              </a:rPr>
              <a:t>  </a:t>
            </a:r>
            <a:r>
              <a:rPr lang="en-US" sz="1000" dirty="0" smtClean="0">
                <a:solidFill>
                  <a:schemeClr val="bg1">
                    <a:lumMod val="50000"/>
                  </a:schemeClr>
                </a:solidFill>
                <a:latin typeface="Arial" charset="0"/>
              </a:rPr>
              <a:t>|  Advisory  |</a:t>
            </a:r>
            <a:r>
              <a:rPr lang="en-US" sz="1000" baseline="0" dirty="0" smtClean="0">
                <a:solidFill>
                  <a:schemeClr val="bg1">
                    <a:lumMod val="50000"/>
                  </a:schemeClr>
                </a:solidFill>
                <a:latin typeface="Arial" charset="0"/>
              </a:rPr>
              <a:t>  </a:t>
            </a:r>
            <a:r>
              <a:rPr lang="en-US" sz="1000" dirty="0" smtClean="0">
                <a:solidFill>
                  <a:schemeClr val="bg1">
                    <a:lumMod val="50000"/>
                  </a:schemeClr>
                </a:solidFill>
                <a:latin typeface="Arial" charset="0"/>
              </a:rPr>
              <a:t>Risk  |</a:t>
            </a:r>
            <a:r>
              <a:rPr lang="en-US" sz="1000" baseline="0" dirty="0" smtClean="0">
                <a:solidFill>
                  <a:schemeClr val="bg1">
                    <a:lumMod val="50000"/>
                  </a:schemeClr>
                </a:solidFill>
                <a:latin typeface="Arial" charset="0"/>
              </a:rPr>
              <a:t>  </a:t>
            </a:r>
            <a:r>
              <a:rPr lang="en-US" sz="1000" dirty="0" smtClean="0">
                <a:solidFill>
                  <a:schemeClr val="bg1">
                    <a:lumMod val="50000"/>
                  </a:schemeClr>
                </a:solidFill>
                <a:latin typeface="Arial" charset="0"/>
              </a:rPr>
              <a:t>Performance</a:t>
            </a:r>
            <a:endParaRPr lang="en-US" sz="1000" dirty="0">
              <a:solidFill>
                <a:schemeClr val="bg1">
                  <a:lumMod val="50000"/>
                </a:schemeClr>
              </a:solidFill>
              <a:latin typeface="Arial" charset="0"/>
            </a:endParaRPr>
          </a:p>
        </p:txBody>
      </p:sp>
      <p:pic>
        <p:nvPicPr>
          <p:cNvPr id="14" name="Picture 13" descr="Crowe_Horwath_2c.png"/>
          <p:cNvPicPr>
            <a:picLocks noChangeAspect="1"/>
          </p:cNvPicPr>
          <p:nvPr userDrawn="1"/>
        </p:nvPicPr>
        <p:blipFill>
          <a:blip r:embed="rId7" cstate="print"/>
          <a:stretch>
            <a:fillRect/>
          </a:stretch>
        </p:blipFill>
        <p:spPr>
          <a:xfrm>
            <a:off x="457200" y="304800"/>
            <a:ext cx="2296816" cy="36576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75" r:id="rId2"/>
    <p:sldLayoutId id="2147483677" r:id="rId3"/>
    <p:sldLayoutId id="2147483679" r:id="rId4"/>
    <p:sldLayoutId id="2147483680" r:id="rId5"/>
  </p:sldLayoutIdLst>
  <p:hf hdr="0" ftr="0" dt="0"/>
  <p:txStyles>
    <p:titleStyle>
      <a:lvl1pPr algn="l" rtl="0" eaLnBrk="1" fontAlgn="base" hangingPunct="1">
        <a:spcBef>
          <a:spcPct val="0"/>
        </a:spcBef>
        <a:spcAft>
          <a:spcPct val="0"/>
        </a:spcAft>
        <a:defRPr sz="2400">
          <a:solidFill>
            <a:schemeClr val="bg1">
              <a:lumMod val="50000"/>
            </a:schemeClr>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p:titleStyle>
    <p:bodyStyle>
      <a:lvl1pPr marL="280988" indent="-280988" algn="l" rtl="0" eaLnBrk="1" fontAlgn="base" hangingPunct="1">
        <a:spcBef>
          <a:spcPct val="20000"/>
        </a:spcBef>
        <a:spcAft>
          <a:spcPct val="0"/>
        </a:spcAft>
        <a:buClr>
          <a:srgbClr val="FDB913"/>
        </a:buClr>
        <a:buFont typeface="Wingdings" pitchFamily="2" charset="2"/>
        <a:buChar char="§"/>
        <a:defRPr sz="1800">
          <a:solidFill>
            <a:schemeClr val="tx1"/>
          </a:solidFill>
          <a:latin typeface="+mn-lt"/>
          <a:ea typeface="+mn-ea"/>
          <a:cs typeface="+mn-cs"/>
        </a:defRPr>
      </a:lvl1pPr>
      <a:lvl2pPr marL="574675" indent="-293688" algn="l" rtl="0" eaLnBrk="1" fontAlgn="base" hangingPunct="1">
        <a:spcBef>
          <a:spcPct val="20000"/>
        </a:spcBef>
        <a:spcAft>
          <a:spcPct val="0"/>
        </a:spcAft>
        <a:buClr>
          <a:srgbClr val="FDB913"/>
        </a:buClr>
        <a:buFont typeface="Wingdings" pitchFamily="2" charset="2"/>
        <a:buChar char="§"/>
        <a:defRPr sz="1600">
          <a:solidFill>
            <a:schemeClr val="tx1"/>
          </a:solidFill>
          <a:latin typeface="+mn-lt"/>
        </a:defRPr>
      </a:lvl2pPr>
      <a:lvl3pPr marL="855663" indent="-280988" algn="l" rtl="0" eaLnBrk="1" fontAlgn="base" hangingPunct="1">
        <a:spcBef>
          <a:spcPct val="20000"/>
        </a:spcBef>
        <a:spcAft>
          <a:spcPct val="0"/>
        </a:spcAft>
        <a:buClr>
          <a:srgbClr val="FDB913"/>
        </a:buClr>
        <a:buFont typeface="Wingdings" pitchFamily="2" charset="2"/>
        <a:buChar char="§"/>
        <a:defRPr sz="1400">
          <a:solidFill>
            <a:schemeClr val="tx1"/>
          </a:solidFill>
          <a:latin typeface="+mn-lt"/>
        </a:defRPr>
      </a:lvl3pPr>
      <a:lvl4pPr marL="1090613" indent="-234950" algn="l" rtl="0" eaLnBrk="1" fontAlgn="base" hangingPunct="1">
        <a:spcBef>
          <a:spcPct val="20000"/>
        </a:spcBef>
        <a:spcAft>
          <a:spcPct val="0"/>
        </a:spcAft>
        <a:buClr>
          <a:srgbClr val="FDB913"/>
        </a:buClr>
        <a:buFont typeface="Wingdings" pitchFamily="2" charset="2"/>
        <a:buChar char="§"/>
        <a:defRPr sz="1200">
          <a:solidFill>
            <a:schemeClr val="tx1"/>
          </a:solidFill>
          <a:latin typeface="+mn-lt"/>
        </a:defRPr>
      </a:lvl4pPr>
      <a:lvl5pPr marL="1312863" indent="-222250" algn="l" rtl="0" eaLnBrk="1" fontAlgn="base" hangingPunct="1">
        <a:spcBef>
          <a:spcPct val="20000"/>
        </a:spcBef>
        <a:spcAft>
          <a:spcPct val="0"/>
        </a:spcAft>
        <a:buClr>
          <a:srgbClr val="FDB913"/>
        </a:buClr>
        <a:buFont typeface="Wingdings" pitchFamily="2" charset="2"/>
        <a:buChar char="§"/>
        <a:defRPr sz="1050">
          <a:solidFill>
            <a:schemeClr val="tx1"/>
          </a:solidFill>
          <a:latin typeface="+mn-lt"/>
        </a:defRPr>
      </a:lvl5pPr>
      <a:lvl6pPr marL="24003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6pPr>
      <a:lvl7pPr marL="28575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7pPr>
      <a:lvl8pPr marL="33147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8pPr>
      <a:lvl9pPr marL="37719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puc.ca.gov/PUC/safety/Pipelin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www.crowehorwath.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4114800"/>
            <a:ext cx="6248400" cy="381000"/>
          </a:xfrm>
          <a:prstGeom prst="rect">
            <a:avLst/>
          </a:prstGeom>
          <a:noFill/>
          <a:ln w="9525">
            <a:noFill/>
            <a:miter lim="800000"/>
            <a:headEnd/>
            <a:tailEnd/>
          </a:ln>
        </p:spPr>
        <p:txBody>
          <a:bodyPr lIns="0" tIns="0" rIns="0" bIns="0"/>
          <a:lstStyle/>
          <a:p>
            <a:r>
              <a:rPr lang="en-US" dirty="0" smtClean="0">
                <a:solidFill>
                  <a:schemeClr val="bg1">
                    <a:lumMod val="50000"/>
                  </a:schemeClr>
                </a:solidFill>
                <a:latin typeface="Arial" charset="0"/>
              </a:rPr>
              <a:t>Gas Safety and Reliability Branch Management and Operations Review</a:t>
            </a:r>
            <a:endParaRPr lang="en-US" dirty="0">
              <a:solidFill>
                <a:schemeClr val="bg1">
                  <a:lumMod val="50000"/>
                </a:schemeClr>
              </a:solidFill>
              <a:latin typeface="Arial" charset="0"/>
            </a:endParaRPr>
          </a:p>
        </p:txBody>
      </p:sp>
      <p:sp>
        <p:nvSpPr>
          <p:cNvPr id="3075" name="Text Box 3"/>
          <p:cNvSpPr txBox="1">
            <a:spLocks noChangeArrowheads="1"/>
          </p:cNvSpPr>
          <p:nvPr/>
        </p:nvSpPr>
        <p:spPr bwMode="auto">
          <a:xfrm>
            <a:off x="457200" y="4890700"/>
            <a:ext cx="3129062" cy="276999"/>
          </a:xfrm>
          <a:prstGeom prst="rect">
            <a:avLst/>
          </a:prstGeom>
          <a:noFill/>
          <a:ln w="9525">
            <a:noFill/>
            <a:miter lim="800000"/>
            <a:headEnd/>
            <a:tailEnd/>
          </a:ln>
        </p:spPr>
        <p:txBody>
          <a:bodyPr wrap="none" lIns="0" tIns="0" rIns="0" bIns="0">
            <a:spAutoFit/>
          </a:bodyPr>
          <a:lstStyle/>
          <a:p>
            <a:r>
              <a:rPr lang="en-US" sz="1800" dirty="0" smtClean="0">
                <a:latin typeface="Arial" charset="0"/>
              </a:rPr>
              <a:t>Report and Recommendations</a:t>
            </a:r>
            <a:endParaRPr lang="en-US" sz="1800" dirty="0">
              <a:latin typeface="Arial"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543800" y="4114800"/>
            <a:ext cx="91694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300"/>
          <a:stretch/>
        </p:blipFill>
        <p:spPr>
          <a:xfrm>
            <a:off x="813816" y="2109411"/>
            <a:ext cx="7187184" cy="4246367"/>
          </a:xfrm>
          <a:prstGeom prst="rect">
            <a:avLst/>
          </a:prstGeom>
        </p:spPr>
      </p:pic>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Recommendations and Implementation Steps</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Timing</a:t>
            </a:r>
            <a:endParaRPr lang="en-US" dirty="0"/>
          </a:p>
          <a:p>
            <a:pPr lvl="1"/>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4250635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Recommendations and Implementation Steps</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Priorities</a:t>
            </a:r>
          </a:p>
          <a:p>
            <a:pPr lvl="1"/>
            <a:r>
              <a:rPr lang="en-US" dirty="0" smtClean="0"/>
              <a:t>Improving utility inspection performance</a:t>
            </a:r>
          </a:p>
          <a:p>
            <a:pPr lvl="1"/>
            <a:r>
              <a:rPr lang="en-US" dirty="0" smtClean="0"/>
              <a:t>Upgrading outdated technology</a:t>
            </a:r>
          </a:p>
          <a:p>
            <a:pPr lvl="1"/>
            <a:r>
              <a:rPr lang="en-US" dirty="0" smtClean="0"/>
              <a:t>Providing risk assessment </a:t>
            </a:r>
          </a:p>
          <a:p>
            <a:pPr lvl="1"/>
            <a:r>
              <a:rPr lang="en-US" dirty="0" smtClean="0"/>
              <a:t>Addressing backlogs </a:t>
            </a:r>
          </a:p>
          <a:p>
            <a:pPr lvl="1"/>
            <a:r>
              <a:rPr lang="en-US" dirty="0" smtClean="0"/>
              <a:t>Prioritizing and focusing work</a:t>
            </a:r>
          </a:p>
          <a:p>
            <a:pPr lvl="1"/>
            <a:r>
              <a:rPr lang="en-US" dirty="0" smtClean="0"/>
              <a:t>Communicating activities, processes, and goals</a:t>
            </a:r>
          </a:p>
          <a:p>
            <a:pPr lvl="1"/>
            <a:r>
              <a:rPr lang="en-US" dirty="0" smtClean="0"/>
              <a:t>Increasing PHMSA evaluation score</a:t>
            </a:r>
          </a:p>
          <a:p>
            <a:pPr lvl="1"/>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1209418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268471"/>
            <a:ext cx="5905563" cy="4048124"/>
          </a:xfrm>
          <a:prstGeom prst="rect">
            <a:avLst/>
          </a:prstGeom>
        </p:spPr>
      </p:pic>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Performance Metrics</a:t>
            </a:r>
            <a:endParaRPr lang="en-US" dirty="0">
              <a:solidFill>
                <a:schemeClr val="bg1">
                  <a:lumMod val="50000"/>
                </a:schemeClr>
              </a:solidFill>
            </a:endParaRPr>
          </a:p>
        </p:txBody>
      </p:sp>
      <p:sp>
        <p:nvSpPr>
          <p:cNvPr id="3" name="Content Placeholder 2"/>
          <p:cNvSpPr>
            <a:spLocks noGrp="1"/>
          </p:cNvSpPr>
          <p:nvPr>
            <p:ph idx="1"/>
          </p:nvPr>
        </p:nvSpPr>
        <p:spPr>
          <a:xfrm>
            <a:off x="431800" y="1666875"/>
            <a:ext cx="8102600" cy="4635865"/>
          </a:xfrm>
        </p:spPr>
        <p:txBody>
          <a:bodyPr/>
          <a:lstStyle/>
          <a:p>
            <a:r>
              <a:rPr lang="en-US" dirty="0" smtClean="0"/>
              <a:t>Recommended 19 performance metrics to track and measures progress</a:t>
            </a:r>
          </a:p>
          <a:p>
            <a:r>
              <a:rPr lang="en-US" dirty="0" smtClean="0"/>
              <a:t>Example: incidents per mile of natural gas pipeline (2005 to 2013)</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3256018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90600"/>
            <a:ext cx="8483600" cy="685800"/>
          </a:xfrm>
        </p:spPr>
        <p:txBody>
          <a:bodyPr/>
          <a:lstStyle/>
          <a:p>
            <a:r>
              <a:rPr lang="en-US" dirty="0" smtClean="0"/>
              <a:t>Thank you</a:t>
            </a:r>
            <a:endParaRPr lang="en-US" dirty="0"/>
          </a:p>
        </p:txBody>
      </p:sp>
      <p:sp>
        <p:nvSpPr>
          <p:cNvPr id="3" name="Content Placeholder 2"/>
          <p:cNvSpPr>
            <a:spLocks noGrp="1"/>
          </p:cNvSpPr>
          <p:nvPr>
            <p:ph idx="4294967295"/>
          </p:nvPr>
        </p:nvSpPr>
        <p:spPr>
          <a:xfrm>
            <a:off x="457200" y="1666875"/>
            <a:ext cx="8407400" cy="3286125"/>
          </a:xfrm>
        </p:spPr>
        <p:txBody>
          <a:bodyPr/>
          <a:lstStyle/>
          <a:p>
            <a:pPr defTabSz="863600">
              <a:buNone/>
            </a:pPr>
            <a:endParaRPr lang="en-US" dirty="0" smtClean="0"/>
          </a:p>
          <a:p>
            <a:pPr defTabSz="863600">
              <a:buNone/>
            </a:pPr>
            <a:r>
              <a:rPr lang="en-US" dirty="0" smtClean="0"/>
              <a:t>The report will be available at:</a:t>
            </a:r>
          </a:p>
          <a:p>
            <a:pPr defTabSz="863600">
              <a:buNone/>
            </a:pPr>
            <a:r>
              <a:rPr lang="en-US" dirty="0">
                <a:solidFill>
                  <a:srgbClr val="FF0000"/>
                </a:solidFill>
                <a:hlinkClick r:id="rId3"/>
              </a:rPr>
              <a:t>http://www.cpuc.ca.gov/PUC/safety/Pipeline/</a:t>
            </a:r>
            <a:endParaRPr lang="en-US" dirty="0">
              <a:solidFill>
                <a:srgbClr val="FF0000"/>
              </a:solidFill>
            </a:endParaRPr>
          </a:p>
          <a:p>
            <a:pPr defTabSz="863600">
              <a:buNone/>
            </a:pPr>
            <a:endParaRPr lang="en-US" dirty="0" smtClean="0"/>
          </a:p>
          <a:p>
            <a:pPr defTabSz="863600">
              <a:buNone/>
            </a:pPr>
            <a:r>
              <a:rPr lang="en-US" dirty="0" smtClean="0"/>
              <a:t>Wendy Pratt</a:t>
            </a:r>
          </a:p>
          <a:p>
            <a:pPr defTabSz="863600">
              <a:buNone/>
            </a:pPr>
            <a:r>
              <a:rPr lang="en-US" dirty="0" smtClean="0"/>
              <a:t>wendy.pratt@crowehorwath.com</a:t>
            </a:r>
          </a:p>
          <a:p>
            <a:pPr defTabSz="863600">
              <a:buNone/>
            </a:pPr>
            <a:r>
              <a:rPr lang="en-US" dirty="0" smtClean="0">
                <a:hlinkClick r:id="rId4"/>
              </a:rPr>
              <a:t>www.crowehorwath.com</a:t>
            </a:r>
            <a:endParaRPr lang="en-US" dirty="0" smtClean="0"/>
          </a:p>
          <a:p>
            <a:pPr defTabSz="863600">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GSRB Management and Operations Review</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Project Charter</a:t>
            </a:r>
          </a:p>
          <a:p>
            <a:r>
              <a:rPr lang="en-US" dirty="0" smtClean="0"/>
              <a:t>Project Methodology and Timeline  </a:t>
            </a:r>
          </a:p>
          <a:p>
            <a:r>
              <a:rPr lang="en-US" dirty="0" smtClean="0"/>
              <a:t>Report and Recommendations</a:t>
            </a:r>
          </a:p>
          <a:p>
            <a:pPr lvl="1"/>
            <a:r>
              <a:rPr lang="en-US" dirty="0" smtClean="0"/>
              <a:t>Report Structure and Contents</a:t>
            </a:r>
          </a:p>
          <a:p>
            <a:r>
              <a:rPr lang="en-US" dirty="0" smtClean="0"/>
              <a:t>Report Key Findings</a:t>
            </a:r>
          </a:p>
          <a:p>
            <a:pPr lvl="1"/>
            <a:r>
              <a:rPr lang="en-US" dirty="0" smtClean="0"/>
              <a:t>GSRB Challenges, Opportunities, and Progress To Date</a:t>
            </a:r>
          </a:p>
          <a:p>
            <a:pPr lvl="1"/>
            <a:r>
              <a:rPr lang="en-US" dirty="0" smtClean="0"/>
              <a:t>Recommendations, Implementation Steps, and Performance Metrics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Project Charter</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CPUC’s Independent Review Panel (IRP) recommendation:</a:t>
            </a:r>
          </a:p>
          <a:p>
            <a:pPr lvl="1"/>
            <a:r>
              <a:rPr lang="en-US" dirty="0" smtClean="0"/>
              <a:t>“</a:t>
            </a:r>
            <a:r>
              <a:rPr lang="en-US" dirty="0"/>
              <a:t>Undertake an independent management audit of the USRB [now GSRB] organization, including a staffing and skills assessment, to determine the future training requirements and technical qualifications to provide effective risk-based regulatory oversight of pipeline safety and integrity management, focused on outcomes rather than process</a:t>
            </a:r>
            <a:r>
              <a:rPr lang="en-US" dirty="0" smtClean="0"/>
              <a:t>.”</a:t>
            </a:r>
          </a:p>
          <a:p>
            <a:endParaRPr lang="en-US" dirty="0" smtClean="0"/>
          </a:p>
          <a:p>
            <a:r>
              <a:rPr lang="en-US" dirty="0" smtClean="0"/>
              <a:t>Project objectives in Spring 2014:</a:t>
            </a:r>
          </a:p>
          <a:p>
            <a:pPr lvl="1"/>
            <a:r>
              <a:rPr lang="en-US" dirty="0" smtClean="0"/>
              <a:t>“The </a:t>
            </a:r>
            <a:r>
              <a:rPr lang="en-US" dirty="0"/>
              <a:t>goals of the proposed audit will be to </a:t>
            </a:r>
            <a:endParaRPr lang="en-US" dirty="0" smtClean="0"/>
          </a:p>
          <a:p>
            <a:pPr marL="868680" lvl="2" indent="-274320">
              <a:buClrTx/>
              <a:buAutoNum type="arabicParenR"/>
            </a:pPr>
            <a:r>
              <a:rPr lang="en-US" dirty="0" smtClean="0"/>
              <a:t>Analyze </a:t>
            </a:r>
            <a:r>
              <a:rPr lang="en-US" dirty="0"/>
              <a:t>and evaluate GSRB activities in the context of their effectiveness in adhering to </a:t>
            </a:r>
            <a:r>
              <a:rPr lang="en-US" dirty="0" smtClean="0"/>
              <a:t/>
            </a:r>
            <a:br>
              <a:rPr lang="en-US" dirty="0" smtClean="0"/>
            </a:br>
            <a:r>
              <a:rPr lang="en-US" dirty="0" smtClean="0"/>
              <a:t>existing </a:t>
            </a:r>
            <a:r>
              <a:rPr lang="en-US" dirty="0"/>
              <a:t>safety regulations; </a:t>
            </a:r>
            <a:endParaRPr lang="en-US" dirty="0" smtClean="0"/>
          </a:p>
          <a:p>
            <a:pPr marL="868680" lvl="2" indent="-274320">
              <a:buClrTx/>
              <a:buAutoNum type="arabicParenR"/>
            </a:pPr>
            <a:r>
              <a:rPr lang="en-US" spc="-10" dirty="0" smtClean="0"/>
              <a:t>Provide </a:t>
            </a:r>
            <a:r>
              <a:rPr lang="en-US" spc="-10" dirty="0"/>
              <a:t>the CPUC with new ideas, insights, and practical, implementable recommendations; and </a:t>
            </a:r>
            <a:endParaRPr lang="en-US" spc="-10" dirty="0" smtClean="0"/>
          </a:p>
          <a:p>
            <a:pPr marL="868680" lvl="2" indent="-274320">
              <a:buClrTx/>
              <a:buAutoNum type="arabicParenR"/>
            </a:pPr>
            <a:r>
              <a:rPr lang="en-US" dirty="0" smtClean="0"/>
              <a:t>Develop </a:t>
            </a:r>
            <a:r>
              <a:rPr lang="en-US" dirty="0"/>
              <a:t>implementation plans designed to evolve the program into one that is more proactive </a:t>
            </a:r>
            <a:r>
              <a:rPr lang="en-US" dirty="0" smtClean="0"/>
              <a:t/>
            </a:r>
            <a:br>
              <a:rPr lang="en-US" dirty="0" smtClean="0"/>
            </a:br>
            <a:r>
              <a:rPr lang="en-US" dirty="0" smtClean="0"/>
              <a:t>in </a:t>
            </a:r>
            <a:r>
              <a:rPr lang="en-US" dirty="0"/>
              <a:t>addressing gas safety issues</a:t>
            </a:r>
            <a:r>
              <a:rPr lang="en-US" dirty="0" smtClean="0"/>
              <a:t>.”</a:t>
            </a:r>
            <a:r>
              <a:rPr lang="en-US" dirty="0"/>
              <a:t> </a:t>
            </a:r>
            <a:endParaRPr lang="en-US" dirty="0" smtClean="0"/>
          </a:p>
          <a:p>
            <a:pPr lvl="1"/>
            <a:endParaRPr lang="en-US" dirty="0" smtClean="0"/>
          </a:p>
          <a:p>
            <a:endParaRPr lang="en-US" dirty="0"/>
          </a:p>
        </p:txBody>
      </p:sp>
    </p:spTree>
    <p:extLst>
      <p:ext uri="{BB962C8B-B14F-4D97-AF65-F5344CB8AC3E}">
        <p14:creationId xmlns:p14="http://schemas.microsoft.com/office/powerpoint/2010/main" val="151783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Project Methodology and Timeline</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April 2014-March 2015</a:t>
            </a:r>
          </a:p>
          <a:p>
            <a:pPr lvl="1"/>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63" y="2438400"/>
            <a:ext cx="8249429" cy="3381763"/>
          </a:xfrm>
          <a:prstGeom prst="rect">
            <a:avLst/>
          </a:prstGeom>
        </p:spPr>
      </p:pic>
    </p:spTree>
    <p:extLst>
      <p:ext uri="{BB962C8B-B14F-4D97-AF65-F5344CB8AC3E}">
        <p14:creationId xmlns:p14="http://schemas.microsoft.com/office/powerpoint/2010/main" val="320909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Report and Recommendations</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Executive Summary</a:t>
            </a:r>
          </a:p>
          <a:p>
            <a:r>
              <a:rPr lang="en-US" dirty="0" smtClean="0"/>
              <a:t>Introduction and Approach</a:t>
            </a:r>
          </a:p>
          <a:p>
            <a:r>
              <a:rPr lang="en-US" dirty="0" smtClean="0"/>
              <a:t>GSRB Challenges, Opportunities, and Progress To Date</a:t>
            </a:r>
          </a:p>
          <a:p>
            <a:r>
              <a:rPr lang="en-US" dirty="0" smtClean="0"/>
              <a:t>Recommendations, Implementation Steps, and Performance Metrics</a:t>
            </a:r>
          </a:p>
          <a:p>
            <a:pPr lvl="1"/>
            <a:r>
              <a:rPr lang="en-US" dirty="0" smtClean="0"/>
              <a:t>Utility Inspection Recommendations</a:t>
            </a:r>
          </a:p>
          <a:p>
            <a:pPr lvl="1"/>
            <a:r>
              <a:rPr lang="en-US" dirty="0" smtClean="0"/>
              <a:t>Incident Investigation Recommendations</a:t>
            </a:r>
          </a:p>
          <a:p>
            <a:pPr lvl="1"/>
            <a:r>
              <a:rPr lang="en-US" dirty="0" smtClean="0"/>
              <a:t>Work Prioritization, Staffing, and Training Recommendations</a:t>
            </a:r>
          </a:p>
          <a:p>
            <a:pPr lvl="1"/>
            <a:r>
              <a:rPr lang="en-US" dirty="0" smtClean="0"/>
              <a:t>Technology and Tools Recommendations</a:t>
            </a:r>
          </a:p>
          <a:p>
            <a:pPr lvl="1"/>
            <a:r>
              <a:rPr lang="en-US" dirty="0" smtClean="0"/>
              <a:t>Communication and Change Management Recommendations</a:t>
            </a:r>
          </a:p>
          <a:p>
            <a:pPr lvl="1"/>
            <a:r>
              <a:rPr lang="en-US" dirty="0" smtClean="0"/>
              <a:t>Risk Assessment Approach Recommendations</a:t>
            </a:r>
          </a:p>
          <a:p>
            <a:pPr lvl="1"/>
            <a:endParaRPr lang="en-US" dirty="0" smtClean="0"/>
          </a:p>
          <a:p>
            <a:endParaRPr lang="en-US" dirty="0"/>
          </a:p>
        </p:txBody>
      </p:sp>
    </p:spTree>
    <p:extLst>
      <p:ext uri="{BB962C8B-B14F-4D97-AF65-F5344CB8AC3E}">
        <p14:creationId xmlns:p14="http://schemas.microsoft.com/office/powerpoint/2010/main" val="3926927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844074"/>
            <a:ext cx="6729998" cy="4319025"/>
          </a:xfrm>
          <a:prstGeom prst="rect">
            <a:avLst/>
          </a:prstGeom>
        </p:spPr>
      </p:pic>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GSRB Roles and Responsibilities</a:t>
            </a:r>
            <a:endParaRPr lang="en-US" dirty="0">
              <a:solidFill>
                <a:schemeClr val="bg1">
                  <a:lumMod val="50000"/>
                </a:schemeClr>
              </a:solidFill>
            </a:endParaRPr>
          </a:p>
        </p:txBody>
      </p:sp>
      <p:sp>
        <p:nvSpPr>
          <p:cNvPr id="3" name="Content Placeholder 2"/>
          <p:cNvSpPr>
            <a:spLocks noGrp="1"/>
          </p:cNvSpPr>
          <p:nvPr>
            <p:ph idx="1"/>
          </p:nvPr>
        </p:nvSpPr>
        <p:spPr/>
        <p:txBody>
          <a:bodyPr/>
          <a:lstStyle/>
          <a:p>
            <a:pPr lvl="1"/>
            <a:endParaRPr lang="en-US" dirty="0" smtClean="0"/>
          </a:p>
          <a:p>
            <a:endParaRPr lang="en-US" dirty="0"/>
          </a:p>
        </p:txBody>
      </p:sp>
    </p:spTree>
    <p:extLst>
      <p:ext uri="{BB962C8B-B14F-4D97-AF65-F5344CB8AC3E}">
        <p14:creationId xmlns:p14="http://schemas.microsoft.com/office/powerpoint/2010/main" val="369893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324600"/>
            <a:ext cx="7772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GSRB Challenges and Opportunities</a:t>
            </a:r>
            <a:endParaRPr lang="en-US" dirty="0">
              <a:solidFill>
                <a:schemeClr val="bg1">
                  <a:lumMod val="50000"/>
                </a:schemeClr>
              </a:solidFill>
            </a:endParaRPr>
          </a:p>
        </p:txBody>
      </p:sp>
      <p:sp>
        <p:nvSpPr>
          <p:cNvPr id="3" name="Content Placeholder 2"/>
          <p:cNvSpPr>
            <a:spLocks noGrp="1"/>
          </p:cNvSpPr>
          <p:nvPr>
            <p:ph idx="1"/>
          </p:nvPr>
        </p:nvSpPr>
        <p:spPr/>
        <p:txBody>
          <a:bodyPr/>
          <a:lstStyle/>
          <a:p>
            <a:pPr lvl="1"/>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7460954"/>
              </p:ext>
            </p:extLst>
          </p:nvPr>
        </p:nvGraphicFramePr>
        <p:xfrm>
          <a:off x="457200" y="1752600"/>
          <a:ext cx="8102601" cy="4876800"/>
        </p:xfrm>
        <a:graphic>
          <a:graphicData uri="http://schemas.openxmlformats.org/drawingml/2006/table">
            <a:tbl>
              <a:tblPr firstRow="1" firstCol="1" bandRow="1">
                <a:tableStyleId>{5C22544A-7EE6-4342-B048-85BDC9FD1C3A}</a:tableStyleId>
              </a:tblPr>
              <a:tblGrid>
                <a:gridCol w="215051"/>
                <a:gridCol w="7887550"/>
              </a:tblGrid>
              <a:tr h="288338">
                <a:tc gridSpan="2">
                  <a:txBody>
                    <a:bodyPr/>
                    <a:lstStyle/>
                    <a:p>
                      <a:pPr marL="0" marR="0" algn="ctr">
                        <a:spcBef>
                          <a:spcPts val="250"/>
                        </a:spcBef>
                        <a:spcAft>
                          <a:spcPts val="250"/>
                        </a:spcAft>
                      </a:pPr>
                      <a:r>
                        <a:rPr lang="en-US" sz="800" dirty="0">
                          <a:effectLst/>
                        </a:rPr>
                        <a:t>Challenge/Opportunity</a:t>
                      </a:r>
                      <a:endParaRPr lang="en-US"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B w="38100" cap="flat" cmpd="sng" algn="ctr">
                      <a:solidFill>
                        <a:srgbClr val="F1AB00"/>
                      </a:solidFill>
                      <a:prstDash val="solid"/>
                      <a:round/>
                      <a:headEnd type="none" w="med" len="med"/>
                      <a:tailEnd type="none" w="med" len="med"/>
                    </a:lnB>
                    <a:solidFill>
                      <a:srgbClr val="00204E"/>
                    </a:solidFill>
                  </a:tcPr>
                </a:tc>
                <a:tc hMerge="1">
                  <a:txBody>
                    <a:bodyPr/>
                    <a:lstStyle/>
                    <a:p>
                      <a:endParaRPr lang="en-US"/>
                    </a:p>
                  </a:txBody>
                  <a:tcPr/>
                </a:tc>
              </a:tr>
              <a:tr h="473662">
                <a:tc>
                  <a:txBody>
                    <a:bodyPr/>
                    <a:lstStyle/>
                    <a:p>
                      <a:pPr marL="0" marR="0" algn="ctr">
                        <a:spcBef>
                          <a:spcPts val="100"/>
                        </a:spcBef>
                        <a:spcAft>
                          <a:spcPts val="0"/>
                        </a:spcAft>
                      </a:pPr>
                      <a:r>
                        <a:rPr lang="en-US" sz="1600" dirty="0" smtClean="0">
                          <a:solidFill>
                            <a:srgbClr val="8A2529"/>
                          </a:solidFill>
                          <a:effectLst/>
                          <a:sym typeface="Wingdings" panose="05000000000000000000" pitchFamily="2" charset="2"/>
                        </a:rPr>
                        <a:t></a:t>
                      </a:r>
                      <a:endParaRPr lang="en-US" sz="2800" dirty="0">
                        <a:solidFill>
                          <a:srgbClr val="8A2529"/>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38100" cap="flat" cmpd="sng" algn="ctr">
                      <a:solidFill>
                        <a:srgbClr val="F1AB00"/>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Frequent management changes, shifting priorities, and reactive responses to internal and external recommendations post-San Bruno </a:t>
                      </a:r>
                      <a:r>
                        <a:rPr lang="en-US" sz="1000" dirty="0" smtClean="0">
                          <a:effectLst/>
                        </a:rPr>
                        <a:t/>
                      </a:r>
                      <a:br>
                        <a:rPr lang="en-US" sz="1000" dirty="0" smtClean="0">
                          <a:effectLst/>
                        </a:rPr>
                      </a:br>
                      <a:r>
                        <a:rPr lang="en-US" sz="1000" dirty="0" smtClean="0">
                          <a:effectLst/>
                        </a:rPr>
                        <a:t>led </a:t>
                      </a:r>
                      <a:r>
                        <a:rPr lang="en-US" sz="1000" dirty="0">
                          <a:effectLst/>
                        </a:rPr>
                        <a:t>to a loss of focus, lack of clear direction, loss of trust in leadership, and unacceptable work backlogs.</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38100" cap="flat" cmpd="sng" algn="ctr">
                      <a:solidFill>
                        <a:srgbClr val="F1AB0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57200">
                <a:tc>
                  <a:txBody>
                    <a:bodyPr/>
                    <a:lstStyle/>
                    <a:p>
                      <a:pPr marL="0" marR="0" algn="ctr">
                        <a:spcBef>
                          <a:spcPts val="100"/>
                        </a:spcBef>
                        <a:spcAft>
                          <a:spcPts val="0"/>
                        </a:spcAft>
                      </a:pPr>
                      <a:r>
                        <a:rPr lang="en-US" sz="1600" dirty="0">
                          <a:solidFill>
                            <a:srgbClr val="F1AB00"/>
                          </a:solidFill>
                          <a:effectLst/>
                          <a:sym typeface="Wingdings" panose="05000000000000000000" pitchFamily="2" charset="2"/>
                        </a:rPr>
                        <a:t></a:t>
                      </a:r>
                      <a:endParaRPr lang="en-US" sz="2800" dirty="0">
                        <a:solidFill>
                          <a:srgbClr val="F1AB00"/>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Disparate, cumbersome, and inadequate database systems that are challenging to use and not conducive to organized recordkeeping, identifying and responding to higher risk areas, monitoring progress, or tracking performance.</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57200">
                <a:tc>
                  <a:txBody>
                    <a:bodyPr/>
                    <a:lstStyle/>
                    <a:p>
                      <a:pPr marL="0" marR="0" algn="ctr">
                        <a:spcBef>
                          <a:spcPts val="100"/>
                        </a:spcBef>
                        <a:spcAft>
                          <a:spcPts val="0"/>
                        </a:spcAft>
                      </a:pPr>
                      <a:r>
                        <a:rPr lang="en-US" sz="1600" dirty="0">
                          <a:solidFill>
                            <a:srgbClr val="E36C0A"/>
                          </a:solidFill>
                          <a:effectLst/>
                          <a:sym typeface="Wingdings" panose="05000000000000000000" pitchFamily="2" charset="2"/>
                        </a:rPr>
                        <a:t></a:t>
                      </a:r>
                      <a:endParaRPr lang="en-US" sz="2800" dirty="0">
                        <a:solidFill>
                          <a:srgbClr val="E36C0A"/>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Lack of consistency, focus, organization, depth and rigor, adequate recordkeeping, clear expectations, and follow-through in </a:t>
                      </a:r>
                      <a:br>
                        <a:rPr lang="en-US" sz="1000" dirty="0">
                          <a:effectLst/>
                        </a:rPr>
                      </a:br>
                      <a:r>
                        <a:rPr lang="en-US" sz="1000" dirty="0">
                          <a:effectLst/>
                        </a:rPr>
                        <a:t>utility inspection practices. </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04800">
                <a:tc>
                  <a:txBody>
                    <a:bodyPr/>
                    <a:lstStyle/>
                    <a:p>
                      <a:pPr marL="0" marR="0" algn="ctr">
                        <a:spcBef>
                          <a:spcPts val="100"/>
                        </a:spcBef>
                        <a:spcAft>
                          <a:spcPts val="0"/>
                        </a:spcAft>
                      </a:pPr>
                      <a:r>
                        <a:rPr lang="en-US" sz="1600" dirty="0">
                          <a:solidFill>
                            <a:srgbClr val="C0AF2C"/>
                          </a:solidFill>
                          <a:effectLst/>
                          <a:sym typeface="Wingdings" panose="05000000000000000000" pitchFamily="2" charset="2"/>
                        </a:rPr>
                        <a:t></a:t>
                      </a:r>
                      <a:endParaRPr lang="en-US" sz="2800" dirty="0">
                        <a:solidFill>
                          <a:srgbClr val="C0AF2C"/>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Delays in completion of utility inspection reports and lack of follow-through on violations, recommendations, observations, and concerns.</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57200">
                <a:tc>
                  <a:txBody>
                    <a:bodyPr/>
                    <a:lstStyle/>
                    <a:p>
                      <a:pPr marL="0" marR="0" algn="ctr">
                        <a:spcBef>
                          <a:spcPts val="100"/>
                        </a:spcBef>
                        <a:spcAft>
                          <a:spcPts val="0"/>
                        </a:spcAft>
                      </a:pPr>
                      <a:r>
                        <a:rPr lang="en-US" sz="1600" dirty="0">
                          <a:solidFill>
                            <a:srgbClr val="00B050"/>
                          </a:solidFill>
                          <a:effectLst/>
                          <a:sym typeface="Wingdings" panose="05000000000000000000" pitchFamily="2" charset="2"/>
                        </a:rPr>
                        <a:t></a:t>
                      </a:r>
                      <a:endParaRPr lang="en-US" sz="2800" dirty="0">
                        <a:solidFill>
                          <a:srgbClr val="00B050"/>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Delays in completion of incident investigation reports and lack of follow-through on violations, recommendations, observations, </a:t>
                      </a:r>
                      <a:r>
                        <a:rPr lang="en-US" sz="1000" dirty="0" smtClean="0">
                          <a:effectLst/>
                        </a:rPr>
                        <a:t/>
                      </a:r>
                      <a:br>
                        <a:rPr lang="en-US" sz="1000" dirty="0" smtClean="0">
                          <a:effectLst/>
                        </a:rPr>
                      </a:br>
                      <a:r>
                        <a:rPr lang="en-US" sz="1000" dirty="0" smtClean="0">
                          <a:effectLst/>
                        </a:rPr>
                        <a:t>and </a:t>
                      </a:r>
                      <a:r>
                        <a:rPr lang="en-US" sz="1000" dirty="0">
                          <a:effectLst/>
                        </a:rPr>
                        <a:t>concerns.</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57200">
                <a:tc>
                  <a:txBody>
                    <a:bodyPr/>
                    <a:lstStyle/>
                    <a:p>
                      <a:pPr marL="0" marR="0" algn="ctr">
                        <a:spcBef>
                          <a:spcPts val="100"/>
                        </a:spcBef>
                        <a:spcAft>
                          <a:spcPts val="0"/>
                        </a:spcAft>
                      </a:pPr>
                      <a:r>
                        <a:rPr lang="en-US" sz="1600" spc="-10" dirty="0">
                          <a:solidFill>
                            <a:srgbClr val="5D87A1"/>
                          </a:solidFill>
                          <a:effectLst/>
                          <a:sym typeface="Wingdings" panose="05000000000000000000" pitchFamily="2" charset="2"/>
                        </a:rPr>
                        <a:t></a:t>
                      </a:r>
                      <a:endParaRPr lang="en-US" sz="2800" dirty="0">
                        <a:solidFill>
                          <a:srgbClr val="5D87A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spc="-10" dirty="0">
                          <a:effectLst/>
                        </a:rPr>
                        <a:t>Inability to analyze trends, risks, and other safety-related concerns across incidents, utility inspection findings, self-reported violations, </a:t>
                      </a:r>
                      <a:r>
                        <a:rPr lang="en-US" sz="1000" spc="-10" dirty="0" smtClean="0">
                          <a:effectLst/>
                        </a:rPr>
                        <a:t/>
                      </a:r>
                      <a:br>
                        <a:rPr lang="en-US" sz="1000" spc="-10" dirty="0" smtClean="0">
                          <a:effectLst/>
                        </a:rPr>
                      </a:br>
                      <a:r>
                        <a:rPr lang="en-US" sz="1000" spc="-10" dirty="0" smtClean="0">
                          <a:effectLst/>
                        </a:rPr>
                        <a:t>and </a:t>
                      </a:r>
                      <a:r>
                        <a:rPr lang="en-US" sz="1000" spc="-10" dirty="0">
                          <a:effectLst/>
                        </a:rPr>
                        <a:t>complaints.</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04800">
                <a:tc>
                  <a:txBody>
                    <a:bodyPr/>
                    <a:lstStyle/>
                    <a:p>
                      <a:pPr marL="0" marR="0" algn="ctr">
                        <a:spcBef>
                          <a:spcPts val="100"/>
                        </a:spcBef>
                        <a:spcAft>
                          <a:spcPts val="0"/>
                        </a:spcAft>
                      </a:pPr>
                      <a:r>
                        <a:rPr lang="en-US" sz="1600" dirty="0">
                          <a:solidFill>
                            <a:srgbClr val="00204E"/>
                          </a:solidFill>
                          <a:effectLst/>
                          <a:sym typeface="Wingdings" panose="05000000000000000000" pitchFamily="2" charset="2"/>
                        </a:rPr>
                        <a:t></a:t>
                      </a:r>
                      <a:endParaRPr lang="en-US" sz="2800" dirty="0">
                        <a:solidFill>
                          <a:srgbClr val="00204E"/>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Assignment of staff to multiple tasks without clear prioritization of activities to those with the greatest impact on safety.</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04800">
                <a:tc>
                  <a:txBody>
                    <a:bodyPr/>
                    <a:lstStyle/>
                    <a:p>
                      <a:pPr marL="0" marR="0" algn="ctr">
                        <a:spcBef>
                          <a:spcPts val="100"/>
                        </a:spcBef>
                        <a:spcAft>
                          <a:spcPts val="0"/>
                        </a:spcAft>
                      </a:pPr>
                      <a:r>
                        <a:rPr lang="en-US" sz="1600" dirty="0">
                          <a:solidFill>
                            <a:srgbClr val="7030A0"/>
                          </a:solidFill>
                          <a:effectLst/>
                          <a:sym typeface="Wingdings" panose="05000000000000000000" pitchFamily="2" charset="2"/>
                        </a:rPr>
                        <a:t></a:t>
                      </a:r>
                      <a:endParaRPr lang="en-US" sz="2800" dirty="0">
                        <a:solidFill>
                          <a:srgbClr val="7030A0"/>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Lack of communication.</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04800">
                <a:tc>
                  <a:txBody>
                    <a:bodyPr/>
                    <a:lstStyle/>
                    <a:p>
                      <a:pPr marL="0" marR="0" algn="ctr">
                        <a:spcBef>
                          <a:spcPts val="100"/>
                        </a:spcBef>
                        <a:spcAft>
                          <a:spcPts val="0"/>
                        </a:spcAft>
                      </a:pPr>
                      <a:r>
                        <a:rPr lang="en-US" sz="1600" dirty="0">
                          <a:solidFill>
                            <a:srgbClr val="4BACC6"/>
                          </a:solidFill>
                          <a:effectLst/>
                          <a:sym typeface="Wingdings" panose="05000000000000000000" pitchFamily="2" charset="2"/>
                        </a:rPr>
                        <a:t></a:t>
                      </a:r>
                      <a:endParaRPr lang="en-US" sz="2800" dirty="0">
                        <a:solidFill>
                          <a:srgbClr val="4BACC6"/>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Lack of performance measures, clear expectations, and accountability.</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04800">
                <a:tc>
                  <a:txBody>
                    <a:bodyPr/>
                    <a:lstStyle/>
                    <a:p>
                      <a:pPr marL="0" marR="0" algn="ctr">
                        <a:spcBef>
                          <a:spcPts val="100"/>
                        </a:spcBef>
                        <a:spcAft>
                          <a:spcPts val="0"/>
                        </a:spcAft>
                      </a:pPr>
                      <a:r>
                        <a:rPr lang="en-US" sz="1600" dirty="0">
                          <a:solidFill>
                            <a:srgbClr val="4F6228"/>
                          </a:solidFill>
                          <a:effectLst/>
                          <a:sym typeface="Wingdings" panose="05000000000000000000" pitchFamily="2" charset="2"/>
                        </a:rPr>
                        <a:t></a:t>
                      </a:r>
                      <a:endParaRPr lang="en-US" sz="2800" dirty="0">
                        <a:solidFill>
                          <a:srgbClr val="4F6228"/>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dirty="0">
                          <a:effectLst/>
                        </a:rPr>
                        <a:t>Mix of staff experience and training does not provide a balance of regulatory, policy, or industry expertise to best support GSRB activities.</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457200">
                <a:tc>
                  <a:txBody>
                    <a:bodyPr/>
                    <a:lstStyle/>
                    <a:p>
                      <a:pPr marL="0" marR="0" algn="ctr">
                        <a:spcBef>
                          <a:spcPts val="100"/>
                        </a:spcBef>
                        <a:spcAft>
                          <a:spcPts val="0"/>
                        </a:spcAft>
                      </a:pPr>
                      <a:r>
                        <a:rPr lang="en-US" sz="1200" dirty="0">
                          <a:solidFill>
                            <a:srgbClr val="88746A"/>
                          </a:solidFill>
                          <a:effectLst/>
                          <a:latin typeface="MS UI Gothic" panose="020B0600070205080204" pitchFamily="34" charset="-128"/>
                          <a:ea typeface="MS UI Gothic" panose="020B0600070205080204" pitchFamily="34" charset="-128"/>
                        </a:rPr>
                        <a:t>⓫</a:t>
                      </a:r>
                      <a:endParaRPr lang="en-US" sz="2400" dirty="0">
                        <a:solidFill>
                          <a:srgbClr val="88746A"/>
                        </a:solidFill>
                        <a:effectLst/>
                        <a:latin typeface="MS UI Gothic" panose="020B0600070205080204" pitchFamily="34" charset="-128"/>
                        <a:ea typeface="MS UI Gothic" panose="020B0600070205080204" pitchFamily="34" charset="-128"/>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a:spcBef>
                          <a:spcPts val="0"/>
                        </a:spcBef>
                        <a:spcAft>
                          <a:spcPts val="0"/>
                        </a:spcAft>
                      </a:pPr>
                      <a:r>
                        <a:rPr lang="en-US" sz="1000" spc="-10" dirty="0">
                          <a:effectLst/>
                        </a:rPr>
                        <a:t>Implementation of new citation program is challenging due to concerns on precedent, legal issues, and lack of clarity and specificity in applying penalties. </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04800">
                <a:tc>
                  <a:txBody>
                    <a:bodyPr/>
                    <a:lstStyle/>
                    <a:p>
                      <a:pPr marL="0" marR="0" algn="ctr">
                        <a:spcBef>
                          <a:spcPts val="100"/>
                        </a:spcBef>
                        <a:spcAft>
                          <a:spcPts val="0"/>
                        </a:spcAft>
                      </a:pPr>
                      <a:r>
                        <a:rPr lang="en-US" sz="1200" spc="-10" dirty="0">
                          <a:solidFill>
                            <a:srgbClr val="FF0000"/>
                          </a:solidFill>
                          <a:effectLst/>
                          <a:latin typeface="MS UI Gothic" panose="020B0600070205080204" pitchFamily="34" charset="-128"/>
                          <a:ea typeface="MS UI Gothic" panose="020B0600070205080204" pitchFamily="34" charset="-128"/>
                        </a:rPr>
                        <a:t>⓬</a:t>
                      </a:r>
                      <a:endParaRPr lang="en-US" sz="1800" dirty="0">
                        <a:solidFill>
                          <a:srgbClr val="FF0000"/>
                        </a:solidFill>
                        <a:effectLst/>
                        <a:latin typeface="MS UI Gothic" panose="020B0600070205080204" pitchFamily="34" charset="-128"/>
                        <a:ea typeface="MS UI Gothic" panose="020B0600070205080204" pitchFamily="34" charset="-128"/>
                        <a:cs typeface="Times New Roman" panose="02020603050405020304" pitchFamily="18" charset="0"/>
                      </a:endParaRPr>
                    </a:p>
                  </a:txBody>
                  <a:tcPr marL="68580" marR="68580" marT="0" marB="0">
                    <a:lnT w="28575" cap="flat" cmpd="sng" algn="ctr">
                      <a:solidFill>
                        <a:schemeClr val="bg1"/>
                      </a:solidFill>
                      <a:prstDash val="solid"/>
                      <a:round/>
                      <a:headEnd type="none" w="med" len="med"/>
                      <a:tailEnd type="none" w="med" len="med"/>
                    </a:lnT>
                    <a:noFill/>
                  </a:tcPr>
                </a:tc>
                <a:tc>
                  <a:txBody>
                    <a:bodyPr/>
                    <a:lstStyle/>
                    <a:p>
                      <a:pPr marL="0" marR="0">
                        <a:spcBef>
                          <a:spcPts val="0"/>
                        </a:spcBef>
                        <a:spcAft>
                          <a:spcPts val="0"/>
                        </a:spcAft>
                      </a:pPr>
                      <a:r>
                        <a:rPr lang="en-US" sz="1000" dirty="0">
                          <a:effectLst/>
                        </a:rPr>
                        <a:t>Lack of integration of newly formed Risk Assessment and Enforcement Section.</a:t>
                      </a:r>
                      <a:endParaRPr lang="en-US" sz="10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514097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GSRB Progres</a:t>
            </a:r>
            <a:r>
              <a:rPr lang="en-US" dirty="0" smtClean="0"/>
              <a:t>s To Date</a:t>
            </a:r>
            <a:endParaRPr lang="en-US" dirty="0">
              <a:solidFill>
                <a:schemeClr val="bg1">
                  <a:lumMod val="50000"/>
                </a:schemeClr>
              </a:solidFill>
            </a:endParaRPr>
          </a:p>
        </p:txBody>
      </p:sp>
      <p:sp>
        <p:nvSpPr>
          <p:cNvPr id="3" name="Content Placeholder 2"/>
          <p:cNvSpPr>
            <a:spLocks noGrp="1"/>
          </p:cNvSpPr>
          <p:nvPr>
            <p:ph idx="1"/>
          </p:nvPr>
        </p:nvSpPr>
        <p:spPr/>
        <p:txBody>
          <a:bodyPr/>
          <a:lstStyle/>
          <a:p>
            <a:endParaRPr lang="en-US" dirty="0" smtClean="0"/>
          </a:p>
          <a:p>
            <a:pPr lvl="1"/>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8240386"/>
              </p:ext>
            </p:extLst>
          </p:nvPr>
        </p:nvGraphicFramePr>
        <p:xfrm>
          <a:off x="431800" y="1676401"/>
          <a:ext cx="8314414" cy="4800599"/>
        </p:xfrm>
        <a:graphic>
          <a:graphicData uri="http://schemas.openxmlformats.org/drawingml/2006/table">
            <a:tbl>
              <a:tblPr firstRow="1" firstCol="1" bandRow="1">
                <a:tableStyleId>{5C22544A-7EE6-4342-B048-85BDC9FD1C3A}</a:tableStyleId>
              </a:tblPr>
              <a:tblGrid>
                <a:gridCol w="457200"/>
                <a:gridCol w="3657600"/>
                <a:gridCol w="4199614"/>
              </a:tblGrid>
              <a:tr h="267653">
                <a:tc>
                  <a:txBody>
                    <a:bodyPr/>
                    <a:lstStyle/>
                    <a:p>
                      <a:pPr marL="0" marR="0" algn="ctr">
                        <a:spcBef>
                          <a:spcPts val="0"/>
                        </a:spcBef>
                        <a:spcAft>
                          <a:spcPts val="0"/>
                        </a:spcAft>
                      </a:pPr>
                      <a:r>
                        <a:rPr lang="en-US" sz="800" dirty="0">
                          <a:effectLst/>
                          <a:latin typeface="Arial" panose="020B0604020202020204" pitchFamily="34" charset="0"/>
                          <a:cs typeface="Arial" panose="020B0604020202020204" pitchFamily="34" charset="0"/>
                        </a:rPr>
                        <a:t>Year</a:t>
                      </a:r>
                      <a:endParaRPr lang="en-US" sz="800" dirty="0">
                        <a:effectLst/>
                        <a:latin typeface="Arial" panose="020B0604020202020204" pitchFamily="34" charset="0"/>
                        <a:ea typeface="Times" panose="02020603050405020304" pitchFamily="18" charset="0"/>
                        <a:cs typeface="Arial" panose="020B0604020202020204" pitchFamily="34" charset="0"/>
                      </a:endParaRPr>
                    </a:p>
                  </a:txBody>
                  <a:tcPr marL="46411" marR="46411" marT="0" marB="0" anchor="ctr">
                    <a:lnR w="28575" cap="flat" cmpd="sng" algn="ctr">
                      <a:solidFill>
                        <a:schemeClr val="bg1"/>
                      </a:solidFill>
                      <a:prstDash val="solid"/>
                      <a:round/>
                      <a:headEnd type="none" w="med" len="med"/>
                      <a:tailEnd type="none" w="med" len="med"/>
                    </a:lnR>
                    <a:lnB w="38100" cap="flat" cmpd="sng" algn="ctr">
                      <a:solidFill>
                        <a:srgbClr val="F1AB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Activities</a:t>
                      </a:r>
                      <a:endParaRPr lang="en-US" sz="800" dirty="0">
                        <a:effectLst/>
                        <a:latin typeface="Arial" panose="020B0604020202020204" pitchFamily="34" charset="0"/>
                        <a:ea typeface="Times" panose="02020603050405020304" pitchFamily="18" charset="0"/>
                        <a:cs typeface="Arial" panose="020B0604020202020204" pitchFamily="34" charset="0"/>
                      </a:endParaRPr>
                    </a:p>
                  </a:txBody>
                  <a:tcPr marL="46411" marR="4641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ap="flat" cmpd="sng" algn="ctr">
                      <a:solidFill>
                        <a:srgbClr val="F1AB00"/>
                      </a:solidFill>
                      <a:prstDash val="solid"/>
                      <a:round/>
                      <a:headEnd type="none" w="med" len="med"/>
                      <a:tailEnd type="none" w="med" len="med"/>
                    </a:lnB>
                  </a:tcPr>
                </a:tc>
                <a:tc>
                  <a:txBody>
                    <a:bodyPr/>
                    <a:lstStyle/>
                    <a:p>
                      <a:pPr marL="0" marR="0">
                        <a:spcBef>
                          <a:spcPts val="0"/>
                        </a:spcBef>
                        <a:spcAft>
                          <a:spcPts val="0"/>
                        </a:spcAft>
                      </a:pPr>
                      <a:endParaRPr lang="en-US" sz="800" dirty="0">
                        <a:effectLst/>
                        <a:latin typeface="Arial" panose="020B0604020202020204" pitchFamily="34" charset="0"/>
                        <a:ea typeface="Times" panose="02020603050405020304" pitchFamily="18" charset="0"/>
                        <a:cs typeface="Arial" panose="020B0604020202020204" pitchFamily="34" charset="0"/>
                      </a:endParaRPr>
                    </a:p>
                  </a:txBody>
                  <a:tcPr marL="46411" marR="46411" marT="0" marB="0" anchor="ctr">
                    <a:lnL w="28575" cap="flat" cmpd="sng" algn="ctr">
                      <a:solidFill>
                        <a:schemeClr val="bg1"/>
                      </a:solidFill>
                      <a:prstDash val="solid"/>
                      <a:round/>
                      <a:headEnd type="none" w="med" len="med"/>
                      <a:tailEnd type="none" w="med" len="med"/>
                    </a:lnL>
                    <a:lnB w="38100" cap="flat" cmpd="sng" algn="ctr">
                      <a:solidFill>
                        <a:srgbClr val="F1AB00"/>
                      </a:solidFill>
                      <a:prstDash val="solid"/>
                      <a:round/>
                      <a:headEnd type="none" w="med" len="med"/>
                      <a:tailEnd type="none" w="med" len="med"/>
                    </a:lnB>
                  </a:tcPr>
                </a:tc>
              </a:tr>
              <a:tr h="1180147">
                <a:tc>
                  <a:txBody>
                    <a:bodyPr/>
                    <a:lstStyle/>
                    <a:p>
                      <a:pPr marL="0" marR="0" algn="ctr">
                        <a:lnSpc>
                          <a:spcPct val="150000"/>
                        </a:lnSpc>
                        <a:spcBef>
                          <a:spcPts val="0"/>
                        </a:spcBef>
                        <a:spcAft>
                          <a:spcPts val="0"/>
                        </a:spcAft>
                      </a:pPr>
                      <a:r>
                        <a:rPr lang="en-US" sz="900" dirty="0">
                          <a:solidFill>
                            <a:schemeClr val="tx1"/>
                          </a:solidFill>
                          <a:effectLst/>
                        </a:rPr>
                        <a:t>2011</a:t>
                      </a:r>
                      <a:endParaRPr lang="en-US" sz="9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46411" marR="46411" marT="0" marB="0">
                    <a:lnR w="28575" cap="flat" cmpd="sng" algn="ctr">
                      <a:solidFill>
                        <a:schemeClr val="bg1"/>
                      </a:solidFill>
                      <a:prstDash val="solid"/>
                      <a:round/>
                      <a:headEnd type="none" w="med" len="med"/>
                      <a:tailEnd type="none" w="med" len="med"/>
                    </a:lnR>
                    <a:lnT w="38100" cap="flat" cmpd="sng" algn="ctr">
                      <a:solidFill>
                        <a:srgbClr val="F1AB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8E9"/>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Split </a:t>
                      </a:r>
                      <a:r>
                        <a:rPr lang="en-US" sz="900" dirty="0">
                          <a:effectLst/>
                        </a:rPr>
                        <a:t>Utility Safety and Reliability Branch (USRB) into Gas and Electric branches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Initiated rulemaking proceeding R-11-02-019 to strengthen </a:t>
                      </a:r>
                      <a:r>
                        <a:rPr lang="en-US" sz="900" dirty="0" smtClean="0">
                          <a:effectLst/>
                        </a:rPr>
                        <a:t/>
                      </a:r>
                      <a:br>
                        <a:rPr lang="en-US" sz="900" dirty="0" smtClean="0">
                          <a:effectLst/>
                        </a:rPr>
                      </a:br>
                      <a:r>
                        <a:rPr lang="en-US" sz="900" dirty="0" smtClean="0">
                          <a:effectLst/>
                        </a:rPr>
                        <a:t>natural </a:t>
                      </a:r>
                      <a:r>
                        <a:rPr lang="en-US" sz="900" dirty="0">
                          <a:effectLst/>
                        </a:rPr>
                        <a:t>gas safety rules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Closed NTSB recommendation P-10-7 on notifications to utilities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Required CPUC voting meetings to include safety </a:t>
                      </a:r>
                      <a:r>
                        <a:rPr lang="en-US" sz="900" dirty="0" smtClean="0">
                          <a:effectLst/>
                        </a:rPr>
                        <a:t>presentation</a:t>
                      </a:r>
                      <a:endParaRPr lang="en-US" sz="900" dirty="0">
                        <a:effectLst/>
                      </a:endParaRPr>
                    </a:p>
                  </a:txBody>
                  <a:tcPr marL="46411" marR="4641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rgbClr val="F1AB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8E9"/>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Added Utility Engineers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Created Risk Assessment and Enforcement Section (RAS)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Required utility pressure testing plans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Authorized citations by GSRB engineers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46411" marR="46411" marT="0" marB="0">
                    <a:lnL w="28575" cap="flat" cmpd="sng" algn="ctr">
                      <a:solidFill>
                        <a:schemeClr val="bg1"/>
                      </a:solidFill>
                      <a:prstDash val="solid"/>
                      <a:round/>
                      <a:headEnd type="none" w="med" len="med"/>
                      <a:tailEnd type="none" w="med" len="med"/>
                    </a:lnL>
                    <a:lnT w="38100" cap="flat" cmpd="sng" algn="ctr">
                      <a:solidFill>
                        <a:srgbClr val="F1AB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8E9"/>
                    </a:solidFill>
                  </a:tcPr>
                </a:tc>
              </a:tr>
              <a:tr h="914399">
                <a:tc>
                  <a:txBody>
                    <a:bodyPr/>
                    <a:lstStyle/>
                    <a:p>
                      <a:pPr marL="0" marR="0" algn="ctr">
                        <a:lnSpc>
                          <a:spcPct val="150000"/>
                        </a:lnSpc>
                        <a:spcBef>
                          <a:spcPts val="0"/>
                        </a:spcBef>
                        <a:spcAft>
                          <a:spcPts val="0"/>
                        </a:spcAft>
                      </a:pPr>
                      <a:r>
                        <a:rPr lang="en-US" sz="900" dirty="0">
                          <a:solidFill>
                            <a:schemeClr val="tx1"/>
                          </a:solidFill>
                          <a:effectLst/>
                        </a:rPr>
                        <a:t>2012</a:t>
                      </a:r>
                      <a:endParaRPr lang="en-US" sz="9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46411" marR="46411"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D0"/>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Developed </a:t>
                      </a:r>
                      <a:r>
                        <a:rPr lang="en-US" sz="900" dirty="0">
                          <a:effectLst/>
                        </a:rPr>
                        <a:t>hazard report (RAS)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Required utilities to prepare PSEPs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Monitored PSEP activities (ongoing)</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Added Utility </a:t>
                      </a:r>
                      <a:r>
                        <a:rPr lang="en-US" sz="900" dirty="0" smtClean="0">
                          <a:effectLst/>
                        </a:rPr>
                        <a:t>Engineers</a:t>
                      </a:r>
                      <a:endParaRPr lang="en-US" sz="900" dirty="0">
                        <a:effectLst/>
                      </a:endParaRPr>
                    </a:p>
                  </a:txBody>
                  <a:tcPr marL="46411" marR="4641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D0"/>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CPUC established Safety Council</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Initiated specialized utility inspections/audits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Increased flexibility in MHP/Propane inspections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Increased whistleblower protections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46411" marR="46411"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D0"/>
                    </a:solidFill>
                  </a:tcPr>
                </a:tc>
              </a:tr>
              <a:tr h="856428">
                <a:tc>
                  <a:txBody>
                    <a:bodyPr/>
                    <a:lstStyle/>
                    <a:p>
                      <a:pPr marL="0" marR="0" algn="ctr">
                        <a:lnSpc>
                          <a:spcPct val="150000"/>
                        </a:lnSpc>
                        <a:spcBef>
                          <a:spcPts val="0"/>
                        </a:spcBef>
                        <a:spcAft>
                          <a:spcPts val="0"/>
                        </a:spcAft>
                      </a:pPr>
                      <a:r>
                        <a:rPr lang="en-US" sz="900" dirty="0">
                          <a:solidFill>
                            <a:schemeClr val="tx1"/>
                          </a:solidFill>
                          <a:effectLst/>
                        </a:rPr>
                        <a:t>2013</a:t>
                      </a:r>
                      <a:endParaRPr lang="en-US" sz="9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46411" marR="46411"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8E9"/>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spc="-20" baseline="0" dirty="0" smtClean="0">
                          <a:effectLst/>
                        </a:rPr>
                        <a:t>Reorganized </a:t>
                      </a:r>
                      <a:r>
                        <a:rPr lang="en-US" sz="900" spc="-20" baseline="0" dirty="0">
                          <a:effectLst/>
                        </a:rPr>
                        <a:t>CPUC to create Safety and Enforcement Division (SED)</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Developed Audit (Utility Inspection) best practices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Initiated rulemaking proceeding R-13-11-006 to incorporate risk assessment into general rate </a:t>
                      </a:r>
                      <a:r>
                        <a:rPr lang="en-US" sz="900" dirty="0" smtClean="0">
                          <a:effectLst/>
                        </a:rPr>
                        <a:t>cases</a:t>
                      </a:r>
                      <a:endParaRPr lang="en-US" sz="900" dirty="0">
                        <a:effectLst/>
                      </a:endParaRPr>
                    </a:p>
                  </a:txBody>
                  <a:tcPr marL="46411" marR="4641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8E9"/>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spc="-20" baseline="0" dirty="0" smtClean="0">
                          <a:effectLst/>
                        </a:rPr>
                        <a:t>Developed a Standard Operating Procedure for Gas Safety Citation Audits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Issued over $8 million in citations </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Established bi-weekly coordination meetings with Energy Division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46411" marR="46411"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7E8E9"/>
                    </a:solidFill>
                  </a:tcPr>
                </a:tc>
              </a:tr>
              <a:tr h="1581972">
                <a:tc>
                  <a:txBody>
                    <a:bodyPr/>
                    <a:lstStyle/>
                    <a:p>
                      <a:pPr marL="0" marR="0" algn="ctr">
                        <a:lnSpc>
                          <a:spcPct val="150000"/>
                        </a:lnSpc>
                        <a:spcBef>
                          <a:spcPts val="0"/>
                        </a:spcBef>
                        <a:spcAft>
                          <a:spcPts val="0"/>
                        </a:spcAft>
                      </a:pPr>
                      <a:r>
                        <a:rPr lang="en-US" sz="900" dirty="0">
                          <a:solidFill>
                            <a:schemeClr val="tx1"/>
                          </a:solidFill>
                          <a:effectLst/>
                        </a:rPr>
                        <a:t>2014</a:t>
                      </a:r>
                      <a:endParaRPr lang="en-US" sz="900" dirty="0">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46411" marR="46411"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CCCD0"/>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Prepared </a:t>
                      </a:r>
                      <a:r>
                        <a:rPr lang="en-US" sz="900" dirty="0">
                          <a:effectLst/>
                        </a:rPr>
                        <a:t>Utility Office of Safety and Reliability Annual Plan with goals and metrics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Added Supervisor positions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Reorganized GSRB to improve reporting and supervisory roles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Adopted CPUC Safety Policy Statement </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a:effectLst/>
                        </a:rPr>
                        <a:t>Conducted 15 integrity management audits of utilities as of </a:t>
                      </a:r>
                      <a:r>
                        <a:rPr lang="en-US" sz="900" dirty="0" smtClean="0">
                          <a:effectLst/>
                        </a:rPr>
                        <a:t/>
                      </a:r>
                      <a:br>
                        <a:rPr lang="en-US" sz="900" dirty="0" smtClean="0">
                          <a:effectLst/>
                        </a:rPr>
                      </a:br>
                      <a:r>
                        <a:rPr lang="en-US" sz="900" dirty="0" smtClean="0">
                          <a:effectLst/>
                        </a:rPr>
                        <a:t>August 2014</a:t>
                      </a:r>
                      <a:endParaRPr lang="en-US" sz="900" dirty="0">
                        <a:effectLst/>
                      </a:endParaRPr>
                    </a:p>
                  </a:txBody>
                  <a:tcPr marL="46411" marR="4641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CCCD0"/>
                    </a:solidFill>
                  </a:tcPr>
                </a:tc>
                <a:tc>
                  <a:txBody>
                    <a:bodyPr/>
                    <a:lstStyle/>
                    <a:p>
                      <a:pPr marL="182880" marR="0" lvl="0" indent="-137160">
                        <a:lnSpc>
                          <a:spcPts val="400"/>
                        </a:lnSpc>
                        <a:spcBef>
                          <a:spcPts val="0"/>
                        </a:spcBef>
                        <a:spcAft>
                          <a:spcPts val="300"/>
                        </a:spcAft>
                        <a:buClr>
                          <a:srgbClr val="FFCC33"/>
                        </a:buClr>
                        <a:buFont typeface="Wingdings" panose="05000000000000000000" pitchFamily="2" charset="2"/>
                        <a:buChar char="n"/>
                      </a:pPr>
                      <a:endParaRPr lang="en-US" sz="900" dirty="0" smtClean="0">
                        <a:effectLst/>
                      </a:endParaRP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Closed NTSB recommendation P-10-5 on PG&amp;E Maximum Allowable Operating Pressure</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spc="-20" baseline="0" dirty="0" smtClean="0">
                          <a:effectLst/>
                        </a:rPr>
                        <a:t>Closed NTSB recommendation P-11-22 to conduct audits of PG&amp;E with PHMSA</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Evaluated, with RAS, PG&amp;E’s risk assessment approach in cost of </a:t>
                      </a:r>
                      <a:br>
                        <a:rPr lang="en-US" sz="900" dirty="0" smtClean="0">
                          <a:effectLst/>
                        </a:rPr>
                      </a:br>
                      <a:r>
                        <a:rPr lang="en-US" sz="900" dirty="0" smtClean="0">
                          <a:effectLst/>
                        </a:rPr>
                        <a:t>service proposal </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Developed improved incident process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Developed Self-Identified Violation process</a:t>
                      </a:r>
                    </a:p>
                    <a:p>
                      <a:pPr marL="182880" marR="0" lvl="0" indent="-137160">
                        <a:lnSpc>
                          <a:spcPts val="1000"/>
                        </a:lnSpc>
                        <a:spcBef>
                          <a:spcPts val="0"/>
                        </a:spcBef>
                        <a:spcAft>
                          <a:spcPts val="600"/>
                        </a:spcAft>
                        <a:buClr>
                          <a:srgbClr val="FFCC33"/>
                        </a:buClr>
                        <a:buFont typeface="Wingdings" panose="05000000000000000000" pitchFamily="2" charset="2"/>
                        <a:buChar char="n"/>
                      </a:pPr>
                      <a:r>
                        <a:rPr lang="en-US" sz="900" dirty="0" smtClean="0">
                          <a:effectLst/>
                        </a:rPr>
                        <a:t>Revised approach to utility inspections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46411" marR="46411"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CCCCD0"/>
                    </a:solidFill>
                  </a:tcPr>
                </a:tc>
              </a:tr>
            </a:tbl>
          </a:graphicData>
        </a:graphic>
      </p:graphicFrame>
    </p:spTree>
    <p:extLst>
      <p:ext uri="{BB962C8B-B14F-4D97-AF65-F5344CB8AC3E}">
        <p14:creationId xmlns:p14="http://schemas.microsoft.com/office/powerpoint/2010/main" val="110601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90600"/>
            <a:ext cx="8712200" cy="685800"/>
          </a:xfrm>
        </p:spPr>
        <p:txBody>
          <a:bodyPr/>
          <a:lstStyle/>
          <a:p>
            <a:r>
              <a:rPr lang="en-US" dirty="0" smtClean="0">
                <a:solidFill>
                  <a:schemeClr val="bg1">
                    <a:lumMod val="50000"/>
                  </a:schemeClr>
                </a:solidFill>
              </a:rPr>
              <a:t>Recommendations and Implementation Steps</a:t>
            </a:r>
            <a:endParaRPr lang="en-US" dirty="0">
              <a:solidFill>
                <a:schemeClr val="bg1">
                  <a:lumMod val="50000"/>
                </a:schemeClr>
              </a:solidFill>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9856" y="1761734"/>
            <a:ext cx="7967488" cy="4715266"/>
          </a:xfrm>
        </p:spPr>
      </p:pic>
    </p:spTree>
    <p:extLst>
      <p:ext uri="{BB962C8B-B14F-4D97-AF65-F5344CB8AC3E}">
        <p14:creationId xmlns:p14="http://schemas.microsoft.com/office/powerpoint/2010/main" val="2475471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al PPT 8-5x11">
  <a:themeElements>
    <a:clrScheme name="Crowe">
      <a:dk1>
        <a:srgbClr val="000000"/>
      </a:dk1>
      <a:lt1>
        <a:srgbClr val="FFFFFF"/>
      </a:lt1>
      <a:dk2>
        <a:srgbClr val="59451F"/>
      </a:dk2>
      <a:lt2>
        <a:srgbClr val="E7D6AE"/>
      </a:lt2>
      <a:accent1>
        <a:srgbClr val="06214B"/>
      </a:accent1>
      <a:accent2>
        <a:srgbClr val="81A2B5"/>
      </a:accent2>
      <a:accent3>
        <a:srgbClr val="C1AD36"/>
      </a:accent3>
      <a:accent4>
        <a:srgbClr val="F0AA21"/>
      </a:accent4>
      <a:accent5>
        <a:srgbClr val="B7591D"/>
      </a:accent5>
      <a:accent6>
        <a:srgbClr val="6C120A"/>
      </a:accent6>
      <a:hlink>
        <a:srgbClr val="004080"/>
      </a:hlink>
      <a:folHlink>
        <a:srgbClr val="004080"/>
      </a:folHlink>
    </a:clrScheme>
    <a:fontScheme name="An Introduction to Crow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 Introduction to Crow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 Introduction to Crow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 Introduction to Crow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 Introduction to Crow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 Introduction to Crow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 Introduction to Crow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 Introduction to Crow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a608f6cb-5bf6-4c88-8864-e2aa2e0b2b6e">Branded Crowe landscape template for PowerPoint</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927FCF1FF0B9458822775F773B7FDF" ma:contentTypeVersion="1" ma:contentTypeDescription="Create a new document." ma:contentTypeScope="" ma:versionID="4135cd10692fe5f5d98d9eb47943b1a5">
  <xsd:schema xmlns:xsd="http://www.w3.org/2001/XMLSchema" xmlns:p="http://schemas.microsoft.com/office/2006/metadata/properties" xmlns:ns2="a608f6cb-5bf6-4c88-8864-e2aa2e0b2b6e" targetNamespace="http://schemas.microsoft.com/office/2006/metadata/properties" ma:root="true" ma:fieldsID="0f9c5587045c0bbe5d9bd6d2af03aba0" ns2:_="">
    <xsd:import namespace="a608f6cb-5bf6-4c88-8864-e2aa2e0b2b6e"/>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a608f6cb-5bf6-4c88-8864-e2aa2e0b2b6e"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ED3DD09-D041-4E12-BF48-1F16C98C169D}">
  <ds:schemaRefs>
    <ds:schemaRef ds:uri="http://schemas.microsoft.com/sharepoint/v3/contenttype/forms"/>
  </ds:schemaRefs>
</ds:datastoreItem>
</file>

<file path=customXml/itemProps2.xml><?xml version="1.0" encoding="utf-8"?>
<ds:datastoreItem xmlns:ds="http://schemas.openxmlformats.org/officeDocument/2006/customXml" ds:itemID="{0DFD3DB9-71BB-4163-B916-A0752160CF68}">
  <ds:schemaRefs>
    <ds:schemaRef ds:uri="http://purl.org/dc/elements/1.1/"/>
    <ds:schemaRef ds:uri="a608f6cb-5bf6-4c88-8864-e2aa2e0b2b6e"/>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B836831-0A89-4206-B454-B80AF6D90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08f6cb-5bf6-4c88-8864-e2aa2e0b2b6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Crowe Landscape</Template>
  <TotalTime>1269</TotalTime>
  <Words>763</Words>
  <Application>Microsoft Office PowerPoint</Application>
  <PresentationFormat>On-screen Show (4:3)</PresentationFormat>
  <Paragraphs>150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Global PPT 8-5x11</vt:lpstr>
      <vt:lpstr>PowerPoint Presentation</vt:lpstr>
      <vt:lpstr>GSRB Management and Operations Review</vt:lpstr>
      <vt:lpstr>Project Charter</vt:lpstr>
      <vt:lpstr>Project Methodology and Timeline</vt:lpstr>
      <vt:lpstr>Report and Recommendations</vt:lpstr>
      <vt:lpstr>GSRB Roles and Responsibilities</vt:lpstr>
      <vt:lpstr>GSRB Challenges and Opportunities</vt:lpstr>
      <vt:lpstr>GSRB Progress To Date</vt:lpstr>
      <vt:lpstr>Recommendations and Implementation Steps</vt:lpstr>
      <vt:lpstr>Recommendations and Implementation Steps</vt:lpstr>
      <vt:lpstr>Recommendations and Implementation Steps</vt:lpstr>
      <vt:lpstr>Performance Metrics</vt:lpstr>
      <vt:lpstr>Thank you</vt:lpstr>
    </vt:vector>
  </TitlesOfParts>
  <Company>Crowe Horwath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Montas, Eric</dc:creator>
  <cp:lastModifiedBy>Melanie Cain</cp:lastModifiedBy>
  <cp:revision>70</cp:revision>
  <cp:lastPrinted>2015-03-10T19:00:43Z</cp:lastPrinted>
  <dcterms:created xsi:type="dcterms:W3CDTF">2015-02-25T23:50:08Z</dcterms:created>
  <dcterms:modified xsi:type="dcterms:W3CDTF">2015-03-24T16:03:26Z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MSD</vt:lpwstr>
  </property>
  <property fmtid="{D5CDD505-2E9C-101B-9397-08002B2CF9AE}" pid="4" name="Status">
    <vt:lpwstr>Final</vt:lpwstr>
  </property>
  <property fmtid="{D5CDD505-2E9C-101B-9397-08002B2CF9AE}" pid="5" name="TemplateUrl">
    <vt:lpwstr/>
  </property>
  <property fmtid="{D5CDD505-2E9C-101B-9397-08002B2CF9AE}" pid="6" name="xd_ProgID">
    <vt:lpwstr/>
  </property>
  <property fmtid="{D5CDD505-2E9C-101B-9397-08002B2CF9AE}" pid="7" name="Order">
    <vt:lpwstr>2300.00000000000</vt:lpwstr>
  </property>
  <property fmtid="{D5CDD505-2E9C-101B-9397-08002B2CF9AE}" pid="8" name="Description0">
    <vt:lpwstr>Branded Crowe portrait template for PowerPoint</vt:lpwstr>
  </property>
  <property fmtid="{D5CDD505-2E9C-101B-9397-08002B2CF9AE}" pid="9" name="NXTAG2">
    <vt:lpwstr>000800ee37000000000001023720</vt:lpwstr>
  </property>
  <property fmtid="{D5CDD505-2E9C-101B-9397-08002B2CF9AE}" pid="10" name="_NewReviewCycle">
    <vt:lpwstr/>
  </property>
  <property fmtid="{D5CDD505-2E9C-101B-9397-08002B2CF9AE}" pid="11" name="ContentTypeId">
    <vt:lpwstr>0x010100F9927FCF1FF0B9458822775F773B7FDF</vt:lpwstr>
  </property>
</Properties>
</file>