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3" r:id="rId5"/>
    <p:sldId id="259" r:id="rId6"/>
    <p:sldId id="260" r:id="rId7"/>
    <p:sldId id="261" r:id="rId8"/>
    <p:sldId id="262"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8" d="100"/>
          <a:sy n="78" d="100"/>
        </p:scale>
        <p:origin x="-84" y="-7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2/25/2014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2/25/2014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email">
              <a:extLst>
                <a:ext uri="{28A0092B-C50C-407E-A947-70E740481C1C}">
                  <a14:useLocalDpi xmlns:a14="http://schemas.microsoft.com/office/drawing/2010/main"/>
                </a:ext>
              </a:extLst>
            </a:blip>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2/25/2014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8660" y="0"/>
            <a:ext cx="10058400" cy="5131838"/>
          </a:xfrm>
        </p:spPr>
        <p:txBody>
          <a:bodyPr>
            <a:normAutofit fontScale="90000"/>
          </a:bodyPr>
          <a:lstStyle/>
          <a:p>
            <a:pPr algn="ctr"/>
            <a:r>
              <a:rPr lang="en-US" dirty="0" smtClean="0"/>
              <a:t>California Shortlines and</a:t>
            </a:r>
            <a:br>
              <a:rPr lang="en-US" dirty="0" smtClean="0"/>
            </a:br>
            <a:r>
              <a:rPr lang="en-US" dirty="0" smtClean="0"/>
              <a:t>Regional Railroads</a:t>
            </a:r>
            <a:br>
              <a:rPr lang="en-US" dirty="0" smtClean="0"/>
            </a:br>
            <a:r>
              <a:rPr lang="en-US" sz="3100" dirty="0" smtClean="0"/>
              <a:t/>
            </a:r>
            <a:br>
              <a:rPr lang="en-US" sz="3100" dirty="0" smtClean="0"/>
            </a:br>
            <a:r>
              <a:rPr lang="en-US" sz="3100" dirty="0"/>
              <a:t>K</a:t>
            </a:r>
            <a:r>
              <a:rPr lang="en-US" sz="3100" dirty="0" smtClean="0"/>
              <a:t>ennan H. Beard III, Senior VP Modesto Empire Traction Company </a:t>
            </a:r>
            <a:br>
              <a:rPr lang="en-US" sz="3100" dirty="0" smtClean="0"/>
            </a:br>
            <a:r>
              <a:rPr lang="en-US" sz="3100" dirty="0" smtClean="0"/>
              <a:t>and President CSLRA</a:t>
            </a:r>
            <a:br>
              <a:rPr lang="en-US" sz="3100" dirty="0" smtClean="0"/>
            </a:br>
            <a:r>
              <a:rPr lang="en-US" sz="3100" dirty="0" smtClean="0"/>
              <a:t>David Buccolo, General Manger Central California Traction Company and</a:t>
            </a:r>
            <a:br>
              <a:rPr lang="en-US" sz="3100" dirty="0" smtClean="0"/>
            </a:br>
            <a:r>
              <a:rPr lang="en-US" sz="3100" dirty="0" smtClean="0"/>
              <a:t>Member of the National </a:t>
            </a:r>
            <a:r>
              <a:rPr lang="en-US" sz="3100" i="1" dirty="0" smtClean="0"/>
              <a:t>TRANSCARE </a:t>
            </a:r>
            <a:r>
              <a:rPr lang="en-US" sz="3100" dirty="0" smtClean="0"/>
              <a:t>Working Group</a:t>
            </a:r>
            <a:r>
              <a:rPr lang="en-US" dirty="0" smtClean="0"/>
              <a:t/>
            </a:r>
            <a:br>
              <a:rPr lang="en-US" dirty="0" smtClean="0"/>
            </a:br>
            <a:r>
              <a:rPr lang="en-US" dirty="0" smtClean="0"/>
              <a:t>  </a:t>
            </a:r>
            <a:endParaRPr lang="en-US" dirty="0"/>
          </a:p>
        </p:txBody>
      </p:sp>
      <p:sp>
        <p:nvSpPr>
          <p:cNvPr id="3" name="Subtitle 2"/>
          <p:cNvSpPr>
            <a:spLocks noGrp="1"/>
          </p:cNvSpPr>
          <p:nvPr>
            <p:ph type="subTitle" idx="1"/>
          </p:nvPr>
        </p:nvSpPr>
        <p:spPr/>
        <p:txBody>
          <a:bodyPr/>
          <a:lstStyle/>
          <a:p>
            <a:pPr algn="ctr"/>
            <a:r>
              <a:rPr lang="en-US" dirty="0" smtClean="0"/>
              <a:t>Not as long as our CLASS one PARTNERS but our TRACKS ARE JUST AS WIDE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896172" y="5223879"/>
            <a:ext cx="4143375" cy="1038225"/>
          </a:xfrm>
          <a:prstGeom prst="rect">
            <a:avLst/>
          </a:prstGeom>
        </p:spPr>
      </p:pic>
    </p:spTree>
    <p:extLst>
      <p:ext uri="{BB962C8B-B14F-4D97-AF65-F5344CB8AC3E}">
        <p14:creationId xmlns:p14="http://schemas.microsoft.com/office/powerpoint/2010/main" val="3484895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71268" y="287578"/>
            <a:ext cx="10058400" cy="635000"/>
          </a:xfrm>
        </p:spPr>
        <p:txBody>
          <a:bodyPr>
            <a:normAutofit/>
          </a:bodyPr>
          <a:lstStyle/>
          <a:p>
            <a:pPr algn="ctr"/>
            <a:r>
              <a:rPr lang="en-US" sz="3200" b="1" dirty="0" smtClean="0"/>
              <a:t>A little History of the CCT, M&amp;ET and Shortlines in California</a:t>
            </a:r>
            <a:endParaRPr lang="en-US" sz="3200" b="1" dirty="0"/>
          </a:p>
        </p:txBody>
      </p:sp>
      <p:sp>
        <p:nvSpPr>
          <p:cNvPr id="4" name="TextBox 3"/>
          <p:cNvSpPr txBox="1"/>
          <p:nvPr/>
        </p:nvSpPr>
        <p:spPr>
          <a:xfrm>
            <a:off x="414068" y="1112808"/>
            <a:ext cx="11438625" cy="4524315"/>
          </a:xfrm>
          <a:prstGeom prst="rect">
            <a:avLst/>
          </a:prstGeom>
          <a:noFill/>
        </p:spPr>
        <p:txBody>
          <a:bodyPr wrap="square" rtlCol="0">
            <a:spAutoFit/>
          </a:bodyPr>
          <a:lstStyle/>
          <a:p>
            <a:r>
              <a:rPr lang="en-US" b="1" dirty="0" smtClean="0"/>
              <a:t>Central California Traction Company (CCT)</a:t>
            </a:r>
          </a:p>
          <a:p>
            <a:pPr marL="285750" indent="-285750">
              <a:buFont typeface="Arial" panose="020B0604020202020204" pitchFamily="34" charset="0"/>
              <a:buChar char="•"/>
            </a:pPr>
            <a:r>
              <a:rPr lang="en-US" dirty="0" smtClean="0"/>
              <a:t>Incorporated in 1905 to operate from Stockton to Sacramento</a:t>
            </a:r>
          </a:p>
          <a:p>
            <a:pPr marL="285750" indent="-285750">
              <a:buFont typeface="Arial" panose="020B0604020202020204" pitchFamily="34" charset="0"/>
              <a:buChar char="•"/>
            </a:pPr>
            <a:r>
              <a:rPr lang="en-US" dirty="0" smtClean="0"/>
              <a:t>Began serving the Port of Stockton, California’s fourth largest port, in 2000</a:t>
            </a:r>
          </a:p>
          <a:p>
            <a:pPr marL="285750" indent="-285750">
              <a:buFont typeface="Arial" panose="020B0604020202020204" pitchFamily="34" charset="0"/>
              <a:buChar char="•"/>
            </a:pPr>
            <a:r>
              <a:rPr lang="en-US" dirty="0" smtClean="0"/>
              <a:t>Handles cars for the food and wine industry as well as bulk minerals, ethanol and other hazardous materials</a:t>
            </a:r>
          </a:p>
          <a:p>
            <a:pPr marL="285750" indent="-285750">
              <a:buFont typeface="Arial" panose="020B0604020202020204" pitchFamily="34" charset="0"/>
              <a:buChar char="•"/>
            </a:pPr>
            <a:r>
              <a:rPr lang="en-US" dirty="0" smtClean="0"/>
              <a:t>Equipped with a two mobile training railcars  that travel the state to provide HAZMAT and emergency response training to First Responders</a:t>
            </a:r>
          </a:p>
          <a:p>
            <a:pPr marL="285750" indent="-285750">
              <a:buFont typeface="Arial" panose="020B0604020202020204" pitchFamily="34" charset="0"/>
              <a:buChar char="•"/>
            </a:pPr>
            <a:endParaRPr lang="en-US" dirty="0"/>
          </a:p>
          <a:p>
            <a:r>
              <a:rPr lang="en-US" b="1" dirty="0" smtClean="0"/>
              <a:t>Modesto and Empire Traction Company (M&amp;ET)</a:t>
            </a:r>
          </a:p>
          <a:p>
            <a:pPr marL="285750" indent="-285750">
              <a:buFont typeface="Arial" panose="020B0604020202020204" pitchFamily="34" charset="0"/>
              <a:buChar char="•"/>
            </a:pPr>
            <a:r>
              <a:rPr lang="en-US" dirty="0" smtClean="0"/>
              <a:t>Founded in 1911 and has been owned and operated by the Beard family since it’s inception</a:t>
            </a:r>
          </a:p>
          <a:p>
            <a:pPr marL="285750" indent="-285750">
              <a:buFont typeface="Arial" panose="020B0604020202020204" pitchFamily="34" charset="0"/>
              <a:buChar char="•"/>
            </a:pPr>
            <a:r>
              <a:rPr lang="en-US" dirty="0" smtClean="0"/>
              <a:t>Serves the communities of Modesto and Empire</a:t>
            </a:r>
          </a:p>
          <a:p>
            <a:pPr marL="285750" indent="-285750">
              <a:buFont typeface="Arial" panose="020B0604020202020204" pitchFamily="34" charset="0"/>
              <a:buChar char="•"/>
            </a:pPr>
            <a:r>
              <a:rPr lang="en-US" dirty="0" smtClean="0"/>
              <a:t>Handles cars for over 50 local companies including the food, wine and agricultural industries</a:t>
            </a:r>
          </a:p>
          <a:p>
            <a:pPr marL="285750" indent="-285750">
              <a:buFont typeface="Arial" panose="020B0604020202020204" pitchFamily="34" charset="0"/>
              <a:buChar char="•"/>
            </a:pPr>
            <a:r>
              <a:rPr lang="en-US" dirty="0" smtClean="0"/>
              <a:t>Participates yearly in </a:t>
            </a:r>
            <a:r>
              <a:rPr lang="en-US" i="1" dirty="0" smtClean="0"/>
              <a:t>TRANSCARE</a:t>
            </a:r>
            <a:r>
              <a:rPr lang="en-US" dirty="0" smtClean="0"/>
              <a:t> training of First Responders</a:t>
            </a:r>
          </a:p>
          <a:p>
            <a:pPr marL="285750" indent="-285750">
              <a:buFont typeface="Arial" panose="020B0604020202020204" pitchFamily="34" charset="0"/>
              <a:buChar char="•"/>
            </a:pPr>
            <a:endParaRPr lang="en-US" dirty="0"/>
          </a:p>
          <a:p>
            <a:r>
              <a:rPr lang="en-US" dirty="0"/>
              <a:t>Other CSLRA members railroads were leased or purchased from ATSF (now BNSF) Southern Pacific and Union Pacific. At Least 4 Shortlines have been in California for over 100 years.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989095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71268" y="287578"/>
            <a:ext cx="10058400" cy="635000"/>
          </a:xfrm>
        </p:spPr>
        <p:txBody>
          <a:bodyPr>
            <a:normAutofit/>
          </a:bodyPr>
          <a:lstStyle/>
          <a:p>
            <a:pPr algn="ctr"/>
            <a:r>
              <a:rPr lang="en-US" sz="3200" b="1" dirty="0" smtClean="0"/>
              <a:t>Safety and the California Shortlines</a:t>
            </a:r>
            <a:endParaRPr lang="en-US" sz="3200" b="1" dirty="0"/>
          </a:p>
        </p:txBody>
      </p:sp>
      <p:sp>
        <p:nvSpPr>
          <p:cNvPr id="4" name="TextBox 3"/>
          <p:cNvSpPr txBox="1"/>
          <p:nvPr/>
        </p:nvSpPr>
        <p:spPr>
          <a:xfrm>
            <a:off x="414068" y="1112808"/>
            <a:ext cx="11438625" cy="4339650"/>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400" dirty="0" smtClean="0"/>
              <a:t>Every member of the CSLRA is dedicated to SAFETY first, and providing safe, reliable transportation to our customers, class one partners and ports each and every day.</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Many members have been sponsors of </a:t>
            </a:r>
            <a:r>
              <a:rPr lang="en-US" sz="2400" i="1" dirty="0" smtClean="0"/>
              <a:t>TRANSCARE</a:t>
            </a:r>
            <a:r>
              <a:rPr lang="en-US" sz="2400" dirty="0" smtClean="0"/>
              <a:t> in the past and will again in 2014  </a:t>
            </a:r>
          </a:p>
          <a:p>
            <a:endParaRPr lang="en-US" sz="2400" dirty="0"/>
          </a:p>
          <a:p>
            <a:pPr marL="285750" indent="-285750">
              <a:buFont typeface="Arial" panose="020B0604020202020204" pitchFamily="34" charset="0"/>
              <a:buChar char="•"/>
            </a:pPr>
            <a:r>
              <a:rPr lang="en-US" sz="2400" dirty="0" smtClean="0"/>
              <a:t>In 2013 CSLRA members sponsored ethanol response training at five stops in the state, 3</a:t>
            </a:r>
          </a:p>
          <a:p>
            <a:pPr marL="285750" indent="-285750">
              <a:buFont typeface="Arial" panose="020B0604020202020204" pitchFamily="34" charset="0"/>
              <a:buChar char="•"/>
            </a:pPr>
            <a:r>
              <a:rPr lang="en-US" sz="2400" dirty="0" smtClean="0"/>
              <a:t> general railroad emergency response seminars and 1 chlorine response seminar.</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In 2014, members are sponsoring training </a:t>
            </a:r>
            <a:r>
              <a:rPr lang="en-US" sz="2400" smtClean="0"/>
              <a:t>in 4 </a:t>
            </a:r>
            <a:r>
              <a:rPr lang="en-US" sz="2400" dirty="0" smtClean="0"/>
              <a:t>locations for chlorine first response and four railroad emergency response training classes around the sate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45453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234" y="112143"/>
            <a:ext cx="10058400" cy="555541"/>
          </a:xfrm>
        </p:spPr>
        <p:txBody>
          <a:bodyPr>
            <a:normAutofit/>
          </a:bodyPr>
          <a:lstStyle/>
          <a:p>
            <a:pPr algn="ctr"/>
            <a:r>
              <a:rPr lang="en-US" sz="3200" b="1" dirty="0" smtClean="0"/>
              <a:t>CSLRA Members</a:t>
            </a:r>
            <a:endParaRPr lang="en-US" sz="3200" b="1" dirty="0"/>
          </a:p>
        </p:txBody>
      </p:sp>
      <p:sp>
        <p:nvSpPr>
          <p:cNvPr id="4" name="Text Placeholder 3"/>
          <p:cNvSpPr>
            <a:spLocks noGrp="1"/>
          </p:cNvSpPr>
          <p:nvPr>
            <p:ph type="body" idx="1"/>
          </p:nvPr>
        </p:nvSpPr>
        <p:spPr>
          <a:xfrm>
            <a:off x="1149039" y="983410"/>
            <a:ext cx="10099807" cy="736282"/>
          </a:xfrm>
        </p:spPr>
        <p:txBody>
          <a:bodyPr>
            <a:normAutofit fontScale="25000" lnSpcReduction="20000"/>
          </a:bodyPr>
          <a:lstStyle/>
          <a:p>
            <a:pPr marL="0" lvl="8">
              <a:spcBef>
                <a:spcPts val="1200"/>
              </a:spcBef>
              <a:spcAft>
                <a:spcPts val="200"/>
              </a:spcAft>
              <a:buSzPct val="100000"/>
            </a:pPr>
            <a:r>
              <a:rPr lang="en-US" sz="7200" b="0" dirty="0" smtClean="0"/>
              <a:t>25 </a:t>
            </a:r>
            <a:r>
              <a:rPr lang="en-US" sz="7200" b="0" dirty="0"/>
              <a:t>members  from San Diego to the Oregon Border Serving the Ports Of San Diego, LA and Long Beach, Stockton and Richmond and San Francisco and rural areas of the Coast and the Central Valley, San Joaquin Valley and Sacramento Valley</a:t>
            </a:r>
          </a:p>
          <a:p>
            <a:endParaRPr lang="en-US" dirty="0"/>
          </a:p>
        </p:txBody>
      </p:sp>
      <p:sp>
        <p:nvSpPr>
          <p:cNvPr id="3" name="Content Placeholder 2"/>
          <p:cNvSpPr>
            <a:spLocks noGrp="1"/>
          </p:cNvSpPr>
          <p:nvPr>
            <p:ph sz="half" idx="2"/>
          </p:nvPr>
        </p:nvSpPr>
        <p:spPr>
          <a:xfrm>
            <a:off x="553815" y="1823528"/>
            <a:ext cx="4937760" cy="3378200"/>
          </a:xfrm>
        </p:spPr>
        <p:txBody>
          <a:bodyPr>
            <a:normAutofit fontScale="25000" lnSpcReduction="20000"/>
          </a:bodyPr>
          <a:lstStyle/>
          <a:p>
            <a:pPr marL="1471400" lvl="8" indent="0">
              <a:buNone/>
            </a:pPr>
            <a:endParaRPr lang="en-US" sz="6400" dirty="0"/>
          </a:p>
          <a:p>
            <a:pPr marL="1471400" lvl="8" indent="0">
              <a:buNone/>
            </a:pPr>
            <a:r>
              <a:rPr lang="en-US" sz="6400" dirty="0"/>
              <a:t>Arizona and California </a:t>
            </a:r>
            <a:r>
              <a:rPr lang="en-US" sz="6400" dirty="0" smtClean="0"/>
              <a:t>Railroad</a:t>
            </a:r>
          </a:p>
          <a:p>
            <a:pPr marL="1471400" lvl="8" indent="0">
              <a:buNone/>
            </a:pPr>
            <a:r>
              <a:rPr lang="en-US" sz="6400" dirty="0" smtClean="0"/>
              <a:t>California </a:t>
            </a:r>
            <a:r>
              <a:rPr lang="en-US" sz="6400" dirty="0"/>
              <a:t>Northern </a:t>
            </a:r>
            <a:r>
              <a:rPr lang="en-US" sz="6400" dirty="0" smtClean="0"/>
              <a:t>Railroad</a:t>
            </a:r>
          </a:p>
          <a:p>
            <a:pPr marL="1471400" lvl="8" indent="0">
              <a:buNone/>
            </a:pPr>
            <a:r>
              <a:rPr lang="en-US" sz="6400" dirty="0" smtClean="0"/>
              <a:t>Central </a:t>
            </a:r>
            <a:r>
              <a:rPr lang="en-US" sz="6400" dirty="0"/>
              <a:t>Oregon and </a:t>
            </a:r>
            <a:r>
              <a:rPr lang="en-US" sz="6400" dirty="0" smtClean="0"/>
              <a:t>Pacific</a:t>
            </a:r>
          </a:p>
          <a:p>
            <a:pPr marL="1471400" lvl="8" indent="0">
              <a:buNone/>
            </a:pPr>
            <a:r>
              <a:rPr lang="en-US" sz="6400" dirty="0" smtClean="0"/>
              <a:t>Central </a:t>
            </a:r>
            <a:r>
              <a:rPr lang="en-US" sz="6400" dirty="0"/>
              <a:t>California Traction </a:t>
            </a:r>
            <a:r>
              <a:rPr lang="en-US" sz="6400" dirty="0" smtClean="0"/>
              <a:t>Company</a:t>
            </a:r>
            <a:endParaRPr lang="en-US" sz="6400" dirty="0"/>
          </a:p>
          <a:p>
            <a:pPr marL="1471400" lvl="8" indent="0">
              <a:buNone/>
            </a:pPr>
            <a:r>
              <a:rPr lang="en-US" sz="6400" dirty="0"/>
              <a:t>Fillmore and Western </a:t>
            </a:r>
            <a:r>
              <a:rPr lang="en-US" sz="6400" dirty="0" smtClean="0"/>
              <a:t>Railroad</a:t>
            </a:r>
          </a:p>
          <a:p>
            <a:pPr marL="1471400" lvl="8" indent="0">
              <a:buNone/>
            </a:pPr>
            <a:r>
              <a:rPr lang="en-US" sz="6400" dirty="0" smtClean="0"/>
              <a:t>Los </a:t>
            </a:r>
            <a:r>
              <a:rPr lang="en-US" sz="6400" dirty="0"/>
              <a:t>Angeles Junction </a:t>
            </a:r>
            <a:r>
              <a:rPr lang="en-US" sz="6400" dirty="0" smtClean="0"/>
              <a:t>Railway</a:t>
            </a:r>
          </a:p>
          <a:p>
            <a:pPr marL="1471400" lvl="8" indent="0">
              <a:buNone/>
            </a:pPr>
            <a:r>
              <a:rPr lang="en-US" sz="6400" dirty="0" smtClean="0"/>
              <a:t>Modesto </a:t>
            </a:r>
            <a:r>
              <a:rPr lang="en-US" sz="6400" dirty="0"/>
              <a:t>Empire Traction </a:t>
            </a:r>
            <a:r>
              <a:rPr lang="en-US" sz="6400" dirty="0" smtClean="0"/>
              <a:t>Company</a:t>
            </a:r>
          </a:p>
          <a:p>
            <a:pPr marL="1471400" lvl="8" indent="0">
              <a:buNone/>
            </a:pPr>
            <a:r>
              <a:rPr lang="en-US" sz="6400" dirty="0" smtClean="0"/>
              <a:t>Napa </a:t>
            </a:r>
            <a:r>
              <a:rPr lang="en-US" sz="6400" dirty="0"/>
              <a:t>Valley </a:t>
            </a:r>
            <a:r>
              <a:rPr lang="en-US" sz="6400" dirty="0" smtClean="0"/>
              <a:t>Railroad</a:t>
            </a:r>
            <a:endParaRPr lang="en-US" sz="6400" dirty="0"/>
          </a:p>
          <a:p>
            <a:pPr marL="1471400" lvl="8" indent="0">
              <a:buNone/>
            </a:pPr>
            <a:r>
              <a:rPr lang="en-US" sz="6400" dirty="0"/>
              <a:t>Northwest Pacific </a:t>
            </a:r>
            <a:r>
              <a:rPr lang="en-US" sz="6400" dirty="0" smtClean="0"/>
              <a:t>Railroad</a:t>
            </a:r>
          </a:p>
          <a:p>
            <a:pPr marL="1471400" lvl="8" indent="0">
              <a:buNone/>
            </a:pPr>
            <a:r>
              <a:rPr lang="en-US" sz="6400" dirty="0" smtClean="0"/>
              <a:t>Pacific </a:t>
            </a:r>
            <a:r>
              <a:rPr lang="en-US" sz="6400" dirty="0"/>
              <a:t>Sun </a:t>
            </a:r>
            <a:r>
              <a:rPr lang="en-US" sz="6400" dirty="0" smtClean="0"/>
              <a:t>Railroad</a:t>
            </a:r>
          </a:p>
          <a:p>
            <a:pPr marL="1471400" lvl="8" indent="0">
              <a:buNone/>
            </a:pPr>
            <a:r>
              <a:rPr lang="en-US" sz="6400" dirty="0" smtClean="0"/>
              <a:t>Pacific </a:t>
            </a:r>
            <a:r>
              <a:rPr lang="en-US" sz="6400" dirty="0"/>
              <a:t>Harbor </a:t>
            </a:r>
            <a:r>
              <a:rPr lang="en-US" sz="6400" dirty="0" smtClean="0"/>
              <a:t>Line</a:t>
            </a:r>
          </a:p>
          <a:p>
            <a:pPr marL="1471400" lvl="8" indent="0">
              <a:buNone/>
            </a:pPr>
            <a:r>
              <a:rPr lang="en-US" sz="6400" dirty="0" smtClean="0"/>
              <a:t>Richmond Pacific Railroad</a:t>
            </a:r>
          </a:p>
          <a:p>
            <a:pPr marL="1471400" lvl="8" indent="0">
              <a:buNone/>
            </a:pPr>
            <a:endParaRPr lang="en-US" sz="6400" dirty="0"/>
          </a:p>
        </p:txBody>
      </p:sp>
      <p:sp>
        <p:nvSpPr>
          <p:cNvPr id="6" name="Content Placeholder 5"/>
          <p:cNvSpPr>
            <a:spLocks noGrp="1"/>
          </p:cNvSpPr>
          <p:nvPr>
            <p:ph sz="quarter" idx="4"/>
          </p:nvPr>
        </p:nvSpPr>
        <p:spPr>
          <a:xfrm>
            <a:off x="5646850" y="1964268"/>
            <a:ext cx="4937760" cy="3378200"/>
          </a:xfrm>
        </p:spPr>
        <p:txBody>
          <a:bodyPr>
            <a:normAutofit/>
          </a:bodyPr>
          <a:lstStyle/>
          <a:p>
            <a:pPr marL="1472184" lvl="8" indent="0">
              <a:lnSpc>
                <a:spcPct val="70000"/>
              </a:lnSpc>
              <a:buSzPct val="100000"/>
              <a:buFont typeface="Calibri" panose="020F0502020204030204" pitchFamily="34" charset="0"/>
              <a:buChar char=" "/>
            </a:pPr>
            <a:r>
              <a:rPr lang="en-US" sz="1600" dirty="0" smtClean="0"/>
              <a:t>Sacramento Valley Railroad</a:t>
            </a:r>
          </a:p>
          <a:p>
            <a:pPr marL="1472184" lvl="8" indent="0">
              <a:lnSpc>
                <a:spcPct val="70000"/>
              </a:lnSpc>
              <a:buSzPct val="100000"/>
              <a:buFont typeface="Calibri" panose="020F0502020204030204" pitchFamily="34" charset="0"/>
              <a:buChar char=" "/>
            </a:pPr>
            <a:r>
              <a:rPr lang="en-US" sz="1600" dirty="0" smtClean="0"/>
              <a:t>Santa </a:t>
            </a:r>
            <a:r>
              <a:rPr lang="en-US" sz="1600" dirty="0"/>
              <a:t>Cruz and Big Trees </a:t>
            </a:r>
            <a:r>
              <a:rPr lang="en-US" sz="1600" dirty="0" smtClean="0"/>
              <a:t>Railway</a:t>
            </a:r>
          </a:p>
          <a:p>
            <a:pPr marL="1472184" lvl="8" indent="0">
              <a:lnSpc>
                <a:spcPct val="70000"/>
              </a:lnSpc>
              <a:buSzPct val="100000"/>
              <a:buFont typeface="Calibri" panose="020F0502020204030204" pitchFamily="34" charset="0"/>
              <a:buChar char=" "/>
            </a:pPr>
            <a:r>
              <a:rPr lang="en-US" sz="1600" dirty="0" smtClean="0"/>
              <a:t>San Diego and Imperial Valley Railroad</a:t>
            </a:r>
          </a:p>
          <a:p>
            <a:pPr marL="1472184" lvl="8" indent="0">
              <a:lnSpc>
                <a:spcPct val="70000"/>
              </a:lnSpc>
              <a:buSzPct val="100000"/>
              <a:buFont typeface="Calibri" panose="020F0502020204030204" pitchFamily="34" charset="0"/>
              <a:buChar char=" "/>
            </a:pPr>
            <a:r>
              <a:rPr lang="en-US" sz="1600" dirty="0" smtClean="0"/>
              <a:t>Sierra Northern and Sierra Railroads</a:t>
            </a:r>
          </a:p>
          <a:p>
            <a:pPr marL="1472184" lvl="8" indent="0">
              <a:lnSpc>
                <a:spcPct val="70000"/>
              </a:lnSpc>
              <a:buSzPct val="100000"/>
              <a:buFont typeface="Calibri" panose="020F0502020204030204" pitchFamily="34" charset="0"/>
              <a:buChar char=" "/>
            </a:pPr>
            <a:r>
              <a:rPr lang="en-US" sz="1600" dirty="0" smtClean="0"/>
              <a:t>San </a:t>
            </a:r>
            <a:r>
              <a:rPr lang="en-US" sz="1600" dirty="0"/>
              <a:t>Francisco Bay </a:t>
            </a:r>
            <a:r>
              <a:rPr lang="en-US" sz="1600" dirty="0" smtClean="0"/>
              <a:t>Railway</a:t>
            </a:r>
          </a:p>
          <a:p>
            <a:pPr marL="1472184" lvl="8" indent="0">
              <a:lnSpc>
                <a:spcPct val="70000"/>
              </a:lnSpc>
              <a:buSzPct val="100000"/>
              <a:buFont typeface="Calibri" panose="020F0502020204030204" pitchFamily="34" charset="0"/>
              <a:buChar char=" "/>
            </a:pPr>
            <a:r>
              <a:rPr lang="en-US" sz="1600" dirty="0" smtClean="0"/>
              <a:t>Santa </a:t>
            </a:r>
            <a:r>
              <a:rPr lang="en-US" sz="1600" dirty="0"/>
              <a:t>Cruz and Monterey Bay </a:t>
            </a:r>
            <a:r>
              <a:rPr lang="en-US" sz="1600" dirty="0" smtClean="0"/>
              <a:t>Railway</a:t>
            </a:r>
          </a:p>
          <a:p>
            <a:pPr marL="1472184" lvl="8" indent="0">
              <a:lnSpc>
                <a:spcPct val="70000"/>
              </a:lnSpc>
              <a:buSzPct val="100000"/>
              <a:buFont typeface="Calibri" panose="020F0502020204030204" pitchFamily="34" charset="0"/>
              <a:buChar char=" "/>
            </a:pPr>
            <a:r>
              <a:rPr lang="en-US" sz="1600" dirty="0" smtClean="0"/>
              <a:t>San </a:t>
            </a:r>
            <a:r>
              <a:rPr lang="en-US" sz="1600" dirty="0"/>
              <a:t>Joaquin Valley </a:t>
            </a:r>
            <a:r>
              <a:rPr lang="en-US" sz="1600" dirty="0" smtClean="0"/>
              <a:t>Railroad</a:t>
            </a:r>
          </a:p>
          <a:p>
            <a:pPr marL="1472184" lvl="8" indent="0">
              <a:lnSpc>
                <a:spcPct val="70000"/>
              </a:lnSpc>
              <a:buSzPct val="100000"/>
              <a:buFont typeface="Calibri" panose="020F0502020204030204" pitchFamily="34" charset="0"/>
              <a:buChar char=" "/>
            </a:pPr>
            <a:r>
              <a:rPr lang="en-US" sz="1600" dirty="0" smtClean="0"/>
              <a:t>Santa </a:t>
            </a:r>
            <a:r>
              <a:rPr lang="en-US" sz="1600" dirty="0"/>
              <a:t>Maria Valley </a:t>
            </a:r>
            <a:r>
              <a:rPr lang="en-US" sz="1600" dirty="0" smtClean="0"/>
              <a:t>Railroad</a:t>
            </a:r>
          </a:p>
          <a:p>
            <a:pPr marL="1472184" lvl="8" indent="0">
              <a:lnSpc>
                <a:spcPct val="70000"/>
              </a:lnSpc>
              <a:buSzPct val="100000"/>
              <a:buFont typeface="Calibri" panose="020F0502020204030204" pitchFamily="34" charset="0"/>
              <a:buChar char=" "/>
            </a:pPr>
            <a:r>
              <a:rPr lang="en-US" sz="1600" dirty="0"/>
              <a:t>Stockton Terminal and </a:t>
            </a:r>
            <a:r>
              <a:rPr lang="en-US" sz="1600" dirty="0" smtClean="0"/>
              <a:t>Eastern</a:t>
            </a:r>
          </a:p>
          <a:p>
            <a:pPr marL="1472184" lvl="8" indent="0">
              <a:lnSpc>
                <a:spcPct val="70000"/>
              </a:lnSpc>
              <a:buSzPct val="100000"/>
              <a:buFont typeface="Calibri" panose="020F0502020204030204" pitchFamily="34" charset="0"/>
              <a:buChar char=" "/>
            </a:pPr>
            <a:r>
              <a:rPr lang="en-US" sz="1600" dirty="0" err="1" smtClean="0"/>
              <a:t>Trona</a:t>
            </a:r>
            <a:r>
              <a:rPr lang="en-US" sz="1600" dirty="0" smtClean="0"/>
              <a:t> Railway</a:t>
            </a:r>
          </a:p>
          <a:p>
            <a:pPr marL="1472184" lvl="8" indent="0">
              <a:lnSpc>
                <a:spcPct val="70000"/>
              </a:lnSpc>
              <a:buSzPct val="100000"/>
              <a:buFont typeface="Calibri" panose="020F0502020204030204" pitchFamily="34" charset="0"/>
              <a:buChar char=" "/>
            </a:pPr>
            <a:r>
              <a:rPr lang="en-US" sz="1600" dirty="0" smtClean="0"/>
              <a:t>Ventura </a:t>
            </a:r>
            <a:r>
              <a:rPr lang="en-US" sz="1600" dirty="0"/>
              <a:t>County </a:t>
            </a:r>
            <a:r>
              <a:rPr lang="en-US" sz="1600" dirty="0" smtClean="0"/>
              <a:t>Railway</a:t>
            </a:r>
          </a:p>
          <a:p>
            <a:pPr marL="1472184" lvl="8" indent="0">
              <a:lnSpc>
                <a:spcPct val="70000"/>
              </a:lnSpc>
              <a:buSzPct val="100000"/>
              <a:buFont typeface="Calibri" panose="020F0502020204030204" pitchFamily="34" charset="0"/>
              <a:buChar char=" "/>
            </a:pPr>
            <a:r>
              <a:rPr lang="en-US" sz="1600" dirty="0" smtClean="0"/>
              <a:t>West </a:t>
            </a:r>
            <a:r>
              <a:rPr lang="en-US" sz="1600" dirty="0"/>
              <a:t>Isle Line</a:t>
            </a:r>
          </a:p>
          <a:p>
            <a:pPr marL="0" lvl="8" indent="-91440">
              <a:spcBef>
                <a:spcPts val="0"/>
              </a:spcBef>
              <a:spcAft>
                <a:spcPts val="0"/>
              </a:spcAft>
              <a:buSzPct val="100000"/>
              <a:buFont typeface="Calibri" panose="020F0502020204030204" pitchFamily="34" charset="0"/>
              <a:buChar char=" "/>
            </a:pPr>
            <a:endParaRPr lang="en-US" sz="1600" dirty="0"/>
          </a:p>
          <a:p>
            <a:pPr marL="91440" lvl="8" indent="-91440">
              <a:spcBef>
                <a:spcPts val="1200"/>
              </a:spcBef>
              <a:spcAft>
                <a:spcPts val="200"/>
              </a:spcAft>
              <a:buSzPct val="100000"/>
              <a:buFont typeface="Calibri" panose="020F0502020204030204" pitchFamily="34" charset="0"/>
              <a:buChar char=" "/>
            </a:pPr>
            <a:endParaRPr lang="en-US" dirty="0"/>
          </a:p>
        </p:txBody>
      </p:sp>
      <p:sp>
        <p:nvSpPr>
          <p:cNvPr id="9" name="TextBox 8"/>
          <p:cNvSpPr txBox="1"/>
          <p:nvPr/>
        </p:nvSpPr>
        <p:spPr>
          <a:xfrm>
            <a:off x="1174917" y="5443268"/>
            <a:ext cx="10764041" cy="646331"/>
          </a:xfrm>
          <a:prstGeom prst="rect">
            <a:avLst/>
          </a:prstGeom>
          <a:noFill/>
        </p:spPr>
        <p:txBody>
          <a:bodyPr wrap="square" rtlCol="0">
            <a:spAutoFit/>
          </a:bodyPr>
          <a:lstStyle/>
          <a:p>
            <a:r>
              <a:rPr lang="en-US" dirty="0" smtClean="0"/>
              <a:t>Connecting with the BNSF and Union Pacific to complete the first or last mile of service to customers all over California and keeping rail as a vital link in the transportation network for large and small communities</a:t>
            </a:r>
            <a:endParaRPr lang="en-US" dirty="0"/>
          </a:p>
        </p:txBody>
      </p:sp>
    </p:spTree>
    <p:extLst>
      <p:ext uri="{BB962C8B-B14F-4D97-AF65-F5344CB8AC3E}">
        <p14:creationId xmlns:p14="http://schemas.microsoft.com/office/powerpoint/2010/main" val="4129952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07831" y="422695"/>
            <a:ext cx="10058400" cy="848839"/>
          </a:xfrm>
        </p:spPr>
        <p:txBody>
          <a:bodyPr/>
          <a:lstStyle/>
          <a:p>
            <a:r>
              <a:rPr lang="en-US" dirty="0" smtClean="0"/>
              <a:t>TRACK AND BRIDGE MAINTAINANCE</a:t>
            </a:r>
            <a:endParaRPr lang="en-US" dirty="0"/>
          </a:p>
        </p:txBody>
      </p:sp>
      <p:sp>
        <p:nvSpPr>
          <p:cNvPr id="5" name="Content Placeholder 4"/>
          <p:cNvSpPr>
            <a:spLocks noGrp="1"/>
          </p:cNvSpPr>
          <p:nvPr>
            <p:ph sz="half" idx="1"/>
          </p:nvPr>
        </p:nvSpPr>
        <p:spPr>
          <a:xfrm>
            <a:off x="1097280" y="1737359"/>
            <a:ext cx="4937760" cy="5181026"/>
          </a:xfrm>
        </p:spPr>
        <p:txBody>
          <a:bodyPr>
            <a:normAutofit fontScale="62500" lnSpcReduction="20000"/>
          </a:bodyPr>
          <a:lstStyle/>
          <a:p>
            <a:endParaRPr lang="en-US" sz="2600" dirty="0" smtClean="0"/>
          </a:p>
          <a:p>
            <a:pPr>
              <a:buFont typeface="Arial" panose="020B0604020202020204" pitchFamily="34" charset="0"/>
              <a:buChar char="•"/>
            </a:pPr>
            <a:r>
              <a:rPr lang="en-US" sz="2600" dirty="0" smtClean="0"/>
              <a:t>All Railroads are Required to maintain track to Federal Railroad Administration Regulations</a:t>
            </a:r>
          </a:p>
          <a:p>
            <a:pPr>
              <a:buFont typeface="Arial" panose="020B0604020202020204" pitchFamily="34" charset="0"/>
              <a:buChar char="•"/>
            </a:pPr>
            <a:r>
              <a:rPr lang="en-US" sz="2600" dirty="0" smtClean="0"/>
              <a:t>49 CFR part 213, which mandates the minimum requirements for Class  I, 2, 3, and 4 track.</a:t>
            </a:r>
          </a:p>
          <a:p>
            <a:pPr>
              <a:buFont typeface="Arial" panose="020B0604020202020204" pitchFamily="34" charset="0"/>
              <a:buChar char="•"/>
            </a:pPr>
            <a:r>
              <a:rPr lang="en-US" sz="2600" dirty="0" smtClean="0"/>
              <a:t>Based on the Class of track it is inspected at a minimum once a week on the shortlines </a:t>
            </a:r>
          </a:p>
          <a:p>
            <a:pPr>
              <a:buFont typeface="Arial" panose="020B0604020202020204" pitchFamily="34" charset="0"/>
              <a:buChar char="•"/>
            </a:pPr>
            <a:r>
              <a:rPr lang="en-US" sz="2600" dirty="0" smtClean="0"/>
              <a:t>Comply with FRA CFR 49 Part 237 Bridge Safety Standards and all bridges inspected at a minimum of yearly but when doing regular track inspections bridges are looked over each week.</a:t>
            </a:r>
          </a:p>
          <a:p>
            <a:pPr>
              <a:buFont typeface="Arial" panose="020B0604020202020204" pitchFamily="34" charset="0"/>
              <a:buChar char="•"/>
            </a:pPr>
            <a:r>
              <a:rPr lang="en-US" sz="2600" dirty="0" smtClean="0"/>
              <a:t>Most shortlines use Ultra-sonic Testing at least once per year.</a:t>
            </a:r>
          </a:p>
          <a:p>
            <a:pPr>
              <a:buFont typeface="Arial" panose="020B0604020202020204" pitchFamily="34" charset="0"/>
              <a:buChar char="•"/>
            </a:pPr>
            <a:r>
              <a:rPr lang="en-US" sz="2600" dirty="0" smtClean="0"/>
              <a:t>All Railroads must also comply with CPUC regulations and General Orders which do not conflict with FRA Regulations many of which place a hardship on small railroad operations with no benefit to safety. </a:t>
            </a:r>
          </a:p>
          <a:p>
            <a:endParaRPr lang="en-US" dirty="0" smtClean="0"/>
          </a:p>
          <a:p>
            <a:r>
              <a:rPr lang="en-US" dirty="0" smtClean="0"/>
              <a:t>  </a:t>
            </a:r>
            <a:endParaRPr lang="en-US" dirty="0"/>
          </a:p>
        </p:txBody>
      </p:sp>
      <p:pic>
        <p:nvPicPr>
          <p:cNvPr id="7" name="Content Placeholder 6"/>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218238" y="2006204"/>
            <a:ext cx="4937125" cy="3702843"/>
          </a:xfrm>
        </p:spPr>
      </p:pic>
    </p:spTree>
    <p:extLst>
      <p:ext uri="{BB962C8B-B14F-4D97-AF65-F5344CB8AC3E}">
        <p14:creationId xmlns:p14="http://schemas.microsoft.com/office/powerpoint/2010/main" val="243900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103517"/>
            <a:ext cx="10058400" cy="1500996"/>
          </a:xfrm>
        </p:spPr>
        <p:txBody>
          <a:bodyPr>
            <a:noAutofit/>
          </a:bodyPr>
          <a:lstStyle/>
          <a:p>
            <a:r>
              <a:rPr lang="en-US" sz="2000" dirty="0" smtClean="0"/>
              <a:t>CSLRA Railroad members inspect bridges with both in-house employees and major bridge engineering firms using professional engineers who are certified in California. When defects are noted, repairs are made.</a:t>
            </a:r>
            <a:br>
              <a:rPr lang="en-US" sz="2000" dirty="0" smtClean="0"/>
            </a:br>
            <a:r>
              <a:rPr lang="en-US" sz="2000" dirty="0" smtClean="0"/>
              <a:t>Members maintain tracks to FRA Class 1 ,2,and 3 requirements and Inspect tracks to meet all FRA requirements.</a:t>
            </a:r>
            <a:endParaRPr lang="en-US" sz="2000" dirty="0"/>
          </a:p>
        </p:txBody>
      </p:sp>
      <p:pic>
        <p:nvPicPr>
          <p:cNvPr id="11" name="Content Placeholder 10"/>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218238" y="2006204"/>
            <a:ext cx="4937125" cy="3702843"/>
          </a:xfrm>
        </p:spPr>
      </p:pic>
      <p:pic>
        <p:nvPicPr>
          <p:cNvPr id="10" name="Content Placeholder 9"/>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1096963" y="2005608"/>
            <a:ext cx="4938712" cy="3704034"/>
          </a:xfrm>
        </p:spPr>
      </p:pic>
    </p:spTree>
    <p:extLst>
      <p:ext uri="{BB962C8B-B14F-4D97-AF65-F5344CB8AC3E}">
        <p14:creationId xmlns:p14="http://schemas.microsoft.com/office/powerpoint/2010/main" val="245978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319178"/>
            <a:ext cx="10058400" cy="1324946"/>
          </a:xfrm>
        </p:spPr>
        <p:txBody>
          <a:bodyPr>
            <a:normAutofit fontScale="90000"/>
          </a:bodyPr>
          <a:lstStyle/>
          <a:p>
            <a:pPr algn="ctr"/>
            <a:r>
              <a:rPr lang="en-US" sz="3600" dirty="0" smtClean="0"/>
              <a:t>Infrastructure of the California Shortlines</a:t>
            </a:r>
            <a:br>
              <a:rPr lang="en-US" sz="3600" dirty="0" smtClean="0"/>
            </a:br>
            <a:r>
              <a:rPr lang="en-US" sz="3600" dirty="0" smtClean="0"/>
              <a:t/>
            </a:r>
            <a:br>
              <a:rPr lang="en-US" sz="3600" dirty="0" smtClean="0"/>
            </a:br>
            <a:r>
              <a:rPr lang="en-US" sz="2700" dirty="0" smtClean="0"/>
              <a:t>California Shortlines all have Capital budget projects to maintain and upgrade the infrastructure of the properties they own and lease</a:t>
            </a:r>
            <a:endParaRPr lang="en-US" sz="2700" dirty="0"/>
          </a:p>
        </p:txBody>
      </p:sp>
      <p:pic>
        <p:nvPicPr>
          <p:cNvPr id="17" name="Content Placeholder 16"/>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218238" y="1997512"/>
            <a:ext cx="4937125" cy="3720227"/>
          </a:xfrm>
        </p:spPr>
      </p:pic>
      <p:pic>
        <p:nvPicPr>
          <p:cNvPr id="16" name="Content Placeholder 15"/>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1096963" y="1996302"/>
            <a:ext cx="4938712" cy="3722647"/>
          </a:xfrm>
        </p:spPr>
      </p:pic>
    </p:spTree>
    <p:extLst>
      <p:ext uri="{BB962C8B-B14F-4D97-AF65-F5344CB8AC3E}">
        <p14:creationId xmlns:p14="http://schemas.microsoft.com/office/powerpoint/2010/main" val="1706823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Tracks of the M&amp;ET and the CCT</a:t>
            </a:r>
            <a:endParaRPr lang="en-US" dirty="0"/>
          </a:p>
        </p:txBody>
      </p:sp>
      <p:pic>
        <p:nvPicPr>
          <p:cNvPr id="5" name="Content Placeholder 4"/>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1096963" y="2005608"/>
            <a:ext cx="4938712" cy="3704034"/>
          </a:xfrm>
        </p:spPr>
      </p:pic>
      <p:pic>
        <p:nvPicPr>
          <p:cNvPr id="8" name="Content Placeholder 7"/>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218238" y="1997512"/>
            <a:ext cx="4937125" cy="3720227"/>
          </a:xfrm>
        </p:spPr>
      </p:pic>
    </p:spTree>
    <p:extLst>
      <p:ext uri="{BB962C8B-B14F-4D97-AF65-F5344CB8AC3E}">
        <p14:creationId xmlns:p14="http://schemas.microsoft.com/office/powerpoint/2010/main" val="59871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97280" y="758952"/>
            <a:ext cx="10058400" cy="929889"/>
          </a:xfrm>
        </p:spPr>
        <p:txBody>
          <a:bodyPr>
            <a:normAutofit/>
          </a:bodyPr>
          <a:lstStyle/>
          <a:p>
            <a:r>
              <a:rPr lang="en-US" sz="5400" dirty="0" smtClean="0"/>
              <a:t>THANK YOU FOR YOUR TIME TODAY</a:t>
            </a:r>
            <a:endParaRPr lang="en-US" sz="5400" dirty="0"/>
          </a:p>
        </p:txBody>
      </p:sp>
      <p:sp>
        <p:nvSpPr>
          <p:cNvPr id="6" name="Subtitle 5"/>
          <p:cNvSpPr>
            <a:spLocks noGrp="1"/>
          </p:cNvSpPr>
          <p:nvPr>
            <p:ph type="subTitle" idx="1"/>
          </p:nvPr>
        </p:nvSpPr>
        <p:spPr>
          <a:xfrm>
            <a:off x="1100051" y="3032450"/>
            <a:ext cx="10058400" cy="970384"/>
          </a:xfrm>
        </p:spPr>
        <p:txBody>
          <a:bodyPr/>
          <a:lstStyle/>
          <a:p>
            <a:r>
              <a:rPr lang="en-US" dirty="0" smtClean="0"/>
              <a:t>                                   </a:t>
            </a:r>
            <a:r>
              <a:rPr lang="en-US" dirty="0" smtClean="0">
                <a:solidFill>
                  <a:srgbClr val="00B050"/>
                </a:solidFill>
              </a:rPr>
              <a:t>Any Questions  ?</a:t>
            </a:r>
            <a:endParaRPr lang="en-US" dirty="0">
              <a:solidFill>
                <a:srgbClr val="00B050"/>
              </a:solidFill>
            </a:endParaRPr>
          </a:p>
        </p:txBody>
      </p:sp>
    </p:spTree>
    <p:extLst>
      <p:ext uri="{BB962C8B-B14F-4D97-AF65-F5344CB8AC3E}">
        <p14:creationId xmlns:p14="http://schemas.microsoft.com/office/powerpoint/2010/main" val="258766787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213</TotalTime>
  <Words>653</Words>
  <Application>Microsoft Office PowerPoint</Application>
  <PresentationFormat>Custom</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Retrospect</vt:lpstr>
      <vt:lpstr>California Shortlines and Regional Railroads  Kennan H. Beard III, Senior VP Modesto Empire Traction Company  and President CSLRA David Buccolo, General Manger Central California Traction Company and Member of the National TRANSCARE Working Group   </vt:lpstr>
      <vt:lpstr>A little History of the CCT, M&amp;ET and Shortlines in California</vt:lpstr>
      <vt:lpstr>Safety and the California Shortlines</vt:lpstr>
      <vt:lpstr>CSLRA Members</vt:lpstr>
      <vt:lpstr>TRACK AND BRIDGE MAINTAINANCE</vt:lpstr>
      <vt:lpstr>CSLRA Railroad members inspect bridges with both in-house employees and major bridge engineering firms using professional engineers who are certified in California. When defects are noted, repairs are made. Members maintain tracks to FRA Class 1 ,2,and 3 requirements and Inspect tracks to meet all FRA requirements.</vt:lpstr>
      <vt:lpstr>Infrastructure of the California Shortlines  California Shortlines all have Capital budget projects to maintain and upgrade the infrastructure of the properties they own and lease</vt:lpstr>
      <vt:lpstr>Tracks of the M&amp;ET and the CCT</vt:lpstr>
      <vt:lpstr>THANK YOU FOR YOUR TIME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Shortlines and Regional Railroads</dc:title>
  <dc:creator>Dave Buccolo</dc:creator>
  <cp:lastModifiedBy>Melanie Cain</cp:lastModifiedBy>
  <cp:revision>34</cp:revision>
  <dcterms:created xsi:type="dcterms:W3CDTF">2014-02-22T00:02:47Z</dcterms:created>
  <dcterms:modified xsi:type="dcterms:W3CDTF">2014-02-25T22:32:00Z</dcterms:modified>
</cp:coreProperties>
</file>